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9" r:id="rId2"/>
    <p:sldId id="289" r:id="rId3"/>
    <p:sldId id="290" r:id="rId4"/>
    <p:sldId id="291" r:id="rId5"/>
    <p:sldId id="292" r:id="rId6"/>
    <p:sldId id="298" r:id="rId7"/>
    <p:sldId id="299" r:id="rId8"/>
    <p:sldId id="300" r:id="rId9"/>
    <p:sldId id="301" r:id="rId10"/>
    <p:sldId id="302" r:id="rId11"/>
    <p:sldId id="303" r:id="rId12"/>
    <p:sldId id="312" r:id="rId13"/>
    <p:sldId id="313" r:id="rId14"/>
    <p:sldId id="314"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 id="334" r:id="rId35"/>
    <p:sldId id="335" r:id="rId36"/>
    <p:sldId id="336" r:id="rId37"/>
    <p:sldId id="337" r:id="rId38"/>
    <p:sldId id="338" r:id="rId39"/>
    <p:sldId id="339" r:id="rId40"/>
    <p:sldId id="340" r:id="rId41"/>
    <p:sldId id="341" r:id="rId42"/>
    <p:sldId id="342" r:id="rId43"/>
    <p:sldId id="34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4BFB44-05FC-4AA0-958F-C9E4B9ED38E4}" type="datetimeFigureOut">
              <a:rPr lang="en-US" smtClean="0"/>
              <a:t>8/26/2016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1DADC4-671A-4E97-8DFA-ED707719819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a:spcBef>
                <a:spcPts val="0"/>
              </a:spcBef>
              <a:buNone/>
            </a:pPr>
            <a:endParaRPr/>
          </a:p>
        </p:txBody>
      </p:sp>
      <p:sp>
        <p:nvSpPr>
          <p:cNvPr id="120" name="Shape 12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82D191B-4DDB-472D-B488-F25664D066EA}" type="slidenum">
              <a:rPr lang="en-IN" smtClean="0"/>
              <a:pPr/>
              <a:t>32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B508CAF-F1F2-4DC6-9283-458950437DC4}" type="datetimeFigureOut">
              <a:rPr lang="en-US" smtClean="0"/>
              <a:t>8/26/2016</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8D903BE-42E2-4656-B14F-69246F89CBBE}"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508CAF-F1F2-4DC6-9283-458950437DC4}" type="datetimeFigureOut">
              <a:rPr lang="en-US" smtClean="0"/>
              <a:t>8/26/2016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903BE-42E2-4656-B14F-69246F89CBB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508CAF-F1F2-4DC6-9283-458950437DC4}" type="datetimeFigureOut">
              <a:rPr lang="en-US" smtClean="0"/>
              <a:t>8/26/2016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903BE-42E2-4656-B14F-69246F89CBB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B508CAF-F1F2-4DC6-9283-458950437DC4}" type="datetimeFigureOut">
              <a:rPr lang="en-US" smtClean="0"/>
              <a:t>8/26/2016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D903BE-42E2-4656-B14F-69246F89CBBE}"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B508CAF-F1F2-4DC6-9283-458950437DC4}" type="datetimeFigureOut">
              <a:rPr lang="en-US" smtClean="0"/>
              <a:t>8/26/2016</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8D903BE-42E2-4656-B14F-69246F89CBB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B508CAF-F1F2-4DC6-9283-458950437DC4}" type="datetimeFigureOut">
              <a:rPr lang="en-US" smtClean="0"/>
              <a:t>8/26/2016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903BE-42E2-4656-B14F-69246F89CBBE}"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B508CAF-F1F2-4DC6-9283-458950437DC4}" type="datetimeFigureOut">
              <a:rPr lang="en-US" smtClean="0"/>
              <a:t>8/26/2016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D903BE-42E2-4656-B14F-69246F89CBBE}"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B508CAF-F1F2-4DC6-9283-458950437DC4}" type="datetimeFigureOut">
              <a:rPr lang="en-US" smtClean="0"/>
              <a:t>8/26/2016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D903BE-42E2-4656-B14F-69246F89CBB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508CAF-F1F2-4DC6-9283-458950437DC4}" type="datetimeFigureOut">
              <a:rPr lang="en-US" smtClean="0"/>
              <a:t>8/26/2016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D903BE-42E2-4656-B14F-69246F89CBB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B508CAF-F1F2-4DC6-9283-458950437DC4}" type="datetimeFigureOut">
              <a:rPr lang="en-US" smtClean="0"/>
              <a:t>8/26/2016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D903BE-42E2-4656-B14F-69246F89CBBE}"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B508CAF-F1F2-4DC6-9283-458950437DC4}" type="datetimeFigureOut">
              <a:rPr lang="en-US" smtClean="0"/>
              <a:t>8/26/2016</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08D903BE-42E2-4656-B14F-69246F89CBBE}"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B508CAF-F1F2-4DC6-9283-458950437DC4}" type="datetimeFigureOut">
              <a:rPr lang="en-US" smtClean="0"/>
              <a:t>8/26/2016</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8D903BE-42E2-4656-B14F-69246F89CBB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BIO </a:t>
            </a:r>
            <a:r>
              <a:rPr lang="en-US" b="1" dirty="0" smtClean="0"/>
              <a:t>ENERGY </a:t>
            </a:r>
            <a:r>
              <a:rPr lang="en-IN" dirty="0" smtClean="0"/>
              <a:t/>
            </a:r>
            <a:br>
              <a:rPr lang="en-IN" dirty="0" smtClean="0"/>
            </a:br>
            <a:endParaRPr lang="en-IN" dirty="0"/>
          </a:p>
        </p:txBody>
      </p:sp>
      <p:sp>
        <p:nvSpPr>
          <p:cNvPr id="3" name="Content Placeholder 2"/>
          <p:cNvSpPr>
            <a:spLocks noGrp="1"/>
          </p:cNvSpPr>
          <p:nvPr>
            <p:ph sz="quarter" idx="1"/>
          </p:nvPr>
        </p:nvSpPr>
        <p:spPr>
          <a:xfrm>
            <a:off x="357158" y="785794"/>
            <a:ext cx="8786842" cy="5234006"/>
          </a:xfrm>
        </p:spPr>
        <p:txBody>
          <a:bodyPr>
            <a:normAutofit/>
          </a:bodyPr>
          <a:lstStyle/>
          <a:p>
            <a:r>
              <a:rPr lang="en-US" dirty="0"/>
              <a:t>Photosynthesis - Biogas Generation</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129"/>
          <p:cNvPicPr preferRelativeResize="0">
            <a:picLocks/>
          </p:cNvPicPr>
          <p:nvPr/>
        </p:nvPicPr>
        <p:blipFill rotWithShape="1">
          <a:blip r:embed="rId2">
            <a:alphaModFix/>
          </a:blip>
          <a:srcRect/>
          <a:stretch/>
        </p:blipFill>
        <p:spPr>
          <a:xfrm>
            <a:off x="571472" y="285728"/>
            <a:ext cx="8358246" cy="6143668"/>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6908"/>
          </a:xfrm>
        </p:spPr>
        <p:txBody>
          <a:bodyPr/>
          <a:lstStyle/>
          <a:p>
            <a:r>
              <a:rPr lang="en-IN" dirty="0" smtClean="0">
                <a:solidFill>
                  <a:srgbClr val="00B0F0"/>
                </a:solidFill>
              </a:rPr>
              <a:t>Biogas generation:</a:t>
            </a:r>
            <a:endParaRPr lang="en-IN" dirty="0">
              <a:solidFill>
                <a:srgbClr val="00B0F0"/>
              </a:solidFill>
            </a:endParaRPr>
          </a:p>
        </p:txBody>
      </p:sp>
      <p:sp>
        <p:nvSpPr>
          <p:cNvPr id="3" name="Content Placeholder 2"/>
          <p:cNvSpPr>
            <a:spLocks noGrp="1"/>
          </p:cNvSpPr>
          <p:nvPr>
            <p:ph sz="quarter" idx="1"/>
          </p:nvPr>
        </p:nvSpPr>
        <p:spPr>
          <a:xfrm>
            <a:off x="285720" y="1000108"/>
            <a:ext cx="8715436" cy="5572164"/>
          </a:xfrm>
        </p:spPr>
        <p:txBody>
          <a:bodyPr>
            <a:normAutofit fontScale="92500"/>
          </a:bodyPr>
          <a:lstStyle/>
          <a:p>
            <a:pPr>
              <a:lnSpc>
                <a:spcPct val="150000"/>
              </a:lnSpc>
            </a:pPr>
            <a:r>
              <a:rPr lang="en-IN" sz="2400" dirty="0" smtClean="0">
                <a:solidFill>
                  <a:srgbClr val="7030A0"/>
                </a:solidFill>
              </a:rPr>
              <a:t>Biogas or ‘Gobar gas</a:t>
            </a:r>
            <a:r>
              <a:rPr lang="en-IN" sz="2400" dirty="0" smtClean="0"/>
              <a:t>’(mainly </a:t>
            </a:r>
            <a:r>
              <a:rPr lang="en-IN" sz="2400" dirty="0" smtClean="0">
                <a:solidFill>
                  <a:srgbClr val="7030A0"/>
                </a:solidFill>
              </a:rPr>
              <a:t>cow dung</a:t>
            </a:r>
            <a:r>
              <a:rPr lang="en-IN" sz="2400" dirty="0" smtClean="0"/>
              <a:t>)-Produced from the </a:t>
            </a:r>
            <a:r>
              <a:rPr lang="en-IN" sz="2400" dirty="0" smtClean="0">
                <a:solidFill>
                  <a:srgbClr val="7030A0"/>
                </a:solidFill>
              </a:rPr>
              <a:t>decomposition of animal, plant and human waste</a:t>
            </a:r>
            <a:r>
              <a:rPr lang="en-IN" sz="2400" dirty="0" smtClean="0"/>
              <a:t>.(piggery waste, poultry droppings-effectively used , algae, crop residues, garbage kitchen waste, paper wastes, sea food, waste from sugarcane refinery, water hyacinth etc., )</a:t>
            </a:r>
          </a:p>
          <a:p>
            <a:pPr>
              <a:lnSpc>
                <a:spcPct val="150000"/>
              </a:lnSpc>
            </a:pPr>
            <a:r>
              <a:rPr lang="en-IN" sz="2400" dirty="0" smtClean="0">
                <a:solidFill>
                  <a:srgbClr val="7030A0"/>
                </a:solidFill>
              </a:rPr>
              <a:t>All cellulosic organic material of animal or plant origin-easily biodegradable-potential raw material for biogas production</a:t>
            </a:r>
            <a:r>
              <a:rPr lang="en-IN" sz="2400" dirty="0" smtClean="0"/>
              <a:t>.</a:t>
            </a:r>
          </a:p>
          <a:p>
            <a:pPr>
              <a:lnSpc>
                <a:spcPct val="150000"/>
              </a:lnSpc>
            </a:pPr>
            <a:r>
              <a:rPr lang="en-IN" sz="2400" dirty="0" smtClean="0"/>
              <a:t>50-60% methane 30-40% carbon dioxide and impurities likeH2,H2S and N2.</a:t>
            </a:r>
          </a:p>
          <a:p>
            <a:pPr>
              <a:lnSpc>
                <a:spcPct val="150000"/>
              </a:lnSpc>
            </a:pPr>
            <a:r>
              <a:rPr lang="en-IN" sz="2400" dirty="0" smtClean="0"/>
              <a:t>Slow burning gas ,</a:t>
            </a:r>
            <a:r>
              <a:rPr lang="en-IN" sz="2400" dirty="0" smtClean="0">
                <a:solidFill>
                  <a:srgbClr val="7030A0"/>
                </a:solidFill>
              </a:rPr>
              <a:t>calorific value-5000-5500 kcal/kg</a:t>
            </a:r>
          </a:p>
          <a:p>
            <a:pPr>
              <a:lnSpc>
                <a:spcPct val="150000"/>
              </a:lnSpc>
            </a:pPr>
            <a:r>
              <a:rPr lang="en-IN" sz="2400" dirty="0" smtClean="0"/>
              <a:t>Used directly in </a:t>
            </a:r>
            <a:r>
              <a:rPr lang="en-IN" sz="2400" dirty="0" smtClean="0">
                <a:solidFill>
                  <a:srgbClr val="7030A0"/>
                </a:solidFill>
              </a:rPr>
              <a:t>cooking</a:t>
            </a:r>
            <a:r>
              <a:rPr lang="en-IN" sz="2400" dirty="0" smtClean="0"/>
              <a:t>, retains its value as a </a:t>
            </a:r>
            <a:r>
              <a:rPr lang="en-IN" sz="2400" dirty="0" smtClean="0">
                <a:solidFill>
                  <a:srgbClr val="7030A0"/>
                </a:solidFill>
              </a:rPr>
              <a:t>fertilizer</a:t>
            </a:r>
            <a:r>
              <a:rPr lang="en-IN" sz="2400" dirty="0" smtClean="0"/>
              <a:t> and returned to soil.</a:t>
            </a:r>
          </a:p>
          <a:p>
            <a:pPr>
              <a:lnSpc>
                <a:spcPct val="150000"/>
              </a:lnSpc>
            </a:pPr>
            <a:r>
              <a:rPr lang="en-IN" sz="2400" dirty="0" smtClean="0"/>
              <a:t>Biogas –produced by digestion, pyrolysis or hydro gasification.</a:t>
            </a:r>
          </a:p>
          <a:p>
            <a:pPr>
              <a:buNone/>
            </a:pPr>
            <a:endParaRPr lang="en-IN" sz="2400" dirty="0" smtClean="0"/>
          </a:p>
          <a:p>
            <a:pPr>
              <a:buNone/>
            </a:pPr>
            <a:endParaRPr lang="en-IN" sz="2800" dirty="0" smtClean="0"/>
          </a:p>
          <a:p>
            <a:endParaRPr lang="en-IN" sz="2800" dirty="0" smtClean="0">
              <a:solidFill>
                <a:srgbClr val="7030A0"/>
              </a:solidFill>
            </a:endParaRPr>
          </a:p>
          <a:p>
            <a:endParaRPr lang="en-IN" sz="2800" dirty="0" smtClean="0"/>
          </a:p>
          <a:p>
            <a:endParaRPr lang="en-IN"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35"/>
          <p:cNvPicPr preferRelativeResize="0">
            <a:picLocks noGrp="1"/>
          </p:cNvPicPr>
          <p:nvPr>
            <p:ph sz="quarter" idx="4294967295"/>
          </p:nvPr>
        </p:nvPicPr>
        <p:blipFill rotWithShape="1">
          <a:blip r:embed="rId2">
            <a:alphaModFix/>
          </a:blip>
          <a:srcRect/>
          <a:stretch/>
        </p:blipFill>
        <p:spPr>
          <a:xfrm>
            <a:off x="714375" y="285750"/>
            <a:ext cx="8429625" cy="6357938"/>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 of biogas plants</a:t>
            </a:r>
            <a:endParaRPr lang="en-IN" dirty="0"/>
          </a:p>
        </p:txBody>
      </p:sp>
      <p:sp>
        <p:nvSpPr>
          <p:cNvPr id="3" name="Content Placeholder 2"/>
          <p:cNvSpPr>
            <a:spLocks noGrp="1"/>
          </p:cNvSpPr>
          <p:nvPr>
            <p:ph sz="quarter" idx="1"/>
          </p:nvPr>
        </p:nvSpPr>
        <p:spPr/>
        <p:txBody>
          <a:bodyPr/>
          <a:lstStyle/>
          <a:p>
            <a:pPr marL="514350" indent="-514350">
              <a:buNone/>
            </a:pPr>
            <a:r>
              <a:rPr lang="en-IN" dirty="0" smtClean="0"/>
              <a:t>Biogas plants are broadly classified as</a:t>
            </a:r>
          </a:p>
          <a:p>
            <a:pPr marL="514350" indent="-514350">
              <a:buFont typeface="+mj-lt"/>
              <a:buAutoNum type="arabicPeriod"/>
            </a:pPr>
            <a:r>
              <a:rPr lang="en-IN" dirty="0" smtClean="0"/>
              <a:t>Continuous and batch types-as per the process.</a:t>
            </a:r>
          </a:p>
          <a:p>
            <a:pPr marL="514350" indent="-514350">
              <a:buFont typeface="+mj-lt"/>
              <a:buAutoNum type="arabicPeriod"/>
            </a:pPr>
            <a:r>
              <a:rPr lang="en-IN" dirty="0" smtClean="0"/>
              <a:t>Dome and drum type-shape</a:t>
            </a:r>
          </a:p>
          <a:p>
            <a:pPr marL="514350" indent="-514350">
              <a:buFont typeface="+mj-lt"/>
              <a:buAutoNum type="arabicPeriod"/>
            </a:pPr>
            <a:r>
              <a:rPr lang="en-IN" dirty="0" smtClean="0"/>
              <a:t>Different types of drum type</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Continuous plant</a:t>
            </a:r>
            <a:endParaRPr lang="en-IN" dirty="0"/>
          </a:p>
        </p:txBody>
      </p:sp>
      <p:sp>
        <p:nvSpPr>
          <p:cNvPr id="3" name="Content Placeholder 2"/>
          <p:cNvSpPr>
            <a:spLocks noGrp="1"/>
          </p:cNvSpPr>
          <p:nvPr>
            <p:ph sz="quarter" idx="1"/>
          </p:nvPr>
        </p:nvSpPr>
        <p:spPr>
          <a:xfrm>
            <a:off x="500034" y="1447800"/>
            <a:ext cx="8186766" cy="5053034"/>
          </a:xfrm>
        </p:spPr>
        <p:txBody>
          <a:bodyPr>
            <a:normAutofit fontScale="92500" lnSpcReduction="10000"/>
          </a:bodyPr>
          <a:lstStyle/>
          <a:p>
            <a:pPr>
              <a:buNone/>
            </a:pPr>
            <a:endParaRPr lang="en-IN" dirty="0" smtClean="0"/>
          </a:p>
          <a:p>
            <a:pPr>
              <a:lnSpc>
                <a:spcPct val="150000"/>
              </a:lnSpc>
            </a:pPr>
            <a:r>
              <a:rPr lang="en-IN" dirty="0" smtClean="0"/>
              <a:t>Continuous plants are fed and emptied continuously. </a:t>
            </a:r>
          </a:p>
          <a:p>
            <a:pPr>
              <a:lnSpc>
                <a:spcPct val="150000"/>
              </a:lnSpc>
            </a:pPr>
            <a:r>
              <a:rPr lang="en-IN" dirty="0" smtClean="0"/>
              <a:t>They empty automatically through the overflow whenever new material is filled in. Therefore, the substrate must be fluid and homogeneous. </a:t>
            </a:r>
          </a:p>
          <a:p>
            <a:pPr>
              <a:lnSpc>
                <a:spcPct val="150000"/>
              </a:lnSpc>
            </a:pPr>
            <a:r>
              <a:rPr lang="en-IN" dirty="0" smtClean="0"/>
              <a:t>Continuous plants are suitable for rural households as the necessary work fits well into the daily routine. </a:t>
            </a:r>
          </a:p>
          <a:p>
            <a:pPr>
              <a:lnSpc>
                <a:spcPct val="150000"/>
              </a:lnSpc>
            </a:pPr>
            <a:r>
              <a:rPr lang="en-IN" dirty="0" smtClean="0"/>
              <a:t>Gas production is constant, and higher than in batch plants. Today, nearly all biogas plants are operating on a continuous mode.</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Continuous plant:</a:t>
            </a:r>
            <a:endParaRPr lang="en-IN" dirty="0"/>
          </a:p>
        </p:txBody>
      </p:sp>
      <p:sp>
        <p:nvSpPr>
          <p:cNvPr id="3" name="Content Placeholder 2"/>
          <p:cNvSpPr>
            <a:spLocks noGrp="1"/>
          </p:cNvSpPr>
          <p:nvPr>
            <p:ph sz="quarter" idx="1"/>
          </p:nvPr>
        </p:nvSpPr>
        <p:spPr/>
        <p:txBody>
          <a:bodyPr/>
          <a:lstStyle/>
          <a:p>
            <a:r>
              <a:rPr lang="en-IN" dirty="0" smtClean="0"/>
              <a:t>Single digester</a:t>
            </a:r>
          </a:p>
          <a:p>
            <a:r>
              <a:rPr lang="en-IN" dirty="0" smtClean="0"/>
              <a:t>Raw material charged regularly and the process goes on without interruption  except for repair and cleaning</a:t>
            </a:r>
          </a:p>
          <a:p>
            <a:r>
              <a:rPr lang="en-IN" dirty="0" smtClean="0"/>
              <a:t>Raw material is self buffered- thoroughly  mixed with the digesting mass, where dilution prevents souring and biogas production is maintained.</a:t>
            </a:r>
          </a:p>
          <a:p>
            <a:r>
              <a:rPr lang="en-IN" dirty="0" smtClean="0"/>
              <a:t>Continuous process may be completed in a single stage or separated into two stages.</a:t>
            </a:r>
          </a:p>
          <a:p>
            <a:r>
              <a:rPr lang="en-IN" dirty="0" smtClean="0"/>
              <a:t>Single stage process</a:t>
            </a:r>
          </a:p>
          <a:p>
            <a:r>
              <a:rPr lang="en-IN" dirty="0" smtClean="0"/>
              <a:t>Double stage process</a:t>
            </a:r>
          </a:p>
          <a:p>
            <a:pPr>
              <a:buNone/>
            </a:pP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Single stage process</a:t>
            </a:r>
            <a:br>
              <a:rPr lang="en-IN" dirty="0" smtClean="0"/>
            </a:br>
            <a:endParaRPr lang="en-IN" dirty="0"/>
          </a:p>
        </p:txBody>
      </p:sp>
      <p:sp>
        <p:nvSpPr>
          <p:cNvPr id="3" name="Content Placeholder 2"/>
          <p:cNvSpPr>
            <a:spLocks noGrp="1"/>
          </p:cNvSpPr>
          <p:nvPr>
            <p:ph sz="quarter" idx="1"/>
          </p:nvPr>
        </p:nvSpPr>
        <p:spPr>
          <a:xfrm>
            <a:off x="428596" y="857232"/>
            <a:ext cx="8258204" cy="5786478"/>
          </a:xfrm>
        </p:spPr>
        <p:txBody>
          <a:bodyPr>
            <a:normAutofit/>
          </a:bodyPr>
          <a:lstStyle/>
          <a:p>
            <a:r>
              <a:rPr lang="en-IN" dirty="0" smtClean="0"/>
              <a:t>Digestion of waste materials in a single chamber or digester is called single stage process, in two chambers or digester is called multi stage process.</a:t>
            </a:r>
          </a:p>
          <a:p>
            <a:r>
              <a:rPr lang="en-IN" dirty="0" smtClean="0"/>
              <a:t>Entire process of conversion of complex organic compounds into biogas is completed in a single chamber.</a:t>
            </a:r>
          </a:p>
          <a:p>
            <a:r>
              <a:rPr lang="en-IN" dirty="0" smtClean="0"/>
              <a:t>Chamber is regularly fed with the raw materials while the spent residue keeps moving out.</a:t>
            </a:r>
          </a:p>
          <a:p>
            <a:r>
              <a:rPr lang="en-IN" dirty="0" smtClean="0"/>
              <a:t>In single </a:t>
            </a:r>
            <a:r>
              <a:rPr lang="en-IN" dirty="0" err="1" smtClean="0"/>
              <a:t>stage,acidogenic</a:t>
            </a:r>
            <a:r>
              <a:rPr lang="en-IN" dirty="0" smtClean="0"/>
              <a:t> and methanogenic stage are carried out in the same chamber without barrier. These plants are economic, simple and easy to operate. these plants are generally for small and medium size biogas plants. </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dk1"/>
                </a:solidFill>
                <a:latin typeface="Calibri"/>
                <a:ea typeface="Calibri"/>
                <a:cs typeface="Calibri"/>
                <a:sym typeface="Calibri"/>
              </a:rPr>
              <a:t>SINGLE STAGE CONTINUOUS PLANT</a:t>
            </a:r>
            <a:endParaRPr lang="en-IN" dirty="0"/>
          </a:p>
        </p:txBody>
      </p:sp>
      <p:pic>
        <p:nvPicPr>
          <p:cNvPr id="4" name="Shape 147"/>
          <p:cNvPicPr preferRelativeResize="0">
            <a:picLocks noGrp="1"/>
          </p:cNvPicPr>
          <p:nvPr>
            <p:ph sz="quarter" idx="1"/>
          </p:nvPr>
        </p:nvPicPr>
        <p:blipFill rotWithShape="1">
          <a:blip r:embed="rId2">
            <a:alphaModFix/>
          </a:blip>
          <a:srcRect/>
          <a:stretch/>
        </p:blipFill>
        <p:spPr>
          <a:xfrm>
            <a:off x="857224" y="1785926"/>
            <a:ext cx="7143800" cy="4572032"/>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0" y="357188"/>
            <a:ext cx="7772400" cy="6286500"/>
          </a:xfrm>
        </p:spPr>
        <p:txBody>
          <a:bodyPr>
            <a:normAutofit/>
          </a:bodyPr>
          <a:lstStyle/>
          <a:p>
            <a:r>
              <a:rPr lang="en-IN" dirty="0" smtClean="0"/>
              <a:t>In double stage process, acidogenic and methanogenic stage are physically separated into two chambers. </a:t>
            </a:r>
          </a:p>
          <a:p>
            <a:r>
              <a:rPr lang="en-IN" dirty="0" smtClean="0"/>
              <a:t>Thus, the first stage of acid production is carried out in a separate chamber and only diluted acids are fed into the second chamber where bio-</a:t>
            </a:r>
            <a:r>
              <a:rPr lang="en-IN" dirty="0" err="1" smtClean="0"/>
              <a:t>methanation</a:t>
            </a:r>
            <a:r>
              <a:rPr lang="en-IN" dirty="0" smtClean="0"/>
              <a:t> takes place.  </a:t>
            </a:r>
          </a:p>
          <a:p>
            <a:r>
              <a:rPr lang="en-IN" dirty="0" smtClean="0"/>
              <a:t>However ,the two stage biogas plants are costlier, difficult in operation and maintenance but they produce more gas. These plants are preferred for larger biogas plant system. The important features of continuous type biogas plants are:</a:t>
            </a:r>
            <a:br>
              <a:rPr lang="en-IN" dirty="0" smtClean="0"/>
            </a:br>
            <a:r>
              <a:rPr lang="en-IN" dirty="0" smtClean="0"/>
              <a:t>(</a:t>
            </a:r>
            <a:r>
              <a:rPr lang="en-IN" dirty="0" err="1" smtClean="0"/>
              <a:t>i</a:t>
            </a:r>
            <a:r>
              <a:rPr lang="en-IN" dirty="0" smtClean="0"/>
              <a:t>) Gas production is continuous.</a:t>
            </a:r>
            <a:br>
              <a:rPr lang="en-IN" dirty="0" smtClean="0"/>
            </a:br>
            <a:r>
              <a:rPr lang="en-IN" dirty="0" smtClean="0"/>
              <a:t>(ii) Retention period is less </a:t>
            </a:r>
            <a:br>
              <a:rPr lang="en-IN" dirty="0" smtClean="0"/>
            </a:br>
            <a:r>
              <a:rPr lang="en-IN" dirty="0" smtClean="0"/>
              <a:t>(iii) Less problems as compared to batch type.</a:t>
            </a:r>
            <a:br>
              <a:rPr lang="en-IN" dirty="0" smtClean="0"/>
            </a:br>
            <a:r>
              <a:rPr lang="en-IN" dirty="0" smtClean="0"/>
              <a:t>(iv) Small digestion chambers are required</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stage digestion process</a:t>
            </a:r>
            <a:endParaRPr lang="en-IN" dirty="0"/>
          </a:p>
        </p:txBody>
      </p:sp>
      <p:pic>
        <p:nvPicPr>
          <p:cNvPr id="4" name="Shape 153"/>
          <p:cNvPicPr preferRelativeResize="0">
            <a:picLocks noGrp="1"/>
          </p:cNvPicPr>
          <p:nvPr>
            <p:ph sz="quarter" idx="1"/>
          </p:nvPr>
        </p:nvPicPr>
        <p:blipFill rotWithShape="1">
          <a:blip r:embed="rId2">
            <a:alphaModFix/>
          </a:blip>
          <a:stretch/>
        </p:blipFill>
        <p:spPr>
          <a:xfrm>
            <a:off x="1357290" y="1643050"/>
            <a:ext cx="6429420" cy="4429156"/>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Pyrolysis:</a:t>
            </a:r>
            <a:endParaRPr lang="en-IN"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928662" y="1357298"/>
            <a:ext cx="7072361" cy="50006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Batch plants</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Feeding is between intervals, the plant is emptied once the process of digestion is complete.</a:t>
            </a:r>
          </a:p>
          <a:p>
            <a:r>
              <a:rPr lang="en-IN" dirty="0" smtClean="0"/>
              <a:t>Battery of digesters are charged along with lime and urea etc, and allowed to produce gas for 40-50 days.</a:t>
            </a:r>
          </a:p>
          <a:p>
            <a:r>
              <a:rPr lang="en-IN" dirty="0" smtClean="0"/>
              <a:t>These  are charged and emptied one by one in a synchronous manner which maintains a regular supply of the gas through a common gas holder.</a:t>
            </a:r>
          </a:p>
          <a:p>
            <a:r>
              <a:rPr lang="en-IN" dirty="0" smtClean="0"/>
              <a:t>Freshly charged digester is aerated for a few days after which it is closed to atmosphere.</a:t>
            </a:r>
          </a:p>
          <a:p>
            <a:r>
              <a:rPr lang="en-IN" dirty="0" smtClean="0"/>
              <a:t>Biogas supply may be utilised after 8-10 days.</a:t>
            </a:r>
          </a:p>
          <a:p>
            <a:r>
              <a:rPr lang="en-IN" dirty="0" smtClean="0"/>
              <a:t>Expensive –unless operated on large scale.</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Batch plants</a:t>
            </a:r>
            <a:endParaRPr lang="en-IN" dirty="0"/>
          </a:p>
        </p:txBody>
      </p:sp>
      <p:sp>
        <p:nvSpPr>
          <p:cNvPr id="3" name="Content Placeholder 2"/>
          <p:cNvSpPr>
            <a:spLocks noGrp="1"/>
          </p:cNvSpPr>
          <p:nvPr>
            <p:ph sz="quarter" idx="1"/>
          </p:nvPr>
        </p:nvSpPr>
        <p:spPr/>
        <p:txBody>
          <a:bodyPr/>
          <a:lstStyle/>
          <a:p>
            <a:pPr>
              <a:lnSpc>
                <a:spcPct val="150000"/>
              </a:lnSpc>
            </a:pPr>
            <a:r>
              <a:rPr lang="en-IN" dirty="0" smtClean="0"/>
              <a:t>Batch plants are filled and then emptied completely after a fixed retention time. </a:t>
            </a:r>
          </a:p>
          <a:p>
            <a:pPr>
              <a:lnSpc>
                <a:spcPct val="150000"/>
              </a:lnSpc>
            </a:pPr>
            <a:r>
              <a:rPr lang="en-IN" dirty="0" smtClean="0"/>
              <a:t>Each design and each fermentation material is suitable for batch filling, but batch plants require high labour input. </a:t>
            </a:r>
          </a:p>
          <a:p>
            <a:pPr>
              <a:lnSpc>
                <a:spcPct val="150000"/>
              </a:lnSpc>
            </a:pPr>
            <a:r>
              <a:rPr lang="en-IN" dirty="0" smtClean="0"/>
              <a:t>As a major disadvantage, their gas-output is not steady.</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4294967295"/>
          </p:nvPr>
        </p:nvGraphicFramePr>
        <p:xfrm>
          <a:off x="714348" y="642918"/>
          <a:ext cx="7772400" cy="4929220"/>
        </p:xfrm>
        <a:graphic>
          <a:graphicData uri="http://schemas.openxmlformats.org/drawingml/2006/table">
            <a:tbl>
              <a:tblPr firstRow="1" bandRow="1">
                <a:tableStyleId>{5C22544A-7EE6-4342-B048-85BDC9FD1C3A}</a:tableStyleId>
              </a:tblPr>
              <a:tblGrid>
                <a:gridCol w="3886200"/>
                <a:gridCol w="3886200"/>
              </a:tblGrid>
              <a:tr h="985844">
                <a:tc>
                  <a:txBody>
                    <a:bodyPr/>
                    <a:lstStyle/>
                    <a:p>
                      <a:r>
                        <a:rPr lang="en-IN" sz="2800" dirty="0" smtClean="0"/>
                        <a:t>Continuous plant</a:t>
                      </a:r>
                      <a:endParaRPr lang="en-IN" sz="2800" dirty="0"/>
                    </a:p>
                  </a:txBody>
                  <a:tcPr/>
                </a:tc>
                <a:tc>
                  <a:txBody>
                    <a:bodyPr/>
                    <a:lstStyle/>
                    <a:p>
                      <a:r>
                        <a:rPr lang="en-IN" sz="2800" dirty="0" smtClean="0"/>
                        <a:t>Batch plant</a:t>
                      </a:r>
                      <a:endParaRPr lang="en-IN" sz="2800" dirty="0"/>
                    </a:p>
                  </a:txBody>
                  <a:tcPr/>
                </a:tc>
              </a:tr>
              <a:tr h="985844">
                <a:tc>
                  <a:txBody>
                    <a:bodyPr/>
                    <a:lstStyle/>
                    <a:p>
                      <a:r>
                        <a:rPr lang="en-IN" sz="2400" dirty="0" smtClean="0"/>
                        <a:t>Produce gas continuously</a:t>
                      </a:r>
                      <a:endParaRPr lang="en-IN" sz="2400" dirty="0"/>
                    </a:p>
                  </a:txBody>
                  <a:tcPr/>
                </a:tc>
                <a:tc>
                  <a:txBody>
                    <a:bodyPr/>
                    <a:lstStyle/>
                    <a:p>
                      <a:r>
                        <a:rPr lang="en-IN" sz="2400" dirty="0" smtClean="0"/>
                        <a:t>Gas production intermittent</a:t>
                      </a:r>
                      <a:endParaRPr lang="en-IN" sz="2400" dirty="0"/>
                    </a:p>
                  </a:txBody>
                  <a:tcPr/>
                </a:tc>
              </a:tr>
              <a:tr h="985844">
                <a:tc>
                  <a:txBody>
                    <a:bodyPr/>
                    <a:lstStyle/>
                    <a:p>
                      <a:r>
                        <a:rPr lang="en-IN" sz="2400" dirty="0" smtClean="0"/>
                        <a:t>Need small digestion chamber</a:t>
                      </a:r>
                      <a:endParaRPr lang="en-IN" sz="2400" dirty="0"/>
                    </a:p>
                  </a:txBody>
                  <a:tcPr/>
                </a:tc>
                <a:tc>
                  <a:txBody>
                    <a:bodyPr/>
                    <a:lstStyle/>
                    <a:p>
                      <a:r>
                        <a:rPr lang="en-IN" sz="2400" dirty="0" smtClean="0"/>
                        <a:t>Needs several digestion chamber-continuous gas production</a:t>
                      </a:r>
                      <a:endParaRPr lang="en-IN" sz="2400" dirty="0"/>
                    </a:p>
                  </a:txBody>
                  <a:tcPr/>
                </a:tc>
              </a:tr>
              <a:tr h="985844">
                <a:tc>
                  <a:txBody>
                    <a:bodyPr/>
                    <a:lstStyle/>
                    <a:p>
                      <a:r>
                        <a:rPr lang="en-IN" sz="2400" dirty="0" smtClean="0"/>
                        <a:t>Needs lesser period for digestion</a:t>
                      </a:r>
                      <a:endParaRPr lang="en-IN" sz="2400" dirty="0"/>
                    </a:p>
                  </a:txBody>
                  <a:tcPr/>
                </a:tc>
                <a:tc>
                  <a:txBody>
                    <a:bodyPr/>
                    <a:lstStyle/>
                    <a:p>
                      <a:r>
                        <a:rPr lang="en-IN" sz="2400" dirty="0" smtClean="0"/>
                        <a:t>Good for long fibrous materials</a:t>
                      </a:r>
                      <a:endParaRPr lang="en-IN" sz="2400" dirty="0"/>
                    </a:p>
                  </a:txBody>
                  <a:tcPr/>
                </a:tc>
              </a:tr>
              <a:tr h="985844">
                <a:tc>
                  <a:txBody>
                    <a:bodyPr/>
                    <a:lstStyle/>
                    <a:p>
                      <a:r>
                        <a:rPr lang="en-IN" sz="2400" dirty="0" smtClean="0"/>
                        <a:t>Less problems-easier operation</a:t>
                      </a:r>
                      <a:endParaRPr lang="en-IN" sz="2400" dirty="0"/>
                    </a:p>
                  </a:txBody>
                  <a:tcPr/>
                </a:tc>
                <a:tc>
                  <a:txBody>
                    <a:bodyPr/>
                    <a:lstStyle/>
                    <a:p>
                      <a:r>
                        <a:rPr lang="en-IN" sz="2400" dirty="0" smtClean="0"/>
                        <a:t>Needs addition of fermented</a:t>
                      </a:r>
                      <a:r>
                        <a:rPr lang="en-IN" sz="2400" baseline="0" dirty="0" smtClean="0"/>
                        <a:t> slurry to start digestion process</a:t>
                      </a:r>
                      <a:endParaRPr lang="en-IN" sz="2400"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42910" y="571479"/>
          <a:ext cx="8072494" cy="6063758"/>
        </p:xfrm>
        <a:graphic>
          <a:graphicData uri="http://schemas.openxmlformats.org/drawingml/2006/table">
            <a:tbl>
              <a:tblPr firstRow="1" bandRow="1">
                <a:tableStyleId>{5C22544A-7EE6-4342-B048-85BDC9FD1C3A}</a:tableStyleId>
              </a:tblPr>
              <a:tblGrid>
                <a:gridCol w="4036247"/>
                <a:gridCol w="4036247"/>
              </a:tblGrid>
              <a:tr h="8618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smtClean="0"/>
                        <a:t>Floating gas holder digester </a:t>
                      </a:r>
                    </a:p>
                    <a:p>
                      <a:endParaRPr lang="en-IN" sz="2400" dirty="0"/>
                    </a:p>
                  </a:txBody>
                  <a:tcPr/>
                </a:tc>
                <a:tc>
                  <a:txBody>
                    <a:bodyPr/>
                    <a:lstStyle/>
                    <a:p>
                      <a:r>
                        <a:rPr lang="en-IN" sz="2400" dirty="0" smtClean="0"/>
                        <a:t>Fixed dome digester</a:t>
                      </a:r>
                      <a:endParaRPr lang="en-IN" sz="2400" dirty="0"/>
                    </a:p>
                  </a:txBody>
                  <a:tcPr/>
                </a:tc>
              </a:tr>
              <a:tr h="1231166">
                <a:tc>
                  <a:txBody>
                    <a:bodyPr/>
                    <a:lstStyle/>
                    <a:p>
                      <a:r>
                        <a:rPr lang="en-IN" sz="2400" dirty="0" smtClean="0"/>
                        <a:t>Used in India.</a:t>
                      </a:r>
                    </a:p>
                    <a:p>
                      <a:r>
                        <a:rPr lang="en-IN" sz="2400" dirty="0" smtClean="0"/>
                        <a:t>KVIC-Drum type</a:t>
                      </a:r>
                      <a:endParaRPr lang="en-IN" sz="2400" dirty="0"/>
                    </a:p>
                  </a:txBody>
                  <a:tcPr/>
                </a:tc>
                <a:tc>
                  <a:txBody>
                    <a:bodyPr/>
                    <a:lstStyle/>
                    <a:p>
                      <a:r>
                        <a:rPr lang="en-IN" sz="2400" dirty="0" smtClean="0"/>
                        <a:t>Chinese  plant.</a:t>
                      </a:r>
                    </a:p>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smtClean="0"/>
                        <a:t>Usually built below the ground level.</a:t>
                      </a:r>
                    </a:p>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err="1" smtClean="0"/>
                        <a:t>Janta</a:t>
                      </a:r>
                      <a:r>
                        <a:rPr lang="en-IN" sz="2400" dirty="0" smtClean="0"/>
                        <a:t> model-</a:t>
                      </a:r>
                      <a:r>
                        <a:rPr lang="en-IN" sz="2400" dirty="0" err="1" smtClean="0"/>
                        <a:t>Drumless</a:t>
                      </a:r>
                      <a:r>
                        <a:rPr lang="en-IN" sz="2400" dirty="0" smtClean="0"/>
                        <a:t> type.</a:t>
                      </a:r>
                    </a:p>
                  </a:txBody>
                  <a:tcPr/>
                </a:tc>
              </a:tr>
              <a:tr h="11931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smtClean="0"/>
                        <a:t>Gas holder separated from digester</a:t>
                      </a:r>
                    </a:p>
                  </a:txBody>
                  <a:tcPr/>
                </a:tc>
                <a:tc>
                  <a:txBody>
                    <a:bodyPr/>
                    <a:lstStyle/>
                    <a:p>
                      <a:r>
                        <a:rPr lang="en-IN" sz="2400" dirty="0" smtClean="0"/>
                        <a:t>Gas holder and digester are combined.</a:t>
                      </a:r>
                    </a:p>
                    <a:p>
                      <a:r>
                        <a:rPr lang="en-IN" sz="2400" dirty="0" smtClean="0"/>
                        <a:t>Pressure inside the digester varies as the gas is collected.</a:t>
                      </a:r>
                      <a:endParaRPr lang="en-IN" sz="2400" dirty="0"/>
                    </a:p>
                  </a:txBody>
                  <a:tcPr/>
                </a:tc>
              </a:tr>
              <a:tr h="8618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400" dirty="0" smtClean="0"/>
                        <a:t>Masonry construction with gas holder made of MS plates</a:t>
                      </a:r>
                    </a:p>
                  </a:txBody>
                  <a:tcPr/>
                </a:tc>
                <a:tc>
                  <a:txBody>
                    <a:bodyPr/>
                    <a:lstStyle/>
                    <a:p>
                      <a:r>
                        <a:rPr lang="en-IN" sz="2400" dirty="0" smtClean="0"/>
                        <a:t>Local materials can be used in this construction.</a:t>
                      </a:r>
                      <a:endParaRPr lang="en-IN" sz="2400" dirty="0"/>
                    </a:p>
                  </a:txBody>
                  <a:tcPr/>
                </a:tc>
              </a:tr>
              <a:tr h="1231166">
                <a:tc>
                  <a:txBody>
                    <a:bodyPr/>
                    <a:lstStyle/>
                    <a:p>
                      <a:r>
                        <a:rPr lang="en-IN" sz="2400" dirty="0" smtClean="0"/>
                        <a:t>Rusting and cost of gas holder are main drawbacks</a:t>
                      </a:r>
                      <a:r>
                        <a:rPr lang="en-IN" sz="2400" baseline="0" dirty="0" smtClean="0"/>
                        <a:t> </a:t>
                      </a:r>
                      <a:r>
                        <a:rPr lang="en-IN" sz="2400" dirty="0" smtClean="0"/>
                        <a:t>plant</a:t>
                      </a:r>
                    </a:p>
                    <a:p>
                      <a:endParaRPr lang="en-IN" sz="2400" dirty="0"/>
                    </a:p>
                  </a:txBody>
                  <a:tcPr/>
                </a:tc>
                <a:tc>
                  <a:txBody>
                    <a:bodyPr/>
                    <a:lstStyle/>
                    <a:p>
                      <a:r>
                        <a:rPr lang="en-IN" sz="2400" dirty="0" smtClean="0"/>
                        <a:t>Best suited for batch process.</a:t>
                      </a:r>
                    </a:p>
                    <a:p>
                      <a:r>
                        <a:rPr lang="en-IN" sz="2400" dirty="0" smtClean="0"/>
                        <a:t>No serious problems in small plants.</a:t>
                      </a:r>
                      <a:endParaRPr lang="en-IN" sz="2400" dirty="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59"/>
          <p:cNvPicPr preferRelativeResize="0">
            <a:picLocks noGrp="1"/>
          </p:cNvPicPr>
          <p:nvPr>
            <p:ph sz="quarter" idx="4294967295"/>
          </p:nvPr>
        </p:nvPicPr>
        <p:blipFill rotWithShape="1">
          <a:blip r:embed="rId2">
            <a:alphaModFix/>
          </a:blip>
          <a:srcRect/>
          <a:stretch/>
        </p:blipFill>
        <p:spPr>
          <a:xfrm>
            <a:off x="571472" y="428604"/>
            <a:ext cx="7929563" cy="6072188"/>
          </a:xfrm>
          <a:prstGeom prst="rect">
            <a:avLst/>
          </a:prstGeom>
          <a:noFill/>
          <a:ln>
            <a:noFill/>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00034" y="428604"/>
            <a:ext cx="8143932" cy="58579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5720" y="285728"/>
            <a:ext cx="8858280" cy="1000132"/>
          </a:xfrm>
        </p:spPr>
        <p:txBody>
          <a:bodyPr>
            <a:normAutofit fontScale="90000"/>
          </a:bodyPr>
          <a:lstStyle/>
          <a:p>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a:r>
            <a:br>
              <a:rPr lang="en-IN" b="1" dirty="0" smtClean="0"/>
            </a:br>
            <a:r>
              <a:rPr lang="en-IN" b="1" dirty="0" smtClean="0"/>
              <a:t> Construction :</a:t>
            </a:r>
            <a:br>
              <a:rPr lang="en-IN" b="1" dirty="0" smtClean="0"/>
            </a:br>
            <a:endParaRPr lang="en-IN" dirty="0"/>
          </a:p>
        </p:txBody>
      </p:sp>
      <p:sp>
        <p:nvSpPr>
          <p:cNvPr id="6" name="Content Placeholder 5"/>
          <p:cNvSpPr>
            <a:spLocks noGrp="1"/>
          </p:cNvSpPr>
          <p:nvPr>
            <p:ph sz="quarter" idx="1"/>
          </p:nvPr>
        </p:nvSpPr>
        <p:spPr>
          <a:xfrm>
            <a:off x="214282" y="642918"/>
            <a:ext cx="8472518" cy="5715040"/>
          </a:xfrm>
        </p:spPr>
        <p:txBody>
          <a:bodyPr>
            <a:normAutofit fontScale="25000" lnSpcReduction="20000"/>
          </a:bodyPr>
          <a:lstStyle/>
          <a:p>
            <a:pPr>
              <a:lnSpc>
                <a:spcPct val="170000"/>
              </a:lnSpc>
              <a:buNone/>
            </a:pPr>
            <a:r>
              <a:rPr lang="en-IN" dirty="0" smtClean="0"/>
              <a:t/>
            </a:r>
            <a:br>
              <a:rPr lang="en-IN" dirty="0" smtClean="0"/>
            </a:br>
            <a:endParaRPr lang="en-IN" dirty="0" smtClean="0"/>
          </a:p>
          <a:p>
            <a:pPr>
              <a:lnSpc>
                <a:spcPct val="170000"/>
              </a:lnSpc>
            </a:pPr>
            <a:r>
              <a:rPr lang="en-IN" sz="8000" dirty="0" smtClean="0"/>
              <a:t>The floating gas holder type of biogas plant has the following chambers/ sections:</a:t>
            </a:r>
          </a:p>
          <a:p>
            <a:pPr>
              <a:lnSpc>
                <a:spcPct val="170000"/>
              </a:lnSpc>
            </a:pPr>
            <a:r>
              <a:rPr lang="en-IN" sz="8000" dirty="0" smtClean="0">
                <a:solidFill>
                  <a:srgbClr val="7030A0"/>
                </a:solidFill>
              </a:rPr>
              <a:t>Mixing Tank </a:t>
            </a:r>
            <a:r>
              <a:rPr lang="en-IN" sz="8000" dirty="0" smtClean="0"/>
              <a:t>- present above the ground level.</a:t>
            </a:r>
          </a:p>
          <a:p>
            <a:pPr>
              <a:lnSpc>
                <a:spcPct val="170000"/>
              </a:lnSpc>
            </a:pPr>
            <a:r>
              <a:rPr lang="en-IN" sz="8000" dirty="0" smtClean="0">
                <a:solidFill>
                  <a:srgbClr val="7030A0"/>
                </a:solidFill>
              </a:rPr>
              <a:t>Digester tank </a:t>
            </a:r>
            <a:r>
              <a:rPr lang="en-IN" sz="8000" dirty="0" smtClean="0"/>
              <a:t>- Deep underground well-like structure. It is divided into two chambers by a partition wall in between.</a:t>
            </a:r>
          </a:p>
          <a:p>
            <a:pPr>
              <a:lnSpc>
                <a:spcPct val="170000"/>
              </a:lnSpc>
            </a:pPr>
            <a:r>
              <a:rPr lang="en-IN" sz="8000" dirty="0" smtClean="0"/>
              <a:t>It has two long cement pipes: </a:t>
            </a:r>
            <a:r>
              <a:rPr lang="en-IN" sz="8000" dirty="0" err="1" smtClean="0"/>
              <a:t>i</a:t>
            </a:r>
            <a:r>
              <a:rPr lang="en-IN" sz="8000" dirty="0" smtClean="0"/>
              <a:t>) Inlet pipe opening into the inlet chamber for introduction of slurry.</a:t>
            </a:r>
          </a:p>
          <a:p>
            <a:pPr>
              <a:lnSpc>
                <a:spcPct val="170000"/>
              </a:lnSpc>
            </a:pPr>
            <a:r>
              <a:rPr lang="en-IN" sz="8000" dirty="0" smtClean="0"/>
              <a:t>ii) Outlet pipe opening into the overflow tank for removal of spent slurry. Gas holder - an inverted steel drum resting above the digester. The drum can move up and down i.e., float over the digester. The gas holder has an outlet at the top which could be connected to gas stoves.</a:t>
            </a:r>
          </a:p>
          <a:p>
            <a:pPr>
              <a:lnSpc>
                <a:spcPct val="170000"/>
              </a:lnSpc>
            </a:pPr>
            <a:r>
              <a:rPr lang="en-IN" sz="8000" dirty="0" smtClean="0">
                <a:solidFill>
                  <a:srgbClr val="7030A0"/>
                </a:solidFill>
              </a:rPr>
              <a:t>Over flow tank </a:t>
            </a:r>
            <a:r>
              <a:rPr lang="en-IN" sz="8000" dirty="0" smtClean="0"/>
              <a:t>- Present above the ground level.</a:t>
            </a:r>
          </a:p>
          <a:p>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72518" cy="439718"/>
          </a:xfrm>
        </p:spPr>
        <p:txBody>
          <a:bodyPr>
            <a:normAutofit fontScale="90000"/>
          </a:bodyPr>
          <a:lstStyle/>
          <a:p>
            <a:r>
              <a:rPr lang="en-IN" dirty="0" smtClean="0"/>
              <a:t>Working:</a:t>
            </a:r>
            <a:endParaRPr lang="en-IN" dirty="0"/>
          </a:p>
        </p:txBody>
      </p:sp>
      <p:sp>
        <p:nvSpPr>
          <p:cNvPr id="3" name="Content Placeholder 2"/>
          <p:cNvSpPr>
            <a:spLocks noGrp="1"/>
          </p:cNvSpPr>
          <p:nvPr>
            <p:ph sz="quarter" idx="1"/>
          </p:nvPr>
        </p:nvSpPr>
        <p:spPr>
          <a:xfrm>
            <a:off x="214282" y="285728"/>
            <a:ext cx="8786874" cy="6572272"/>
          </a:xfrm>
        </p:spPr>
        <p:txBody>
          <a:bodyPr>
            <a:normAutofit fontScale="25000" lnSpcReduction="20000"/>
          </a:bodyPr>
          <a:lstStyle/>
          <a:p>
            <a:pPr>
              <a:buNone/>
            </a:pPr>
            <a:endParaRPr lang="en-IN" dirty="0" smtClean="0"/>
          </a:p>
          <a:p>
            <a:pPr>
              <a:lnSpc>
                <a:spcPct val="170000"/>
              </a:lnSpc>
            </a:pPr>
            <a:r>
              <a:rPr lang="en-IN" sz="8000" dirty="0" smtClean="0">
                <a:solidFill>
                  <a:srgbClr val="7030A0"/>
                </a:solidFill>
              </a:rPr>
              <a:t>Slurry</a:t>
            </a:r>
            <a:r>
              <a:rPr lang="en-IN" sz="8000" dirty="0" smtClean="0"/>
              <a:t> (mixture of equal quantities of </a:t>
            </a:r>
            <a:r>
              <a:rPr lang="en-IN" sz="8000" dirty="0" smtClean="0">
                <a:solidFill>
                  <a:srgbClr val="7030A0"/>
                </a:solidFill>
              </a:rPr>
              <a:t>biomass and water</a:t>
            </a:r>
            <a:r>
              <a:rPr lang="en-IN" sz="8000" dirty="0" smtClean="0"/>
              <a:t>) is prepared in the mixing tank.</a:t>
            </a:r>
          </a:p>
          <a:p>
            <a:pPr>
              <a:lnSpc>
                <a:spcPct val="170000"/>
              </a:lnSpc>
            </a:pPr>
            <a:r>
              <a:rPr lang="en-IN" sz="8000" dirty="0" smtClean="0"/>
              <a:t>The prepared </a:t>
            </a:r>
            <a:r>
              <a:rPr lang="en-IN" sz="8000" dirty="0" smtClean="0">
                <a:solidFill>
                  <a:srgbClr val="7030A0"/>
                </a:solidFill>
              </a:rPr>
              <a:t>slurry is fed into the inlet chamber </a:t>
            </a:r>
            <a:r>
              <a:rPr lang="en-IN" sz="8000" dirty="0" smtClean="0"/>
              <a:t>of the digester through the inlet pipe.</a:t>
            </a:r>
          </a:p>
          <a:p>
            <a:pPr>
              <a:lnSpc>
                <a:spcPct val="170000"/>
              </a:lnSpc>
            </a:pPr>
            <a:r>
              <a:rPr lang="en-IN" sz="8000" dirty="0" smtClean="0"/>
              <a:t>The plant is </a:t>
            </a:r>
            <a:r>
              <a:rPr lang="en-IN" sz="8000" dirty="0" smtClean="0">
                <a:solidFill>
                  <a:srgbClr val="7030A0"/>
                </a:solidFill>
              </a:rPr>
              <a:t>left unused </a:t>
            </a:r>
            <a:r>
              <a:rPr lang="en-IN" sz="8000" dirty="0" smtClean="0"/>
              <a:t>for about </a:t>
            </a:r>
            <a:r>
              <a:rPr lang="en-IN" sz="8000" dirty="0" smtClean="0">
                <a:solidFill>
                  <a:srgbClr val="7030A0"/>
                </a:solidFill>
              </a:rPr>
              <a:t>2 months </a:t>
            </a:r>
            <a:r>
              <a:rPr lang="en-IN" sz="8000" dirty="0" smtClean="0"/>
              <a:t>and introduction of more slurry is stopped.</a:t>
            </a:r>
          </a:p>
          <a:p>
            <a:pPr>
              <a:lnSpc>
                <a:spcPct val="170000"/>
              </a:lnSpc>
            </a:pPr>
            <a:r>
              <a:rPr lang="en-IN" sz="8000" dirty="0" smtClean="0"/>
              <a:t>During this period, anaerobic fermentation of biomass -</a:t>
            </a:r>
            <a:r>
              <a:rPr lang="en-IN" sz="8000" dirty="0" smtClean="0">
                <a:solidFill>
                  <a:srgbClr val="7030A0"/>
                </a:solidFill>
              </a:rPr>
              <a:t>produces biogas in the digester</a:t>
            </a:r>
            <a:r>
              <a:rPr lang="en-IN" sz="8000" dirty="0" smtClean="0"/>
              <a:t>.</a:t>
            </a:r>
          </a:p>
          <a:p>
            <a:pPr>
              <a:lnSpc>
                <a:spcPct val="170000"/>
              </a:lnSpc>
            </a:pPr>
            <a:r>
              <a:rPr lang="en-IN" sz="8000" dirty="0" smtClean="0"/>
              <a:t>Biogas being lighter rises up- starts collecting in the gas holder. The gas holder- moving up. The gas holder cannot rise up beyond a certain level. As more and more gas starts collecting, more pressure begins to be exerted on the slurry.</a:t>
            </a:r>
          </a:p>
          <a:p>
            <a:pPr>
              <a:lnSpc>
                <a:spcPct val="170000"/>
              </a:lnSpc>
            </a:pPr>
            <a:r>
              <a:rPr lang="en-IN" sz="8000" dirty="0" smtClean="0"/>
              <a:t>The spent </a:t>
            </a:r>
            <a:r>
              <a:rPr lang="en-IN" sz="8000" dirty="0" smtClean="0">
                <a:solidFill>
                  <a:srgbClr val="7030A0"/>
                </a:solidFill>
              </a:rPr>
              <a:t>slurry is now forced into the outlet chamber </a:t>
            </a:r>
            <a:r>
              <a:rPr lang="en-IN" sz="8000" dirty="0" smtClean="0"/>
              <a:t>from the top of the inlet chamber.</a:t>
            </a:r>
          </a:p>
          <a:p>
            <a:pPr>
              <a:lnSpc>
                <a:spcPct val="170000"/>
              </a:lnSpc>
            </a:pPr>
            <a:r>
              <a:rPr lang="en-IN" sz="8000" dirty="0" smtClean="0"/>
              <a:t>When the outlet chamber gets filled with the spent slurry, the excess - outlet pipe into the </a:t>
            </a:r>
            <a:r>
              <a:rPr lang="en-IN" sz="8000" dirty="0" smtClean="0">
                <a:solidFill>
                  <a:srgbClr val="7030A0"/>
                </a:solidFill>
              </a:rPr>
              <a:t>overflow tank</a:t>
            </a:r>
            <a:r>
              <a:rPr lang="en-IN" sz="8000" dirty="0" smtClean="0"/>
              <a:t>. This is later used as manure for plants.</a:t>
            </a:r>
          </a:p>
          <a:p>
            <a:pPr>
              <a:lnSpc>
                <a:spcPct val="170000"/>
              </a:lnSpc>
            </a:pPr>
            <a:r>
              <a:rPr lang="en-IN" sz="8000" dirty="0" smtClean="0"/>
              <a:t>The gas valve - gas outlet is opened- supply of biogas. continuous supply of gas can be ensured by regular removal of spent slurry and introduction of fresh slurry.</a:t>
            </a:r>
          </a:p>
          <a:p>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1797040"/>
          </a:xfrm>
        </p:spPr>
        <p:txBody>
          <a:bodyPr>
            <a:normAutofit fontScale="90000"/>
          </a:bodyPr>
          <a:lstStyle/>
          <a:p>
            <a:r>
              <a:rPr lang="en-IN" b="1" dirty="0" smtClean="0"/>
              <a:t>Disadvantages of floating gas holder type biogas plant</a:t>
            </a:r>
            <a:br>
              <a:rPr lang="en-IN" b="1" dirty="0" smtClean="0"/>
            </a:br>
            <a:endParaRPr lang="en-IN" dirty="0"/>
          </a:p>
        </p:txBody>
      </p:sp>
      <p:sp>
        <p:nvSpPr>
          <p:cNvPr id="3" name="Content Placeholder 2"/>
          <p:cNvSpPr>
            <a:spLocks noGrp="1"/>
          </p:cNvSpPr>
          <p:nvPr>
            <p:ph sz="quarter" idx="1"/>
          </p:nvPr>
        </p:nvSpPr>
        <p:spPr/>
        <p:txBody>
          <a:bodyPr/>
          <a:lstStyle/>
          <a:p>
            <a:pPr>
              <a:buNone/>
            </a:pPr>
            <a:r>
              <a:rPr lang="en-IN" dirty="0" smtClean="0"/>
              <a:t/>
            </a:r>
            <a:br>
              <a:rPr lang="en-IN" dirty="0" smtClean="0"/>
            </a:br>
            <a:endParaRPr lang="en-IN" dirty="0" smtClean="0"/>
          </a:p>
          <a:p>
            <a:r>
              <a:rPr lang="en-IN" dirty="0" smtClean="0"/>
              <a:t>Expensive</a:t>
            </a:r>
          </a:p>
          <a:p>
            <a:r>
              <a:rPr lang="en-IN" dirty="0" smtClean="0"/>
              <a:t>Steel drum may rust</a:t>
            </a:r>
          </a:p>
          <a:p>
            <a:r>
              <a:rPr lang="en-IN" dirty="0" smtClean="0"/>
              <a:t>Requires regular maintenance</a:t>
            </a:r>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165"/>
          <p:cNvPicPr preferRelativeResize="0">
            <a:picLocks/>
          </p:cNvPicPr>
          <p:nvPr/>
        </p:nvPicPr>
        <p:blipFill rotWithShape="1">
          <a:blip r:embed="rId2">
            <a:alphaModFix/>
          </a:blip>
          <a:srcRect/>
          <a:stretch/>
        </p:blipFill>
        <p:spPr>
          <a:xfrm>
            <a:off x="785786" y="285728"/>
            <a:ext cx="7358114" cy="6143644"/>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Pyrolysis</a:t>
            </a:r>
            <a:br>
              <a:rPr lang="en-IN" dirty="0" smtClean="0"/>
            </a:br>
            <a:endParaRPr lang="en-IN" dirty="0"/>
          </a:p>
        </p:txBody>
      </p:sp>
      <p:sp>
        <p:nvSpPr>
          <p:cNvPr id="3" name="Content Placeholder 2"/>
          <p:cNvSpPr>
            <a:spLocks noGrp="1"/>
          </p:cNvSpPr>
          <p:nvPr>
            <p:ph sz="quarter" idx="1"/>
          </p:nvPr>
        </p:nvSpPr>
        <p:spPr>
          <a:xfrm>
            <a:off x="500034" y="857232"/>
            <a:ext cx="8186766" cy="5715040"/>
          </a:xfrm>
        </p:spPr>
        <p:txBody>
          <a:bodyPr>
            <a:normAutofit/>
          </a:bodyPr>
          <a:lstStyle/>
          <a:p>
            <a:r>
              <a:rPr lang="en-IN" dirty="0" smtClean="0"/>
              <a:t>Biomass can be converted into </a:t>
            </a:r>
            <a:r>
              <a:rPr lang="en-IN" dirty="0" smtClean="0">
                <a:solidFill>
                  <a:srgbClr val="7030A0"/>
                </a:solidFill>
              </a:rPr>
              <a:t>gases, liquids and solids </a:t>
            </a:r>
            <a:r>
              <a:rPr lang="en-IN" dirty="0" smtClean="0"/>
              <a:t>through Pyrolysis at temperatures of </a:t>
            </a:r>
            <a:r>
              <a:rPr lang="en-IN" dirty="0" smtClean="0">
                <a:solidFill>
                  <a:srgbClr val="7030A0"/>
                </a:solidFill>
              </a:rPr>
              <a:t>500-1000</a:t>
            </a:r>
            <a:r>
              <a:rPr lang="en-IN" dirty="0" smtClean="0">
                <a:solidFill>
                  <a:srgbClr val="7030A0"/>
                </a:solidFill>
                <a:cs typeface="Calibri"/>
              </a:rPr>
              <a:t>⁰C</a:t>
            </a:r>
            <a:r>
              <a:rPr lang="en-IN" dirty="0" smtClean="0">
                <a:cs typeface="Calibri"/>
              </a:rPr>
              <a:t> by </a:t>
            </a:r>
            <a:r>
              <a:rPr lang="en-IN" dirty="0" smtClean="0">
                <a:solidFill>
                  <a:srgbClr val="7030A0"/>
                </a:solidFill>
                <a:cs typeface="Calibri"/>
              </a:rPr>
              <a:t>heating</a:t>
            </a:r>
            <a:r>
              <a:rPr lang="en-IN" dirty="0" smtClean="0">
                <a:cs typeface="Calibri"/>
              </a:rPr>
              <a:t> in a closed vessel in the </a:t>
            </a:r>
            <a:r>
              <a:rPr lang="en-IN" dirty="0" smtClean="0">
                <a:solidFill>
                  <a:srgbClr val="7030A0"/>
                </a:solidFill>
                <a:cs typeface="Calibri"/>
              </a:rPr>
              <a:t>absence of oxygen.</a:t>
            </a:r>
          </a:p>
          <a:p>
            <a:r>
              <a:rPr lang="en-IN" dirty="0" err="1" smtClean="0">
                <a:solidFill>
                  <a:srgbClr val="7030A0"/>
                </a:solidFill>
                <a:cs typeface="Calibri"/>
              </a:rPr>
              <a:t>Pyrolytic</a:t>
            </a:r>
            <a:r>
              <a:rPr lang="en-IN" dirty="0" smtClean="0">
                <a:solidFill>
                  <a:srgbClr val="7030A0"/>
                </a:solidFill>
                <a:cs typeface="Calibri"/>
              </a:rPr>
              <a:t> destructive distillation </a:t>
            </a:r>
            <a:r>
              <a:rPr lang="en-IN" dirty="0" smtClean="0">
                <a:cs typeface="Calibri"/>
              </a:rPr>
              <a:t>wood used to recover methanol, acetic acid, turpentine and charcoal.</a:t>
            </a:r>
          </a:p>
          <a:p>
            <a:r>
              <a:rPr lang="en-IN" dirty="0" smtClean="0">
                <a:cs typeface="Calibri"/>
              </a:rPr>
              <a:t>It can process all forms of  organic materials, including </a:t>
            </a:r>
            <a:r>
              <a:rPr lang="en-IN" dirty="0" smtClean="0">
                <a:solidFill>
                  <a:srgbClr val="7030A0"/>
                </a:solidFill>
                <a:cs typeface="Calibri"/>
              </a:rPr>
              <a:t>rubber and plastics.</a:t>
            </a:r>
          </a:p>
          <a:p>
            <a:r>
              <a:rPr lang="en-IN" dirty="0" smtClean="0">
                <a:cs typeface="Calibri"/>
              </a:rPr>
              <a:t>The gases produced are a mixture of </a:t>
            </a:r>
            <a:r>
              <a:rPr lang="en-IN" dirty="0" smtClean="0">
                <a:solidFill>
                  <a:srgbClr val="7030A0"/>
                </a:solidFill>
                <a:cs typeface="Calibri"/>
              </a:rPr>
              <a:t>nitrogen, methane, </a:t>
            </a:r>
            <a:r>
              <a:rPr lang="en-IN" dirty="0" err="1" smtClean="0">
                <a:solidFill>
                  <a:srgbClr val="7030A0"/>
                </a:solidFill>
                <a:cs typeface="Calibri"/>
              </a:rPr>
              <a:t>carbondioxide</a:t>
            </a:r>
            <a:r>
              <a:rPr lang="en-IN" dirty="0" smtClean="0">
                <a:solidFill>
                  <a:srgbClr val="7030A0"/>
                </a:solidFill>
                <a:cs typeface="Calibri"/>
              </a:rPr>
              <a:t>, carbon monoxide and other hydrocarbons.</a:t>
            </a:r>
          </a:p>
          <a:p>
            <a:r>
              <a:rPr lang="en-IN" dirty="0" smtClean="0">
                <a:cs typeface="Calibri"/>
              </a:rPr>
              <a:t>Liquid produced are oil like materials and</a:t>
            </a:r>
          </a:p>
          <a:p>
            <a:r>
              <a:rPr lang="en-IN" dirty="0" smtClean="0">
                <a:cs typeface="Calibri"/>
              </a:rPr>
              <a:t>Solid are similar to </a:t>
            </a:r>
            <a:r>
              <a:rPr lang="en-IN" dirty="0" smtClean="0">
                <a:solidFill>
                  <a:srgbClr val="7030A0"/>
                </a:solidFill>
                <a:cs typeface="Calibri"/>
              </a:rPr>
              <a:t>charcoal.</a:t>
            </a:r>
          </a:p>
          <a:p>
            <a:endParaRPr lang="en-IN" dirty="0">
              <a:solidFill>
                <a:srgbClr val="7030A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images.tutorvista.com/content/fission-and-fusion/fixed-dome-biogas-plant.jpeg"/>
          <p:cNvPicPr>
            <a:picLocks noChangeAspect="1" noChangeArrowheads="1"/>
          </p:cNvPicPr>
          <p:nvPr/>
        </p:nvPicPr>
        <p:blipFill>
          <a:blip r:embed="rId2">
            <a:lum bright="33000"/>
          </a:blip>
          <a:srcRect/>
          <a:stretch>
            <a:fillRect/>
          </a:stretch>
        </p:blipFill>
        <p:spPr bwMode="auto">
          <a:xfrm>
            <a:off x="428596" y="285728"/>
            <a:ext cx="8286808" cy="6286544"/>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14338"/>
            <a:ext cx="8329642" cy="928694"/>
          </a:xfrm>
        </p:spPr>
        <p:txBody>
          <a:bodyPr>
            <a:normAutofit fontScale="90000"/>
          </a:bodyPr>
          <a:lstStyle/>
          <a:p>
            <a:r>
              <a:rPr lang="en-IN" b="1" dirty="0" smtClean="0"/>
              <a:t/>
            </a:r>
            <a:br>
              <a:rPr lang="en-IN" b="1" dirty="0" smtClean="0"/>
            </a:br>
            <a:r>
              <a:rPr lang="en-IN" b="1" dirty="0" smtClean="0"/>
              <a:t/>
            </a:r>
            <a:br>
              <a:rPr lang="en-IN" b="1"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b="1" dirty="0" smtClean="0"/>
              <a:t>Fixed dome type of biogas plant</a:t>
            </a:r>
            <a:endParaRPr lang="en-IN" dirty="0"/>
          </a:p>
        </p:txBody>
      </p:sp>
      <p:sp>
        <p:nvSpPr>
          <p:cNvPr id="3" name="Content Placeholder 2"/>
          <p:cNvSpPr>
            <a:spLocks noGrp="1"/>
          </p:cNvSpPr>
          <p:nvPr>
            <p:ph sz="quarter" idx="1"/>
          </p:nvPr>
        </p:nvSpPr>
        <p:spPr>
          <a:xfrm>
            <a:off x="0" y="785794"/>
            <a:ext cx="8686800" cy="5857916"/>
          </a:xfrm>
        </p:spPr>
        <p:txBody>
          <a:bodyPr>
            <a:normAutofit/>
          </a:bodyPr>
          <a:lstStyle/>
          <a:p>
            <a:pPr>
              <a:buNone/>
            </a:pPr>
            <a:r>
              <a:rPr lang="en-IN" dirty="0" smtClean="0"/>
              <a:t>The biogas plant is a brick and cement structure having the following five sections:</a:t>
            </a:r>
          </a:p>
          <a:p>
            <a:r>
              <a:rPr lang="en-IN" dirty="0" smtClean="0">
                <a:solidFill>
                  <a:srgbClr val="7030A0"/>
                </a:solidFill>
              </a:rPr>
              <a:t>Mixing tank </a:t>
            </a:r>
            <a:r>
              <a:rPr lang="en-IN" dirty="0" smtClean="0"/>
              <a:t>present above the ground level.</a:t>
            </a:r>
          </a:p>
          <a:p>
            <a:r>
              <a:rPr lang="en-IN" dirty="0" smtClean="0">
                <a:solidFill>
                  <a:srgbClr val="7030A0"/>
                </a:solidFill>
              </a:rPr>
              <a:t>Inlet chamber</a:t>
            </a:r>
            <a:r>
              <a:rPr lang="en-IN" dirty="0" smtClean="0"/>
              <a:t>: The mixing tank opens underground into a sloping inlet chamber.</a:t>
            </a:r>
          </a:p>
          <a:p>
            <a:r>
              <a:rPr lang="en-IN" dirty="0" smtClean="0">
                <a:solidFill>
                  <a:srgbClr val="7030A0"/>
                </a:solidFill>
              </a:rPr>
              <a:t>Digester</a:t>
            </a:r>
            <a:r>
              <a:rPr lang="en-IN" dirty="0" smtClean="0"/>
              <a:t>: The inlet chamber opens from below into the digester which is a huge tank with a dome like ceiling. The ceiling of the digester has an outlet with a valve for the supply of biogas.</a:t>
            </a:r>
          </a:p>
          <a:p>
            <a:r>
              <a:rPr lang="en-IN" dirty="0" smtClean="0">
                <a:solidFill>
                  <a:srgbClr val="7030A0"/>
                </a:solidFill>
              </a:rPr>
              <a:t>Outlet chamber</a:t>
            </a:r>
            <a:r>
              <a:rPr lang="en-IN" dirty="0" smtClean="0"/>
              <a:t>: The digester opens from below into an outlet chamber.</a:t>
            </a:r>
          </a:p>
          <a:p>
            <a:r>
              <a:rPr lang="en-IN" dirty="0" smtClean="0">
                <a:solidFill>
                  <a:srgbClr val="7030A0"/>
                </a:solidFill>
              </a:rPr>
              <a:t>Overflow tank</a:t>
            </a:r>
            <a:r>
              <a:rPr lang="en-IN" dirty="0" smtClean="0"/>
              <a:t>: The outlet chamber opens from the top into a small over flow tank.</a:t>
            </a: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439718"/>
          </a:xfrm>
        </p:spPr>
        <p:txBody>
          <a:bodyPr>
            <a:normAutofit fontScale="90000"/>
          </a:bodyPr>
          <a:lstStyle/>
          <a:p>
            <a:r>
              <a:rPr lang="en-IN" b="1" dirty="0" smtClean="0"/>
              <a:t/>
            </a:r>
            <a:br>
              <a:rPr lang="en-IN" b="1" dirty="0" smtClean="0"/>
            </a:br>
            <a:r>
              <a:rPr lang="en-IN" b="1" dirty="0" smtClean="0"/>
              <a:t>Working: </a:t>
            </a:r>
            <a:endParaRPr lang="en-IN" dirty="0"/>
          </a:p>
        </p:txBody>
      </p:sp>
      <p:sp>
        <p:nvSpPr>
          <p:cNvPr id="3" name="Content Placeholder 2"/>
          <p:cNvSpPr>
            <a:spLocks noGrp="1"/>
          </p:cNvSpPr>
          <p:nvPr>
            <p:ph sz="quarter" idx="1"/>
          </p:nvPr>
        </p:nvSpPr>
        <p:spPr>
          <a:xfrm>
            <a:off x="0" y="357166"/>
            <a:ext cx="9144000" cy="6357982"/>
          </a:xfrm>
        </p:spPr>
        <p:txBody>
          <a:bodyPr>
            <a:normAutofit fontScale="25000" lnSpcReduction="20000"/>
          </a:bodyPr>
          <a:lstStyle/>
          <a:p>
            <a:pPr>
              <a:buNone/>
            </a:pPr>
            <a:r>
              <a:rPr lang="en-IN" dirty="0" smtClean="0"/>
              <a:t/>
            </a:r>
            <a:br>
              <a:rPr lang="en-IN" dirty="0" smtClean="0"/>
            </a:br>
            <a:endParaRPr lang="en-IN" dirty="0" smtClean="0"/>
          </a:p>
          <a:p>
            <a:pPr>
              <a:lnSpc>
                <a:spcPct val="170000"/>
              </a:lnSpc>
            </a:pPr>
            <a:r>
              <a:rPr lang="en-IN" sz="8000" dirty="0" smtClean="0">
                <a:solidFill>
                  <a:srgbClr val="7030A0"/>
                </a:solidFill>
              </a:rPr>
              <a:t>Slurry</a:t>
            </a:r>
            <a:r>
              <a:rPr lang="en-IN" sz="8000" dirty="0" smtClean="0"/>
              <a:t>-biomass are mixed with an equal quantity of water in the mixing tank. </a:t>
            </a:r>
          </a:p>
          <a:p>
            <a:pPr>
              <a:lnSpc>
                <a:spcPct val="170000"/>
              </a:lnSpc>
            </a:pPr>
            <a:r>
              <a:rPr lang="en-IN" sz="8000" dirty="0" smtClean="0"/>
              <a:t>The </a:t>
            </a:r>
            <a:r>
              <a:rPr lang="en-IN" sz="8000" dirty="0" smtClean="0">
                <a:solidFill>
                  <a:srgbClr val="7030A0"/>
                </a:solidFill>
              </a:rPr>
              <a:t>slurry is fed into the digester </a:t>
            </a:r>
            <a:r>
              <a:rPr lang="en-IN" sz="8000" dirty="0" smtClean="0"/>
              <a:t>through the inlet chamber.</a:t>
            </a:r>
          </a:p>
          <a:p>
            <a:pPr>
              <a:lnSpc>
                <a:spcPct val="170000"/>
              </a:lnSpc>
            </a:pPr>
            <a:r>
              <a:rPr lang="en-IN" sz="8000" dirty="0" smtClean="0"/>
              <a:t>When the digester is partially filled with the slurry-slurry is stopped and the plant is left </a:t>
            </a:r>
            <a:r>
              <a:rPr lang="en-IN" sz="8000" dirty="0" smtClean="0">
                <a:solidFill>
                  <a:srgbClr val="7030A0"/>
                </a:solidFill>
              </a:rPr>
              <a:t>unused for about 2 months</a:t>
            </a:r>
            <a:r>
              <a:rPr lang="en-IN" sz="8000" dirty="0" smtClean="0"/>
              <a:t>.</a:t>
            </a:r>
          </a:p>
          <a:p>
            <a:pPr>
              <a:lnSpc>
                <a:spcPct val="170000"/>
              </a:lnSpc>
            </a:pPr>
            <a:r>
              <a:rPr lang="en-IN" sz="8000" dirty="0" smtClean="0"/>
              <a:t>During these two months, </a:t>
            </a:r>
            <a:r>
              <a:rPr lang="en-IN" sz="8000" dirty="0" smtClean="0">
                <a:solidFill>
                  <a:srgbClr val="7030A0"/>
                </a:solidFill>
              </a:rPr>
              <a:t>anaerobic bacteria present in the slurry decomposes or ferments the biomass in the presence of water. </a:t>
            </a:r>
            <a:r>
              <a:rPr lang="en-IN" sz="8000" dirty="0" smtClean="0"/>
              <a:t>As a result of anaerobic fermentation, </a:t>
            </a:r>
            <a:r>
              <a:rPr lang="en-IN" sz="8000" dirty="0" smtClean="0">
                <a:solidFill>
                  <a:srgbClr val="7030A0"/>
                </a:solidFill>
              </a:rPr>
              <a:t>biogas is formed</a:t>
            </a:r>
            <a:r>
              <a:rPr lang="en-IN" sz="8000" dirty="0" smtClean="0"/>
              <a:t>, which starts </a:t>
            </a:r>
            <a:r>
              <a:rPr lang="en-IN" sz="8000" dirty="0" smtClean="0">
                <a:solidFill>
                  <a:srgbClr val="7030A0"/>
                </a:solidFill>
              </a:rPr>
              <a:t>collecting in the dome of the digester</a:t>
            </a:r>
            <a:r>
              <a:rPr lang="en-IN" sz="8000" dirty="0" smtClean="0"/>
              <a:t>.</a:t>
            </a:r>
          </a:p>
          <a:p>
            <a:pPr>
              <a:lnSpc>
                <a:spcPct val="170000"/>
              </a:lnSpc>
            </a:pPr>
            <a:r>
              <a:rPr lang="en-IN" sz="8000" dirty="0" smtClean="0"/>
              <a:t>As more and more biogas starts collecting, the pressure exerted by the biogas forces the spent slurry into the outlet chamber. From the </a:t>
            </a:r>
            <a:r>
              <a:rPr lang="en-IN" sz="8000" dirty="0" smtClean="0">
                <a:solidFill>
                  <a:srgbClr val="7030A0"/>
                </a:solidFill>
              </a:rPr>
              <a:t>outlet chamber, the spent slurry overflows into the overflow tank</a:t>
            </a:r>
            <a:r>
              <a:rPr lang="en-IN" sz="8000" dirty="0" smtClean="0"/>
              <a:t>. The spent slurry is manually removed from the overflow tank  used  manure.</a:t>
            </a:r>
          </a:p>
          <a:p>
            <a:pPr>
              <a:lnSpc>
                <a:spcPct val="170000"/>
              </a:lnSpc>
            </a:pPr>
            <a:r>
              <a:rPr lang="en-IN" sz="8000" dirty="0" smtClean="0"/>
              <a:t>The </a:t>
            </a:r>
            <a:r>
              <a:rPr lang="en-IN" sz="8000" dirty="0" smtClean="0">
                <a:solidFill>
                  <a:srgbClr val="7030A0"/>
                </a:solidFill>
              </a:rPr>
              <a:t>gas valve connected to a system of pipelines is opened when a supply of biogas is required</a:t>
            </a:r>
            <a:r>
              <a:rPr lang="en-IN" sz="8000" dirty="0" smtClean="0"/>
              <a:t>.</a:t>
            </a:r>
          </a:p>
          <a:p>
            <a:pPr>
              <a:lnSpc>
                <a:spcPct val="170000"/>
              </a:lnSpc>
            </a:pPr>
            <a:r>
              <a:rPr lang="en-IN" sz="8000" dirty="0" smtClean="0"/>
              <a:t>To obtain a </a:t>
            </a:r>
            <a:r>
              <a:rPr lang="en-IN" sz="8000" dirty="0" smtClean="0">
                <a:solidFill>
                  <a:srgbClr val="7030A0"/>
                </a:solidFill>
              </a:rPr>
              <a:t>continuous supply of biogas, a functioning plant can be fed continuously -slurry</a:t>
            </a:r>
          </a:p>
          <a:p>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Advantages of fixed dome type of biogas plant</a:t>
            </a:r>
            <a:endParaRPr lang="en-IN" dirty="0"/>
          </a:p>
        </p:txBody>
      </p:sp>
      <p:sp>
        <p:nvSpPr>
          <p:cNvPr id="3" name="Content Placeholder 2"/>
          <p:cNvSpPr>
            <a:spLocks noGrp="1"/>
          </p:cNvSpPr>
          <p:nvPr>
            <p:ph sz="quarter" idx="1"/>
          </p:nvPr>
        </p:nvSpPr>
        <p:spPr/>
        <p:txBody>
          <a:bodyPr/>
          <a:lstStyle/>
          <a:p>
            <a:pPr>
              <a:buNone/>
            </a:pPr>
            <a:r>
              <a:rPr lang="en-IN" dirty="0" smtClean="0"/>
              <a:t/>
            </a:r>
            <a:br>
              <a:rPr lang="en-IN" dirty="0" smtClean="0"/>
            </a:br>
            <a:endParaRPr lang="en-IN" dirty="0" smtClean="0"/>
          </a:p>
          <a:p>
            <a:r>
              <a:rPr lang="en-IN" dirty="0" smtClean="0"/>
              <a:t>Requires only locally and easily available materials for construction.</a:t>
            </a:r>
          </a:p>
          <a:p>
            <a:r>
              <a:rPr lang="en-IN" dirty="0" smtClean="0"/>
              <a:t>Inexpensive.</a:t>
            </a:r>
          </a:p>
          <a:p>
            <a:r>
              <a:rPr lang="en-IN" dirty="0" smtClean="0"/>
              <a:t>Easy to construct</a:t>
            </a:r>
          </a:p>
          <a:p>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1371600" y="857250"/>
            <a:ext cx="7772400" cy="4572000"/>
          </a:xfrm>
        </p:spPr>
        <p:txBody>
          <a:bodyPr>
            <a:normAutofit lnSpcReduction="10000"/>
          </a:bodyPr>
          <a:lstStyle/>
          <a:p>
            <a:r>
              <a:rPr lang="en-IN" b="1" dirty="0" smtClean="0"/>
              <a:t>Advantages of biogas as a fuel</a:t>
            </a:r>
            <a:r>
              <a:rPr lang="en-IN" dirty="0" smtClean="0"/>
              <a:t/>
            </a:r>
            <a:br>
              <a:rPr lang="en-IN" dirty="0" smtClean="0"/>
            </a:br>
            <a:endParaRPr lang="en-IN" dirty="0" smtClean="0"/>
          </a:p>
          <a:p>
            <a:r>
              <a:rPr lang="en-IN" dirty="0" smtClean="0"/>
              <a:t>High calorific value</a:t>
            </a:r>
          </a:p>
          <a:p>
            <a:r>
              <a:rPr lang="en-IN" dirty="0" smtClean="0"/>
              <a:t>Clean fuel</a:t>
            </a:r>
          </a:p>
          <a:p>
            <a:r>
              <a:rPr lang="en-IN" dirty="0" smtClean="0"/>
              <a:t>No residue produced</a:t>
            </a:r>
          </a:p>
          <a:p>
            <a:r>
              <a:rPr lang="en-IN" dirty="0" smtClean="0"/>
              <a:t>No smoke produced</a:t>
            </a:r>
          </a:p>
          <a:p>
            <a:r>
              <a:rPr lang="en-IN" dirty="0" smtClean="0"/>
              <a:t>Non polluting</a:t>
            </a:r>
          </a:p>
          <a:p>
            <a:r>
              <a:rPr lang="en-IN" dirty="0" smtClean="0"/>
              <a:t>Economical</a:t>
            </a:r>
          </a:p>
          <a:p>
            <a:r>
              <a:rPr lang="en-IN" dirty="0" smtClean="0"/>
              <a:t>Can be supplied through pipe lines</a:t>
            </a:r>
          </a:p>
          <a:p>
            <a:r>
              <a:rPr lang="en-IN" dirty="0" smtClean="0"/>
              <a:t>Burns readily - has a convenient ignition temperature</a:t>
            </a:r>
          </a:p>
          <a:p>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171"/>
          <p:cNvPicPr preferRelativeResize="0">
            <a:picLocks/>
          </p:cNvPicPr>
          <p:nvPr/>
        </p:nvPicPr>
        <p:blipFill rotWithShape="1">
          <a:blip r:embed="rId2">
            <a:alphaModFix/>
          </a:blip>
          <a:srcRect/>
          <a:stretch/>
        </p:blipFill>
        <p:spPr>
          <a:xfrm>
            <a:off x="642910" y="785794"/>
            <a:ext cx="7643865" cy="5429288"/>
          </a:xfrm>
          <a:prstGeom prst="rect">
            <a:avLst/>
          </a:prstGeom>
          <a:noFill/>
          <a:ln>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183"/>
          <p:cNvPicPr preferRelativeResize="0">
            <a:picLocks/>
          </p:cNvPicPr>
          <p:nvPr/>
        </p:nvPicPr>
        <p:blipFill rotWithShape="1">
          <a:blip r:embed="rId2">
            <a:alphaModFix/>
          </a:blip>
          <a:srcRect/>
          <a:stretch/>
        </p:blipFill>
        <p:spPr>
          <a:xfrm>
            <a:off x="285720" y="428604"/>
            <a:ext cx="8429684" cy="5643601"/>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8643998" cy="6093976"/>
          </a:xfrm>
          <a:prstGeom prst="rect">
            <a:avLst/>
          </a:prstGeom>
        </p:spPr>
        <p:txBody>
          <a:bodyPr wrap="square">
            <a:spAutoFit/>
          </a:bodyPr>
          <a:lstStyle/>
          <a:p>
            <a:pPr>
              <a:lnSpc>
                <a:spcPct val="150000"/>
              </a:lnSpc>
            </a:pPr>
            <a:r>
              <a:rPr lang="en-IN" sz="2000" b="1" dirty="0" smtClean="0">
                <a:solidFill>
                  <a:srgbClr val="7030A0"/>
                </a:solidFill>
              </a:rPr>
              <a:t>Uses of biogas</a:t>
            </a:r>
            <a:endParaRPr lang="en-IN" sz="2000" dirty="0" smtClean="0">
              <a:solidFill>
                <a:srgbClr val="7030A0"/>
              </a:solidFill>
            </a:endParaRPr>
          </a:p>
          <a:p>
            <a:pPr>
              <a:lnSpc>
                <a:spcPct val="150000"/>
              </a:lnSpc>
              <a:buFont typeface="Wingdings" pitchFamily="2" charset="2"/>
              <a:buChar char="§"/>
            </a:pPr>
            <a:r>
              <a:rPr lang="en-IN" sz="2000" dirty="0" smtClean="0"/>
              <a:t>Domestic fuel</a:t>
            </a:r>
          </a:p>
          <a:p>
            <a:pPr>
              <a:lnSpc>
                <a:spcPct val="150000"/>
              </a:lnSpc>
              <a:buFont typeface="Wingdings" pitchFamily="2" charset="2"/>
              <a:buChar char="§"/>
            </a:pPr>
            <a:r>
              <a:rPr lang="en-IN" sz="2000" dirty="0" smtClean="0"/>
              <a:t>For street lighting</a:t>
            </a:r>
          </a:p>
          <a:p>
            <a:pPr>
              <a:lnSpc>
                <a:spcPct val="150000"/>
              </a:lnSpc>
              <a:buFont typeface="Wingdings" pitchFamily="2" charset="2"/>
              <a:buChar char="§"/>
            </a:pPr>
            <a:r>
              <a:rPr lang="en-IN" sz="2000" dirty="0" smtClean="0"/>
              <a:t>Generation of electricity</a:t>
            </a:r>
          </a:p>
          <a:p>
            <a:pPr>
              <a:lnSpc>
                <a:spcPct val="150000"/>
              </a:lnSpc>
            </a:pPr>
            <a:r>
              <a:rPr lang="en-IN" sz="2000" b="1" dirty="0" smtClean="0">
                <a:solidFill>
                  <a:srgbClr val="7030A0"/>
                </a:solidFill>
              </a:rPr>
              <a:t>Advantages of biogas plants</a:t>
            </a:r>
            <a:endParaRPr lang="en-IN" sz="2000" dirty="0" smtClean="0">
              <a:solidFill>
                <a:srgbClr val="7030A0"/>
              </a:solidFill>
            </a:endParaRPr>
          </a:p>
          <a:p>
            <a:pPr>
              <a:lnSpc>
                <a:spcPct val="150000"/>
              </a:lnSpc>
              <a:buFont typeface="Wingdings" pitchFamily="2" charset="2"/>
              <a:buChar char="Ø"/>
            </a:pPr>
            <a:r>
              <a:rPr lang="en-IN" sz="2000" dirty="0" smtClean="0"/>
              <a:t>Reduces burden on forests and fossil fuels</a:t>
            </a:r>
          </a:p>
          <a:p>
            <a:pPr>
              <a:lnSpc>
                <a:spcPct val="150000"/>
              </a:lnSpc>
              <a:buFont typeface="Wingdings" pitchFamily="2" charset="2"/>
              <a:buChar char="Ø"/>
            </a:pPr>
            <a:r>
              <a:rPr lang="en-IN" sz="2000" dirty="0" smtClean="0"/>
              <a:t>Produces a clean fuel - helps in controlling air pollution</a:t>
            </a:r>
          </a:p>
          <a:p>
            <a:pPr>
              <a:lnSpc>
                <a:spcPct val="150000"/>
              </a:lnSpc>
              <a:buFont typeface="Wingdings" pitchFamily="2" charset="2"/>
              <a:buChar char="Ø"/>
            </a:pPr>
            <a:r>
              <a:rPr lang="en-IN" sz="2000" dirty="0" smtClean="0"/>
              <a:t>Provides nutrient rich manure for plants</a:t>
            </a:r>
          </a:p>
          <a:p>
            <a:pPr>
              <a:lnSpc>
                <a:spcPct val="150000"/>
              </a:lnSpc>
              <a:buFont typeface="Wingdings" pitchFamily="2" charset="2"/>
              <a:buChar char="Ø"/>
            </a:pPr>
            <a:r>
              <a:rPr lang="en-IN" sz="2000" dirty="0" smtClean="0"/>
              <a:t>Controls water pollution by decomposing sewage, animal dung and human excreta.</a:t>
            </a:r>
          </a:p>
          <a:p>
            <a:pPr>
              <a:lnSpc>
                <a:spcPct val="150000"/>
              </a:lnSpc>
            </a:pPr>
            <a:r>
              <a:rPr lang="en-IN" sz="2000" b="1" dirty="0" smtClean="0">
                <a:solidFill>
                  <a:srgbClr val="7030A0"/>
                </a:solidFill>
              </a:rPr>
              <a:t>Limitations of biogas plants</a:t>
            </a:r>
            <a:endParaRPr lang="en-IN" sz="2000" dirty="0" smtClean="0">
              <a:solidFill>
                <a:srgbClr val="7030A0"/>
              </a:solidFill>
            </a:endParaRPr>
          </a:p>
          <a:p>
            <a:pPr>
              <a:lnSpc>
                <a:spcPct val="150000"/>
              </a:lnSpc>
              <a:buFont typeface="Wingdings" pitchFamily="2" charset="2"/>
              <a:buChar char="ü"/>
            </a:pPr>
            <a:r>
              <a:rPr lang="en-IN" sz="2000" dirty="0" smtClean="0"/>
              <a:t>Initial cost of installation of the plant is high.</a:t>
            </a:r>
          </a:p>
          <a:p>
            <a:pPr>
              <a:lnSpc>
                <a:spcPct val="150000"/>
              </a:lnSpc>
              <a:buFont typeface="Wingdings" pitchFamily="2" charset="2"/>
              <a:buChar char="ü"/>
            </a:pPr>
            <a:r>
              <a:rPr lang="en-IN" sz="2000" dirty="0" smtClean="0"/>
              <a:t>Number of cattle owned by an average family of farmers is inadequate to feed a biogas plant.</a:t>
            </a:r>
            <a:endParaRPr lang="en-IN"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Janta</a:t>
            </a:r>
            <a:r>
              <a:rPr lang="en-IN" dirty="0" smtClean="0"/>
              <a:t> biogas plant</a:t>
            </a:r>
            <a:endParaRPr lang="en-IN" dirty="0"/>
          </a:p>
        </p:txBody>
      </p:sp>
      <p:sp>
        <p:nvSpPr>
          <p:cNvPr id="3" name="Content Placeholder 2"/>
          <p:cNvSpPr>
            <a:spLocks noGrp="1"/>
          </p:cNvSpPr>
          <p:nvPr>
            <p:ph sz="quarter" idx="1"/>
          </p:nvPr>
        </p:nvSpPr>
        <p:spPr/>
        <p:txBody>
          <a:bodyPr/>
          <a:lstStyle/>
          <a:p>
            <a:r>
              <a:rPr lang="en-IN" dirty="0" smtClean="0"/>
              <a:t>Planning and research action division Lucknow-1978.</a:t>
            </a:r>
          </a:p>
          <a:p>
            <a:r>
              <a:rPr lang="en-IN" dirty="0" smtClean="0"/>
              <a:t>Improved version of Chinese fixed dome biogas plant.</a:t>
            </a:r>
          </a:p>
          <a:p>
            <a:r>
              <a:rPr lang="en-IN" dirty="0" smtClean="0"/>
              <a:t>Foundation of </a:t>
            </a:r>
            <a:r>
              <a:rPr lang="en-IN" dirty="0" err="1" smtClean="0"/>
              <a:t>Janta</a:t>
            </a:r>
            <a:r>
              <a:rPr lang="en-IN" dirty="0" smtClean="0"/>
              <a:t> gas plant is laid at the base of the underground pit on a levelled ground-bear the </a:t>
            </a:r>
            <a:r>
              <a:rPr lang="en-IN" dirty="0" err="1" smtClean="0"/>
              <a:t>the</a:t>
            </a:r>
            <a:r>
              <a:rPr lang="en-IN" dirty="0" smtClean="0"/>
              <a:t> load slurry and digester walls.</a:t>
            </a:r>
          </a:p>
          <a:p>
            <a:r>
              <a:rPr lang="en-IN" dirty="0" smtClean="0"/>
              <a:t>Digester-cylindrical –with bricks and cement.</a:t>
            </a:r>
          </a:p>
          <a:p>
            <a:r>
              <a:rPr lang="en-IN" dirty="0" smtClean="0"/>
              <a:t>It holds the dung slurry for a retention time-biogas is produced.</a:t>
            </a:r>
          </a:p>
          <a:p>
            <a:r>
              <a:rPr lang="en-IN" dirty="0" smtClean="0"/>
              <a:t>Diamter:height-1.75:1</a:t>
            </a:r>
          </a:p>
          <a:p>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 name="Picture 1"/>
          <p:cNvPicPr>
            <a:picLocks noChangeAspect="1" noChangeArrowheads="1"/>
          </p:cNvPicPr>
          <p:nvPr/>
        </p:nvPicPr>
        <p:blipFill>
          <a:blip r:embed="rId2"/>
          <a:srcRect/>
          <a:stretch>
            <a:fillRect/>
          </a:stretch>
        </p:blipFill>
        <p:spPr bwMode="auto">
          <a:xfrm>
            <a:off x="666750" y="285728"/>
            <a:ext cx="8120092" cy="607222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Pyrolysis</a:t>
            </a:r>
            <a:br>
              <a:rPr lang="en-IN" dirty="0" smtClean="0"/>
            </a:br>
            <a:endParaRPr lang="en-IN" dirty="0"/>
          </a:p>
        </p:txBody>
      </p:sp>
      <p:pic>
        <p:nvPicPr>
          <p:cNvPr id="6146" name="Picture 2"/>
          <p:cNvPicPr>
            <a:picLocks noGrp="1" noChangeAspect="1" noChangeArrowheads="1"/>
          </p:cNvPicPr>
          <p:nvPr>
            <p:ph sz="quarter" idx="1"/>
          </p:nvPr>
        </p:nvPicPr>
        <p:blipFill>
          <a:blip r:embed="rId2">
            <a:lum bright="17000" contrast="38000"/>
          </a:blip>
          <a:srcRect/>
          <a:stretch>
            <a:fillRect/>
          </a:stretch>
        </p:blipFill>
        <p:spPr bwMode="auto">
          <a:xfrm>
            <a:off x="571472" y="1071546"/>
            <a:ext cx="8286808" cy="52149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err="1" smtClean="0"/>
              <a:t>Dheen</a:t>
            </a:r>
            <a:r>
              <a:rPr lang="en-IN" dirty="0" smtClean="0"/>
              <a:t> </a:t>
            </a:r>
            <a:r>
              <a:rPr lang="en-IN" dirty="0" err="1" smtClean="0"/>
              <a:t>bandhu</a:t>
            </a:r>
            <a:r>
              <a:rPr lang="en-IN" dirty="0" smtClean="0"/>
              <a:t> biogas plant</a:t>
            </a:r>
            <a:endParaRPr lang="en-IN" dirty="0"/>
          </a:p>
        </p:txBody>
      </p:sp>
      <p:pic>
        <p:nvPicPr>
          <p:cNvPr id="3073" name="Picture 1"/>
          <p:cNvPicPr>
            <a:picLocks noGrp="1" noChangeAspect="1" noChangeArrowheads="1"/>
          </p:cNvPicPr>
          <p:nvPr>
            <p:ph sz="quarter" idx="1"/>
          </p:nvPr>
        </p:nvPicPr>
        <p:blipFill>
          <a:blip r:embed="rId2"/>
          <a:srcRect/>
          <a:stretch>
            <a:fillRect/>
          </a:stretch>
        </p:blipFill>
        <p:spPr bwMode="auto">
          <a:xfrm>
            <a:off x="357158" y="1428737"/>
            <a:ext cx="8501122"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http://agritech.tnau.ac.in/agricultural_engineering/images/Inlet.png"/>
          <p:cNvPicPr>
            <a:picLocks noChangeAspect="1" noChangeArrowheads="1"/>
          </p:cNvPicPr>
          <p:nvPr/>
        </p:nvPicPr>
        <p:blipFill>
          <a:blip r:embed="rId2"/>
          <a:srcRect/>
          <a:stretch>
            <a:fillRect/>
          </a:stretch>
        </p:blipFill>
        <p:spPr bwMode="auto">
          <a:xfrm>
            <a:off x="714348" y="1643050"/>
            <a:ext cx="2095500" cy="2095500"/>
          </a:xfrm>
          <a:prstGeom prst="rect">
            <a:avLst/>
          </a:prstGeom>
          <a:noFill/>
        </p:spPr>
      </p:pic>
      <p:pic>
        <p:nvPicPr>
          <p:cNvPr id="1026" name="Picture 2" descr="http://agritech.tnau.ac.in/agricultural_engineering/images/Digest.png"/>
          <p:cNvPicPr>
            <a:picLocks noChangeAspect="1" noChangeArrowheads="1"/>
          </p:cNvPicPr>
          <p:nvPr/>
        </p:nvPicPr>
        <p:blipFill>
          <a:blip r:embed="rId3"/>
          <a:srcRect/>
          <a:stretch>
            <a:fillRect/>
          </a:stretch>
        </p:blipFill>
        <p:spPr bwMode="auto">
          <a:xfrm>
            <a:off x="3571868" y="1643050"/>
            <a:ext cx="2095500" cy="2095500"/>
          </a:xfrm>
          <a:prstGeom prst="rect">
            <a:avLst/>
          </a:prstGeom>
          <a:noFill/>
        </p:spPr>
      </p:pic>
      <p:pic>
        <p:nvPicPr>
          <p:cNvPr id="1027" name="Picture 3" descr="http://agritech.tnau.ac.in/agricultural_engineering/images/outlet.png"/>
          <p:cNvPicPr>
            <a:picLocks noChangeAspect="1" noChangeArrowheads="1"/>
          </p:cNvPicPr>
          <p:nvPr/>
        </p:nvPicPr>
        <p:blipFill>
          <a:blip r:embed="rId4"/>
          <a:srcRect/>
          <a:stretch>
            <a:fillRect/>
          </a:stretch>
        </p:blipFill>
        <p:spPr bwMode="auto">
          <a:xfrm>
            <a:off x="6429388" y="1571612"/>
            <a:ext cx="2095500" cy="209550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Deenbandhu</a:t>
            </a:r>
            <a:r>
              <a:rPr lang="en-IN" dirty="0" smtClean="0"/>
              <a:t> biogas plant:</a:t>
            </a:r>
            <a:endParaRPr lang="en-IN" dirty="0"/>
          </a:p>
        </p:txBody>
      </p:sp>
      <p:sp>
        <p:nvSpPr>
          <p:cNvPr id="3" name="Content Placeholder 2"/>
          <p:cNvSpPr>
            <a:spLocks noGrp="1"/>
          </p:cNvSpPr>
          <p:nvPr>
            <p:ph sz="quarter" idx="1"/>
          </p:nvPr>
        </p:nvSpPr>
        <p:spPr/>
        <p:txBody>
          <a:bodyPr/>
          <a:lstStyle/>
          <a:p>
            <a:r>
              <a:rPr lang="en-IN" dirty="0" smtClean="0"/>
              <a:t>Fixed dome plant-Action for food production, New Delhi.</a:t>
            </a:r>
          </a:p>
          <a:p>
            <a:r>
              <a:rPr lang="en-IN" dirty="0" smtClean="0"/>
              <a:t>Low cost biogas plant.</a:t>
            </a:r>
          </a:p>
          <a:p>
            <a:r>
              <a:rPr lang="en-IN" dirty="0" smtClean="0"/>
              <a:t> Higher compressive strength of the brick masonry and concrete –safe structure.</a:t>
            </a:r>
          </a:p>
          <a:p>
            <a:r>
              <a:rPr lang="en-IN" dirty="0" smtClean="0"/>
              <a:t>Asbestos cement pipe-15cm diameter –inlet instead of separate opening.</a:t>
            </a:r>
          </a:p>
          <a:p>
            <a:r>
              <a:rPr lang="en-IN" dirty="0" smtClean="0"/>
              <a:t>Pipe is embedded inside the digester wall at a fixed position-opposite to outlet opening.</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46"/>
          </a:xfrm>
        </p:spPr>
        <p:txBody>
          <a:bodyPr/>
          <a:lstStyle/>
          <a:p>
            <a:r>
              <a:rPr lang="en-US" dirty="0" smtClean="0"/>
              <a:t>Utilization of biogas for cooking</a:t>
            </a:r>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714348" y="1571612"/>
            <a:ext cx="7500990" cy="50006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54032"/>
          </a:xfrm>
        </p:spPr>
        <p:txBody>
          <a:bodyPr>
            <a:normAutofit fontScale="90000"/>
          </a:bodyPr>
          <a:lstStyle/>
          <a:p>
            <a:r>
              <a:rPr lang="en-IN" dirty="0" smtClean="0"/>
              <a:t>Pyrolysis -Urban waste</a:t>
            </a:r>
            <a:endParaRPr lang="en-IN" dirty="0"/>
          </a:p>
        </p:txBody>
      </p:sp>
      <p:pic>
        <p:nvPicPr>
          <p:cNvPr id="1026" name="Picture 2"/>
          <p:cNvPicPr>
            <a:picLocks noGrp="1" noChangeAspect="1" noChangeArrowheads="1"/>
          </p:cNvPicPr>
          <p:nvPr>
            <p:ph sz="quarter" idx="1"/>
          </p:nvPr>
        </p:nvPicPr>
        <p:blipFill>
          <a:blip r:embed="rId2">
            <a:lum bright="25000" contrast="16000"/>
          </a:blip>
          <a:srcRect/>
          <a:stretch>
            <a:fillRect/>
          </a:stretch>
        </p:blipFill>
        <p:spPr bwMode="auto">
          <a:xfrm>
            <a:off x="214282" y="928670"/>
            <a:ext cx="8715436" cy="57864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105"/>
          <p:cNvPicPr preferRelativeResize="0">
            <a:picLocks/>
          </p:cNvPicPr>
          <p:nvPr/>
        </p:nvPicPr>
        <p:blipFill rotWithShape="1">
          <a:blip r:embed="rId2">
            <a:alphaModFix/>
          </a:blip>
          <a:srcRect/>
          <a:stretch/>
        </p:blipFill>
        <p:spPr>
          <a:xfrm>
            <a:off x="285720" y="714356"/>
            <a:ext cx="7858179" cy="5643601"/>
          </a:xfrm>
          <a:prstGeom prst="rect">
            <a:avLst/>
          </a:prstGeom>
          <a:noFill/>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111"/>
          <p:cNvPicPr preferRelativeResize="0">
            <a:picLocks/>
          </p:cNvPicPr>
          <p:nvPr/>
        </p:nvPicPr>
        <p:blipFill rotWithShape="1">
          <a:blip r:embed="rId2">
            <a:alphaModFix/>
          </a:blip>
          <a:srcRect/>
          <a:stretch/>
        </p:blipFill>
        <p:spPr>
          <a:xfrm>
            <a:off x="500034" y="428604"/>
            <a:ext cx="8215370" cy="6000792"/>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7" name="Shape 117"/>
          <p:cNvPicPr preferRelativeResize="0">
            <a:picLocks noGrp="1"/>
          </p:cNvPicPr>
          <p:nvPr>
            <p:ph type="body" idx="4294967295"/>
          </p:nvPr>
        </p:nvPicPr>
        <p:blipFill rotWithShape="1">
          <a:blip r:embed="rId3">
            <a:alphaModFix/>
          </a:blip>
          <a:srcRect/>
          <a:stretch/>
        </p:blipFill>
        <p:spPr>
          <a:xfrm>
            <a:off x="0" y="714375"/>
            <a:ext cx="8001000" cy="5857875"/>
          </a:xfrm>
          <a:prstGeom prst="rect">
            <a:avLst/>
          </a:prstGeom>
          <a:noFill/>
          <a:ln>
            <a:noFill/>
          </a:ln>
        </p:spPr>
      </p:pic>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hape 123"/>
          <p:cNvPicPr preferRelativeResize="0">
            <a:picLocks/>
          </p:cNvPicPr>
          <p:nvPr/>
        </p:nvPicPr>
        <p:blipFill rotWithShape="1">
          <a:blip r:embed="rId2">
            <a:alphaModFix/>
          </a:blip>
          <a:srcRect/>
          <a:stretch/>
        </p:blipFill>
        <p:spPr>
          <a:xfrm>
            <a:off x="500034" y="1000108"/>
            <a:ext cx="8001056" cy="5572164"/>
          </a:xfrm>
          <a:prstGeom prst="rect">
            <a:avLst/>
          </a:prstGeom>
          <a:noFill/>
          <a:ln>
            <a:noFill/>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28</TotalTime>
  <Words>1369</Words>
  <Application>Microsoft Office PowerPoint</Application>
  <PresentationFormat>On-screen Show (4:3)</PresentationFormat>
  <Paragraphs>167</Paragraphs>
  <Slides>43</Slides>
  <Notes>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Equity</vt:lpstr>
      <vt:lpstr>BIO ENERGY  </vt:lpstr>
      <vt:lpstr>Pyrolysis:</vt:lpstr>
      <vt:lpstr>Pyrolysis </vt:lpstr>
      <vt:lpstr>Pyrolysis </vt:lpstr>
      <vt:lpstr>Pyrolysis -Urban waste</vt:lpstr>
      <vt:lpstr>Slide 6</vt:lpstr>
      <vt:lpstr>Slide 7</vt:lpstr>
      <vt:lpstr>Slide 8</vt:lpstr>
      <vt:lpstr>Slide 9</vt:lpstr>
      <vt:lpstr>Slide 10</vt:lpstr>
      <vt:lpstr>Biogas generation:</vt:lpstr>
      <vt:lpstr>Slide 12</vt:lpstr>
      <vt:lpstr>Classification of biogas plants</vt:lpstr>
      <vt:lpstr>Continuous plant</vt:lpstr>
      <vt:lpstr>Continuous plant:</vt:lpstr>
      <vt:lpstr>Single stage process </vt:lpstr>
      <vt:lpstr>SINGLE STAGE CONTINUOUS PLANT</vt:lpstr>
      <vt:lpstr>Slide 18</vt:lpstr>
      <vt:lpstr>Two stage digestion process</vt:lpstr>
      <vt:lpstr>Batch plants</vt:lpstr>
      <vt:lpstr>Batch plants</vt:lpstr>
      <vt:lpstr>Slide 22</vt:lpstr>
      <vt:lpstr>Slide 23</vt:lpstr>
      <vt:lpstr>Slide 24</vt:lpstr>
      <vt:lpstr>Slide 25</vt:lpstr>
      <vt:lpstr>       Construction : </vt:lpstr>
      <vt:lpstr>Working:</vt:lpstr>
      <vt:lpstr>Disadvantages of floating gas holder type biogas plant </vt:lpstr>
      <vt:lpstr>Slide 29</vt:lpstr>
      <vt:lpstr>Slide 30</vt:lpstr>
      <vt:lpstr>                 Fixed dome type of biogas plant</vt:lpstr>
      <vt:lpstr> Working: </vt:lpstr>
      <vt:lpstr>Advantages of fixed dome type of biogas plant</vt:lpstr>
      <vt:lpstr>Slide 34</vt:lpstr>
      <vt:lpstr>Slide 35</vt:lpstr>
      <vt:lpstr>Slide 36</vt:lpstr>
      <vt:lpstr>Slide 37</vt:lpstr>
      <vt:lpstr>Janta biogas plant</vt:lpstr>
      <vt:lpstr>Slide 39</vt:lpstr>
      <vt:lpstr>Dheen bandhu biogas plant</vt:lpstr>
      <vt:lpstr>Slide 41</vt:lpstr>
      <vt:lpstr>Deenbandhu biogas plant:</vt:lpstr>
      <vt:lpstr>Utilization of biogas for cooking</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 ENERGY</dc:title>
  <dc:creator>lavanya</dc:creator>
  <cp:lastModifiedBy>lavanya</cp:lastModifiedBy>
  <cp:revision>3</cp:revision>
  <dcterms:created xsi:type="dcterms:W3CDTF">2016-08-26T03:12:01Z</dcterms:created>
  <dcterms:modified xsi:type="dcterms:W3CDTF">2016-08-26T03:40:20Z</dcterms:modified>
</cp:coreProperties>
</file>