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6"/>
  </p:notesMasterIdLst>
  <p:sldIdLst>
    <p:sldId id="290" r:id="rId2"/>
    <p:sldId id="309" r:id="rId3"/>
    <p:sldId id="305" r:id="rId4"/>
    <p:sldId id="308" r:id="rId5"/>
    <p:sldId id="295" r:id="rId6"/>
    <p:sldId id="296" r:id="rId7"/>
    <p:sldId id="300" r:id="rId8"/>
    <p:sldId id="280" r:id="rId9"/>
    <p:sldId id="276" r:id="rId10"/>
    <p:sldId id="277" r:id="rId11"/>
    <p:sldId id="298" r:id="rId12"/>
    <p:sldId id="301" r:id="rId13"/>
    <p:sldId id="307" r:id="rId14"/>
    <p:sldId id="310" r:id="rId15"/>
    <p:sldId id="302" r:id="rId16"/>
    <p:sldId id="303" r:id="rId17"/>
    <p:sldId id="312" r:id="rId18"/>
    <p:sldId id="278" r:id="rId19"/>
    <p:sldId id="279" r:id="rId20"/>
    <p:sldId id="284" r:id="rId21"/>
    <p:sldId id="311" r:id="rId22"/>
    <p:sldId id="283" r:id="rId23"/>
    <p:sldId id="282" r:id="rId24"/>
    <p:sldId id="306" r:id="rId25"/>
  </p:sldIdLst>
  <p:sldSz cx="9144000" cy="6858000" type="screen4x3"/>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indent="0" algn="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lvl1pPr marL="0" marR="0" indent="0" algn="r" rtl="0">
              <a:spcBef>
                <a:spcPts val="0"/>
              </a:spcBef>
              <a:buNone/>
              <a:defRPr sz="1200" b="0" i="0" u="none" strike="noStrike" cap="none" baseline="0">
                <a:solidFill>
                  <a:schemeClr val="dk1"/>
                </a:solidFill>
                <a:latin typeface="Calibri"/>
                <a:ea typeface="Calibri"/>
                <a:cs typeface="Calibri"/>
                <a:sym typeface="Calibri"/>
              </a:defRPr>
            </a:lvl1pPr>
          </a:lstStyle>
          <a:p>
            <a:pPr marL="0" lvl="0" indent="0">
              <a:spcBef>
                <a:spcPts val="0"/>
              </a:spcBef>
              <a:buSzPct val="25000"/>
              <a:buNone/>
            </a:pPr>
            <a:fld id="{00000000-1234-1234-1234-123412341234}" type="slidenum">
              <a:rPr lang="en-US"/>
              <a:pPr marL="0" lvl="0" indent="0">
                <a:spcBef>
                  <a:spcPts val="0"/>
                </a:spcBef>
                <a:buSzPct val="25000"/>
                <a:buNone/>
              </a:pPr>
              <a:t>‹#›</a:t>
            </a:fld>
            <a:endParaRPr lang="en-US"/>
          </a:p>
        </p:txBody>
      </p:sp>
    </p:spTree>
    <p:extLst>
      <p:ext uri="{BB962C8B-B14F-4D97-AF65-F5344CB8AC3E}">
        <p14:creationId xmlns:p14="http://schemas.microsoft.com/office/powerpoint/2010/main" val="415831175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spcBef>
                <a:spcPts val="0"/>
              </a:spcBef>
              <a:buSzPct val="25000"/>
              <a:buNone/>
            </a:pPr>
            <a:fld id="{00000000-1234-1234-1234-123412341234}" type="slidenum">
              <a:rPr lang="en-US" smtClean="0"/>
              <a:pPr marL="0" lvl="0" indent="0">
                <a:spcBef>
                  <a:spcPts val="0"/>
                </a:spcBef>
                <a:buSzPct val="25000"/>
                <a:buNone/>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png"/><Relationship Id="rId5" Type="http://schemas.openxmlformats.org/officeDocument/2006/relationships/oleObject" Target="../embeddings/oleObject2.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in OTEC plant</a:t>
            </a:r>
            <a:endParaRPr lang="en-IN" dirty="0"/>
          </a:p>
        </p:txBody>
      </p:sp>
      <p:sp>
        <p:nvSpPr>
          <p:cNvPr id="3" name="Content Placeholder 2"/>
          <p:cNvSpPr>
            <a:spLocks noGrp="1"/>
          </p:cNvSpPr>
          <p:nvPr>
            <p:ph sz="quarter" idx="1"/>
          </p:nvPr>
        </p:nvSpPr>
        <p:spPr/>
        <p:txBody>
          <a:bodyPr/>
          <a:lstStyle/>
          <a:p>
            <a:r>
              <a:rPr lang="en-IN" dirty="0" smtClean="0"/>
              <a:t>Corrosive sea water</a:t>
            </a:r>
          </a:p>
          <a:p>
            <a:r>
              <a:rPr lang="en-IN" dirty="0" smtClean="0"/>
              <a:t>Large size of heat exchanger and large volumes of sea water to be circulated.</a:t>
            </a:r>
          </a:p>
          <a:p>
            <a:r>
              <a:rPr lang="en-IN" dirty="0" smtClean="0"/>
              <a:t>High installation cost.</a:t>
            </a:r>
          </a:p>
          <a:p>
            <a:r>
              <a:rPr lang="en-IN" dirty="0" smtClean="0"/>
              <a:t>Low temperature of ocean water, low efficiency of thermal cycle.</a:t>
            </a:r>
          </a:p>
          <a:p>
            <a:r>
              <a:rPr lang="en-IN" dirty="0" smtClean="0"/>
              <a:t>High cost of electrical energy obtained from OTEC plant.</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Schematic layout of tidal power plant</a:t>
            </a:r>
            <a:endParaRPr lang="en-IN"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714348" y="1428736"/>
            <a:ext cx="7929618" cy="47149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81000" y="533400"/>
            <a:ext cx="3382963" cy="531813"/>
          </a:xfrm>
        </p:spPr>
        <p:txBody>
          <a:bodyPr>
            <a:normAutofit fontScale="90000"/>
          </a:bodyPr>
          <a:lstStyle/>
          <a:p>
            <a:pPr fontAlgn="auto">
              <a:spcAft>
                <a:spcPts val="0"/>
              </a:spcAft>
              <a:defRPr/>
            </a:pPr>
            <a:r>
              <a:rPr lang="en-US" sz="2800" dirty="0" smtClean="0">
                <a:latin typeface="+mn-lt"/>
              </a:rPr>
              <a:t>Tidal Barrage</a:t>
            </a:r>
            <a:endParaRPr lang="en-US" sz="2800" dirty="0">
              <a:latin typeface="+mn-lt"/>
            </a:endParaRPr>
          </a:p>
        </p:txBody>
      </p:sp>
      <p:sp>
        <p:nvSpPr>
          <p:cNvPr id="16387" name="Content Placeholder 12"/>
          <p:cNvSpPr>
            <a:spLocks noGrp="1"/>
          </p:cNvSpPr>
          <p:nvPr>
            <p:ph sz="half" idx="1"/>
          </p:nvPr>
        </p:nvSpPr>
        <p:spPr>
          <a:xfrm>
            <a:off x="0" y="1006475"/>
            <a:ext cx="5102225" cy="5851525"/>
          </a:xfrm>
        </p:spPr>
        <p:txBody>
          <a:bodyPr/>
          <a:lstStyle/>
          <a:p>
            <a:endParaRPr lang="en-US" sz="1800" smtClean="0"/>
          </a:p>
          <a:p>
            <a:pPr>
              <a:buFont typeface="Arial" charset="0"/>
              <a:buChar char="•"/>
            </a:pPr>
            <a:r>
              <a:rPr lang="en-US" sz="1800" smtClean="0"/>
              <a:t>Utilize potential energy</a:t>
            </a:r>
          </a:p>
          <a:p>
            <a:pPr>
              <a:buFont typeface="Arial" charset="0"/>
              <a:buChar char="•"/>
            </a:pPr>
            <a:r>
              <a:rPr lang="en-US" sz="1800" smtClean="0"/>
              <a:t> Tidal barrages are typically dams built across an estuary or bay. </a:t>
            </a:r>
          </a:p>
          <a:p>
            <a:pPr>
              <a:buFont typeface="Arial" charset="0"/>
              <a:buChar char="•"/>
            </a:pPr>
            <a:r>
              <a:rPr lang="en-US" sz="1800" smtClean="0"/>
              <a:t> consist of turbines, sluice gates, embankments, and ship locks.</a:t>
            </a:r>
          </a:p>
          <a:p>
            <a:endParaRPr lang="en-US" smtClean="0"/>
          </a:p>
        </p:txBody>
      </p:sp>
      <p:pic>
        <p:nvPicPr>
          <p:cNvPr id="3075" name="Picture 3"/>
          <p:cNvPicPr>
            <a:picLocks noChangeAspect="1" noChangeArrowheads="1"/>
          </p:cNvPicPr>
          <p:nvPr/>
        </p:nvPicPr>
        <p:blipFill>
          <a:blip r:embed="rId2"/>
          <a:srcRect/>
          <a:stretch>
            <a:fillRect/>
          </a:stretch>
        </p:blipFill>
        <p:spPr bwMode="auto">
          <a:xfrm>
            <a:off x="1214414" y="2857496"/>
            <a:ext cx="3733800" cy="3678238"/>
          </a:xfrm>
          <a:prstGeom prst="rect">
            <a:avLst/>
          </a:prstGeom>
          <a:ln>
            <a:noFill/>
          </a:ln>
          <a:effectLst>
            <a:outerShdw blurRad="292100" dist="139700" dir="2700000" algn="tl" rotWithShape="0">
              <a:srgbClr val="333333">
                <a:alpha val="65000"/>
              </a:srgbClr>
            </a:outerShdw>
          </a:effectLst>
        </p:spPr>
      </p:pic>
      <p:sp>
        <p:nvSpPr>
          <p:cNvPr id="16389" name="TextBox 14"/>
          <p:cNvSpPr txBox="1">
            <a:spLocks noChangeArrowheads="1"/>
          </p:cNvSpPr>
          <p:nvPr/>
        </p:nvSpPr>
        <p:spPr bwMode="auto">
          <a:xfrm>
            <a:off x="3200400" y="4495800"/>
            <a:ext cx="838200" cy="369888"/>
          </a:xfrm>
          <a:prstGeom prst="rect">
            <a:avLst/>
          </a:prstGeom>
          <a:noFill/>
          <a:ln w="9525">
            <a:noFill/>
            <a:miter lim="800000"/>
            <a:headEnd/>
            <a:tailEnd/>
          </a:ln>
        </p:spPr>
        <p:txBody>
          <a:bodyPr>
            <a:spAutoFit/>
          </a:bodyPr>
          <a:lstStyle/>
          <a:p>
            <a:r>
              <a:rPr lang="en-US">
                <a:latin typeface="Georgia" pitchFamily="18" charset="0"/>
              </a:rPr>
              <a:t>Basin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 name="Rectangle 10"/>
          <p:cNvSpPr>
            <a:spLocks noChangeArrowheads="1"/>
          </p:cNvSpPr>
          <p:nvPr/>
        </p:nvSpPr>
        <p:spPr bwMode="auto">
          <a:xfrm>
            <a:off x="3295650" y="2095500"/>
            <a:ext cx="9144000" cy="0"/>
          </a:xfrm>
          <a:prstGeom prst="rect">
            <a:avLst/>
          </a:prstGeom>
          <a:noFill/>
          <a:ln w="9525">
            <a:noFill/>
            <a:miter lim="800000"/>
            <a:headEnd/>
            <a:tailEnd/>
          </a:ln>
          <a:effectLst/>
        </p:spPr>
        <p:txBody>
          <a:bodyPr>
            <a:spAutoFit/>
          </a:bodyPr>
          <a:lstStyle/>
          <a:p>
            <a:endParaRPr lang="en-IN"/>
          </a:p>
        </p:txBody>
      </p:sp>
      <p:pic>
        <p:nvPicPr>
          <p:cNvPr id="13327" name="Picture 15" descr="figure2"/>
          <p:cNvPicPr>
            <a:picLocks noGrp="1" noChangeAspect="1" noChangeArrowheads="1"/>
          </p:cNvPicPr>
          <p:nvPr>
            <p:ph type="title"/>
          </p:nvPr>
        </p:nvPicPr>
        <p:blipFill>
          <a:blip r:embed="rId2"/>
          <a:srcRect/>
          <a:stretch>
            <a:fillRect/>
          </a:stretch>
        </p:blipFill>
        <p:spPr>
          <a:xfrm>
            <a:off x="762000" y="1676400"/>
            <a:ext cx="7969250" cy="3816350"/>
          </a:xfrm>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52"/>
            <a:ext cx="8715404" cy="1643074"/>
          </a:xfrm>
        </p:spPr>
        <p:txBody>
          <a:bodyPr>
            <a:normAutofit fontScale="90000"/>
          </a:bodyPr>
          <a:lstStyle/>
          <a:p>
            <a:r>
              <a:rPr lang="en-IN" dirty="0" smtClean="0"/>
              <a:t/>
            </a:r>
            <a:br>
              <a:rPr lang="en-IN" dirty="0" smtClean="0"/>
            </a:br>
            <a:r>
              <a:rPr lang="en-IN" dirty="0" smtClean="0"/>
              <a:t/>
            </a:r>
            <a:br>
              <a:rPr lang="en-IN" dirty="0" smtClean="0"/>
            </a:br>
            <a:r>
              <a:rPr lang="en-IN" dirty="0" smtClean="0"/>
              <a:t/>
            </a:r>
            <a:br>
              <a:rPr lang="en-IN" dirty="0" smtClean="0"/>
            </a:br>
            <a:r>
              <a:rPr lang="en-IN" dirty="0" smtClean="0"/>
              <a:t>Components of a tidal power station are: </a:t>
            </a:r>
            <a:br>
              <a:rPr lang="en-IN" dirty="0" smtClean="0"/>
            </a:br>
            <a:endParaRPr lang="en-IN" dirty="0"/>
          </a:p>
        </p:txBody>
      </p:sp>
      <p:sp>
        <p:nvSpPr>
          <p:cNvPr id="3" name="Content Placeholder 2"/>
          <p:cNvSpPr>
            <a:spLocks noGrp="1"/>
          </p:cNvSpPr>
          <p:nvPr>
            <p:ph sz="quarter" idx="1"/>
          </p:nvPr>
        </p:nvSpPr>
        <p:spPr>
          <a:xfrm>
            <a:off x="285720" y="785794"/>
            <a:ext cx="8401080" cy="6072206"/>
          </a:xfrm>
        </p:spPr>
        <p:txBody>
          <a:bodyPr>
            <a:normAutofit fontScale="85000" lnSpcReduction="10000"/>
          </a:bodyPr>
          <a:lstStyle/>
          <a:p>
            <a:r>
              <a:rPr lang="en-IN" sz="2800" dirty="0" smtClean="0"/>
              <a:t>A barrage: a barrage is a small wall built at the entrance of a gulf in order to trap water behind it. It will either trap it by keeping it from going into the gulf when water levels at the sea are high or it will keep water from going into the sea when water level at the sea is low. </a:t>
            </a:r>
          </a:p>
          <a:p>
            <a:r>
              <a:rPr lang="en-IN" sz="2800" dirty="0" smtClean="0"/>
              <a:t>Turbines: they are the components responsible for converting potential energy into kinetic energy. They are located in the passageways that the water flows through when gates of barrage are opened. There are many types of turbines used in tidal power stations: </a:t>
            </a:r>
          </a:p>
          <a:p>
            <a:r>
              <a:rPr lang="en-IN" sz="2800" dirty="0" smtClean="0"/>
              <a:t> Bulb turbines: these are difficult to maintain as water flows around them and the generator is in water. </a:t>
            </a:r>
          </a:p>
          <a:p>
            <a:r>
              <a:rPr lang="en-IN" sz="2800" dirty="0" smtClean="0"/>
              <a:t> Rim turbines: these are better maintained than the bulb turbines but are hard to regulate as generator is fixed in barrage. </a:t>
            </a:r>
          </a:p>
          <a:p>
            <a:r>
              <a:rPr lang="en-IN" sz="2800" dirty="0" smtClean="0"/>
              <a:t>Tubular turbines: these turbines are fixed to long shafts and thus solve both problems that bulb and rim turbines have as they are easier to maintain and control. </a:t>
            </a:r>
          </a:p>
          <a:p>
            <a:r>
              <a:rPr lang="en-IN" sz="2800" dirty="0" smtClean="0"/>
              <a:t>Sluices: sluice gates are the ones responsible for the flow of water through the barrage.</a:t>
            </a:r>
          </a:p>
          <a:p>
            <a:endParaRPr lang="en-IN" sz="2900" dirty="0" smtClean="0"/>
          </a:p>
          <a:p>
            <a:endParaRPr lang="en-IN" sz="29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Principle of Tidal power generation</a:t>
            </a:r>
            <a:endParaRPr lang="en-IN" dirty="0"/>
          </a:p>
        </p:txBody>
      </p:sp>
      <p:sp>
        <p:nvSpPr>
          <p:cNvPr id="3" name="Content Placeholder 2"/>
          <p:cNvSpPr>
            <a:spLocks noGrp="1"/>
          </p:cNvSpPr>
          <p:nvPr>
            <p:ph sz="quarter" idx="1"/>
          </p:nvPr>
        </p:nvSpPr>
        <p:spPr>
          <a:xfrm>
            <a:off x="0" y="1447800"/>
            <a:ext cx="8929718" cy="5195910"/>
          </a:xfrm>
        </p:spPr>
        <p:txBody>
          <a:bodyPr>
            <a:normAutofit fontScale="92500" lnSpcReduction="20000"/>
          </a:bodyPr>
          <a:lstStyle/>
          <a:p>
            <a:r>
              <a:rPr lang="en-IN" dirty="0" smtClean="0"/>
              <a:t>The ocean tides rise and fall and water can be stored during the rise period and it can be discharged during fall. </a:t>
            </a:r>
          </a:p>
          <a:p>
            <a:r>
              <a:rPr lang="en-IN" dirty="0" smtClean="0"/>
              <a:t>A dam is constructed separating the tidal basin from the sea and a difference in water level is obtained between the basin and sea.</a:t>
            </a:r>
          </a:p>
          <a:p>
            <a:r>
              <a:rPr lang="en-IN" dirty="0" smtClean="0"/>
              <a:t>During high tide period, water flows from the sea into the tidal basin through the water turbine. </a:t>
            </a:r>
          </a:p>
          <a:p>
            <a:r>
              <a:rPr lang="en-IN" dirty="0" smtClean="0"/>
              <a:t>The height of tide is above the tidal basin. </a:t>
            </a:r>
          </a:p>
          <a:p>
            <a:r>
              <a:rPr lang="en-IN" dirty="0" smtClean="0"/>
              <a:t>Hence the turbine unit operates and generates power, as it is directly coupled to a generator.</a:t>
            </a:r>
          </a:p>
          <a:p>
            <a:r>
              <a:rPr lang="en-IN" dirty="0" smtClean="0"/>
              <a:t>During low tide period, water flows from tidal basin to sea, as the water level in the basin is more than that of the tide in the sea. </a:t>
            </a:r>
          </a:p>
          <a:p>
            <a:r>
              <a:rPr lang="en-IN" dirty="0" smtClean="0"/>
              <a:t>During this period also, the flowing water rotates the turbine and generates power.</a:t>
            </a:r>
          </a:p>
          <a:p>
            <a:r>
              <a:rPr lang="en-IN" dirty="0" smtClean="0"/>
              <a:t>The generation of power stops only when sea level and the tidal basin level are equal. </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descr="barrage op"/>
          <p:cNvPicPr>
            <a:picLocks noGrp="1" noChangeAspect="1" noChangeArrowheads="1"/>
          </p:cNvPicPr>
          <p:nvPr>
            <p:ph type="body" idx="4294967295"/>
          </p:nvPr>
        </p:nvPicPr>
        <p:blipFill>
          <a:blip r:embed="rId2"/>
          <a:srcRect/>
          <a:stretch>
            <a:fillRect/>
          </a:stretch>
        </p:blipFill>
        <p:spPr>
          <a:xfrm>
            <a:off x="500034" y="642918"/>
            <a:ext cx="8110542" cy="5929354"/>
          </a:xfrm>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Grp="1" noChangeAspect="1" noChangeArrowheads="1"/>
          </p:cNvPicPr>
          <p:nvPr>
            <p:ph sz="quarter" idx="4294967295"/>
          </p:nvPr>
        </p:nvPicPr>
        <p:blipFill>
          <a:blip r:embed="rId2"/>
          <a:srcRect/>
          <a:stretch>
            <a:fillRect/>
          </a:stretch>
        </p:blipFill>
        <p:spPr bwMode="auto">
          <a:xfrm>
            <a:off x="1000100" y="714356"/>
            <a:ext cx="7572428" cy="59293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358346" cy="654032"/>
          </a:xfrm>
        </p:spPr>
        <p:txBody>
          <a:bodyPr>
            <a:normAutofit fontScale="90000"/>
          </a:bodyPr>
          <a:lstStyle/>
          <a:p>
            <a:r>
              <a:rPr lang="en-IN" dirty="0" smtClean="0"/>
              <a:t>Operation methods of utilization of Tidal power</a:t>
            </a:r>
            <a:endParaRPr lang="en-IN" dirty="0"/>
          </a:p>
        </p:txBody>
      </p:sp>
      <p:sp>
        <p:nvSpPr>
          <p:cNvPr id="4" name="Text Placeholder 10"/>
          <p:cNvSpPr>
            <a:spLocks noGrp="1"/>
          </p:cNvSpPr>
          <p:nvPr>
            <p:ph sz="quarter" idx="1"/>
          </p:nvPr>
        </p:nvSpPr>
        <p:spPr>
          <a:xfrm>
            <a:off x="0" y="857232"/>
            <a:ext cx="8929718" cy="5786478"/>
          </a:xfrm>
        </p:spPr>
        <p:txBody>
          <a:bodyPr>
            <a:normAutofit fontScale="92500" lnSpcReduction="10000"/>
          </a:bodyPr>
          <a:lstStyle/>
          <a:p>
            <a:pPr marL="658368" lvl="1" indent="-246888">
              <a:defRPr/>
            </a:pPr>
            <a:r>
              <a:rPr lang="en-US" b="1" dirty="0" smtClean="0">
                <a:solidFill>
                  <a:schemeClr val="tx1"/>
                </a:solidFill>
              </a:rPr>
              <a:t>Single basin system-</a:t>
            </a:r>
          </a:p>
          <a:p>
            <a:pPr marL="658368" lvl="1" indent="-246888" fontAlgn="auto">
              <a:spcAft>
                <a:spcPts val="0"/>
              </a:spcAft>
              <a:buFont typeface="Georgia"/>
              <a:buNone/>
              <a:defRPr/>
            </a:pPr>
            <a:r>
              <a:rPr lang="en-US" dirty="0" smtClean="0">
                <a:solidFill>
                  <a:srgbClr val="00B050"/>
                </a:solidFill>
              </a:rPr>
              <a:t>Single Ebb cycle system </a:t>
            </a:r>
            <a:r>
              <a:rPr lang="en-US" dirty="0" smtClean="0">
                <a:solidFill>
                  <a:srgbClr val="0070C0"/>
                </a:solidFill>
              </a:rPr>
              <a:t>(Ebb generation)</a:t>
            </a:r>
            <a:r>
              <a:rPr lang="en-US" dirty="0" smtClean="0">
                <a:solidFill>
                  <a:schemeClr val="tx1"/>
                </a:solidFill>
              </a:rPr>
              <a:t>: </a:t>
            </a:r>
          </a:p>
          <a:p>
            <a:pPr marL="658368" lvl="1" indent="-246888" fontAlgn="auto">
              <a:spcAft>
                <a:spcPts val="0"/>
              </a:spcAft>
              <a:buFont typeface="Georgia"/>
              <a:buNone/>
              <a:defRPr/>
            </a:pPr>
            <a:r>
              <a:rPr lang="en-US" dirty="0" smtClean="0"/>
              <a:t>	</a:t>
            </a:r>
            <a:r>
              <a:rPr lang="en-US" dirty="0" smtClean="0">
                <a:solidFill>
                  <a:schemeClr val="tx1"/>
                </a:solidFill>
              </a:rPr>
              <a:t>During flood tide basin is filled and sluice gates are closed , trapping water. Gates are kept closed until the tide has ebbed sufficiently and thus turbines start spinning and generating electricity.</a:t>
            </a:r>
          </a:p>
          <a:p>
            <a:pPr marL="658368" lvl="1" indent="-246888" fontAlgn="auto">
              <a:spcAft>
                <a:spcPts val="0"/>
              </a:spcAft>
              <a:buFont typeface="Georgia"/>
              <a:buNone/>
              <a:defRPr/>
            </a:pPr>
            <a:r>
              <a:rPr lang="en-US" dirty="0" smtClean="0">
                <a:solidFill>
                  <a:srgbClr val="00B050"/>
                </a:solidFill>
              </a:rPr>
              <a:t>Single tide cycle </a:t>
            </a:r>
            <a:r>
              <a:rPr lang="en-US" dirty="0" smtClean="0">
                <a:solidFill>
                  <a:schemeClr val="tx1"/>
                </a:solidFill>
              </a:rPr>
              <a:t>(</a:t>
            </a:r>
            <a:r>
              <a:rPr lang="en-US" dirty="0" smtClean="0">
                <a:solidFill>
                  <a:srgbClr val="0070C0"/>
                </a:solidFill>
              </a:rPr>
              <a:t>Flood generation):  </a:t>
            </a:r>
          </a:p>
          <a:p>
            <a:pPr marL="658368" lvl="1" indent="-246888" fontAlgn="auto">
              <a:spcAft>
                <a:spcPts val="0"/>
              </a:spcAft>
              <a:buFont typeface="Georgia"/>
              <a:buNone/>
              <a:defRPr/>
            </a:pPr>
            <a:r>
              <a:rPr lang="en-US" dirty="0" smtClean="0">
                <a:solidFill>
                  <a:srgbClr val="0070C0"/>
                </a:solidFill>
              </a:rPr>
              <a:t>	</a:t>
            </a:r>
            <a:r>
              <a:rPr lang="en-US" dirty="0" smtClean="0">
                <a:solidFill>
                  <a:schemeClr val="tx1"/>
                </a:solidFill>
              </a:rPr>
              <a:t>The basin is filled through the turbine which generate at flood tide.</a:t>
            </a:r>
          </a:p>
          <a:p>
            <a:pPr marL="658368" lvl="1" indent="-246888" fontAlgn="auto">
              <a:spcAft>
                <a:spcPts val="0"/>
              </a:spcAft>
              <a:buFont typeface="Georgia"/>
              <a:buNone/>
              <a:defRPr/>
            </a:pPr>
            <a:r>
              <a:rPr lang="en-US" dirty="0" smtClean="0">
                <a:solidFill>
                  <a:srgbClr val="00B050"/>
                </a:solidFill>
              </a:rPr>
              <a:t>Double cycle </a:t>
            </a:r>
            <a:r>
              <a:rPr lang="en-US" dirty="0" smtClean="0"/>
              <a:t>(</a:t>
            </a:r>
            <a:r>
              <a:rPr lang="en-US" dirty="0" smtClean="0">
                <a:solidFill>
                  <a:srgbClr val="0070C0"/>
                </a:solidFill>
              </a:rPr>
              <a:t>Two way generation):</a:t>
            </a:r>
            <a:r>
              <a:rPr lang="en-US" dirty="0" smtClean="0"/>
              <a:t> </a:t>
            </a:r>
            <a:r>
              <a:rPr lang="en-US" dirty="0" smtClean="0">
                <a:solidFill>
                  <a:schemeClr val="tx1"/>
                </a:solidFill>
              </a:rPr>
              <a:t>Sluice gates and turbines are closed until near the end of the flood tide when water is allowed to flow through the turbines into the basin creating electricity. At the point where the hydrostatic head is insufficient for power generation the sluice gates are opened and kept open until high tide when they are closed. When the tide outside the barrage has dropped sufficiently water is allowed to flow out of the basin through the turbines again creating electricity.</a:t>
            </a:r>
          </a:p>
          <a:p>
            <a:pPr marL="658368" lvl="1" indent="-246888">
              <a:defRPr/>
            </a:pPr>
            <a:r>
              <a:rPr lang="en-US" b="1" dirty="0" smtClean="0">
                <a:solidFill>
                  <a:schemeClr val="tx1"/>
                </a:solidFill>
              </a:rPr>
              <a:t>Double-basin system</a:t>
            </a:r>
            <a:r>
              <a:rPr lang="en-US" dirty="0" smtClean="0">
                <a:solidFill>
                  <a:schemeClr val="tx1"/>
                </a:solidFill>
              </a:rPr>
              <a:t>:  There are two basins, but it operates similar to en ebb generation, single-basin system. The only difference is  a proportion of the electricity is used to pump water into the second basin allowing storage. </a:t>
            </a:r>
          </a:p>
          <a:p>
            <a:pPr fontAlgn="auto">
              <a:spcAft>
                <a:spcPts val="0"/>
              </a:spcAft>
              <a:buClr>
                <a:schemeClr val="accent3"/>
              </a:buClr>
              <a:buFont typeface="Arial" pitchFamily="34" charset="0"/>
              <a:buChar char="•"/>
              <a:defRPr/>
            </a:pPr>
            <a:endParaRPr lang="en-US"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Single basin operation</a:t>
            </a:r>
            <a:endParaRPr lang="en-IN" dirty="0"/>
          </a:p>
        </p:txBody>
      </p:sp>
      <p:pic>
        <p:nvPicPr>
          <p:cNvPr id="5122" name="Picture 2"/>
          <p:cNvPicPr>
            <a:picLocks noGrp="1" noChangeAspect="1" noChangeArrowheads="1"/>
          </p:cNvPicPr>
          <p:nvPr>
            <p:ph sz="quarter" idx="1"/>
          </p:nvPr>
        </p:nvPicPr>
        <p:blipFill>
          <a:blip r:embed="rId2"/>
          <a:srcRect/>
          <a:stretch>
            <a:fillRect/>
          </a:stretch>
        </p:blipFill>
        <p:spPr bwMode="auto">
          <a:xfrm>
            <a:off x="1000100" y="1714488"/>
            <a:ext cx="7215238"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Sluice gates open, Turbine shut off</a:t>
            </a:r>
            <a:endParaRPr lang="en-IN" dirty="0"/>
          </a:p>
        </p:txBody>
      </p:sp>
      <p:pic>
        <p:nvPicPr>
          <p:cNvPr id="6146" name="Picture 2"/>
          <p:cNvPicPr>
            <a:picLocks noGrp="1" noChangeAspect="1" noChangeArrowheads="1"/>
          </p:cNvPicPr>
          <p:nvPr>
            <p:ph sz="quarter" idx="1"/>
          </p:nvPr>
        </p:nvPicPr>
        <p:blipFill>
          <a:blip r:embed="rId2"/>
          <a:srcRect/>
          <a:stretch>
            <a:fillRect/>
          </a:stretch>
        </p:blipFill>
        <p:spPr bwMode="auto">
          <a:xfrm>
            <a:off x="857224" y="1785926"/>
            <a:ext cx="7500989" cy="40005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Energy from tides</a:t>
            </a:r>
            <a:endParaRPr lang="en-IN" dirty="0"/>
          </a:p>
        </p:txBody>
      </p:sp>
      <p:sp>
        <p:nvSpPr>
          <p:cNvPr id="3" name="Content Placeholder 2"/>
          <p:cNvSpPr>
            <a:spLocks noGrp="1"/>
          </p:cNvSpPr>
          <p:nvPr>
            <p:ph sz="quarter" idx="1"/>
          </p:nvPr>
        </p:nvSpPr>
        <p:spPr/>
        <p:txBody>
          <a:bodyPr/>
          <a:lstStyle/>
          <a:p>
            <a:r>
              <a:rPr lang="en-IN" dirty="0" smtClean="0"/>
              <a:t>Tide  is periodic rise and fall of water level of the sea. Tides occur due to the attraction of sea water by the moon. </a:t>
            </a:r>
          </a:p>
          <a:p>
            <a:r>
              <a:rPr lang="en-IN" dirty="0" smtClean="0"/>
              <a:t>Tides contain large amount of potential energy which is used for power generation.</a:t>
            </a:r>
          </a:p>
          <a:p>
            <a:r>
              <a:rPr lang="en-IN" dirty="0" smtClean="0"/>
              <a:t> When the water is above the mean sea level, it is called flood tide.</a:t>
            </a:r>
          </a:p>
          <a:p>
            <a:r>
              <a:rPr lang="en-IN" dirty="0" smtClean="0"/>
              <a:t> When water level is below the mean level it is called ebb tide.</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Sluice gates shut, Turbine operation</a:t>
            </a:r>
            <a:endParaRPr lang="en-IN" dirty="0"/>
          </a:p>
        </p:txBody>
      </p:sp>
      <p:pic>
        <p:nvPicPr>
          <p:cNvPr id="11266" name="Picture 2"/>
          <p:cNvPicPr>
            <a:picLocks noGrp="1" noChangeAspect="1" noChangeArrowheads="1"/>
          </p:cNvPicPr>
          <p:nvPr>
            <p:ph sz="quarter" idx="1"/>
          </p:nvPr>
        </p:nvPicPr>
        <p:blipFill>
          <a:blip r:embed="rId2"/>
          <a:srcRect/>
          <a:stretch>
            <a:fillRect/>
          </a:stretch>
        </p:blipFill>
        <p:spPr bwMode="auto">
          <a:xfrm>
            <a:off x="785786" y="1571612"/>
            <a:ext cx="7929618" cy="435771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Power Generation during Ebb Tide</a:t>
            </a:r>
            <a:br>
              <a:rPr lang="en-IN" b="1" u="sng" dirty="0" smtClean="0"/>
            </a:br>
            <a:endParaRPr lang="en-IN" dirty="0"/>
          </a:p>
        </p:txBody>
      </p:sp>
      <p:pic>
        <p:nvPicPr>
          <p:cNvPr id="50178" name="Picture 2"/>
          <p:cNvPicPr>
            <a:picLocks noGrp="1" noChangeAspect="1" noChangeArrowheads="1"/>
          </p:cNvPicPr>
          <p:nvPr>
            <p:ph sz="quarter" idx="1"/>
          </p:nvPr>
        </p:nvPicPr>
        <p:blipFill>
          <a:blip r:embed="rId2"/>
          <a:srcRect/>
          <a:stretch>
            <a:fillRect/>
          </a:stretch>
        </p:blipFill>
        <p:spPr bwMode="auto">
          <a:xfrm>
            <a:off x="1142976" y="1571612"/>
            <a:ext cx="6715172" cy="471490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IN" dirty="0" smtClean="0"/>
              <a:t>Double cycle</a:t>
            </a:r>
            <a:endParaRPr lang="en-IN" dirty="0"/>
          </a:p>
        </p:txBody>
      </p:sp>
      <p:pic>
        <p:nvPicPr>
          <p:cNvPr id="10242" name="Picture 2"/>
          <p:cNvPicPr>
            <a:picLocks noGrp="1" noChangeAspect="1" noChangeArrowheads="1"/>
          </p:cNvPicPr>
          <p:nvPr>
            <p:ph sz="quarter" idx="1"/>
          </p:nvPr>
        </p:nvPicPr>
        <p:blipFill>
          <a:blip r:embed="rId2"/>
          <a:srcRect/>
          <a:stretch>
            <a:fillRect/>
          </a:stretch>
        </p:blipFill>
        <p:spPr bwMode="auto">
          <a:xfrm>
            <a:off x="500034" y="1357298"/>
            <a:ext cx="8215370" cy="464347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Tidal power plant double basin operation</a:t>
            </a:r>
            <a:endParaRPr lang="en-IN" dirty="0"/>
          </a:p>
        </p:txBody>
      </p:sp>
      <p:pic>
        <p:nvPicPr>
          <p:cNvPr id="9218" name="Picture 2"/>
          <p:cNvPicPr>
            <a:picLocks noGrp="1" noChangeAspect="1" noChangeArrowheads="1"/>
          </p:cNvPicPr>
          <p:nvPr>
            <p:ph sz="quarter" idx="1"/>
          </p:nvPr>
        </p:nvPicPr>
        <p:blipFill>
          <a:blip r:embed="rId2"/>
          <a:srcRect/>
          <a:stretch>
            <a:fillRect/>
          </a:stretch>
        </p:blipFill>
        <p:spPr bwMode="auto">
          <a:xfrm>
            <a:off x="1738312" y="1747837"/>
            <a:ext cx="6124575" cy="397192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Tidal power in India</a:t>
            </a:r>
            <a:endParaRPr lang="en-IN" dirty="0"/>
          </a:p>
        </p:txBody>
      </p:sp>
      <p:sp>
        <p:nvSpPr>
          <p:cNvPr id="3" name="Content Placeholder 2"/>
          <p:cNvSpPr>
            <a:spLocks noGrp="1"/>
          </p:cNvSpPr>
          <p:nvPr>
            <p:ph sz="quarter" idx="1"/>
          </p:nvPr>
        </p:nvSpPr>
        <p:spPr>
          <a:xfrm>
            <a:off x="214282" y="1447800"/>
            <a:ext cx="8643998" cy="4695844"/>
          </a:xfrm>
        </p:spPr>
        <p:txBody>
          <a:bodyPr/>
          <a:lstStyle/>
          <a:p>
            <a:r>
              <a:rPr lang="en-IN" dirty="0" smtClean="0"/>
              <a:t>To capture sufficient power from the tidal energy potential, the height of high tide must be at least five meters (16 feet) greater than low tide. </a:t>
            </a:r>
          </a:p>
          <a:p>
            <a:r>
              <a:rPr lang="en-IN" dirty="0" smtClean="0"/>
              <a:t>There are only approximately 20 locations on earth with tides this high and India is one of them. </a:t>
            </a:r>
          </a:p>
          <a:p>
            <a:r>
              <a:rPr lang="en-IN" dirty="0" smtClean="0"/>
              <a:t>The </a:t>
            </a:r>
            <a:r>
              <a:rPr lang="en-IN" dirty="0" smtClean="0">
                <a:solidFill>
                  <a:srgbClr val="FFC000"/>
                </a:solidFill>
              </a:rPr>
              <a:t>Gulf of Cambay and the Gulf of Kutch in Gujarat on the west coast </a:t>
            </a:r>
            <a:r>
              <a:rPr lang="en-IN" dirty="0" smtClean="0"/>
              <a:t>have the maximum tidal range of 11m and 8m with average tidal range of 6.77m and 5.23m respectively.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Rance Tidal Power Station</a:t>
            </a:r>
            <a:endParaRPr lang="en-IN" dirty="0"/>
          </a:p>
        </p:txBody>
      </p:sp>
      <p:pic>
        <p:nvPicPr>
          <p:cNvPr id="51202" name="Picture 2"/>
          <p:cNvPicPr>
            <a:picLocks noGrp="1" noChangeAspect="1" noChangeArrowheads="1"/>
          </p:cNvPicPr>
          <p:nvPr>
            <p:ph sz="quarter" idx="1"/>
          </p:nvPr>
        </p:nvPicPr>
        <p:blipFill>
          <a:blip r:embed="rId2"/>
          <a:srcRect/>
          <a:stretch>
            <a:fillRect/>
          </a:stretch>
        </p:blipFill>
        <p:spPr bwMode="auto">
          <a:xfrm>
            <a:off x="571472" y="1571612"/>
            <a:ext cx="8143932"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274638"/>
            <a:ext cx="9144000" cy="1143000"/>
          </a:xfrm>
        </p:spPr>
        <p:txBody>
          <a:bodyPr/>
          <a:lstStyle/>
          <a:p>
            <a:r>
              <a:rPr lang="en-US" sz="3200" b="1"/>
              <a:t>-Barrage Tidal Power: Rance Power Station-</a:t>
            </a:r>
          </a:p>
        </p:txBody>
      </p:sp>
      <p:sp>
        <p:nvSpPr>
          <p:cNvPr id="15363" name="Rectangle 3"/>
          <p:cNvSpPr>
            <a:spLocks noGrp="1" noChangeArrowheads="1"/>
          </p:cNvSpPr>
          <p:nvPr>
            <p:ph type="body" idx="1"/>
          </p:nvPr>
        </p:nvSpPr>
        <p:spPr>
          <a:xfrm>
            <a:off x="0" y="1600200"/>
            <a:ext cx="4800600" cy="4525963"/>
          </a:xfrm>
        </p:spPr>
        <p:txBody>
          <a:bodyPr/>
          <a:lstStyle/>
          <a:p>
            <a:r>
              <a:rPr lang="en-US"/>
              <a:t>Located on Rance River, France</a:t>
            </a:r>
          </a:p>
          <a:p>
            <a:pPr lvl="2"/>
            <a:r>
              <a:rPr lang="en-US" sz="2200" b="1"/>
              <a:t>750 meters long</a:t>
            </a:r>
          </a:p>
          <a:p>
            <a:pPr lvl="2"/>
            <a:r>
              <a:rPr lang="en-US" sz="2200" b="1"/>
              <a:t>24 Turbines</a:t>
            </a:r>
          </a:p>
          <a:p>
            <a:pPr lvl="2"/>
            <a:r>
              <a:rPr lang="en-US" sz="2200" b="1"/>
              <a:t>Capacity of 240MW</a:t>
            </a:r>
          </a:p>
          <a:p>
            <a:pPr lvl="2"/>
            <a:r>
              <a:rPr lang="en-US" sz="2200" b="1"/>
              <a:t>Annual output of 600GWh </a:t>
            </a:r>
          </a:p>
          <a:p>
            <a:pPr lvl="2"/>
            <a:r>
              <a:rPr lang="en-US" sz="2200" b="1"/>
              <a:t>Supplies 0.012% of Frances power supply.</a:t>
            </a:r>
          </a:p>
          <a:p>
            <a:pPr lvl="2"/>
            <a:r>
              <a:rPr lang="en-US" sz="2200" b="1"/>
              <a:t>Opened 1966</a:t>
            </a:r>
          </a:p>
        </p:txBody>
      </p:sp>
      <p:pic>
        <p:nvPicPr>
          <p:cNvPr id="15364" name="Picture 4" descr="tidal1"/>
          <p:cNvPicPr>
            <a:picLocks noChangeAspect="1" noChangeArrowheads="1" noCrop="1"/>
          </p:cNvPicPr>
          <p:nvPr/>
        </p:nvPicPr>
        <p:blipFill>
          <a:blip r:embed="rId2"/>
          <a:srcRect/>
          <a:stretch>
            <a:fillRect/>
          </a:stretch>
        </p:blipFill>
        <p:spPr bwMode="auto">
          <a:xfrm>
            <a:off x="4500562" y="1371600"/>
            <a:ext cx="4357718" cy="512923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ChangeArrowheads="1"/>
          </p:cNvSpPr>
          <p:nvPr/>
        </p:nvSpPr>
        <p:spPr bwMode="auto">
          <a:xfrm>
            <a:off x="457200" y="1752600"/>
            <a:ext cx="8077200" cy="4154984"/>
          </a:xfrm>
          <a:prstGeom prst="rect">
            <a:avLst/>
          </a:prstGeom>
          <a:noFill/>
          <a:ln w="9525">
            <a:noFill/>
            <a:miter lim="800000"/>
            <a:headEnd/>
            <a:tailEnd/>
          </a:ln>
          <a:effectLst/>
        </p:spPr>
        <p:txBody>
          <a:bodyPr>
            <a:spAutoFit/>
          </a:bodyPr>
          <a:lstStyle/>
          <a:p>
            <a:pPr eaLnBrk="1" hangingPunct="1">
              <a:buFontTx/>
              <a:buChar char="•"/>
            </a:pPr>
            <a:r>
              <a:rPr lang="en-US" sz="2400" dirty="0">
                <a:latin typeface="Arial" charset="0"/>
              </a:rPr>
              <a:t>Cause of tides: gravitational force of sun, moon and earth’s rotation</a:t>
            </a:r>
          </a:p>
          <a:p>
            <a:pPr eaLnBrk="1" hangingPunct="1">
              <a:buFontTx/>
              <a:buChar char="•"/>
            </a:pPr>
            <a:endParaRPr lang="en-US" sz="2400" dirty="0">
              <a:latin typeface="Arial" charset="0"/>
            </a:endParaRPr>
          </a:p>
          <a:p>
            <a:pPr eaLnBrk="1" hangingPunct="1">
              <a:buFontTx/>
              <a:buChar char="•"/>
            </a:pPr>
            <a:r>
              <a:rPr lang="en-US" sz="2400" dirty="0">
                <a:latin typeface="Arial" charset="0"/>
              </a:rPr>
              <a:t> Two tidal cycles</a:t>
            </a:r>
            <a:r>
              <a:rPr lang="en-US" sz="2400" dirty="0">
                <a:solidFill>
                  <a:schemeClr val="bg1"/>
                </a:solidFill>
                <a:latin typeface="Arial" charset="0"/>
              </a:rPr>
              <a:t> </a:t>
            </a:r>
            <a:r>
              <a:rPr lang="en-US" sz="2400" dirty="0" smtClean="0">
                <a:latin typeface="Arial" charset="0"/>
              </a:rPr>
              <a:t>per day: 12 hours, 25 minutes </a:t>
            </a:r>
          </a:p>
          <a:p>
            <a:pPr eaLnBrk="1" hangingPunct="1">
              <a:buFontTx/>
              <a:buChar char="•"/>
            </a:pPr>
            <a:endParaRPr lang="en-US" sz="2400" dirty="0" smtClean="0">
              <a:latin typeface="Arial" charset="0"/>
            </a:endParaRPr>
          </a:p>
          <a:p>
            <a:pPr eaLnBrk="1" hangingPunct="1">
              <a:buFontTx/>
              <a:buChar char="•"/>
            </a:pPr>
            <a:r>
              <a:rPr lang="en-US" sz="2400" dirty="0" smtClean="0">
                <a:latin typeface="Arial" charset="0"/>
              </a:rPr>
              <a:t> Tidal range – large at coastal regions with high depth gradient</a:t>
            </a:r>
          </a:p>
          <a:p>
            <a:pPr eaLnBrk="1" hangingPunct="1">
              <a:buFontTx/>
              <a:buChar char="•"/>
            </a:pPr>
            <a:r>
              <a:rPr lang="en-US" sz="2400" dirty="0" smtClean="0">
                <a:solidFill>
                  <a:schemeClr val="bg1"/>
                </a:solidFill>
                <a:latin typeface="Arial" charset="0"/>
              </a:rPr>
              <a:t>per </a:t>
            </a:r>
            <a:r>
              <a:rPr lang="en-US" sz="2400" dirty="0">
                <a:solidFill>
                  <a:schemeClr val="bg1"/>
                </a:solidFill>
                <a:latin typeface="Arial" charset="0"/>
              </a:rPr>
              <a:t>day: 12 hours, 25 </a:t>
            </a:r>
            <a:r>
              <a:rPr lang="en-US" sz="2400" dirty="0" err="1" smtClean="0">
                <a:solidFill>
                  <a:schemeClr val="bg1"/>
                </a:solidFill>
                <a:latin typeface="Arial" charset="0"/>
              </a:rPr>
              <a:t>minu</a:t>
            </a:r>
            <a:endParaRPr lang="en-US" sz="2400" dirty="0">
              <a:solidFill>
                <a:schemeClr val="bg1"/>
              </a:solidFill>
              <a:latin typeface="Arial" charset="0"/>
            </a:endParaRPr>
          </a:p>
          <a:p>
            <a:pPr eaLnBrk="1" hangingPunct="1">
              <a:buFontTx/>
              <a:buChar char="•"/>
            </a:pPr>
            <a:r>
              <a:rPr lang="en-US" sz="2400" dirty="0">
                <a:latin typeface="Arial" charset="0"/>
              </a:rPr>
              <a:t> Water can be stored in an estuary during high tide</a:t>
            </a:r>
          </a:p>
          <a:p>
            <a:pPr eaLnBrk="1" hangingPunct="1">
              <a:buFontTx/>
              <a:buChar char="•"/>
            </a:pPr>
            <a:endParaRPr lang="en-US" sz="2400" dirty="0">
              <a:latin typeface="Arial" charset="0"/>
            </a:endParaRPr>
          </a:p>
          <a:p>
            <a:pPr eaLnBrk="1" hangingPunct="1">
              <a:buFontTx/>
              <a:buChar char="•"/>
            </a:pPr>
            <a:r>
              <a:rPr lang="en-US" sz="2400" dirty="0">
                <a:latin typeface="Arial" charset="0"/>
              </a:rPr>
              <a:t> Release during low tide, through turbines</a:t>
            </a:r>
          </a:p>
        </p:txBody>
      </p:sp>
      <p:sp>
        <p:nvSpPr>
          <p:cNvPr id="148483" name="Rectangle 3"/>
          <p:cNvSpPr>
            <a:spLocks noChangeArrowheads="1"/>
          </p:cNvSpPr>
          <p:nvPr/>
        </p:nvSpPr>
        <p:spPr bwMode="auto">
          <a:xfrm>
            <a:off x="2971800" y="381000"/>
            <a:ext cx="1816100" cy="625475"/>
          </a:xfrm>
          <a:prstGeom prst="rect">
            <a:avLst/>
          </a:prstGeom>
          <a:noFill/>
          <a:ln w="9525">
            <a:noFill/>
            <a:miter lim="800000"/>
            <a:headEnd/>
            <a:tailEnd/>
          </a:ln>
          <a:effectLst/>
        </p:spPr>
        <p:txBody>
          <a:bodyPr wrap="none">
            <a:spAutoFit/>
          </a:bodyPr>
          <a:lstStyle/>
          <a:p>
            <a:pPr eaLnBrk="1" hangingPunct="1"/>
            <a:r>
              <a:rPr lang="en-US" sz="3500">
                <a:solidFill>
                  <a:srgbClr val="0033CC"/>
                </a:solidFill>
                <a:latin typeface="Arial" charset="0"/>
              </a:rPr>
              <a:t>BASICS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457200" y="0"/>
            <a:ext cx="8229600" cy="642918"/>
          </a:xfrm>
        </p:spPr>
        <p:txBody>
          <a:bodyPr>
            <a:normAutofit fontScale="90000"/>
          </a:bodyPr>
          <a:lstStyle/>
          <a:p>
            <a:r>
              <a:rPr lang="en-US" dirty="0" smtClean="0"/>
              <a:t>Basic physics of tides</a:t>
            </a:r>
          </a:p>
        </p:txBody>
      </p:sp>
      <p:sp>
        <p:nvSpPr>
          <p:cNvPr id="7" name="Content Placeholder 6"/>
          <p:cNvSpPr>
            <a:spLocks noGrp="1"/>
          </p:cNvSpPr>
          <p:nvPr>
            <p:ph sz="half" idx="2"/>
          </p:nvPr>
        </p:nvSpPr>
        <p:spPr>
          <a:xfrm>
            <a:off x="4572000" y="928670"/>
            <a:ext cx="4038600" cy="4525963"/>
          </a:xfrm>
        </p:spPr>
        <p:txBody>
          <a:bodyPr>
            <a:normAutofit fontScale="85000" lnSpcReduction="20000"/>
          </a:bodyPr>
          <a:lstStyle/>
          <a:p>
            <a:pPr marL="365760" indent="-256032" fontAlgn="auto">
              <a:spcAft>
                <a:spcPts val="0"/>
              </a:spcAft>
              <a:buClr>
                <a:schemeClr val="accent3"/>
              </a:buClr>
              <a:buFont typeface="Georgia"/>
              <a:buChar char="•"/>
              <a:defRPr/>
            </a:pPr>
            <a:r>
              <a:rPr lang="en-US" dirty="0" smtClean="0">
                <a:cs typeface="Arial"/>
              </a:rPr>
              <a:t>There are two high tides and two low tides during each period of rotation of the earth.</a:t>
            </a:r>
          </a:p>
          <a:p>
            <a:pPr marL="365760" lvl="1" indent="-256032" fontAlgn="auto">
              <a:spcAft>
                <a:spcPts val="0"/>
              </a:spcAft>
              <a:buClr>
                <a:schemeClr val="accent3"/>
              </a:buClr>
              <a:buFont typeface="Georgia"/>
              <a:buChar char="•"/>
              <a:defRPr/>
            </a:pPr>
            <a:r>
              <a:rPr lang="en-US" b="1" dirty="0" smtClean="0">
                <a:solidFill>
                  <a:schemeClr val="tx1"/>
                </a:solidFill>
              </a:rPr>
              <a:t>Spring and Neap tides </a:t>
            </a:r>
            <a:r>
              <a:rPr lang="en-US" dirty="0" smtClean="0">
                <a:solidFill>
                  <a:schemeClr val="tx1"/>
                </a:solidFill>
              </a:rPr>
              <a:t>depend on the orientation of the sun, moon, and the earth.</a:t>
            </a:r>
          </a:p>
          <a:p>
            <a:pPr marL="365760" indent="-256032" fontAlgn="auto">
              <a:spcAft>
                <a:spcPts val="0"/>
              </a:spcAft>
              <a:buClr>
                <a:schemeClr val="accent3"/>
              </a:buClr>
              <a:buFont typeface="Georgia"/>
              <a:buChar char="•"/>
              <a:defRPr/>
            </a:pPr>
            <a:endParaRPr lang="en-US" dirty="0" smtClean="0"/>
          </a:p>
          <a:p>
            <a:pPr marL="658368" lvl="1" indent="-246888" fontAlgn="auto">
              <a:spcAft>
                <a:spcPts val="0"/>
              </a:spcAft>
              <a:buFont typeface="Georgia"/>
              <a:buChar char="▫"/>
              <a:defRPr/>
            </a:pPr>
            <a:r>
              <a:rPr lang="en-US" dirty="0" smtClean="0">
                <a:solidFill>
                  <a:srgbClr val="0070C0"/>
                </a:solidFill>
              </a:rPr>
              <a:t>High spring tides </a:t>
            </a:r>
            <a:r>
              <a:rPr lang="en-US" dirty="0" smtClean="0">
                <a:solidFill>
                  <a:schemeClr val="tx1"/>
                </a:solidFill>
              </a:rPr>
              <a:t>occur when the sun and moon line up with the earth. This occurs whether they are either on same or opposite side.</a:t>
            </a:r>
          </a:p>
          <a:p>
            <a:pPr marL="658368" lvl="1" indent="-246888" fontAlgn="auto">
              <a:spcAft>
                <a:spcPts val="0"/>
              </a:spcAft>
              <a:buFont typeface="Georgia"/>
              <a:buChar char="▫"/>
              <a:defRPr/>
            </a:pPr>
            <a:r>
              <a:rPr lang="en-US" dirty="0" smtClean="0">
                <a:solidFill>
                  <a:srgbClr val="0070C0"/>
                </a:solidFill>
              </a:rPr>
              <a:t>Low neap tides </a:t>
            </a:r>
            <a:r>
              <a:rPr lang="en-US" dirty="0" smtClean="0">
                <a:solidFill>
                  <a:schemeClr val="tx1"/>
                </a:solidFill>
              </a:rPr>
              <a:t>occur when the sun and moon line up at 90 </a:t>
            </a:r>
            <a:r>
              <a:rPr lang="en-US" dirty="0" smtClean="0">
                <a:solidFill>
                  <a:schemeClr val="tx1"/>
                </a:solidFill>
                <a:latin typeface="Arial"/>
                <a:cs typeface="Arial"/>
              </a:rPr>
              <a:t>ͦ  </a:t>
            </a:r>
            <a:r>
              <a:rPr lang="en-US" dirty="0" smtClean="0">
                <a:solidFill>
                  <a:schemeClr val="tx1"/>
                </a:solidFill>
                <a:cs typeface="Arial"/>
              </a:rPr>
              <a:t>to each other.</a:t>
            </a:r>
            <a:endParaRPr lang="en-US" dirty="0" smtClean="0">
              <a:solidFill>
                <a:schemeClr val="tx1"/>
              </a:solidFill>
            </a:endParaRPr>
          </a:p>
          <a:p>
            <a:pPr marL="365760" indent="-256032" fontAlgn="auto">
              <a:spcAft>
                <a:spcPts val="0"/>
              </a:spcAft>
              <a:buClr>
                <a:schemeClr val="accent3"/>
              </a:buClr>
              <a:buFont typeface="Georgia"/>
              <a:buChar char="•"/>
              <a:defRPr/>
            </a:pPr>
            <a:endParaRPr lang="en-US" dirty="0"/>
          </a:p>
        </p:txBody>
      </p:sp>
      <p:pic>
        <p:nvPicPr>
          <p:cNvPr id="2051" name="Picture 3"/>
          <p:cNvPicPr>
            <a:picLocks noGrp="1" noChangeAspect="1" noChangeArrowheads="1"/>
          </p:cNvPicPr>
          <p:nvPr>
            <p:ph sz="half" idx="1"/>
          </p:nvPr>
        </p:nvPicPr>
        <p:blipFill>
          <a:blip r:embed="rId2"/>
          <a:srcRect/>
          <a:stretch>
            <a:fillRect/>
          </a:stretch>
        </p:blipFill>
        <p:spPr>
          <a:xfrm>
            <a:off x="0" y="500042"/>
            <a:ext cx="5000660" cy="4523939"/>
          </a:xfrm>
          <a:effectLst>
            <a:outerShdw blurRad="292100" dist="139700" dir="2700000" algn="tl" rotWithShape="0">
              <a:srgbClr val="333333">
                <a:alpha val="65000"/>
              </a:srgbClr>
            </a:outerShdw>
          </a:effectLst>
        </p:spPr>
      </p:pic>
      <p:sp>
        <p:nvSpPr>
          <p:cNvPr id="15364" name="TextBox 8"/>
          <p:cNvSpPr txBox="1">
            <a:spLocks noChangeArrowheads="1"/>
          </p:cNvSpPr>
          <p:nvPr/>
        </p:nvSpPr>
        <p:spPr bwMode="auto">
          <a:xfrm>
            <a:off x="457200" y="1371600"/>
            <a:ext cx="3962400" cy="307777"/>
          </a:xfrm>
          <a:prstGeom prst="rect">
            <a:avLst/>
          </a:prstGeom>
          <a:noFill/>
          <a:ln w="9525">
            <a:noFill/>
            <a:miter lim="800000"/>
            <a:headEnd/>
            <a:tailEnd/>
          </a:ln>
        </p:spPr>
        <p:txBody>
          <a:bodyPr>
            <a:spAutoFit/>
          </a:bodyPr>
          <a:lstStyle/>
          <a:p>
            <a:pPr>
              <a:buFont typeface="Arial" charset="0"/>
              <a:buChar char="•"/>
            </a:pPr>
            <a:endParaRPr lang="en-US" dirty="0">
              <a:latin typeface="Georgia" pitchFamily="18" charset="0"/>
            </a:endParaRPr>
          </a:p>
        </p:txBody>
      </p:sp>
      <p:sp>
        <p:nvSpPr>
          <p:cNvPr id="15365" name="TextBox 9"/>
          <p:cNvSpPr txBox="1">
            <a:spLocks noChangeArrowheads="1"/>
          </p:cNvSpPr>
          <p:nvPr/>
        </p:nvSpPr>
        <p:spPr bwMode="auto">
          <a:xfrm>
            <a:off x="285720" y="5143512"/>
            <a:ext cx="4129118" cy="1384995"/>
          </a:xfrm>
          <a:prstGeom prst="rect">
            <a:avLst/>
          </a:prstGeom>
          <a:noFill/>
          <a:ln w="9525">
            <a:noFill/>
            <a:miter lim="800000"/>
            <a:headEnd/>
            <a:tailEnd/>
          </a:ln>
        </p:spPr>
        <p:txBody>
          <a:bodyPr wrap="square">
            <a:spAutoFit/>
          </a:bodyPr>
          <a:lstStyle/>
          <a:p>
            <a:pPr>
              <a:buFont typeface="Arial" charset="0"/>
              <a:buChar char="•"/>
            </a:pPr>
            <a:r>
              <a:rPr lang="en-US" dirty="0">
                <a:latin typeface="Georgia" pitchFamily="18" charset="0"/>
              </a:rPr>
              <a:t>When a landmass lines up with the earth-moon system, the water around it is at </a:t>
            </a:r>
            <a:r>
              <a:rPr lang="en-US" dirty="0">
                <a:solidFill>
                  <a:srgbClr val="0070C0"/>
                </a:solidFill>
                <a:latin typeface="Georgia" pitchFamily="18" charset="0"/>
              </a:rPr>
              <a:t>high tide</a:t>
            </a:r>
            <a:r>
              <a:rPr lang="en-US" dirty="0">
                <a:latin typeface="Georgia" pitchFamily="18" charset="0"/>
              </a:rPr>
              <a:t>. </a:t>
            </a:r>
          </a:p>
          <a:p>
            <a:pPr>
              <a:buFont typeface="Arial" charset="0"/>
              <a:buChar char="•"/>
            </a:pPr>
            <a:r>
              <a:rPr lang="en-US" dirty="0">
                <a:latin typeface="Georgia" pitchFamily="18" charset="0"/>
              </a:rPr>
              <a:t>When a landmass is at 90</a:t>
            </a:r>
            <a:r>
              <a:rPr lang="en-US" dirty="0">
                <a:cs typeface="Arial" charset="0"/>
              </a:rPr>
              <a:t> </a:t>
            </a:r>
            <a:r>
              <a:rPr lang="en-US" dirty="0">
                <a:latin typeface="Georgia" pitchFamily="18" charset="0"/>
                <a:cs typeface="Arial" charset="0"/>
              </a:rPr>
              <a:t>ͦ  to the earth-moon system, the water around it is at </a:t>
            </a:r>
            <a:r>
              <a:rPr lang="en-US" dirty="0">
                <a:solidFill>
                  <a:srgbClr val="0070C0"/>
                </a:solidFill>
                <a:latin typeface="Georgia" pitchFamily="18" charset="0"/>
                <a:cs typeface="Arial" charset="0"/>
              </a:rPr>
              <a:t>low tide</a:t>
            </a:r>
            <a:r>
              <a:rPr lang="en-US" dirty="0">
                <a:latin typeface="Georgia" pitchFamily="18" charset="0"/>
                <a:cs typeface="Arial" charset="0"/>
              </a:rPr>
              <a:t>.</a:t>
            </a:r>
          </a:p>
          <a:p>
            <a:pPr>
              <a:buFont typeface="Arial" charset="0"/>
              <a:buChar char="•"/>
            </a:pPr>
            <a:endParaRPr lang="en-US" dirty="0">
              <a:latin typeface="Georgia" pitchFamily="18" charset="0"/>
              <a:cs typeface="Arial" charset="0"/>
            </a:endParaRPr>
          </a:p>
          <a:p>
            <a:pPr>
              <a:buFont typeface="Arial" charset="0"/>
              <a:buChar char="•"/>
            </a:pPr>
            <a:endParaRPr lang="en-US" dirty="0">
              <a:latin typeface="Georg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zh-CN"/>
              <a:t>Why there are tides</a:t>
            </a:r>
          </a:p>
        </p:txBody>
      </p:sp>
      <p:graphicFrame>
        <p:nvGraphicFramePr>
          <p:cNvPr id="8196" name="Object 4"/>
          <p:cNvGraphicFramePr>
            <a:graphicFrameLocks noGrp="1" noChangeAspect="1"/>
          </p:cNvGraphicFramePr>
          <p:nvPr>
            <p:ph type="body" idx="1"/>
          </p:nvPr>
        </p:nvGraphicFramePr>
        <p:xfrm>
          <a:off x="228600" y="2057400"/>
          <a:ext cx="4419600" cy="3886200"/>
        </p:xfrm>
        <a:graphic>
          <a:graphicData uri="http://schemas.openxmlformats.org/presentationml/2006/ole">
            <mc:AlternateContent xmlns:mc="http://schemas.openxmlformats.org/markup-compatibility/2006">
              <mc:Choice xmlns:v="urn:schemas-microsoft-com:vml" Requires="v">
                <p:oleObj spid="_x0000_s1028" name="Picture2" r:id="rId3" imgW="3753360" imgH="3335040" progId="Word.Picture.8">
                  <p:embed/>
                </p:oleObj>
              </mc:Choice>
              <mc:Fallback>
                <p:oleObj name="Picture2" r:id="rId3" imgW="3753360" imgH="3335040" progId="Word.Picture.8">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057400"/>
                        <a:ext cx="4419600" cy="388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8"/>
          <p:cNvGraphicFramePr>
            <a:graphicFrameLocks noChangeAspect="1"/>
          </p:cNvGraphicFramePr>
          <p:nvPr/>
        </p:nvGraphicFramePr>
        <p:xfrm>
          <a:off x="4800600" y="2057400"/>
          <a:ext cx="4191000" cy="3859213"/>
        </p:xfrm>
        <a:graphic>
          <a:graphicData uri="http://schemas.openxmlformats.org/presentationml/2006/ole">
            <mc:AlternateContent xmlns:mc="http://schemas.openxmlformats.org/markup-compatibility/2006">
              <mc:Choice xmlns:v="urn:schemas-microsoft-com:vml" Requires="v">
                <p:oleObj spid="_x0000_s1029" name="位图图像" r:id="rId5" imgW="3839111" imgH="3600000" progId="PBrush">
                  <p:embed/>
                </p:oleObj>
              </mc:Choice>
              <mc:Fallback>
                <p:oleObj name="位图图像" r:id="rId5" imgW="3839111" imgH="3600000" progId="PBrush">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057400"/>
                        <a:ext cx="4191000"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Tides of sea</a:t>
            </a:r>
            <a:endParaRPr lang="en-IN"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1857375" y="1952625"/>
            <a:ext cx="5886450" cy="3562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IN" dirty="0" smtClean="0"/>
              <a:t>Relative high and low tide-Lunar month</a:t>
            </a:r>
            <a:endParaRPr lang="en-IN"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1681162" y="1862137"/>
            <a:ext cx="6238875" cy="3743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781</TotalTime>
  <Words>899</Words>
  <Application>Microsoft Office PowerPoint</Application>
  <PresentationFormat>On-screen Show (4:3)</PresentationFormat>
  <Paragraphs>82</Paragraphs>
  <Slides>24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4" baseType="lpstr">
      <vt:lpstr>Arial</vt:lpstr>
      <vt:lpstr>Calibri</vt:lpstr>
      <vt:lpstr>Franklin Gothic Book</vt:lpstr>
      <vt:lpstr>Georgia</vt:lpstr>
      <vt:lpstr>Perpetua</vt:lpstr>
      <vt:lpstr>Wingdings 2</vt:lpstr>
      <vt:lpstr>幼圆</vt:lpstr>
      <vt:lpstr>Equity</vt:lpstr>
      <vt:lpstr>Picture2</vt:lpstr>
      <vt:lpstr>位图图像</vt:lpstr>
      <vt:lpstr>Problems in OTEC plant</vt:lpstr>
      <vt:lpstr>Energy from tides</vt:lpstr>
      <vt:lpstr> Rance Tidal Power Station</vt:lpstr>
      <vt:lpstr>-Barrage Tidal Power: Rance Power Station-</vt:lpstr>
      <vt:lpstr>PowerPoint Presentation</vt:lpstr>
      <vt:lpstr>Basic physics of tides</vt:lpstr>
      <vt:lpstr>Why there are tides</vt:lpstr>
      <vt:lpstr>Tides of sea</vt:lpstr>
      <vt:lpstr>Relative high and low tide-Lunar month</vt:lpstr>
      <vt:lpstr>Schematic layout of tidal power plant</vt:lpstr>
      <vt:lpstr>Tidal Barrage</vt:lpstr>
      <vt:lpstr>PowerPoint Presentation</vt:lpstr>
      <vt:lpstr>   Components of a tidal power station are:  </vt:lpstr>
      <vt:lpstr>Principle of Tidal power generation</vt:lpstr>
      <vt:lpstr>PowerPoint Presentation</vt:lpstr>
      <vt:lpstr>PowerPoint Presentation</vt:lpstr>
      <vt:lpstr>Operation methods of utilization of Tidal power</vt:lpstr>
      <vt:lpstr>Single basin operation</vt:lpstr>
      <vt:lpstr>Sluice gates open, Turbine shut off</vt:lpstr>
      <vt:lpstr>Sluice gates shut, Turbine operation</vt:lpstr>
      <vt:lpstr>Power Generation during Ebb Tide </vt:lpstr>
      <vt:lpstr>Double cycle</vt:lpstr>
      <vt:lpstr>Tidal power plant double basin operation</vt:lpstr>
      <vt:lpstr>Tidal power in India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lavanya</dc:creator>
  <cp:lastModifiedBy>USER</cp:lastModifiedBy>
  <cp:revision>98</cp:revision>
  <dcterms:modified xsi:type="dcterms:W3CDTF">2016-09-13T12:12:29Z</dcterms:modified>
</cp:coreProperties>
</file>