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82" r:id="rId4"/>
    <p:sldId id="258" r:id="rId5"/>
    <p:sldId id="283" r:id="rId6"/>
    <p:sldId id="263" r:id="rId7"/>
    <p:sldId id="284" r:id="rId8"/>
    <p:sldId id="257" r:id="rId9"/>
    <p:sldId id="297" r:id="rId10"/>
    <p:sldId id="278" r:id="rId11"/>
    <p:sldId id="298" r:id="rId12"/>
    <p:sldId id="279" r:id="rId13"/>
    <p:sldId id="287" r:id="rId14"/>
    <p:sldId id="288" r:id="rId15"/>
    <p:sldId id="260" r:id="rId16"/>
    <p:sldId id="261" r:id="rId17"/>
    <p:sldId id="289" r:id="rId18"/>
    <p:sldId id="290" r:id="rId19"/>
    <p:sldId id="259" r:id="rId20"/>
    <p:sldId id="268" r:id="rId21"/>
    <p:sldId id="291" r:id="rId22"/>
    <p:sldId id="265" r:id="rId23"/>
    <p:sldId id="292" r:id="rId24"/>
    <p:sldId id="269" r:id="rId25"/>
    <p:sldId id="293" r:id="rId26"/>
    <p:sldId id="271" r:id="rId27"/>
    <p:sldId id="294" r:id="rId28"/>
    <p:sldId id="267" r:id="rId29"/>
    <p:sldId id="295" r:id="rId30"/>
    <p:sldId id="272" r:id="rId31"/>
    <p:sldId id="296" r:id="rId32"/>
    <p:sldId id="275" r:id="rId33"/>
    <p:sldId id="285" r:id="rId34"/>
    <p:sldId id="276" r:id="rId35"/>
    <p:sldId id="273" r:id="rId36"/>
    <p:sldId id="281" r:id="rId37"/>
    <p:sldId id="280" r:id="rId38"/>
    <p:sldId id="262" r:id="rId39"/>
    <p:sldId id="266" r:id="rId40"/>
    <p:sldId id="274" r:id="rId41"/>
    <p:sldId id="29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C99006A7-55C8-4FB1-9F82-A2F5714F09E5}" type="datetimeFigureOut">
              <a:rPr lang="en-US" smtClean="0"/>
              <a:t>3/9/2022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89932EE-EAC4-4678-AFC5-FC8E97A92A36}"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9006A7-55C8-4FB1-9F82-A2F5714F09E5}"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2EE-EAC4-4678-AFC5-FC8E97A92A36}"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9006A7-55C8-4FB1-9F82-A2F5714F09E5}"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2EE-EAC4-4678-AFC5-FC8E97A92A36}"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9006A7-55C8-4FB1-9F82-A2F5714F09E5}"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2EE-EAC4-4678-AFC5-FC8E97A92A36}" type="slidenum">
              <a:rPr lang="en-US" smtClean="0"/>
              <a:t>‹#›</a:t>
            </a:fld>
            <a:endParaRPr lang="en-US"/>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006A7-55C8-4FB1-9F82-A2F5714F09E5}"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2EE-EAC4-4678-AFC5-FC8E97A92A3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99006A7-55C8-4FB1-9F82-A2F5714F09E5}"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932EE-EAC4-4678-AFC5-FC8E97A92A36}"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9006A7-55C8-4FB1-9F82-A2F5714F09E5}"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932EE-EAC4-4678-AFC5-FC8E97A92A36}"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9006A7-55C8-4FB1-9F82-A2F5714F09E5}"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932EE-EAC4-4678-AFC5-FC8E97A92A36}"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006A7-55C8-4FB1-9F82-A2F5714F09E5}"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932EE-EAC4-4678-AFC5-FC8E97A92A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9006A7-55C8-4FB1-9F82-A2F5714F09E5}"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932EE-EAC4-4678-AFC5-FC8E97A92A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9006A7-55C8-4FB1-9F82-A2F5714F09E5}"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932EE-EAC4-4678-AFC5-FC8E97A92A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C99006A7-55C8-4FB1-9F82-A2F5714F09E5}" type="datetimeFigureOut">
              <a:rPr lang="en-US" smtClean="0"/>
              <a:t>3/9/2022</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489932EE-EAC4-4678-AFC5-FC8E97A92A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50.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87737"/>
            <a:ext cx="8229600" cy="1731982"/>
          </a:xfrm>
        </p:spPr>
        <p:txBody>
          <a:bodyPr/>
          <a:lstStyle/>
          <a:p>
            <a:r>
              <a:rPr lang="en-US" sz="6000" b="1" dirty="0"/>
              <a:t>PROBLEMS</a:t>
            </a:r>
            <a:r>
              <a:rPr lang="en-US" b="1" dirty="0"/>
              <a:t> ON AGES</a:t>
            </a:r>
          </a:p>
        </p:txBody>
      </p:sp>
    </p:spTree>
    <p:extLst>
      <p:ext uri="{BB962C8B-B14F-4D97-AF65-F5344CB8AC3E}">
        <p14:creationId xmlns:p14="http://schemas.microsoft.com/office/powerpoint/2010/main" val="2598782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Present ages of </a:t>
            </a:r>
            <a:r>
              <a:rPr lang="en-US" sz="3200" b="1" dirty="0" err="1">
                <a:solidFill>
                  <a:srgbClr val="FF0000"/>
                </a:solidFill>
              </a:rPr>
              <a:t>Johny</a:t>
            </a:r>
            <a:r>
              <a:rPr lang="en-US" sz="3200" b="1" dirty="0">
                <a:solidFill>
                  <a:srgbClr val="FF0000"/>
                </a:solidFill>
              </a:rPr>
              <a:t> and his Mother are in the ratio of 5 : 9 respectively. After 8 years the ratio of their ages will be 7 : 11 respectively. What was mother’s age five years ago? </a:t>
            </a:r>
          </a:p>
          <a:p>
            <a:pPr marL="0" indent="0">
              <a:buNone/>
            </a:pPr>
            <a:r>
              <a:rPr lang="en-US" sz="3200" b="1" dirty="0"/>
              <a:t>	</a:t>
            </a:r>
            <a:r>
              <a:rPr lang="en-US" sz="3200" dirty="0"/>
              <a:t>a) 36 years		b) 25 years	</a:t>
            </a:r>
            <a:r>
              <a:rPr lang="en-US" sz="3200" dirty="0">
                <a:solidFill>
                  <a:schemeClr val="tx1"/>
                </a:solidFill>
              </a:rPr>
              <a:t>	c) 31 years	</a:t>
            </a:r>
            <a:r>
              <a:rPr lang="en-US" sz="3200" dirty="0"/>
              <a:t>	d) 41 years</a:t>
            </a:r>
          </a:p>
          <a:p>
            <a:endParaRPr lang="en-US" dirty="0"/>
          </a:p>
        </p:txBody>
      </p:sp>
      <p:sp>
        <p:nvSpPr>
          <p:cNvPr id="3" name="Title 2"/>
          <p:cNvSpPr>
            <a:spLocks noGrp="1"/>
          </p:cNvSpPr>
          <p:nvPr>
            <p:ph type="title"/>
          </p:nvPr>
        </p:nvSpPr>
        <p:spPr/>
        <p:txBody>
          <a:bodyPr/>
          <a:lstStyle/>
          <a:p>
            <a:r>
              <a:rPr lang="en-US" dirty="0"/>
              <a:t>Question - 5</a:t>
            </a:r>
          </a:p>
        </p:txBody>
      </p:sp>
    </p:spTree>
    <p:extLst>
      <p:ext uri="{BB962C8B-B14F-4D97-AF65-F5344CB8AC3E}">
        <p14:creationId xmlns:p14="http://schemas.microsoft.com/office/powerpoint/2010/main" val="2764659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Present ages of </a:t>
            </a:r>
            <a:r>
              <a:rPr lang="en-US" sz="3200" b="1" dirty="0" err="1">
                <a:solidFill>
                  <a:srgbClr val="FF0000"/>
                </a:solidFill>
              </a:rPr>
              <a:t>Johny</a:t>
            </a:r>
            <a:r>
              <a:rPr lang="en-US" sz="3200" b="1" dirty="0">
                <a:solidFill>
                  <a:srgbClr val="FF0000"/>
                </a:solidFill>
              </a:rPr>
              <a:t> and his Mother are in the ratio of 5 : 9 respectively. After 8 years the ratio of their ages will be 7 : 11 respectively. What was mother’s age five years ago? </a:t>
            </a:r>
          </a:p>
          <a:p>
            <a:pPr marL="0" indent="0">
              <a:buNone/>
            </a:pPr>
            <a:r>
              <a:rPr lang="en-US" sz="3200" b="1" dirty="0"/>
              <a:t>	</a:t>
            </a:r>
            <a:r>
              <a:rPr lang="en-US" sz="3200" dirty="0"/>
              <a:t>a) 36 years		b) 25 years	</a:t>
            </a:r>
            <a:r>
              <a:rPr lang="en-US" sz="3200" dirty="0">
                <a:solidFill>
                  <a:schemeClr val="tx1"/>
                </a:solidFill>
              </a:rPr>
              <a:t>	</a:t>
            </a:r>
            <a:r>
              <a:rPr lang="en-US" sz="3200" b="1" dirty="0">
                <a:solidFill>
                  <a:srgbClr val="00B050"/>
                </a:solidFill>
              </a:rPr>
              <a:t>c) 31 years</a:t>
            </a:r>
            <a:r>
              <a:rPr lang="en-US" sz="3200" dirty="0">
                <a:solidFill>
                  <a:schemeClr val="tx1"/>
                </a:solidFill>
              </a:rPr>
              <a:t>	</a:t>
            </a:r>
            <a:r>
              <a:rPr lang="en-US" sz="3200" dirty="0"/>
              <a:t>	d) 41 years</a:t>
            </a:r>
          </a:p>
          <a:p>
            <a:endParaRPr lang="en-US" dirty="0"/>
          </a:p>
        </p:txBody>
      </p:sp>
      <p:sp>
        <p:nvSpPr>
          <p:cNvPr id="3" name="Title 2"/>
          <p:cNvSpPr>
            <a:spLocks noGrp="1"/>
          </p:cNvSpPr>
          <p:nvPr>
            <p:ph type="title"/>
          </p:nvPr>
        </p:nvSpPr>
        <p:spPr/>
        <p:txBody>
          <a:bodyPr/>
          <a:lstStyle/>
          <a:p>
            <a:r>
              <a:rPr lang="en-US" dirty="0"/>
              <a:t>Question - 5</a:t>
            </a:r>
          </a:p>
        </p:txBody>
      </p:sp>
    </p:spTree>
    <p:extLst>
      <p:ext uri="{BB962C8B-B14F-4D97-AF65-F5344CB8AC3E}">
        <p14:creationId xmlns:p14="http://schemas.microsoft.com/office/powerpoint/2010/main" val="310077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The ratio of the present ages of </a:t>
            </a:r>
            <a:r>
              <a:rPr lang="en-US" sz="3200" b="1" dirty="0" err="1">
                <a:solidFill>
                  <a:srgbClr val="FF0000"/>
                </a:solidFill>
              </a:rPr>
              <a:t>Swetha</a:t>
            </a:r>
            <a:r>
              <a:rPr lang="en-US" sz="3200" b="1" dirty="0">
                <a:solidFill>
                  <a:srgbClr val="FF0000"/>
                </a:solidFill>
              </a:rPr>
              <a:t> and her father is 7 : 13. However, six years ago, the ratio of their ages was 5 : 11, then the difference between their ages five years ago was? </a:t>
            </a:r>
          </a:p>
          <a:p>
            <a:pPr marL="0" indent="0">
              <a:buNone/>
            </a:pPr>
            <a:r>
              <a:rPr lang="en-US" sz="3200" dirty="0"/>
              <a:t>	a) 13 years			b) 23 years</a:t>
            </a:r>
          </a:p>
          <a:p>
            <a:pPr marL="0" indent="0">
              <a:buNone/>
            </a:pPr>
            <a:r>
              <a:rPr lang="en-US" sz="3200" b="1" dirty="0"/>
              <a:t>	</a:t>
            </a:r>
            <a:r>
              <a:rPr lang="en-US" sz="3200" dirty="0">
                <a:solidFill>
                  <a:schemeClr val="tx1"/>
                </a:solidFill>
              </a:rPr>
              <a:t>c) 18 years</a:t>
            </a:r>
            <a:r>
              <a:rPr lang="en-US" sz="3200" dirty="0"/>
              <a:t>			d) 8 years</a:t>
            </a:r>
          </a:p>
          <a:p>
            <a:endParaRPr lang="en-US" dirty="0"/>
          </a:p>
        </p:txBody>
      </p:sp>
      <p:sp>
        <p:nvSpPr>
          <p:cNvPr id="3" name="Title 2"/>
          <p:cNvSpPr>
            <a:spLocks noGrp="1"/>
          </p:cNvSpPr>
          <p:nvPr>
            <p:ph type="title"/>
          </p:nvPr>
        </p:nvSpPr>
        <p:spPr/>
        <p:txBody>
          <a:bodyPr/>
          <a:lstStyle/>
          <a:p>
            <a:r>
              <a:rPr lang="en-US" dirty="0"/>
              <a:t>Question - 6</a:t>
            </a:r>
          </a:p>
        </p:txBody>
      </p:sp>
    </p:spTree>
    <p:extLst>
      <p:ext uri="{BB962C8B-B14F-4D97-AF65-F5344CB8AC3E}">
        <p14:creationId xmlns:p14="http://schemas.microsoft.com/office/powerpoint/2010/main" val="240526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The ratio of the present ages of </a:t>
            </a:r>
            <a:r>
              <a:rPr lang="en-US" sz="3200" b="1" dirty="0" err="1">
                <a:solidFill>
                  <a:srgbClr val="FF0000"/>
                </a:solidFill>
              </a:rPr>
              <a:t>Swetha</a:t>
            </a:r>
            <a:r>
              <a:rPr lang="en-US" sz="3200" b="1" dirty="0">
                <a:solidFill>
                  <a:srgbClr val="FF0000"/>
                </a:solidFill>
              </a:rPr>
              <a:t> and her father is 7 : 13. However, six years ago, the ratio of their ages was 5 : 11, then the difference between their ages five years ago was? </a:t>
            </a:r>
          </a:p>
          <a:p>
            <a:pPr marL="0" indent="0">
              <a:buNone/>
            </a:pPr>
            <a:r>
              <a:rPr lang="en-US" sz="3200" dirty="0"/>
              <a:t>	a) 13 years			b) 23 years</a:t>
            </a:r>
          </a:p>
          <a:p>
            <a:pPr marL="0" indent="0">
              <a:buNone/>
            </a:pPr>
            <a:r>
              <a:rPr lang="en-US" sz="3200" b="1" dirty="0"/>
              <a:t>	</a:t>
            </a:r>
            <a:r>
              <a:rPr lang="en-US" sz="3200" b="1" dirty="0">
                <a:solidFill>
                  <a:srgbClr val="00B050"/>
                </a:solidFill>
              </a:rPr>
              <a:t>c) 18 years</a:t>
            </a:r>
            <a:r>
              <a:rPr lang="en-US" sz="3200" dirty="0"/>
              <a:t>			d) 8 years</a:t>
            </a:r>
          </a:p>
          <a:p>
            <a:endParaRPr lang="en-US" dirty="0"/>
          </a:p>
        </p:txBody>
      </p:sp>
      <p:sp>
        <p:nvSpPr>
          <p:cNvPr id="3" name="Title 2"/>
          <p:cNvSpPr>
            <a:spLocks noGrp="1"/>
          </p:cNvSpPr>
          <p:nvPr>
            <p:ph type="title"/>
          </p:nvPr>
        </p:nvSpPr>
        <p:spPr/>
        <p:txBody>
          <a:bodyPr/>
          <a:lstStyle/>
          <a:p>
            <a:r>
              <a:rPr lang="en-US" dirty="0"/>
              <a:t>Question - 6</a:t>
            </a:r>
          </a:p>
        </p:txBody>
      </p:sp>
    </p:spTree>
    <p:extLst>
      <p:ext uri="{BB962C8B-B14F-4D97-AF65-F5344CB8AC3E}">
        <p14:creationId xmlns:p14="http://schemas.microsoft.com/office/powerpoint/2010/main" val="1941289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209800"/>
            <a:ext cx="7745505" cy="3877815"/>
          </a:xfrm>
        </p:spPr>
        <p:txBody>
          <a:bodyPr>
            <a:noAutofit/>
          </a:bodyPr>
          <a:lstStyle/>
          <a:p>
            <a:pPr marL="0" lvl="0" indent="0" algn="just">
              <a:buNone/>
            </a:pPr>
            <a:r>
              <a:rPr lang="en-US" sz="3200" b="1" dirty="0">
                <a:solidFill>
                  <a:srgbClr val="FF0000"/>
                </a:solidFill>
              </a:rPr>
              <a:t>Six years ago, the ratio of the ages of </a:t>
            </a:r>
            <a:r>
              <a:rPr lang="en-US" sz="3200" b="1" dirty="0" err="1">
                <a:solidFill>
                  <a:srgbClr val="FF0000"/>
                </a:solidFill>
              </a:rPr>
              <a:t>Saina</a:t>
            </a:r>
            <a:r>
              <a:rPr lang="en-US" sz="3200" b="1" dirty="0">
                <a:solidFill>
                  <a:srgbClr val="FF0000"/>
                </a:solidFill>
              </a:rPr>
              <a:t> and </a:t>
            </a:r>
            <a:r>
              <a:rPr lang="en-US" sz="3200" b="1" dirty="0" err="1">
                <a:solidFill>
                  <a:srgbClr val="FF0000"/>
                </a:solidFill>
              </a:rPr>
              <a:t>Sindhu</a:t>
            </a:r>
            <a:r>
              <a:rPr lang="en-US" sz="3200" b="1" dirty="0">
                <a:solidFill>
                  <a:srgbClr val="FF0000"/>
                </a:solidFill>
              </a:rPr>
              <a:t> was 6 : 5. Four years hence, the ratio of their ages will be      11 : 10. What is the age of </a:t>
            </a:r>
            <a:r>
              <a:rPr lang="en-US" sz="3200" b="1" dirty="0" err="1">
                <a:solidFill>
                  <a:srgbClr val="FF0000"/>
                </a:solidFill>
              </a:rPr>
              <a:t>Sindhu</a:t>
            </a:r>
            <a:r>
              <a:rPr lang="en-US" sz="3200" b="1" dirty="0">
                <a:solidFill>
                  <a:srgbClr val="FF0000"/>
                </a:solidFill>
              </a:rPr>
              <a:t> at present?</a:t>
            </a:r>
          </a:p>
          <a:p>
            <a:pPr marL="0" indent="0">
              <a:buNone/>
            </a:pPr>
            <a:r>
              <a:rPr lang="en-US" sz="3200" dirty="0">
                <a:solidFill>
                  <a:schemeClr val="tx1"/>
                </a:solidFill>
              </a:rPr>
              <a:t>    a) 16 years</a:t>
            </a:r>
            <a:r>
              <a:rPr lang="en-US" sz="3200" b="1" dirty="0"/>
              <a:t>		</a:t>
            </a:r>
            <a:r>
              <a:rPr lang="en-US" sz="3200" dirty="0"/>
              <a:t>b) 18 years</a:t>
            </a:r>
          </a:p>
          <a:p>
            <a:pPr marL="0" indent="0">
              <a:buNone/>
            </a:pPr>
            <a:r>
              <a:rPr lang="en-US" sz="3200" dirty="0"/>
              <a:t>    c) 14 years		d) 20 years</a:t>
            </a:r>
          </a:p>
        </p:txBody>
      </p:sp>
      <p:sp>
        <p:nvSpPr>
          <p:cNvPr id="3" name="Title 2"/>
          <p:cNvSpPr>
            <a:spLocks noGrp="1"/>
          </p:cNvSpPr>
          <p:nvPr>
            <p:ph type="title"/>
          </p:nvPr>
        </p:nvSpPr>
        <p:spPr/>
        <p:txBody>
          <a:bodyPr/>
          <a:lstStyle/>
          <a:p>
            <a:r>
              <a:rPr lang="en-US" dirty="0"/>
              <a:t>Question - 7</a:t>
            </a:r>
          </a:p>
        </p:txBody>
      </p:sp>
    </p:spTree>
    <p:extLst>
      <p:ext uri="{BB962C8B-B14F-4D97-AF65-F5344CB8AC3E}">
        <p14:creationId xmlns:p14="http://schemas.microsoft.com/office/powerpoint/2010/main" val="1180024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209800"/>
            <a:ext cx="7745505" cy="3877815"/>
          </a:xfrm>
        </p:spPr>
        <p:txBody>
          <a:bodyPr>
            <a:noAutofit/>
          </a:bodyPr>
          <a:lstStyle/>
          <a:p>
            <a:pPr marL="0" lvl="0" indent="0" algn="just">
              <a:buNone/>
            </a:pPr>
            <a:r>
              <a:rPr lang="en-US" sz="3200" b="1" dirty="0">
                <a:solidFill>
                  <a:srgbClr val="FF0000"/>
                </a:solidFill>
              </a:rPr>
              <a:t>Six years ago, the ratio of the ages of </a:t>
            </a:r>
            <a:r>
              <a:rPr lang="en-US" sz="3200" b="1" dirty="0" err="1">
                <a:solidFill>
                  <a:srgbClr val="FF0000"/>
                </a:solidFill>
              </a:rPr>
              <a:t>Saina</a:t>
            </a:r>
            <a:r>
              <a:rPr lang="en-US" sz="3200" b="1" dirty="0">
                <a:solidFill>
                  <a:srgbClr val="FF0000"/>
                </a:solidFill>
              </a:rPr>
              <a:t> and </a:t>
            </a:r>
            <a:r>
              <a:rPr lang="en-US" sz="3200" b="1" dirty="0" err="1">
                <a:solidFill>
                  <a:srgbClr val="FF0000"/>
                </a:solidFill>
              </a:rPr>
              <a:t>Sindhu</a:t>
            </a:r>
            <a:r>
              <a:rPr lang="en-US" sz="3200" b="1" dirty="0">
                <a:solidFill>
                  <a:srgbClr val="FF0000"/>
                </a:solidFill>
              </a:rPr>
              <a:t> was 6 : 5. Four years hence, the ratio of their ages will be      11 : 10. What is the age of </a:t>
            </a:r>
            <a:r>
              <a:rPr lang="en-US" sz="3200" b="1" dirty="0" err="1">
                <a:solidFill>
                  <a:srgbClr val="FF0000"/>
                </a:solidFill>
              </a:rPr>
              <a:t>Sindhu</a:t>
            </a:r>
            <a:r>
              <a:rPr lang="en-US" sz="3200" b="1" dirty="0">
                <a:solidFill>
                  <a:srgbClr val="FF0000"/>
                </a:solidFill>
              </a:rPr>
              <a:t> at present?</a:t>
            </a:r>
          </a:p>
          <a:p>
            <a:pPr marL="0" indent="0">
              <a:buNone/>
            </a:pPr>
            <a:r>
              <a:rPr lang="en-US" sz="3200" b="1" dirty="0"/>
              <a:t>    </a:t>
            </a:r>
            <a:r>
              <a:rPr lang="en-US" sz="3200" b="1" dirty="0">
                <a:solidFill>
                  <a:srgbClr val="00B050"/>
                </a:solidFill>
              </a:rPr>
              <a:t>a) 16 years</a:t>
            </a:r>
            <a:r>
              <a:rPr lang="en-US" sz="3200" b="1" dirty="0"/>
              <a:t>		</a:t>
            </a:r>
            <a:r>
              <a:rPr lang="en-US" sz="3200" dirty="0"/>
              <a:t>b) 18 years</a:t>
            </a:r>
          </a:p>
          <a:p>
            <a:pPr marL="0" indent="0">
              <a:buNone/>
            </a:pPr>
            <a:r>
              <a:rPr lang="en-US" sz="3200" dirty="0"/>
              <a:t>    c) 14 years		d) 20 years</a:t>
            </a:r>
          </a:p>
        </p:txBody>
      </p:sp>
      <p:sp>
        <p:nvSpPr>
          <p:cNvPr id="3" name="Title 2"/>
          <p:cNvSpPr>
            <a:spLocks noGrp="1"/>
          </p:cNvSpPr>
          <p:nvPr>
            <p:ph type="title"/>
          </p:nvPr>
        </p:nvSpPr>
        <p:spPr/>
        <p:txBody>
          <a:bodyPr/>
          <a:lstStyle/>
          <a:p>
            <a:r>
              <a:rPr lang="en-US" dirty="0"/>
              <a:t>Question - 7</a:t>
            </a:r>
          </a:p>
        </p:txBody>
      </p:sp>
    </p:spTree>
    <p:extLst>
      <p:ext uri="{BB962C8B-B14F-4D97-AF65-F5344CB8AC3E}">
        <p14:creationId xmlns:p14="http://schemas.microsoft.com/office/powerpoint/2010/main" val="20836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lgn="just">
              <a:buNone/>
            </a:pPr>
            <a:r>
              <a:rPr lang="en-US" sz="3200" b="1" dirty="0">
                <a:solidFill>
                  <a:srgbClr val="FF0000"/>
                </a:solidFill>
              </a:rPr>
              <a:t>The present age of  </a:t>
            </a:r>
            <a:r>
              <a:rPr lang="en-US" sz="3200" b="1" dirty="0" err="1">
                <a:solidFill>
                  <a:srgbClr val="FF0000"/>
                </a:solidFill>
              </a:rPr>
              <a:t>Balakrishna</a:t>
            </a:r>
            <a:r>
              <a:rPr lang="en-US" sz="3200" b="1" dirty="0">
                <a:solidFill>
                  <a:srgbClr val="FF0000"/>
                </a:solidFill>
              </a:rPr>
              <a:t> and </a:t>
            </a:r>
            <a:r>
              <a:rPr lang="en-US" sz="3200" b="1" dirty="0" err="1">
                <a:solidFill>
                  <a:srgbClr val="FF0000"/>
                </a:solidFill>
              </a:rPr>
              <a:t>Prabhas</a:t>
            </a:r>
            <a:r>
              <a:rPr lang="en-US" sz="3200" b="1" dirty="0">
                <a:solidFill>
                  <a:srgbClr val="FF0000"/>
                </a:solidFill>
              </a:rPr>
              <a:t> are in the ratio of  4:5. After 5 years, the ratio of their ages will become 9:11. Find the sum of their present ages?</a:t>
            </a:r>
          </a:p>
          <a:p>
            <a:pPr marL="0" indent="0">
              <a:buNone/>
            </a:pPr>
            <a:r>
              <a:rPr lang="en-US" sz="3200" dirty="0"/>
              <a:t>    a) 94 years		b) 78 years</a:t>
            </a:r>
          </a:p>
          <a:p>
            <a:pPr marL="0" indent="0">
              <a:buNone/>
            </a:pPr>
            <a:r>
              <a:rPr lang="en-US" sz="3200" dirty="0">
                <a:solidFill>
                  <a:schemeClr val="tx1"/>
                </a:solidFill>
              </a:rPr>
              <a:t>    c) 90 years</a:t>
            </a:r>
            <a:r>
              <a:rPr lang="en-US" sz="3200" dirty="0"/>
              <a:t>		d) 81 years</a:t>
            </a:r>
          </a:p>
          <a:p>
            <a:endParaRPr lang="en-US" dirty="0"/>
          </a:p>
        </p:txBody>
      </p:sp>
      <p:sp>
        <p:nvSpPr>
          <p:cNvPr id="3" name="Title 2"/>
          <p:cNvSpPr>
            <a:spLocks noGrp="1"/>
          </p:cNvSpPr>
          <p:nvPr>
            <p:ph type="title"/>
          </p:nvPr>
        </p:nvSpPr>
        <p:spPr/>
        <p:txBody>
          <a:bodyPr/>
          <a:lstStyle/>
          <a:p>
            <a:r>
              <a:rPr lang="en-US" dirty="0"/>
              <a:t>Question - 8</a:t>
            </a:r>
          </a:p>
        </p:txBody>
      </p:sp>
    </p:spTree>
    <p:extLst>
      <p:ext uri="{BB962C8B-B14F-4D97-AF65-F5344CB8AC3E}">
        <p14:creationId xmlns:p14="http://schemas.microsoft.com/office/powerpoint/2010/main" val="376313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lgn="just">
              <a:buNone/>
            </a:pPr>
            <a:r>
              <a:rPr lang="en-US" sz="3200" b="1" dirty="0">
                <a:solidFill>
                  <a:srgbClr val="FF0000"/>
                </a:solidFill>
              </a:rPr>
              <a:t>The present age of  </a:t>
            </a:r>
            <a:r>
              <a:rPr lang="en-US" sz="3200" b="1" dirty="0" err="1">
                <a:solidFill>
                  <a:srgbClr val="FF0000"/>
                </a:solidFill>
              </a:rPr>
              <a:t>Balakrishna</a:t>
            </a:r>
            <a:r>
              <a:rPr lang="en-US" sz="3200" b="1" dirty="0">
                <a:solidFill>
                  <a:srgbClr val="FF0000"/>
                </a:solidFill>
              </a:rPr>
              <a:t> and </a:t>
            </a:r>
            <a:r>
              <a:rPr lang="en-US" sz="3200" b="1" dirty="0" err="1">
                <a:solidFill>
                  <a:srgbClr val="FF0000"/>
                </a:solidFill>
              </a:rPr>
              <a:t>Prabhas</a:t>
            </a:r>
            <a:r>
              <a:rPr lang="en-US" sz="3200" b="1" dirty="0">
                <a:solidFill>
                  <a:srgbClr val="FF0000"/>
                </a:solidFill>
              </a:rPr>
              <a:t> are in the ratio of  4:5. After 5 years, the ratio of their ages will become 9:11. Find the sum of their present ages?</a:t>
            </a:r>
          </a:p>
          <a:p>
            <a:pPr marL="0" indent="0">
              <a:buNone/>
            </a:pPr>
            <a:r>
              <a:rPr lang="en-US" sz="3200" dirty="0"/>
              <a:t>    a) 94 years		b) 78 years</a:t>
            </a:r>
          </a:p>
          <a:p>
            <a:pPr marL="0" indent="0">
              <a:buNone/>
            </a:pPr>
            <a:r>
              <a:rPr lang="en-US" sz="3200" b="1" dirty="0"/>
              <a:t>    </a:t>
            </a:r>
            <a:r>
              <a:rPr lang="en-US" sz="3200" b="1" dirty="0">
                <a:solidFill>
                  <a:srgbClr val="00B050"/>
                </a:solidFill>
              </a:rPr>
              <a:t>c) 90 years</a:t>
            </a:r>
            <a:r>
              <a:rPr lang="en-US" sz="3200" dirty="0"/>
              <a:t>		d) 81 years</a:t>
            </a:r>
          </a:p>
          <a:p>
            <a:endParaRPr lang="en-US" dirty="0"/>
          </a:p>
        </p:txBody>
      </p:sp>
      <p:sp>
        <p:nvSpPr>
          <p:cNvPr id="3" name="Title 2"/>
          <p:cNvSpPr>
            <a:spLocks noGrp="1"/>
          </p:cNvSpPr>
          <p:nvPr>
            <p:ph type="title"/>
          </p:nvPr>
        </p:nvSpPr>
        <p:spPr/>
        <p:txBody>
          <a:bodyPr/>
          <a:lstStyle/>
          <a:p>
            <a:r>
              <a:rPr lang="en-US" dirty="0"/>
              <a:t>Question - 8</a:t>
            </a:r>
          </a:p>
        </p:txBody>
      </p:sp>
    </p:spTree>
    <p:extLst>
      <p:ext uri="{BB962C8B-B14F-4D97-AF65-F5344CB8AC3E}">
        <p14:creationId xmlns:p14="http://schemas.microsoft.com/office/powerpoint/2010/main" val="2930531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lvl="0" indent="0" algn="just">
              <a:buNone/>
            </a:pPr>
            <a:r>
              <a:rPr lang="en-US" sz="3500" b="1" dirty="0">
                <a:solidFill>
                  <a:srgbClr val="FF0000"/>
                </a:solidFill>
              </a:rPr>
              <a:t>5 years ago the age of the mother was 4 times the age of her daughter. 15 years hence, the age of the mother becomes 2 times the age of her daughter. What is the present age of the mother?</a:t>
            </a:r>
          </a:p>
          <a:p>
            <a:pPr marL="0" indent="0">
              <a:buNone/>
            </a:pPr>
            <a:r>
              <a:rPr lang="en-US" sz="3200" dirty="0">
                <a:solidFill>
                  <a:schemeClr val="tx1"/>
                </a:solidFill>
              </a:rPr>
              <a:t>     a) 45 years	</a:t>
            </a:r>
            <a:r>
              <a:rPr lang="en-US" sz="3200" dirty="0"/>
              <a:t>		b) 40 years		</a:t>
            </a:r>
          </a:p>
          <a:p>
            <a:pPr marL="0" indent="0">
              <a:buNone/>
            </a:pPr>
            <a:r>
              <a:rPr lang="en-US" sz="3200" dirty="0"/>
              <a:t>     c) 65 years			d) 55 years</a:t>
            </a:r>
          </a:p>
          <a:p>
            <a:endParaRPr lang="en-US" dirty="0"/>
          </a:p>
        </p:txBody>
      </p:sp>
      <p:sp>
        <p:nvSpPr>
          <p:cNvPr id="3" name="Title 2"/>
          <p:cNvSpPr>
            <a:spLocks noGrp="1"/>
          </p:cNvSpPr>
          <p:nvPr>
            <p:ph type="title"/>
          </p:nvPr>
        </p:nvSpPr>
        <p:spPr/>
        <p:txBody>
          <a:bodyPr/>
          <a:lstStyle/>
          <a:p>
            <a:r>
              <a:rPr lang="en-US" dirty="0"/>
              <a:t>Question - 9</a:t>
            </a:r>
          </a:p>
        </p:txBody>
      </p:sp>
    </p:spTree>
    <p:extLst>
      <p:ext uri="{BB962C8B-B14F-4D97-AF65-F5344CB8AC3E}">
        <p14:creationId xmlns:p14="http://schemas.microsoft.com/office/powerpoint/2010/main" val="101125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lvl="0" indent="0" algn="just">
              <a:buNone/>
            </a:pPr>
            <a:r>
              <a:rPr lang="en-US" sz="3500" b="1" dirty="0">
                <a:solidFill>
                  <a:srgbClr val="FF0000"/>
                </a:solidFill>
              </a:rPr>
              <a:t>5 years ago the age of the mother was 4 times the age of her daughter. 15 years hence, the age of the mother becomes 2 times the age of her daughter. What is the present age of the mother?</a:t>
            </a:r>
          </a:p>
          <a:p>
            <a:pPr marL="0" indent="0">
              <a:buNone/>
            </a:pPr>
            <a:r>
              <a:rPr lang="en-US" sz="3200" b="1" dirty="0">
                <a:solidFill>
                  <a:srgbClr val="00B050"/>
                </a:solidFill>
              </a:rPr>
              <a:t>     a) 45 years</a:t>
            </a:r>
            <a:r>
              <a:rPr lang="en-US" sz="3200" dirty="0"/>
              <a:t>			b) 40 years		</a:t>
            </a:r>
          </a:p>
          <a:p>
            <a:pPr marL="0" indent="0">
              <a:buNone/>
            </a:pPr>
            <a:r>
              <a:rPr lang="en-US" sz="3200" dirty="0"/>
              <a:t>     c) 65 years			d) 55 years</a:t>
            </a:r>
          </a:p>
          <a:p>
            <a:endParaRPr lang="en-US" dirty="0"/>
          </a:p>
        </p:txBody>
      </p:sp>
      <p:sp>
        <p:nvSpPr>
          <p:cNvPr id="3" name="Title 2"/>
          <p:cNvSpPr>
            <a:spLocks noGrp="1"/>
          </p:cNvSpPr>
          <p:nvPr>
            <p:ph type="title"/>
          </p:nvPr>
        </p:nvSpPr>
        <p:spPr/>
        <p:txBody>
          <a:bodyPr/>
          <a:lstStyle/>
          <a:p>
            <a:r>
              <a:rPr lang="en-US" dirty="0"/>
              <a:t>Question - 9</a:t>
            </a:r>
          </a:p>
        </p:txBody>
      </p:sp>
    </p:spTree>
    <p:extLst>
      <p:ext uri="{BB962C8B-B14F-4D97-AF65-F5344CB8AC3E}">
        <p14:creationId xmlns:p14="http://schemas.microsoft.com/office/powerpoint/2010/main" val="43813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lvl="0" indent="0" algn="just">
                  <a:buNone/>
                </a:pPr>
                <a:r>
                  <a:rPr lang="en-US" sz="3600" b="1" dirty="0">
                    <a:solidFill>
                      <a:srgbClr val="FF0000"/>
                    </a:solidFill>
                  </a:rPr>
                  <a:t>20 years ago my age was</a:t>
                </a:r>
                <a14:m>
                  <m:oMath xmlns:m="http://schemas.openxmlformats.org/officeDocument/2006/math">
                    <m:r>
                      <a:rPr lang="en-US" sz="3600" b="1">
                        <a:solidFill>
                          <a:srgbClr val="FF0000"/>
                        </a:solidFill>
                        <a:latin typeface="Cambria Math"/>
                      </a:rPr>
                      <m:t> </m:t>
                    </m:r>
                    <m:f>
                      <m:fPr>
                        <m:type m:val="lin"/>
                        <m:ctrlPr>
                          <a:rPr lang="en-US" sz="3600" b="1" i="1">
                            <a:solidFill>
                              <a:srgbClr val="FF0000"/>
                            </a:solidFill>
                            <a:latin typeface="Cambria Math" panose="02040503050406030204" pitchFamily="18" charset="0"/>
                          </a:rPr>
                        </m:ctrlPr>
                      </m:fPr>
                      <m:num>
                        <m:r>
                          <a:rPr lang="en-US" sz="3600" b="1" i="1">
                            <a:solidFill>
                              <a:srgbClr val="FF0000"/>
                            </a:solidFill>
                            <a:latin typeface="Cambria Math"/>
                          </a:rPr>
                          <m:t>𝟏</m:t>
                        </m:r>
                      </m:num>
                      <m:den>
                        <m:r>
                          <a:rPr lang="en-US" sz="3600" b="1" i="1">
                            <a:solidFill>
                              <a:srgbClr val="FF0000"/>
                            </a:solidFill>
                            <a:latin typeface="Cambria Math"/>
                          </a:rPr>
                          <m:t>𝟑</m:t>
                        </m:r>
                      </m:den>
                    </m:f>
                  </m:oMath>
                </a14:m>
                <a:r>
                  <a:rPr lang="en-US" sz="3600" b="1" baseline="30000" dirty="0" err="1">
                    <a:solidFill>
                      <a:srgbClr val="FF0000"/>
                    </a:solidFill>
                  </a:rPr>
                  <a:t>rd</a:t>
                </a:r>
                <a:r>
                  <a:rPr lang="en-US" sz="3600" b="1" dirty="0">
                    <a:solidFill>
                      <a:srgbClr val="FF0000"/>
                    </a:solidFill>
                  </a:rPr>
                  <a:t> of what it is now. What is my present age?</a:t>
                </a:r>
              </a:p>
              <a:p>
                <a:pPr marL="0" indent="0">
                  <a:lnSpc>
                    <a:spcPct val="150000"/>
                  </a:lnSpc>
                  <a:buNone/>
                </a:pPr>
                <a:r>
                  <a:rPr lang="en-US" sz="3600" b="1" dirty="0"/>
                  <a:t>     </a:t>
                </a:r>
                <a:r>
                  <a:rPr lang="en-US" sz="3600" dirty="0">
                    <a:solidFill>
                      <a:schemeClr val="tx1"/>
                    </a:solidFill>
                  </a:rPr>
                  <a:t>a) 30 years</a:t>
                </a:r>
                <a:r>
                  <a:rPr lang="en-US" sz="3600" dirty="0">
                    <a:solidFill>
                      <a:srgbClr val="00B050"/>
                    </a:solidFill>
                  </a:rPr>
                  <a:t>	</a:t>
                </a:r>
                <a:r>
                  <a:rPr lang="en-US" sz="3600" dirty="0"/>
                  <a:t>		b) 25 years</a:t>
                </a:r>
                <a:r>
                  <a:rPr lang="en-US" sz="3600" b="1" dirty="0"/>
                  <a:t>	</a:t>
                </a:r>
                <a:endParaRPr lang="en-US" sz="3600" dirty="0"/>
              </a:p>
              <a:p>
                <a:pPr marL="0" indent="0">
                  <a:lnSpc>
                    <a:spcPct val="150000"/>
                  </a:lnSpc>
                  <a:buNone/>
                </a:pPr>
                <a:r>
                  <a:rPr lang="en-US" sz="3600" dirty="0"/>
                  <a:t>     c) 35 years			d) 40 years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441" t="-2358" r="-236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Question - 1</a:t>
            </a:r>
          </a:p>
        </p:txBody>
      </p:sp>
    </p:spTree>
    <p:extLst>
      <p:ext uri="{BB962C8B-B14F-4D97-AF65-F5344CB8AC3E}">
        <p14:creationId xmlns:p14="http://schemas.microsoft.com/office/powerpoint/2010/main" val="345266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The present ages of </a:t>
            </a:r>
            <a:r>
              <a:rPr lang="en-US" sz="3200" b="1" dirty="0" err="1">
                <a:solidFill>
                  <a:srgbClr val="FF0000"/>
                </a:solidFill>
              </a:rPr>
              <a:t>Akalya</a:t>
            </a:r>
            <a:r>
              <a:rPr lang="en-US" sz="3200" b="1" dirty="0">
                <a:solidFill>
                  <a:srgbClr val="FF0000"/>
                </a:solidFill>
              </a:rPr>
              <a:t>, </a:t>
            </a:r>
            <a:r>
              <a:rPr lang="en-US" sz="3200" b="1" dirty="0" err="1">
                <a:solidFill>
                  <a:srgbClr val="FF0000"/>
                </a:solidFill>
              </a:rPr>
              <a:t>Anusha</a:t>
            </a:r>
            <a:r>
              <a:rPr lang="en-US" sz="3200" b="1" dirty="0">
                <a:solidFill>
                  <a:srgbClr val="FF0000"/>
                </a:solidFill>
              </a:rPr>
              <a:t> and </a:t>
            </a:r>
            <a:r>
              <a:rPr lang="en-US" sz="3200" b="1" dirty="0" err="1">
                <a:solidFill>
                  <a:srgbClr val="FF0000"/>
                </a:solidFill>
              </a:rPr>
              <a:t>Asmitha</a:t>
            </a:r>
            <a:r>
              <a:rPr lang="en-US" sz="3200" b="1" dirty="0">
                <a:solidFill>
                  <a:srgbClr val="FF0000"/>
                </a:solidFill>
              </a:rPr>
              <a:t> are in the ratio 4 : 7 : 9. Eight years ago, the sum of their ages was 56. Find their present ages. </a:t>
            </a:r>
          </a:p>
          <a:p>
            <a:pPr marL="0" indent="0">
              <a:lnSpc>
                <a:spcPct val="150000"/>
              </a:lnSpc>
              <a:buNone/>
            </a:pPr>
            <a:r>
              <a:rPr lang="en-US" sz="3200" dirty="0"/>
              <a:t>    a) 8, 20, 28 years	</a:t>
            </a:r>
            <a:r>
              <a:rPr lang="en-US" sz="3200" dirty="0">
                <a:solidFill>
                  <a:schemeClr val="tx1"/>
                </a:solidFill>
              </a:rPr>
              <a:t>       b) 16, 28, 36 years</a:t>
            </a:r>
          </a:p>
          <a:p>
            <a:pPr marL="0" indent="0">
              <a:lnSpc>
                <a:spcPct val="150000"/>
              </a:lnSpc>
              <a:buNone/>
            </a:pPr>
            <a:r>
              <a:rPr lang="en-US" sz="3200" dirty="0"/>
              <a:t>    c) 20, 35, 45 years	       d) 10, 17, 25 years</a:t>
            </a:r>
          </a:p>
          <a:p>
            <a:endParaRPr lang="en-US" dirty="0"/>
          </a:p>
        </p:txBody>
      </p:sp>
      <p:sp>
        <p:nvSpPr>
          <p:cNvPr id="3" name="Title 2"/>
          <p:cNvSpPr>
            <a:spLocks noGrp="1"/>
          </p:cNvSpPr>
          <p:nvPr>
            <p:ph type="title"/>
          </p:nvPr>
        </p:nvSpPr>
        <p:spPr/>
        <p:txBody>
          <a:bodyPr/>
          <a:lstStyle/>
          <a:p>
            <a:r>
              <a:rPr lang="en-US" dirty="0"/>
              <a:t>Question - 10</a:t>
            </a:r>
          </a:p>
        </p:txBody>
      </p:sp>
    </p:spTree>
    <p:extLst>
      <p:ext uri="{BB962C8B-B14F-4D97-AF65-F5344CB8AC3E}">
        <p14:creationId xmlns:p14="http://schemas.microsoft.com/office/powerpoint/2010/main" val="4116720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The present ages of </a:t>
            </a:r>
            <a:r>
              <a:rPr lang="en-US" sz="3200" b="1" dirty="0" err="1">
                <a:solidFill>
                  <a:srgbClr val="FF0000"/>
                </a:solidFill>
              </a:rPr>
              <a:t>Akalya</a:t>
            </a:r>
            <a:r>
              <a:rPr lang="en-US" sz="3200" b="1" dirty="0">
                <a:solidFill>
                  <a:srgbClr val="FF0000"/>
                </a:solidFill>
              </a:rPr>
              <a:t>, </a:t>
            </a:r>
            <a:r>
              <a:rPr lang="en-US" sz="3200" b="1" dirty="0" err="1">
                <a:solidFill>
                  <a:srgbClr val="FF0000"/>
                </a:solidFill>
              </a:rPr>
              <a:t>Anusha</a:t>
            </a:r>
            <a:r>
              <a:rPr lang="en-US" sz="3200" b="1" dirty="0">
                <a:solidFill>
                  <a:srgbClr val="FF0000"/>
                </a:solidFill>
              </a:rPr>
              <a:t> and </a:t>
            </a:r>
            <a:r>
              <a:rPr lang="en-US" sz="3200" b="1" dirty="0" err="1">
                <a:solidFill>
                  <a:srgbClr val="FF0000"/>
                </a:solidFill>
              </a:rPr>
              <a:t>Asmitha</a:t>
            </a:r>
            <a:r>
              <a:rPr lang="en-US" sz="3200" b="1" dirty="0">
                <a:solidFill>
                  <a:srgbClr val="FF0000"/>
                </a:solidFill>
              </a:rPr>
              <a:t> are in the ratio 4 : 7 : 9. Eight years ago, the sum of their ages was 56. Find their present ages. </a:t>
            </a:r>
          </a:p>
          <a:p>
            <a:pPr marL="0" indent="0">
              <a:lnSpc>
                <a:spcPct val="150000"/>
              </a:lnSpc>
              <a:buNone/>
            </a:pPr>
            <a:r>
              <a:rPr lang="en-US" sz="3200" dirty="0"/>
              <a:t>    a) 8, 20, 28 years	       </a:t>
            </a:r>
            <a:r>
              <a:rPr lang="en-US" sz="3200" b="1" dirty="0">
                <a:solidFill>
                  <a:srgbClr val="00B050"/>
                </a:solidFill>
              </a:rPr>
              <a:t>b) 16, 28, 36 years</a:t>
            </a:r>
            <a:endParaRPr lang="en-US" sz="3200" dirty="0">
              <a:solidFill>
                <a:srgbClr val="00B050"/>
              </a:solidFill>
            </a:endParaRPr>
          </a:p>
          <a:p>
            <a:pPr marL="0" indent="0">
              <a:lnSpc>
                <a:spcPct val="150000"/>
              </a:lnSpc>
              <a:buNone/>
            </a:pPr>
            <a:r>
              <a:rPr lang="en-US" sz="3200" dirty="0"/>
              <a:t>    c) 20, 35, 45 years	       d) 10, 17, 25 years</a:t>
            </a:r>
          </a:p>
          <a:p>
            <a:endParaRPr lang="en-US" dirty="0"/>
          </a:p>
        </p:txBody>
      </p:sp>
      <p:sp>
        <p:nvSpPr>
          <p:cNvPr id="3" name="Title 2"/>
          <p:cNvSpPr>
            <a:spLocks noGrp="1"/>
          </p:cNvSpPr>
          <p:nvPr>
            <p:ph type="title"/>
          </p:nvPr>
        </p:nvSpPr>
        <p:spPr/>
        <p:txBody>
          <a:bodyPr/>
          <a:lstStyle/>
          <a:p>
            <a:r>
              <a:rPr lang="en-US" dirty="0"/>
              <a:t>Question - 10</a:t>
            </a:r>
          </a:p>
        </p:txBody>
      </p:sp>
    </p:spTree>
    <p:extLst>
      <p:ext uri="{BB962C8B-B14F-4D97-AF65-F5344CB8AC3E}">
        <p14:creationId xmlns:p14="http://schemas.microsoft.com/office/powerpoint/2010/main" val="3619603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lvl="0" indent="0" algn="just">
              <a:buNone/>
            </a:pPr>
            <a:r>
              <a:rPr lang="en-US" sz="3500" b="1" dirty="0" err="1">
                <a:solidFill>
                  <a:srgbClr val="FF0000"/>
                </a:solidFill>
              </a:rPr>
              <a:t>Chiranjeevi</a:t>
            </a:r>
            <a:r>
              <a:rPr lang="en-US" sz="3500" b="1" dirty="0">
                <a:solidFill>
                  <a:srgbClr val="FF0000"/>
                </a:solidFill>
              </a:rPr>
              <a:t> is two years older than </a:t>
            </a:r>
            <a:r>
              <a:rPr lang="en-US" sz="3500" b="1" dirty="0" err="1">
                <a:solidFill>
                  <a:srgbClr val="FF0000"/>
                </a:solidFill>
              </a:rPr>
              <a:t>Nagarjun</a:t>
            </a:r>
            <a:r>
              <a:rPr lang="en-US" sz="3500" b="1" dirty="0">
                <a:solidFill>
                  <a:srgbClr val="FF0000"/>
                </a:solidFill>
              </a:rPr>
              <a:t> who is twice as old as Mahesh </a:t>
            </a:r>
            <a:r>
              <a:rPr lang="en-US" sz="3500" b="1" dirty="0" err="1">
                <a:solidFill>
                  <a:srgbClr val="FF0000"/>
                </a:solidFill>
              </a:rPr>
              <a:t>Babu</a:t>
            </a:r>
            <a:r>
              <a:rPr lang="en-US" sz="3500" b="1" dirty="0">
                <a:solidFill>
                  <a:srgbClr val="FF0000"/>
                </a:solidFill>
              </a:rPr>
              <a:t>. If the total of the ages of </a:t>
            </a:r>
            <a:r>
              <a:rPr lang="en-US" sz="3500" b="1" dirty="0" err="1">
                <a:solidFill>
                  <a:srgbClr val="FF0000"/>
                </a:solidFill>
              </a:rPr>
              <a:t>Chiranjeevi</a:t>
            </a:r>
            <a:r>
              <a:rPr lang="en-US" sz="3500" b="1" dirty="0">
                <a:solidFill>
                  <a:srgbClr val="FF0000"/>
                </a:solidFill>
              </a:rPr>
              <a:t> , </a:t>
            </a:r>
            <a:r>
              <a:rPr lang="en-US" sz="3500" b="1" dirty="0" err="1">
                <a:solidFill>
                  <a:srgbClr val="FF0000"/>
                </a:solidFill>
              </a:rPr>
              <a:t>Nagarjun</a:t>
            </a:r>
            <a:r>
              <a:rPr lang="en-US" sz="3500" b="1" dirty="0">
                <a:solidFill>
                  <a:srgbClr val="FF0000"/>
                </a:solidFill>
              </a:rPr>
              <a:t> and Mahesh </a:t>
            </a:r>
            <a:r>
              <a:rPr lang="en-US" sz="3500" b="1" dirty="0" err="1">
                <a:solidFill>
                  <a:srgbClr val="FF0000"/>
                </a:solidFill>
              </a:rPr>
              <a:t>Babu</a:t>
            </a:r>
            <a:r>
              <a:rPr lang="en-US" sz="3500" b="1" dirty="0">
                <a:solidFill>
                  <a:srgbClr val="FF0000"/>
                </a:solidFill>
              </a:rPr>
              <a:t> be 127, the how old is </a:t>
            </a:r>
            <a:r>
              <a:rPr lang="en-US" sz="3500" b="1" dirty="0" err="1">
                <a:solidFill>
                  <a:srgbClr val="FF0000"/>
                </a:solidFill>
              </a:rPr>
              <a:t>Nagarjun</a:t>
            </a:r>
            <a:r>
              <a:rPr lang="en-US" sz="3500" b="1" dirty="0">
                <a:solidFill>
                  <a:srgbClr val="FF0000"/>
                </a:solidFill>
              </a:rPr>
              <a:t>?</a:t>
            </a:r>
          </a:p>
          <a:p>
            <a:pPr marL="0" indent="0">
              <a:lnSpc>
                <a:spcPct val="150000"/>
              </a:lnSpc>
              <a:buNone/>
            </a:pPr>
            <a:r>
              <a:rPr lang="en-US" sz="3200" dirty="0">
                <a:solidFill>
                  <a:schemeClr val="tx1"/>
                </a:solidFill>
              </a:rPr>
              <a:t>     	a) 50 years		</a:t>
            </a:r>
            <a:r>
              <a:rPr lang="en-US" sz="3200" dirty="0"/>
              <a:t>	b) 25 years</a:t>
            </a:r>
          </a:p>
          <a:p>
            <a:pPr marL="0" indent="0">
              <a:lnSpc>
                <a:spcPct val="150000"/>
              </a:lnSpc>
              <a:buNone/>
            </a:pPr>
            <a:r>
              <a:rPr lang="en-US" sz="3200" dirty="0"/>
              <a:t>     	c) 52 years			d) 35 years</a:t>
            </a:r>
          </a:p>
          <a:p>
            <a:endParaRPr lang="en-US" dirty="0"/>
          </a:p>
        </p:txBody>
      </p:sp>
      <p:sp>
        <p:nvSpPr>
          <p:cNvPr id="3" name="Title 2"/>
          <p:cNvSpPr>
            <a:spLocks noGrp="1"/>
          </p:cNvSpPr>
          <p:nvPr>
            <p:ph type="title"/>
          </p:nvPr>
        </p:nvSpPr>
        <p:spPr/>
        <p:txBody>
          <a:bodyPr/>
          <a:lstStyle/>
          <a:p>
            <a:r>
              <a:rPr lang="en-US" dirty="0"/>
              <a:t>Question - 11</a:t>
            </a:r>
          </a:p>
        </p:txBody>
      </p:sp>
    </p:spTree>
    <p:extLst>
      <p:ext uri="{BB962C8B-B14F-4D97-AF65-F5344CB8AC3E}">
        <p14:creationId xmlns:p14="http://schemas.microsoft.com/office/powerpoint/2010/main" val="1668277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lvl="0" indent="0" algn="just">
              <a:buNone/>
            </a:pPr>
            <a:r>
              <a:rPr lang="en-US" sz="3500" b="1" dirty="0" err="1">
                <a:solidFill>
                  <a:srgbClr val="FF0000"/>
                </a:solidFill>
              </a:rPr>
              <a:t>Chiranjeevi</a:t>
            </a:r>
            <a:r>
              <a:rPr lang="en-US" sz="3500" b="1" dirty="0">
                <a:solidFill>
                  <a:srgbClr val="FF0000"/>
                </a:solidFill>
              </a:rPr>
              <a:t> is two years older than </a:t>
            </a:r>
            <a:r>
              <a:rPr lang="en-US" sz="3500" b="1" dirty="0" err="1">
                <a:solidFill>
                  <a:srgbClr val="FF0000"/>
                </a:solidFill>
              </a:rPr>
              <a:t>Nagarjun</a:t>
            </a:r>
            <a:r>
              <a:rPr lang="en-US" sz="3500" b="1" dirty="0">
                <a:solidFill>
                  <a:srgbClr val="FF0000"/>
                </a:solidFill>
              </a:rPr>
              <a:t> who is twice as old as Mahesh </a:t>
            </a:r>
            <a:r>
              <a:rPr lang="en-US" sz="3500" b="1" dirty="0" err="1">
                <a:solidFill>
                  <a:srgbClr val="FF0000"/>
                </a:solidFill>
              </a:rPr>
              <a:t>Babu</a:t>
            </a:r>
            <a:r>
              <a:rPr lang="en-US" sz="3500" b="1" dirty="0">
                <a:solidFill>
                  <a:srgbClr val="FF0000"/>
                </a:solidFill>
              </a:rPr>
              <a:t>. If the total of the ages of </a:t>
            </a:r>
            <a:r>
              <a:rPr lang="en-US" sz="3500" b="1" dirty="0" err="1">
                <a:solidFill>
                  <a:srgbClr val="FF0000"/>
                </a:solidFill>
              </a:rPr>
              <a:t>Chiranjeevi</a:t>
            </a:r>
            <a:r>
              <a:rPr lang="en-US" sz="3500" b="1" dirty="0">
                <a:solidFill>
                  <a:srgbClr val="FF0000"/>
                </a:solidFill>
              </a:rPr>
              <a:t> , </a:t>
            </a:r>
            <a:r>
              <a:rPr lang="en-US" sz="3500" b="1" dirty="0" err="1">
                <a:solidFill>
                  <a:srgbClr val="FF0000"/>
                </a:solidFill>
              </a:rPr>
              <a:t>Nagarjun</a:t>
            </a:r>
            <a:r>
              <a:rPr lang="en-US" sz="3500" b="1" dirty="0">
                <a:solidFill>
                  <a:srgbClr val="FF0000"/>
                </a:solidFill>
              </a:rPr>
              <a:t> and Mahesh </a:t>
            </a:r>
            <a:r>
              <a:rPr lang="en-US" sz="3500" b="1" dirty="0" err="1">
                <a:solidFill>
                  <a:srgbClr val="FF0000"/>
                </a:solidFill>
              </a:rPr>
              <a:t>Babu</a:t>
            </a:r>
            <a:r>
              <a:rPr lang="en-US" sz="3500" b="1" dirty="0">
                <a:solidFill>
                  <a:srgbClr val="FF0000"/>
                </a:solidFill>
              </a:rPr>
              <a:t> be 127, the how old is </a:t>
            </a:r>
            <a:r>
              <a:rPr lang="en-US" sz="3500" b="1" dirty="0" err="1">
                <a:solidFill>
                  <a:srgbClr val="FF0000"/>
                </a:solidFill>
              </a:rPr>
              <a:t>Nagarjun</a:t>
            </a:r>
            <a:r>
              <a:rPr lang="en-US" sz="3500" b="1" dirty="0">
                <a:solidFill>
                  <a:srgbClr val="FF0000"/>
                </a:solidFill>
              </a:rPr>
              <a:t>?</a:t>
            </a:r>
          </a:p>
          <a:p>
            <a:pPr marL="0" indent="0">
              <a:lnSpc>
                <a:spcPct val="150000"/>
              </a:lnSpc>
              <a:buNone/>
            </a:pPr>
            <a:r>
              <a:rPr lang="en-US" sz="3200" b="1" dirty="0"/>
              <a:t>     	</a:t>
            </a:r>
            <a:r>
              <a:rPr lang="en-US" sz="3200" b="1" dirty="0">
                <a:solidFill>
                  <a:srgbClr val="00B050"/>
                </a:solidFill>
              </a:rPr>
              <a:t>a) 50 years</a:t>
            </a:r>
            <a:r>
              <a:rPr lang="en-US" sz="3200" dirty="0">
                <a:solidFill>
                  <a:srgbClr val="00B050"/>
                </a:solidFill>
              </a:rPr>
              <a:t>	</a:t>
            </a:r>
            <a:r>
              <a:rPr lang="en-US" sz="3200" dirty="0"/>
              <a:t>		b) 25 years</a:t>
            </a:r>
          </a:p>
          <a:p>
            <a:pPr marL="0" indent="0">
              <a:lnSpc>
                <a:spcPct val="150000"/>
              </a:lnSpc>
              <a:buNone/>
            </a:pPr>
            <a:r>
              <a:rPr lang="en-US" sz="3200" dirty="0"/>
              <a:t>     	c) 52 years			d) 35 years</a:t>
            </a:r>
          </a:p>
          <a:p>
            <a:endParaRPr lang="en-US" dirty="0"/>
          </a:p>
        </p:txBody>
      </p:sp>
      <p:sp>
        <p:nvSpPr>
          <p:cNvPr id="3" name="Title 2"/>
          <p:cNvSpPr>
            <a:spLocks noGrp="1"/>
          </p:cNvSpPr>
          <p:nvPr>
            <p:ph type="title"/>
          </p:nvPr>
        </p:nvSpPr>
        <p:spPr/>
        <p:txBody>
          <a:bodyPr/>
          <a:lstStyle/>
          <a:p>
            <a:r>
              <a:rPr lang="en-US" dirty="0"/>
              <a:t>Question - 11</a:t>
            </a:r>
          </a:p>
        </p:txBody>
      </p:sp>
    </p:spTree>
    <p:extLst>
      <p:ext uri="{BB962C8B-B14F-4D97-AF65-F5344CB8AC3E}">
        <p14:creationId xmlns:p14="http://schemas.microsoft.com/office/powerpoint/2010/main" val="4185567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n-US" sz="3200" b="1" dirty="0">
                <a:solidFill>
                  <a:srgbClr val="FF0000"/>
                </a:solidFill>
              </a:rPr>
              <a:t>The age of John today is twice that of his cousin. However, ten years hence, the age of his cousin will be four-seventh of that of him. What is present age of John?</a:t>
            </a:r>
          </a:p>
          <a:p>
            <a:pPr marL="0" indent="0">
              <a:buNone/>
            </a:pPr>
            <a:r>
              <a:rPr lang="en-US" sz="3200" dirty="0"/>
              <a:t>	a) 40 years		b) 50 years	</a:t>
            </a:r>
            <a:r>
              <a:rPr lang="en-US" sz="3200" dirty="0">
                <a:solidFill>
                  <a:schemeClr val="tx1"/>
                </a:solidFill>
              </a:rPr>
              <a:t>	c) 60 years</a:t>
            </a:r>
            <a:r>
              <a:rPr lang="en-US" sz="3200" dirty="0"/>
              <a:t>		d) 70 years</a:t>
            </a:r>
          </a:p>
        </p:txBody>
      </p:sp>
      <p:sp>
        <p:nvSpPr>
          <p:cNvPr id="3" name="Title 2"/>
          <p:cNvSpPr>
            <a:spLocks noGrp="1"/>
          </p:cNvSpPr>
          <p:nvPr>
            <p:ph type="title"/>
          </p:nvPr>
        </p:nvSpPr>
        <p:spPr/>
        <p:txBody>
          <a:bodyPr/>
          <a:lstStyle/>
          <a:p>
            <a:r>
              <a:rPr lang="en-US" dirty="0"/>
              <a:t>Question - 12</a:t>
            </a:r>
          </a:p>
        </p:txBody>
      </p:sp>
    </p:spTree>
    <p:extLst>
      <p:ext uri="{BB962C8B-B14F-4D97-AF65-F5344CB8AC3E}">
        <p14:creationId xmlns:p14="http://schemas.microsoft.com/office/powerpoint/2010/main" val="2185258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n-US" sz="3200" b="1" dirty="0">
                <a:solidFill>
                  <a:srgbClr val="FF0000"/>
                </a:solidFill>
              </a:rPr>
              <a:t>The age of John today is twice that of his cousin. However, ten years hence, the age of his cousin will be four-seventh of that of him. What is present age of John?</a:t>
            </a:r>
          </a:p>
          <a:p>
            <a:pPr marL="0" indent="0">
              <a:buNone/>
            </a:pPr>
            <a:r>
              <a:rPr lang="en-US" sz="3200" dirty="0"/>
              <a:t>	a) 40 years		b) 50 years		</a:t>
            </a:r>
            <a:r>
              <a:rPr lang="en-US" sz="3200" b="1" dirty="0">
                <a:solidFill>
                  <a:srgbClr val="00B050"/>
                </a:solidFill>
              </a:rPr>
              <a:t>c) 60 years</a:t>
            </a:r>
            <a:r>
              <a:rPr lang="en-US" sz="3200" dirty="0"/>
              <a:t>		d) 70 years</a:t>
            </a:r>
          </a:p>
        </p:txBody>
      </p:sp>
      <p:sp>
        <p:nvSpPr>
          <p:cNvPr id="3" name="Title 2"/>
          <p:cNvSpPr>
            <a:spLocks noGrp="1"/>
          </p:cNvSpPr>
          <p:nvPr>
            <p:ph type="title"/>
          </p:nvPr>
        </p:nvSpPr>
        <p:spPr/>
        <p:txBody>
          <a:bodyPr/>
          <a:lstStyle/>
          <a:p>
            <a:r>
              <a:rPr lang="en-US" dirty="0"/>
              <a:t>Question - 12</a:t>
            </a:r>
          </a:p>
        </p:txBody>
      </p:sp>
    </p:spTree>
    <p:extLst>
      <p:ext uri="{BB962C8B-B14F-4D97-AF65-F5344CB8AC3E}">
        <p14:creationId xmlns:p14="http://schemas.microsoft.com/office/powerpoint/2010/main" val="3319492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buNone/>
            </a:pPr>
            <a:r>
              <a:rPr lang="en-US" sz="3200" b="1" dirty="0" err="1">
                <a:solidFill>
                  <a:srgbClr val="FF0000"/>
                </a:solidFill>
              </a:rPr>
              <a:t>Ramar’s</a:t>
            </a:r>
            <a:r>
              <a:rPr lang="en-US" sz="3200" b="1" dirty="0">
                <a:solidFill>
                  <a:srgbClr val="FF0000"/>
                </a:solidFill>
              </a:rPr>
              <a:t> age is 130% of what it was 4 years ago, but 90% of what it will be after 4 years. What is his present age? </a:t>
            </a:r>
          </a:p>
          <a:p>
            <a:pPr marL="0" indent="0">
              <a:lnSpc>
                <a:spcPct val="150000"/>
              </a:lnSpc>
              <a:buNone/>
            </a:pPr>
            <a:r>
              <a:rPr lang="en-US" sz="3200" dirty="0"/>
              <a:t>	a) 9 years			b) 15 years</a:t>
            </a:r>
            <a:r>
              <a:rPr lang="en-US" sz="3200" b="1" dirty="0"/>
              <a:t>	</a:t>
            </a:r>
            <a:endParaRPr lang="en-US" sz="3200" dirty="0"/>
          </a:p>
          <a:p>
            <a:pPr marL="0" indent="0">
              <a:lnSpc>
                <a:spcPct val="150000"/>
              </a:lnSpc>
              <a:buNone/>
            </a:pPr>
            <a:r>
              <a:rPr lang="en-US" sz="3200" dirty="0"/>
              <a:t>	c) 12 years		</a:t>
            </a:r>
            <a:r>
              <a:rPr lang="en-US" sz="3200" dirty="0">
                <a:solidFill>
                  <a:schemeClr val="tx1"/>
                </a:solidFill>
              </a:rPr>
              <a:t>d) 22 years</a:t>
            </a:r>
          </a:p>
        </p:txBody>
      </p:sp>
      <p:sp>
        <p:nvSpPr>
          <p:cNvPr id="3" name="Title 2"/>
          <p:cNvSpPr>
            <a:spLocks noGrp="1"/>
          </p:cNvSpPr>
          <p:nvPr>
            <p:ph type="title"/>
          </p:nvPr>
        </p:nvSpPr>
        <p:spPr/>
        <p:txBody>
          <a:bodyPr/>
          <a:lstStyle/>
          <a:p>
            <a:r>
              <a:rPr lang="en-US" dirty="0"/>
              <a:t>Question - 13</a:t>
            </a:r>
          </a:p>
        </p:txBody>
      </p:sp>
    </p:spTree>
    <p:extLst>
      <p:ext uri="{BB962C8B-B14F-4D97-AF65-F5344CB8AC3E}">
        <p14:creationId xmlns:p14="http://schemas.microsoft.com/office/powerpoint/2010/main" val="2707921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buNone/>
            </a:pPr>
            <a:r>
              <a:rPr lang="en-US" sz="3200" b="1" dirty="0" err="1">
                <a:solidFill>
                  <a:srgbClr val="FF0000"/>
                </a:solidFill>
              </a:rPr>
              <a:t>Ramar’s</a:t>
            </a:r>
            <a:r>
              <a:rPr lang="en-US" sz="3200" b="1" dirty="0">
                <a:solidFill>
                  <a:srgbClr val="FF0000"/>
                </a:solidFill>
              </a:rPr>
              <a:t> age is 130% of what it was 4 years ago, but 90% of what it will be after 4 years. What is his present age? </a:t>
            </a:r>
          </a:p>
          <a:p>
            <a:pPr marL="0" indent="0">
              <a:lnSpc>
                <a:spcPct val="150000"/>
              </a:lnSpc>
              <a:buNone/>
            </a:pPr>
            <a:r>
              <a:rPr lang="en-US" sz="3200" dirty="0"/>
              <a:t>	a) 9 years			b) 15 years</a:t>
            </a:r>
            <a:r>
              <a:rPr lang="en-US" sz="3200" b="1" dirty="0"/>
              <a:t>	</a:t>
            </a:r>
            <a:endParaRPr lang="en-US" sz="3200" dirty="0"/>
          </a:p>
          <a:p>
            <a:pPr marL="0" indent="0">
              <a:lnSpc>
                <a:spcPct val="150000"/>
              </a:lnSpc>
              <a:buNone/>
            </a:pPr>
            <a:r>
              <a:rPr lang="en-US" sz="3200" dirty="0"/>
              <a:t>	c) 12 years		</a:t>
            </a:r>
            <a:r>
              <a:rPr lang="en-US" sz="3200" b="1" dirty="0">
                <a:solidFill>
                  <a:srgbClr val="00B050"/>
                </a:solidFill>
              </a:rPr>
              <a:t>d) 22 years</a:t>
            </a:r>
            <a:endParaRPr lang="en-US" sz="3200" dirty="0">
              <a:solidFill>
                <a:srgbClr val="00B050"/>
              </a:solidFill>
            </a:endParaRPr>
          </a:p>
        </p:txBody>
      </p:sp>
      <p:sp>
        <p:nvSpPr>
          <p:cNvPr id="3" name="Title 2"/>
          <p:cNvSpPr>
            <a:spLocks noGrp="1"/>
          </p:cNvSpPr>
          <p:nvPr>
            <p:ph type="title"/>
          </p:nvPr>
        </p:nvSpPr>
        <p:spPr/>
        <p:txBody>
          <a:bodyPr/>
          <a:lstStyle/>
          <a:p>
            <a:r>
              <a:rPr lang="en-US" dirty="0"/>
              <a:t>Question - 13</a:t>
            </a:r>
          </a:p>
        </p:txBody>
      </p:sp>
    </p:spTree>
    <p:extLst>
      <p:ext uri="{BB962C8B-B14F-4D97-AF65-F5344CB8AC3E}">
        <p14:creationId xmlns:p14="http://schemas.microsoft.com/office/powerpoint/2010/main" val="127046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Vijay said to his son that, “I was as old as you are at the present at the time of your birth”. If Vijay’s age is 48 years now, his son’s age five years back was:</a:t>
            </a:r>
          </a:p>
          <a:p>
            <a:pPr marL="0" indent="0">
              <a:buNone/>
            </a:pPr>
            <a:r>
              <a:rPr lang="en-US" sz="3200" dirty="0"/>
              <a:t>	a) 24 years		b) 20 years</a:t>
            </a:r>
            <a:r>
              <a:rPr lang="en-US" sz="3200" b="1" dirty="0"/>
              <a:t>	</a:t>
            </a:r>
            <a:r>
              <a:rPr lang="en-US" sz="3200" dirty="0">
                <a:solidFill>
                  <a:schemeClr val="tx1"/>
                </a:solidFill>
              </a:rPr>
              <a:t>	c) 19 years</a:t>
            </a:r>
            <a:r>
              <a:rPr lang="en-US" sz="3200" b="1" dirty="0"/>
              <a:t>	</a:t>
            </a:r>
            <a:r>
              <a:rPr lang="en-US" sz="3200" dirty="0"/>
              <a:t>	d) 18 years</a:t>
            </a:r>
          </a:p>
        </p:txBody>
      </p:sp>
      <p:sp>
        <p:nvSpPr>
          <p:cNvPr id="3" name="Title 2"/>
          <p:cNvSpPr>
            <a:spLocks noGrp="1"/>
          </p:cNvSpPr>
          <p:nvPr>
            <p:ph type="title"/>
          </p:nvPr>
        </p:nvSpPr>
        <p:spPr/>
        <p:txBody>
          <a:bodyPr/>
          <a:lstStyle/>
          <a:p>
            <a:r>
              <a:rPr lang="en-US" dirty="0"/>
              <a:t>Question - 14</a:t>
            </a:r>
          </a:p>
        </p:txBody>
      </p:sp>
    </p:spTree>
    <p:extLst>
      <p:ext uri="{BB962C8B-B14F-4D97-AF65-F5344CB8AC3E}">
        <p14:creationId xmlns:p14="http://schemas.microsoft.com/office/powerpoint/2010/main" val="602974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Vijay said to his son that, “I was as old as you are at the present at the time of your birth”. If Vijay’s age is 48 years now, his son’s age five years back was:</a:t>
            </a:r>
          </a:p>
          <a:p>
            <a:pPr marL="0" indent="0">
              <a:buNone/>
            </a:pPr>
            <a:r>
              <a:rPr lang="en-US" sz="3200" dirty="0"/>
              <a:t>	a) 24 years		b) 20 years</a:t>
            </a:r>
            <a:r>
              <a:rPr lang="en-US" sz="3200" b="1" dirty="0"/>
              <a:t>	</a:t>
            </a:r>
            <a:r>
              <a:rPr lang="en-US" sz="3200" dirty="0"/>
              <a:t>	</a:t>
            </a:r>
            <a:r>
              <a:rPr lang="en-US" sz="3200" b="1" dirty="0">
                <a:solidFill>
                  <a:srgbClr val="00B050"/>
                </a:solidFill>
              </a:rPr>
              <a:t>c) 19 years</a:t>
            </a:r>
            <a:r>
              <a:rPr lang="en-US" sz="3200" b="1" dirty="0"/>
              <a:t>	</a:t>
            </a:r>
            <a:r>
              <a:rPr lang="en-US" sz="3200" dirty="0"/>
              <a:t>	d) 18 years</a:t>
            </a:r>
          </a:p>
        </p:txBody>
      </p:sp>
      <p:sp>
        <p:nvSpPr>
          <p:cNvPr id="3" name="Title 2"/>
          <p:cNvSpPr>
            <a:spLocks noGrp="1"/>
          </p:cNvSpPr>
          <p:nvPr>
            <p:ph type="title"/>
          </p:nvPr>
        </p:nvSpPr>
        <p:spPr/>
        <p:txBody>
          <a:bodyPr/>
          <a:lstStyle/>
          <a:p>
            <a:r>
              <a:rPr lang="en-US" dirty="0"/>
              <a:t>Question - 14</a:t>
            </a:r>
          </a:p>
        </p:txBody>
      </p:sp>
    </p:spTree>
    <p:extLst>
      <p:ext uri="{BB962C8B-B14F-4D97-AF65-F5344CB8AC3E}">
        <p14:creationId xmlns:p14="http://schemas.microsoft.com/office/powerpoint/2010/main" val="87216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276600" y="2286000"/>
                <a:ext cx="2729753" cy="3847653"/>
              </a:xfrm>
            </p:spPr>
            <p:txBody>
              <a:bodyPr>
                <a:normAutofit/>
              </a:bodyPr>
              <a:lstStyle/>
              <a:p>
                <a:pPr marL="0" indent="0">
                  <a:buNone/>
                </a:pPr>
                <a:r>
                  <a:rPr lang="en-US" sz="3200" dirty="0"/>
                  <a:t>(</a:t>
                </a:r>
                <a14:m>
                  <m:oMath xmlns:m="http://schemas.openxmlformats.org/officeDocument/2006/math">
                    <m:r>
                      <a:rPr lang="en-US" sz="3200" i="1">
                        <a:latin typeface="Cambria Math"/>
                      </a:rPr>
                      <m:t>𝑥</m:t>
                    </m:r>
                  </m:oMath>
                </a14:m>
                <a:r>
                  <a:rPr lang="en-US" sz="3200" dirty="0"/>
                  <a:t> – 20)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a:rPr>
                          <m:t>1</m:t>
                        </m:r>
                      </m:num>
                      <m:den>
                        <m:r>
                          <a:rPr lang="en-US" sz="3200" b="0" i="1" smtClean="0">
                            <a:latin typeface="Cambria Math"/>
                          </a:rPr>
                          <m:t>3</m:t>
                        </m:r>
                      </m:den>
                    </m:f>
                  </m:oMath>
                </a14:m>
                <a:r>
                  <a:rPr lang="en-US" sz="3200" dirty="0"/>
                  <a:t> (</a:t>
                </a:r>
                <a14:m>
                  <m:oMath xmlns:m="http://schemas.openxmlformats.org/officeDocument/2006/math">
                    <m:r>
                      <a:rPr lang="en-US" sz="3200" i="1">
                        <a:latin typeface="Cambria Math"/>
                      </a:rPr>
                      <m:t>𝑥</m:t>
                    </m:r>
                  </m:oMath>
                </a14:m>
                <a:r>
                  <a:rPr lang="en-US" sz="3200" dirty="0"/>
                  <a:t>)</a:t>
                </a:r>
              </a:p>
              <a:p>
                <a:pPr marL="0" indent="0">
                  <a:buNone/>
                </a:pPr>
                <a:r>
                  <a:rPr lang="en-US" sz="3200" dirty="0"/>
                  <a:t>3</a:t>
                </a:r>
                <a14:m>
                  <m:oMath xmlns:m="http://schemas.openxmlformats.org/officeDocument/2006/math">
                    <m:r>
                      <a:rPr lang="en-US" sz="3200" i="1">
                        <a:latin typeface="Cambria Math"/>
                      </a:rPr>
                      <m:t>𝑥</m:t>
                    </m:r>
                  </m:oMath>
                </a14:m>
                <a:r>
                  <a:rPr lang="en-US" sz="3200" dirty="0"/>
                  <a:t> – 60 = </a:t>
                </a:r>
                <a14:m>
                  <m:oMath xmlns:m="http://schemas.openxmlformats.org/officeDocument/2006/math">
                    <m:r>
                      <a:rPr lang="en-US" sz="3200" i="1">
                        <a:latin typeface="Cambria Math"/>
                      </a:rPr>
                      <m:t>𝑥</m:t>
                    </m:r>
                  </m:oMath>
                </a14:m>
                <a:endParaRPr lang="en-US" sz="3200" dirty="0"/>
              </a:p>
              <a:p>
                <a:pPr marL="0" indent="0">
                  <a:buNone/>
                </a:pPr>
                <a:r>
                  <a:rPr lang="en-US" sz="3200" dirty="0"/>
                  <a:t>3</a:t>
                </a:r>
                <a14:m>
                  <m:oMath xmlns:m="http://schemas.openxmlformats.org/officeDocument/2006/math">
                    <m:r>
                      <a:rPr lang="en-US" sz="3200" i="1">
                        <a:latin typeface="Cambria Math"/>
                      </a:rPr>
                      <m:t>𝑥</m:t>
                    </m:r>
                  </m:oMath>
                </a14:m>
                <a:r>
                  <a:rPr lang="en-US" sz="3200" dirty="0"/>
                  <a:t> – </a:t>
                </a:r>
                <a14:m>
                  <m:oMath xmlns:m="http://schemas.openxmlformats.org/officeDocument/2006/math">
                    <m:r>
                      <a:rPr lang="en-US" sz="3200" i="1">
                        <a:latin typeface="Cambria Math"/>
                      </a:rPr>
                      <m:t>𝑥</m:t>
                    </m:r>
                    <m:r>
                      <a:rPr lang="en-US" sz="3200" b="0" i="1" smtClean="0">
                        <a:latin typeface="Cambria Math"/>
                      </a:rPr>
                      <m:t> </m:t>
                    </m:r>
                  </m:oMath>
                </a14:m>
                <a:r>
                  <a:rPr lang="en-US" sz="3200" dirty="0"/>
                  <a:t>= 60</a:t>
                </a:r>
              </a:p>
              <a:p>
                <a:pPr marL="0" indent="0">
                  <a:buNone/>
                </a:pPr>
                <a:r>
                  <a:rPr lang="en-US" sz="3200" dirty="0"/>
                  <a:t>2</a:t>
                </a:r>
                <a14:m>
                  <m:oMath xmlns:m="http://schemas.openxmlformats.org/officeDocument/2006/math">
                    <m:r>
                      <a:rPr lang="en-US" sz="3200" i="1">
                        <a:latin typeface="Cambria Math"/>
                      </a:rPr>
                      <m:t>𝑥</m:t>
                    </m:r>
                  </m:oMath>
                </a14:m>
                <a:r>
                  <a:rPr lang="en-US" sz="3200" dirty="0"/>
                  <a:t> = 60</a:t>
                </a:r>
              </a:p>
              <a:p>
                <a:pPr marL="0" indent="0">
                  <a:buNone/>
                </a:pPr>
                <a14:m>
                  <m:oMath xmlns:m="http://schemas.openxmlformats.org/officeDocument/2006/math">
                    <m:r>
                      <a:rPr lang="en-US" sz="3200" b="1" i="1" smtClean="0">
                        <a:solidFill>
                          <a:srgbClr val="00B050"/>
                        </a:solidFill>
                        <a:latin typeface="Cambria Math"/>
                      </a:rPr>
                      <m:t>𝒙</m:t>
                    </m:r>
                  </m:oMath>
                </a14:m>
                <a:r>
                  <a:rPr lang="en-US" sz="3200" b="1" dirty="0">
                    <a:solidFill>
                      <a:srgbClr val="00B050"/>
                    </a:solidFill>
                  </a:rPr>
                  <a:t>  = 30 years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276600" y="2286000"/>
                <a:ext cx="2729753" cy="3847653"/>
              </a:xfrm>
              <a:blipFill rotWithShape="1">
                <a:blip r:embed="rId2"/>
                <a:stretch>
                  <a:fillRect l="-5817" r="-4922"/>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dirty="0"/>
              <a:t>Solution</a:t>
            </a:r>
          </a:p>
        </p:txBody>
      </p:sp>
    </p:spTree>
    <p:extLst>
      <p:ext uri="{BB962C8B-B14F-4D97-AF65-F5344CB8AC3E}">
        <p14:creationId xmlns:p14="http://schemas.microsoft.com/office/powerpoint/2010/main" val="1158410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lgn="just"/>
            <a:r>
              <a:rPr lang="en-US" sz="2800" b="1" dirty="0">
                <a:solidFill>
                  <a:srgbClr val="FF0000"/>
                </a:solidFill>
              </a:rPr>
              <a:t>If the ages of A and C are added to twice the age of B, the total becomes 59. If the ages of B and C are added to thrice the age of A, the total becomes 68. And if the age of A is added to the thrice the age of B and thrice the age of C, the total becomes 108. What is the age of A? </a:t>
            </a:r>
          </a:p>
          <a:p>
            <a:pPr marL="0" indent="0">
              <a:buNone/>
            </a:pPr>
            <a:r>
              <a:rPr lang="en-US" sz="2800" dirty="0"/>
              <a:t>	a) 15 years			b) 19 years</a:t>
            </a:r>
          </a:p>
          <a:p>
            <a:pPr marL="0" indent="0">
              <a:buNone/>
            </a:pPr>
            <a:r>
              <a:rPr lang="en-US" sz="2800" dirty="0"/>
              <a:t>	c) 17 years		</a:t>
            </a:r>
            <a:r>
              <a:rPr lang="en-US" sz="2800" dirty="0">
                <a:solidFill>
                  <a:schemeClr val="tx1"/>
                </a:solidFill>
              </a:rPr>
              <a:t>	d) 12 years</a:t>
            </a:r>
          </a:p>
          <a:p>
            <a:endParaRPr lang="en-US" dirty="0"/>
          </a:p>
        </p:txBody>
      </p:sp>
      <p:sp>
        <p:nvSpPr>
          <p:cNvPr id="3" name="Title 2"/>
          <p:cNvSpPr>
            <a:spLocks noGrp="1"/>
          </p:cNvSpPr>
          <p:nvPr>
            <p:ph type="title"/>
          </p:nvPr>
        </p:nvSpPr>
        <p:spPr/>
        <p:txBody>
          <a:bodyPr/>
          <a:lstStyle/>
          <a:p>
            <a:r>
              <a:rPr lang="en-US" dirty="0"/>
              <a:t>Question - 15</a:t>
            </a:r>
          </a:p>
        </p:txBody>
      </p:sp>
    </p:spTree>
    <p:extLst>
      <p:ext uri="{BB962C8B-B14F-4D97-AF65-F5344CB8AC3E}">
        <p14:creationId xmlns:p14="http://schemas.microsoft.com/office/powerpoint/2010/main" val="3385387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lgn="just"/>
            <a:r>
              <a:rPr lang="en-US" sz="2800" b="1" dirty="0">
                <a:solidFill>
                  <a:srgbClr val="FF0000"/>
                </a:solidFill>
              </a:rPr>
              <a:t>If the ages of A and C are added to twice the age of B, the total becomes 59. If the ages of B and C are added to thrice the age of A, the total becomes 68. And if the age of A is added to the thrice the age of B and thrice the age of C, the total becomes 108. What is the age of A? </a:t>
            </a:r>
          </a:p>
          <a:p>
            <a:pPr marL="0" indent="0">
              <a:buNone/>
            </a:pPr>
            <a:r>
              <a:rPr lang="en-US" sz="2800" dirty="0"/>
              <a:t>	a) 15 years			b) 19 years</a:t>
            </a:r>
          </a:p>
          <a:p>
            <a:pPr marL="0" indent="0">
              <a:buNone/>
            </a:pPr>
            <a:r>
              <a:rPr lang="en-US" sz="2800" dirty="0"/>
              <a:t>	c) 17 years			</a:t>
            </a:r>
            <a:r>
              <a:rPr lang="en-US" sz="2800" b="1" dirty="0">
                <a:solidFill>
                  <a:srgbClr val="00B050"/>
                </a:solidFill>
              </a:rPr>
              <a:t>d) 12 years</a:t>
            </a:r>
            <a:endParaRPr lang="en-US" sz="2800" dirty="0">
              <a:solidFill>
                <a:srgbClr val="00B050"/>
              </a:solidFill>
            </a:endParaRPr>
          </a:p>
          <a:p>
            <a:endParaRPr lang="en-US" dirty="0"/>
          </a:p>
        </p:txBody>
      </p:sp>
      <p:sp>
        <p:nvSpPr>
          <p:cNvPr id="3" name="Title 2"/>
          <p:cNvSpPr>
            <a:spLocks noGrp="1"/>
          </p:cNvSpPr>
          <p:nvPr>
            <p:ph type="title"/>
          </p:nvPr>
        </p:nvSpPr>
        <p:spPr/>
        <p:txBody>
          <a:bodyPr/>
          <a:lstStyle/>
          <a:p>
            <a:r>
              <a:rPr lang="en-US" dirty="0"/>
              <a:t>Question - 15</a:t>
            </a:r>
          </a:p>
        </p:txBody>
      </p:sp>
    </p:spTree>
    <p:extLst>
      <p:ext uri="{BB962C8B-B14F-4D97-AF65-F5344CB8AC3E}">
        <p14:creationId xmlns:p14="http://schemas.microsoft.com/office/powerpoint/2010/main" val="3035458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387737"/>
            <a:ext cx="7238999" cy="1731982"/>
          </a:xfrm>
        </p:spPr>
        <p:txBody>
          <a:bodyPr/>
          <a:lstStyle/>
          <a:p>
            <a:r>
              <a:rPr lang="en-US" b="1" dirty="0"/>
              <a:t>CONCEPT CLARITY QUESTIONS</a:t>
            </a:r>
          </a:p>
        </p:txBody>
      </p:sp>
    </p:spTree>
    <p:extLst>
      <p:ext uri="{BB962C8B-B14F-4D97-AF65-F5344CB8AC3E}">
        <p14:creationId xmlns:p14="http://schemas.microsoft.com/office/powerpoint/2010/main" val="458811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n-US" sz="3200" b="1" dirty="0">
                <a:solidFill>
                  <a:srgbClr val="FF0000"/>
                </a:solidFill>
              </a:rPr>
              <a:t>The ratio of the father’s age to the son’s age is 4 : 1. The product of their ages is 196. What will be the ratio of their ages after 5 years?</a:t>
            </a:r>
          </a:p>
          <a:p>
            <a:pPr marL="0" indent="0">
              <a:buNone/>
            </a:pPr>
            <a:r>
              <a:rPr lang="en-US" sz="3200" dirty="0"/>
              <a:t>	a) 32 : 12		b) 34 : 12</a:t>
            </a:r>
          </a:p>
          <a:p>
            <a:pPr marL="0" indent="0">
              <a:buNone/>
            </a:pPr>
            <a:r>
              <a:rPr lang="en-US" sz="3200" dirty="0"/>
              <a:t>	</a:t>
            </a:r>
            <a:r>
              <a:rPr lang="en-US" sz="3200" b="1" dirty="0">
                <a:solidFill>
                  <a:srgbClr val="00B050"/>
                </a:solidFill>
              </a:rPr>
              <a:t>c) 11 : 4</a:t>
            </a:r>
            <a:r>
              <a:rPr lang="en-US" sz="3200" dirty="0"/>
              <a:t>		d) 11 : 6</a:t>
            </a:r>
          </a:p>
        </p:txBody>
      </p:sp>
      <p:sp>
        <p:nvSpPr>
          <p:cNvPr id="3" name="Title 2"/>
          <p:cNvSpPr>
            <a:spLocks noGrp="1"/>
          </p:cNvSpPr>
          <p:nvPr>
            <p:ph type="title"/>
          </p:nvPr>
        </p:nvSpPr>
        <p:spPr/>
        <p:txBody>
          <a:bodyPr/>
          <a:lstStyle/>
          <a:p>
            <a:r>
              <a:rPr lang="en-US" dirty="0"/>
              <a:t>Question - 1</a:t>
            </a:r>
          </a:p>
        </p:txBody>
      </p:sp>
    </p:spTree>
    <p:extLst>
      <p:ext uri="{BB962C8B-B14F-4D97-AF65-F5344CB8AC3E}">
        <p14:creationId xmlns:p14="http://schemas.microsoft.com/office/powerpoint/2010/main" val="720776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a:bodyPr>
              <a:lstStyle/>
              <a:p>
                <a:pPr lvl="0" algn="just"/>
                <a:r>
                  <a:rPr lang="en-US" sz="3200" b="1" dirty="0">
                    <a:solidFill>
                      <a:srgbClr val="FF0000"/>
                    </a:solidFill>
                  </a:rPr>
                  <a:t>12 years ago the ratio between the ages of A and B was 3 : 4 respectively. The present age of B is 3</a:t>
                </a:r>
                <a14:m>
                  <m:oMath xmlns:m="http://schemas.openxmlformats.org/officeDocument/2006/math">
                    <m:f>
                      <m:fPr>
                        <m:ctrlPr>
                          <a:rPr lang="en-US" sz="3200" b="1" i="1">
                            <a:solidFill>
                              <a:srgbClr val="FF0000"/>
                            </a:solidFill>
                            <a:latin typeface="Cambria Math" panose="02040503050406030204" pitchFamily="18" charset="0"/>
                          </a:rPr>
                        </m:ctrlPr>
                      </m:fPr>
                      <m:num>
                        <m:r>
                          <a:rPr lang="en-US" sz="3200" b="1" i="1">
                            <a:solidFill>
                              <a:srgbClr val="FF0000"/>
                            </a:solidFill>
                            <a:latin typeface="Cambria Math"/>
                          </a:rPr>
                          <m:t>𝟑</m:t>
                        </m:r>
                      </m:num>
                      <m:den>
                        <m:r>
                          <a:rPr lang="en-US" sz="3200" b="1" i="1">
                            <a:solidFill>
                              <a:srgbClr val="FF0000"/>
                            </a:solidFill>
                            <a:latin typeface="Cambria Math"/>
                          </a:rPr>
                          <m:t>𝟒</m:t>
                        </m:r>
                      </m:den>
                    </m:f>
                  </m:oMath>
                </a14:m>
                <a:r>
                  <a:rPr lang="en-US" sz="3200" b="1" dirty="0">
                    <a:solidFill>
                      <a:srgbClr val="FF0000"/>
                    </a:solidFill>
                  </a:rPr>
                  <a:t> times of C’s present age. If C’s present age is 16 years then what is A’s present age?</a:t>
                </a:r>
              </a:p>
              <a:p>
                <a:pPr marL="0" indent="0">
                  <a:buNone/>
                </a:pPr>
                <a:r>
                  <a:rPr lang="en-US" sz="3200" b="1" dirty="0"/>
                  <a:t>	</a:t>
                </a:r>
                <a:r>
                  <a:rPr lang="en-US" sz="3200" b="1" dirty="0">
                    <a:solidFill>
                      <a:srgbClr val="00B050"/>
                    </a:solidFill>
                  </a:rPr>
                  <a:t>a) 48 years	</a:t>
                </a:r>
                <a:r>
                  <a:rPr lang="en-US" sz="3200" dirty="0"/>
                  <a:t>		b) 42	years			c) 60 	years			d) 54	years	</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654" t="-2044" r="-181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Question - 2</a:t>
            </a:r>
          </a:p>
        </p:txBody>
      </p:sp>
    </p:spTree>
    <p:extLst>
      <p:ext uri="{BB962C8B-B14F-4D97-AF65-F5344CB8AC3E}">
        <p14:creationId xmlns:p14="http://schemas.microsoft.com/office/powerpoint/2010/main" val="3752077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lgn="just"/>
            <a:r>
              <a:rPr lang="en-US" sz="3200" b="1" dirty="0">
                <a:solidFill>
                  <a:srgbClr val="FF0000"/>
                </a:solidFill>
              </a:rPr>
              <a:t>The average age of a family of 5 members is 24 years. If the present age of the youngest member is 8 years, what was the average of the family at the time of the birth of the youngest member?</a:t>
            </a:r>
          </a:p>
          <a:p>
            <a:pPr marL="0" indent="0">
              <a:lnSpc>
                <a:spcPct val="110000"/>
              </a:lnSpc>
              <a:buNone/>
            </a:pPr>
            <a:r>
              <a:rPr lang="en-US" sz="3200" b="1" dirty="0">
                <a:solidFill>
                  <a:srgbClr val="00B050"/>
                </a:solidFill>
              </a:rPr>
              <a:t>	a)20 years</a:t>
            </a:r>
            <a:r>
              <a:rPr lang="en-US" sz="3200" dirty="0"/>
              <a:t>			b)16 years			c)12 years			d)18 years</a:t>
            </a:r>
          </a:p>
          <a:p>
            <a:endParaRPr lang="en-US" dirty="0"/>
          </a:p>
        </p:txBody>
      </p:sp>
      <p:sp>
        <p:nvSpPr>
          <p:cNvPr id="3" name="Title 2"/>
          <p:cNvSpPr>
            <a:spLocks noGrp="1"/>
          </p:cNvSpPr>
          <p:nvPr>
            <p:ph type="title"/>
          </p:nvPr>
        </p:nvSpPr>
        <p:spPr/>
        <p:txBody>
          <a:bodyPr/>
          <a:lstStyle/>
          <a:p>
            <a:r>
              <a:rPr lang="en-US" dirty="0"/>
              <a:t>Question - 3</a:t>
            </a:r>
          </a:p>
        </p:txBody>
      </p:sp>
    </p:spTree>
    <p:extLst>
      <p:ext uri="{BB962C8B-B14F-4D97-AF65-F5344CB8AC3E}">
        <p14:creationId xmlns:p14="http://schemas.microsoft.com/office/powerpoint/2010/main" val="2817573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3200" b="1" dirty="0">
                <a:solidFill>
                  <a:srgbClr val="FF0000"/>
                </a:solidFill>
              </a:rPr>
              <a:t>Samantha is as much younger than </a:t>
            </a:r>
            <a:r>
              <a:rPr lang="en-US" sz="3200" b="1" dirty="0" err="1">
                <a:solidFill>
                  <a:srgbClr val="FF0000"/>
                </a:solidFill>
              </a:rPr>
              <a:t>Kaajal</a:t>
            </a:r>
            <a:r>
              <a:rPr lang="en-US" sz="3200" b="1" dirty="0">
                <a:solidFill>
                  <a:srgbClr val="FF0000"/>
                </a:solidFill>
              </a:rPr>
              <a:t> as she is older than </a:t>
            </a:r>
            <a:r>
              <a:rPr lang="en-US" sz="3200" b="1" dirty="0" err="1">
                <a:solidFill>
                  <a:srgbClr val="FF0000"/>
                </a:solidFill>
              </a:rPr>
              <a:t>Yashika</a:t>
            </a:r>
            <a:r>
              <a:rPr lang="en-US" sz="3200" b="1" dirty="0">
                <a:solidFill>
                  <a:srgbClr val="FF0000"/>
                </a:solidFill>
              </a:rPr>
              <a:t>. If the sum of </a:t>
            </a:r>
            <a:r>
              <a:rPr lang="en-US" sz="3200" b="1" dirty="0" err="1">
                <a:solidFill>
                  <a:srgbClr val="FF0000"/>
                </a:solidFill>
              </a:rPr>
              <a:t>Kaajal’s</a:t>
            </a:r>
            <a:r>
              <a:rPr lang="en-US" sz="3200" b="1" dirty="0">
                <a:solidFill>
                  <a:srgbClr val="FF0000"/>
                </a:solidFill>
              </a:rPr>
              <a:t> and </a:t>
            </a:r>
            <a:r>
              <a:rPr lang="en-US" sz="3200" b="1" dirty="0" err="1">
                <a:solidFill>
                  <a:srgbClr val="FF0000"/>
                </a:solidFill>
              </a:rPr>
              <a:t>Yashika’s</a:t>
            </a:r>
            <a:r>
              <a:rPr lang="en-US" sz="3200" b="1" dirty="0">
                <a:solidFill>
                  <a:srgbClr val="FF0000"/>
                </a:solidFill>
              </a:rPr>
              <a:t> ages is 40 years. Find the age of Samantha. </a:t>
            </a:r>
          </a:p>
          <a:p>
            <a:pPr marL="0" indent="0">
              <a:lnSpc>
                <a:spcPct val="150000"/>
              </a:lnSpc>
              <a:buNone/>
            </a:pPr>
            <a:r>
              <a:rPr lang="en-US" sz="3200" b="1" dirty="0"/>
              <a:t>	</a:t>
            </a:r>
            <a:r>
              <a:rPr lang="en-US" sz="3200" b="1" dirty="0">
                <a:solidFill>
                  <a:srgbClr val="00B050"/>
                </a:solidFill>
              </a:rPr>
              <a:t>a) 20 years</a:t>
            </a:r>
            <a:r>
              <a:rPr lang="en-US" sz="3200" dirty="0"/>
              <a:t>		b) 25 years</a:t>
            </a:r>
          </a:p>
          <a:p>
            <a:pPr marL="0" indent="0">
              <a:lnSpc>
                <a:spcPct val="150000"/>
              </a:lnSpc>
              <a:buNone/>
            </a:pPr>
            <a:r>
              <a:rPr lang="en-US" sz="3200" dirty="0"/>
              <a:t>	c) 30 years		d) 27 years</a:t>
            </a:r>
          </a:p>
        </p:txBody>
      </p:sp>
      <p:sp>
        <p:nvSpPr>
          <p:cNvPr id="3" name="Title 2"/>
          <p:cNvSpPr>
            <a:spLocks noGrp="1"/>
          </p:cNvSpPr>
          <p:nvPr>
            <p:ph type="title"/>
          </p:nvPr>
        </p:nvSpPr>
        <p:spPr/>
        <p:txBody>
          <a:bodyPr/>
          <a:lstStyle/>
          <a:p>
            <a:r>
              <a:rPr lang="en-US" dirty="0"/>
              <a:t>Question - 4</a:t>
            </a:r>
          </a:p>
        </p:txBody>
      </p:sp>
    </p:spTree>
    <p:extLst>
      <p:ext uri="{BB962C8B-B14F-4D97-AF65-F5344CB8AC3E}">
        <p14:creationId xmlns:p14="http://schemas.microsoft.com/office/powerpoint/2010/main" val="2667318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sz="3200" b="1" dirty="0">
                <a:solidFill>
                  <a:srgbClr val="FF0000"/>
                </a:solidFill>
              </a:rPr>
              <a:t>The age of the mother 4 years ago was 8 times the age of his daughter. At present the mother’s age is 4 times that of her daughter. Find the present age of daughter. </a:t>
            </a:r>
          </a:p>
          <a:p>
            <a:pPr marL="0" indent="0">
              <a:buNone/>
            </a:pPr>
            <a:r>
              <a:rPr lang="en-US" sz="3200" dirty="0"/>
              <a:t>	a) 9 years			</a:t>
            </a:r>
            <a:r>
              <a:rPr lang="en-US" sz="3200" b="1" dirty="0">
                <a:solidFill>
                  <a:srgbClr val="00B050"/>
                </a:solidFill>
              </a:rPr>
              <a:t>b) 7 years</a:t>
            </a:r>
            <a:r>
              <a:rPr lang="en-US" sz="3200" dirty="0">
                <a:solidFill>
                  <a:srgbClr val="00B050"/>
                </a:solidFill>
              </a:rPr>
              <a:t>	</a:t>
            </a:r>
            <a:r>
              <a:rPr lang="en-US" sz="3200" dirty="0"/>
              <a:t>		c) 14 years		d) 18 years</a:t>
            </a:r>
          </a:p>
          <a:p>
            <a:endParaRPr lang="en-US" dirty="0"/>
          </a:p>
        </p:txBody>
      </p:sp>
      <p:sp>
        <p:nvSpPr>
          <p:cNvPr id="3" name="Title 2"/>
          <p:cNvSpPr>
            <a:spLocks noGrp="1"/>
          </p:cNvSpPr>
          <p:nvPr>
            <p:ph type="title"/>
          </p:nvPr>
        </p:nvSpPr>
        <p:spPr/>
        <p:txBody>
          <a:bodyPr/>
          <a:lstStyle/>
          <a:p>
            <a:r>
              <a:rPr lang="en-US" dirty="0"/>
              <a:t>Question - 5</a:t>
            </a:r>
          </a:p>
        </p:txBody>
      </p:sp>
    </p:spTree>
    <p:extLst>
      <p:ext uri="{BB962C8B-B14F-4D97-AF65-F5344CB8AC3E}">
        <p14:creationId xmlns:p14="http://schemas.microsoft.com/office/powerpoint/2010/main" val="1216027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sz="3200" b="1" dirty="0">
                <a:solidFill>
                  <a:srgbClr val="FF0000"/>
                </a:solidFill>
              </a:rPr>
              <a:t>5 years ago, the ratio of the ages of </a:t>
            </a:r>
            <a:r>
              <a:rPr lang="en-US" sz="3200" b="1" dirty="0" err="1">
                <a:solidFill>
                  <a:srgbClr val="FF0000"/>
                </a:solidFill>
              </a:rPr>
              <a:t>Kohli</a:t>
            </a:r>
            <a:r>
              <a:rPr lang="en-US" sz="3200" b="1" dirty="0">
                <a:solidFill>
                  <a:srgbClr val="FF0000"/>
                </a:solidFill>
              </a:rPr>
              <a:t> and </a:t>
            </a:r>
            <a:r>
              <a:rPr lang="en-US" sz="3200" b="1" dirty="0" err="1">
                <a:solidFill>
                  <a:srgbClr val="FF0000"/>
                </a:solidFill>
              </a:rPr>
              <a:t>Dhoni</a:t>
            </a:r>
            <a:r>
              <a:rPr lang="en-US" sz="3200" b="1" dirty="0">
                <a:solidFill>
                  <a:srgbClr val="FF0000"/>
                </a:solidFill>
              </a:rPr>
              <a:t> was 3:4. After 5 years, the ratio of their ages will be      4 : 5. Find </a:t>
            </a:r>
            <a:r>
              <a:rPr lang="en-US" sz="3200" b="1" dirty="0" err="1">
                <a:solidFill>
                  <a:srgbClr val="FF0000"/>
                </a:solidFill>
              </a:rPr>
              <a:t>Kohli</a:t>
            </a:r>
            <a:r>
              <a:rPr lang="en-US" sz="3200" b="1" dirty="0">
                <a:solidFill>
                  <a:srgbClr val="FF0000"/>
                </a:solidFill>
              </a:rPr>
              <a:t> 's present age?</a:t>
            </a:r>
          </a:p>
          <a:p>
            <a:pPr marL="0" indent="0">
              <a:lnSpc>
                <a:spcPct val="150000"/>
              </a:lnSpc>
              <a:buNone/>
            </a:pPr>
            <a:r>
              <a:rPr lang="en-US" sz="3200" dirty="0"/>
              <a:t>    a) 45 years		</a:t>
            </a:r>
            <a:r>
              <a:rPr lang="en-US" sz="3200" b="1" dirty="0">
                <a:solidFill>
                  <a:srgbClr val="00B050"/>
                </a:solidFill>
              </a:rPr>
              <a:t>b) 35 years</a:t>
            </a:r>
          </a:p>
          <a:p>
            <a:pPr marL="0" indent="0">
              <a:lnSpc>
                <a:spcPct val="150000"/>
              </a:lnSpc>
              <a:buNone/>
            </a:pPr>
            <a:r>
              <a:rPr lang="en-US" sz="3200" dirty="0"/>
              <a:t>    c) 30 years		d) 40 years</a:t>
            </a:r>
            <a:r>
              <a:rPr lang="en-US" dirty="0"/>
              <a:t>	</a:t>
            </a:r>
          </a:p>
          <a:p>
            <a:endParaRPr lang="en-US" dirty="0"/>
          </a:p>
        </p:txBody>
      </p:sp>
      <p:sp>
        <p:nvSpPr>
          <p:cNvPr id="3" name="Title 2"/>
          <p:cNvSpPr>
            <a:spLocks noGrp="1"/>
          </p:cNvSpPr>
          <p:nvPr>
            <p:ph type="title"/>
          </p:nvPr>
        </p:nvSpPr>
        <p:spPr/>
        <p:txBody>
          <a:bodyPr/>
          <a:lstStyle/>
          <a:p>
            <a:r>
              <a:rPr lang="en-US" dirty="0"/>
              <a:t>Question - 6</a:t>
            </a:r>
          </a:p>
        </p:txBody>
      </p:sp>
    </p:spTree>
    <p:extLst>
      <p:ext uri="{BB962C8B-B14F-4D97-AF65-F5344CB8AC3E}">
        <p14:creationId xmlns:p14="http://schemas.microsoft.com/office/powerpoint/2010/main" val="2642432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sz="3200" b="1" dirty="0">
                <a:solidFill>
                  <a:srgbClr val="FF0000"/>
                </a:solidFill>
              </a:rPr>
              <a:t>A father said to his son, "I was as old as you are at the present at the time of your birth". If the father's age is 40 years now, find son’s present age?</a:t>
            </a:r>
          </a:p>
          <a:p>
            <a:pPr marL="0" indent="0">
              <a:lnSpc>
                <a:spcPct val="150000"/>
              </a:lnSpc>
              <a:buNone/>
            </a:pPr>
            <a:r>
              <a:rPr lang="en-US" sz="3200" b="1" dirty="0"/>
              <a:t>   	</a:t>
            </a:r>
            <a:r>
              <a:rPr lang="en-US" sz="3200" b="1" dirty="0">
                <a:solidFill>
                  <a:srgbClr val="00B050"/>
                </a:solidFill>
              </a:rPr>
              <a:t>a) 20 years</a:t>
            </a:r>
            <a:r>
              <a:rPr lang="en-US" sz="3200" b="1" dirty="0"/>
              <a:t>		</a:t>
            </a:r>
            <a:r>
              <a:rPr lang="en-US" sz="3200" dirty="0"/>
              <a:t>b) 25 years		c) 15 years		d) 22 years</a:t>
            </a:r>
          </a:p>
          <a:p>
            <a:endParaRPr lang="en-US" dirty="0"/>
          </a:p>
        </p:txBody>
      </p:sp>
      <p:sp>
        <p:nvSpPr>
          <p:cNvPr id="3" name="Title 2"/>
          <p:cNvSpPr>
            <a:spLocks noGrp="1"/>
          </p:cNvSpPr>
          <p:nvPr>
            <p:ph type="title"/>
          </p:nvPr>
        </p:nvSpPr>
        <p:spPr/>
        <p:txBody>
          <a:bodyPr/>
          <a:lstStyle/>
          <a:p>
            <a:r>
              <a:rPr lang="en-US" dirty="0"/>
              <a:t>Question - 7</a:t>
            </a:r>
          </a:p>
        </p:txBody>
      </p:sp>
    </p:spTree>
    <p:extLst>
      <p:ext uri="{BB962C8B-B14F-4D97-AF65-F5344CB8AC3E}">
        <p14:creationId xmlns:p14="http://schemas.microsoft.com/office/powerpoint/2010/main" val="849318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lgn="just">
              <a:buNone/>
            </a:pPr>
            <a:r>
              <a:rPr lang="en-US" sz="3200" b="1" dirty="0">
                <a:solidFill>
                  <a:srgbClr val="FF0000"/>
                </a:solidFill>
              </a:rPr>
              <a:t>The present age of the father is 5 times that of his son. The age of the father 3 years ago was 8 times the age of his son. What is the present age of the son?</a:t>
            </a:r>
          </a:p>
          <a:p>
            <a:pPr marL="0" indent="0">
              <a:buNone/>
            </a:pPr>
            <a:r>
              <a:rPr lang="en-US" sz="3200" dirty="0"/>
              <a:t>     a) 35 years			b) 9 years		</a:t>
            </a:r>
          </a:p>
          <a:p>
            <a:pPr marL="0" indent="0">
              <a:buNone/>
            </a:pPr>
            <a:r>
              <a:rPr lang="en-US" sz="3200" dirty="0">
                <a:solidFill>
                  <a:schemeClr val="tx1"/>
                </a:solidFill>
              </a:rPr>
              <a:t>     c) 7 years	</a:t>
            </a:r>
            <a:r>
              <a:rPr lang="en-US" sz="3200" dirty="0"/>
              <a:t>		d) 25 years</a:t>
            </a:r>
          </a:p>
          <a:p>
            <a:endParaRPr lang="en-US" dirty="0"/>
          </a:p>
        </p:txBody>
      </p:sp>
      <p:sp>
        <p:nvSpPr>
          <p:cNvPr id="3" name="Title 2"/>
          <p:cNvSpPr>
            <a:spLocks noGrp="1"/>
          </p:cNvSpPr>
          <p:nvPr>
            <p:ph type="title"/>
          </p:nvPr>
        </p:nvSpPr>
        <p:spPr/>
        <p:txBody>
          <a:bodyPr/>
          <a:lstStyle/>
          <a:p>
            <a:r>
              <a:rPr lang="en-US" dirty="0"/>
              <a:t>Question - 2</a:t>
            </a:r>
          </a:p>
        </p:txBody>
      </p:sp>
    </p:spTree>
    <p:extLst>
      <p:ext uri="{BB962C8B-B14F-4D97-AF65-F5344CB8AC3E}">
        <p14:creationId xmlns:p14="http://schemas.microsoft.com/office/powerpoint/2010/main" val="2088034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3200" b="1" dirty="0">
                <a:solidFill>
                  <a:srgbClr val="FF0000"/>
                </a:solidFill>
              </a:rPr>
              <a:t>Three years before the average age of the family of 5 members was 17 years. Due to the birth of a new child, the average age is same today. Find the present age of the child.</a:t>
            </a:r>
          </a:p>
          <a:p>
            <a:pPr marL="0" indent="0">
              <a:buNone/>
            </a:pPr>
            <a:r>
              <a:rPr lang="en-US" sz="3200" dirty="0"/>
              <a:t> 	a) 1 year			b) 3 years			c) 2.5 years		</a:t>
            </a:r>
            <a:r>
              <a:rPr lang="en-US" sz="3200" b="1" dirty="0">
                <a:solidFill>
                  <a:srgbClr val="00B050"/>
                </a:solidFill>
              </a:rPr>
              <a:t>d) 2 years</a:t>
            </a:r>
            <a:endParaRPr lang="en-US" sz="3200" dirty="0">
              <a:solidFill>
                <a:srgbClr val="00B050"/>
              </a:solidFill>
            </a:endParaRPr>
          </a:p>
          <a:p>
            <a:endParaRPr lang="en-US" dirty="0"/>
          </a:p>
        </p:txBody>
      </p:sp>
      <p:sp>
        <p:nvSpPr>
          <p:cNvPr id="3" name="Title 2"/>
          <p:cNvSpPr>
            <a:spLocks noGrp="1"/>
          </p:cNvSpPr>
          <p:nvPr>
            <p:ph type="title"/>
          </p:nvPr>
        </p:nvSpPr>
        <p:spPr/>
        <p:txBody>
          <a:bodyPr/>
          <a:lstStyle/>
          <a:p>
            <a:r>
              <a:rPr lang="en-US" dirty="0"/>
              <a:t>Question - 8</a:t>
            </a:r>
          </a:p>
        </p:txBody>
      </p:sp>
    </p:spTree>
    <p:extLst>
      <p:ext uri="{BB962C8B-B14F-4D97-AF65-F5344CB8AC3E}">
        <p14:creationId xmlns:p14="http://schemas.microsoft.com/office/powerpoint/2010/main" val="735640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Rectangle 4"/>
          <p:cNvSpPr/>
          <p:nvPr/>
        </p:nvSpPr>
        <p:spPr>
          <a:xfrm>
            <a:off x="2084781" y="2967335"/>
            <a:ext cx="4974440"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17235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sz="3200" b="1" dirty="0">
                    <a:solidFill>
                      <a:srgbClr val="0070C0"/>
                    </a:solidFill>
                  </a:rPr>
                  <a:t>Younger’s age = </a:t>
                </a:r>
                <a14:m>
                  <m:oMath xmlns:m="http://schemas.openxmlformats.org/officeDocument/2006/math">
                    <m:f>
                      <m:fPr>
                        <m:ctrlPr>
                          <a:rPr lang="en-US" sz="3200" b="1" i="1" smtClean="0">
                            <a:solidFill>
                              <a:srgbClr val="0070C0"/>
                            </a:solidFill>
                            <a:latin typeface="Cambria Math" panose="02040503050406030204" pitchFamily="18" charset="0"/>
                          </a:rPr>
                        </m:ctrlPr>
                      </m:fPr>
                      <m:num>
                        <m:r>
                          <a:rPr lang="en-US" sz="3200" b="1" i="1" smtClean="0">
                            <a:solidFill>
                              <a:srgbClr val="0070C0"/>
                            </a:solidFill>
                            <a:latin typeface="Cambria Math"/>
                          </a:rPr>
                          <m:t>𝒕</m:t>
                        </m:r>
                        <m:r>
                          <a:rPr lang="en-US" sz="3200" b="1" i="1" smtClean="0">
                            <a:solidFill>
                              <a:srgbClr val="0070C0"/>
                            </a:solidFill>
                            <a:latin typeface="Cambria Math"/>
                          </a:rPr>
                          <m:t>(</m:t>
                        </m:r>
                        <m:r>
                          <a:rPr lang="en-US" sz="3200" b="1" i="1" smtClean="0">
                            <a:solidFill>
                              <a:srgbClr val="0070C0"/>
                            </a:solidFill>
                            <a:latin typeface="Cambria Math"/>
                          </a:rPr>
                          <m:t>𝒙</m:t>
                        </m:r>
                        <m:r>
                          <a:rPr lang="en-US" sz="3200" b="1" i="1" smtClean="0">
                            <a:solidFill>
                              <a:srgbClr val="0070C0"/>
                            </a:solidFill>
                            <a:latin typeface="Cambria Math"/>
                          </a:rPr>
                          <m:t> −</m:t>
                        </m:r>
                        <m:r>
                          <a:rPr lang="en-US" sz="3200" b="1" i="1" smtClean="0">
                            <a:solidFill>
                              <a:srgbClr val="0070C0"/>
                            </a:solidFill>
                            <a:latin typeface="Cambria Math"/>
                          </a:rPr>
                          <m:t>𝟏</m:t>
                        </m:r>
                        <m:r>
                          <a:rPr lang="en-US" sz="3200" b="1" i="1" smtClean="0">
                            <a:solidFill>
                              <a:srgbClr val="0070C0"/>
                            </a:solidFill>
                            <a:latin typeface="Cambria Math"/>
                          </a:rPr>
                          <m:t>)</m:t>
                        </m:r>
                      </m:num>
                      <m:den>
                        <m:r>
                          <a:rPr lang="en-US" sz="3200" b="1" i="1" smtClean="0">
                            <a:solidFill>
                              <a:srgbClr val="0070C0"/>
                            </a:solidFill>
                            <a:latin typeface="Cambria Math"/>
                          </a:rPr>
                          <m:t>𝒙</m:t>
                        </m:r>
                        <m:r>
                          <a:rPr lang="en-US" sz="3200" b="1" i="1" smtClean="0">
                            <a:solidFill>
                              <a:srgbClr val="0070C0"/>
                            </a:solidFill>
                            <a:latin typeface="Cambria Math"/>
                          </a:rPr>
                          <m:t> ~ </m:t>
                        </m:r>
                        <m:r>
                          <a:rPr lang="en-US" sz="3200" b="1" i="1" smtClean="0">
                            <a:solidFill>
                              <a:srgbClr val="0070C0"/>
                            </a:solidFill>
                            <a:latin typeface="Cambria Math"/>
                          </a:rPr>
                          <m:t>𝒚</m:t>
                        </m:r>
                      </m:den>
                    </m:f>
                  </m:oMath>
                </a14:m>
                <a:endParaRPr lang="en-US" sz="3200" b="1" dirty="0"/>
              </a:p>
              <a:p>
                <a:pPr marL="0" indent="0">
                  <a:buNone/>
                </a:pPr>
                <a:r>
                  <a:rPr lang="en-US" sz="3200" dirty="0"/>
                  <a:t>	t </a:t>
                </a:r>
                <a:r>
                  <a:rPr lang="en-US" sz="3200" dirty="0">
                    <a:sym typeface="Wingdings" pitchFamily="2" charset="2"/>
                  </a:rPr>
                  <a:t> Time Period</a:t>
                </a:r>
              </a:p>
              <a:p>
                <a:pPr marL="0" indent="0">
                  <a:buNone/>
                </a:pPr>
                <a:r>
                  <a:rPr lang="en-US" sz="3200" dirty="0"/>
                  <a:t>	</a:t>
                </a:r>
                <a14:m>
                  <m:oMath xmlns:m="http://schemas.openxmlformats.org/officeDocument/2006/math">
                    <m:r>
                      <a:rPr lang="en-US" sz="3200" i="1">
                        <a:latin typeface="Cambria Math"/>
                      </a:rPr>
                      <m:t>𝑥</m:t>
                    </m:r>
                  </m:oMath>
                </a14:m>
                <a:r>
                  <a:rPr lang="en-US" sz="3200" dirty="0">
                    <a:sym typeface="Wingdings" pitchFamily="2" charset="2"/>
                  </a:rPr>
                  <a:t>  No. of times in the Past/Future</a:t>
                </a:r>
              </a:p>
              <a:p>
                <a:pPr marL="0" indent="0">
                  <a:buNone/>
                </a:pPr>
                <a:r>
                  <a:rPr lang="en-US" sz="3200" dirty="0">
                    <a:sym typeface="Wingdings" pitchFamily="2" charset="2"/>
                  </a:rPr>
                  <a:t>	y  No. of times in the Present</a:t>
                </a:r>
              </a:p>
              <a:p>
                <a:pPr marL="0" indent="0">
                  <a:buNone/>
                </a:pPr>
                <a:r>
                  <a:rPr lang="en-US" sz="3200" dirty="0">
                    <a:sym typeface="Wingdings" pitchFamily="2" charset="2"/>
                  </a:rPr>
                  <a:t>Son’s age = </a:t>
                </a:r>
                <a14:m>
                  <m:oMath xmlns:m="http://schemas.openxmlformats.org/officeDocument/2006/math">
                    <m:f>
                      <m:fPr>
                        <m:ctrlPr>
                          <a:rPr lang="en-US" sz="3200" i="1" smtClean="0">
                            <a:latin typeface="Cambria Math" panose="02040503050406030204" pitchFamily="18" charset="0"/>
                            <a:sym typeface="Wingdings" pitchFamily="2" charset="2"/>
                          </a:rPr>
                        </m:ctrlPr>
                      </m:fPr>
                      <m:num>
                        <m:r>
                          <a:rPr lang="en-US" sz="3200" b="0" i="1" smtClean="0">
                            <a:latin typeface="Cambria Math"/>
                            <a:sym typeface="Wingdings" pitchFamily="2" charset="2"/>
                          </a:rPr>
                          <m:t>3 (8 −1)</m:t>
                        </m:r>
                      </m:num>
                      <m:den>
                        <m:r>
                          <a:rPr lang="en-US" sz="3200" b="0" i="1" smtClean="0">
                            <a:latin typeface="Cambria Math"/>
                            <a:sym typeface="Wingdings" pitchFamily="2" charset="2"/>
                          </a:rPr>
                          <m:t>8 −5</m:t>
                        </m:r>
                      </m:den>
                    </m:f>
                  </m:oMath>
                </a14:m>
                <a:r>
                  <a:rPr lang="en-US" sz="3200" dirty="0">
                    <a:sym typeface="Wingdings" pitchFamily="2" charset="2"/>
                  </a:rPr>
                  <a:t> = </a:t>
                </a:r>
                <a14:m>
                  <m:oMath xmlns:m="http://schemas.openxmlformats.org/officeDocument/2006/math">
                    <m:f>
                      <m:fPr>
                        <m:ctrlPr>
                          <a:rPr lang="en-US" sz="3200" i="1" smtClean="0">
                            <a:latin typeface="Cambria Math" panose="02040503050406030204" pitchFamily="18" charset="0"/>
                            <a:sym typeface="Wingdings" pitchFamily="2" charset="2"/>
                          </a:rPr>
                        </m:ctrlPr>
                      </m:fPr>
                      <m:num>
                        <m:r>
                          <a:rPr lang="en-US" sz="3200" b="0" i="1" smtClean="0">
                            <a:latin typeface="Cambria Math"/>
                            <a:sym typeface="Wingdings" pitchFamily="2" charset="2"/>
                          </a:rPr>
                          <m:t>3 (7)</m:t>
                        </m:r>
                      </m:num>
                      <m:den>
                        <m:r>
                          <a:rPr lang="en-US" sz="3200" b="0" i="1" smtClean="0">
                            <a:latin typeface="Cambria Math"/>
                            <a:sym typeface="Wingdings" pitchFamily="2" charset="2"/>
                          </a:rPr>
                          <m:t>3</m:t>
                        </m:r>
                      </m:den>
                    </m:f>
                  </m:oMath>
                </a14:m>
                <a:r>
                  <a:rPr lang="en-US" sz="3200" dirty="0">
                    <a:sym typeface="Wingdings" pitchFamily="2" charset="2"/>
                  </a:rPr>
                  <a:t> = </a:t>
                </a:r>
                <a:r>
                  <a:rPr lang="en-US" sz="3200" b="1" dirty="0">
                    <a:solidFill>
                      <a:srgbClr val="00B050"/>
                    </a:solidFill>
                    <a:sym typeface="Wingdings" pitchFamily="2" charset="2"/>
                  </a:rPr>
                  <a:t>7 years</a:t>
                </a:r>
              </a:p>
              <a:p>
                <a:pPr marL="0" indent="0">
                  <a:buNone/>
                </a:pPr>
                <a:endParaRPr lang="en-US" dirty="0">
                  <a:sym typeface="Wingdings" pitchFamily="2" charset="2"/>
                </a:endParaRPr>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47"/>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dirty="0"/>
              <a:t>Solution</a:t>
            </a:r>
          </a:p>
        </p:txBody>
      </p:sp>
    </p:spTree>
    <p:extLst>
      <p:ext uri="{BB962C8B-B14F-4D97-AF65-F5344CB8AC3E}">
        <p14:creationId xmlns:p14="http://schemas.microsoft.com/office/powerpoint/2010/main" val="31145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err="1">
                <a:solidFill>
                  <a:srgbClr val="FF0000"/>
                </a:solidFill>
              </a:rPr>
              <a:t>Sachin’s</a:t>
            </a:r>
            <a:r>
              <a:rPr lang="en-US" sz="3200" b="1" dirty="0">
                <a:solidFill>
                  <a:srgbClr val="FF0000"/>
                </a:solidFill>
              </a:rPr>
              <a:t> present age is 3 times that of his son </a:t>
            </a:r>
            <a:r>
              <a:rPr lang="en-US" sz="3200" b="1" dirty="0" err="1">
                <a:solidFill>
                  <a:srgbClr val="FF0000"/>
                </a:solidFill>
              </a:rPr>
              <a:t>Arjun</a:t>
            </a:r>
            <a:r>
              <a:rPr lang="en-US" sz="3200" b="1" dirty="0">
                <a:solidFill>
                  <a:srgbClr val="FF0000"/>
                </a:solidFill>
              </a:rPr>
              <a:t>. In 12 years, </a:t>
            </a:r>
            <a:r>
              <a:rPr lang="en-US" sz="3200" b="1" dirty="0" err="1">
                <a:solidFill>
                  <a:srgbClr val="FF0000"/>
                </a:solidFill>
              </a:rPr>
              <a:t>Sachin’s</a:t>
            </a:r>
            <a:r>
              <a:rPr lang="en-US" sz="3200" b="1" dirty="0">
                <a:solidFill>
                  <a:srgbClr val="FF0000"/>
                </a:solidFill>
              </a:rPr>
              <a:t> age will be double the </a:t>
            </a:r>
            <a:r>
              <a:rPr lang="en-US" sz="3200" b="1" dirty="0" err="1">
                <a:solidFill>
                  <a:srgbClr val="FF0000"/>
                </a:solidFill>
              </a:rPr>
              <a:t>Arjun’s</a:t>
            </a:r>
            <a:r>
              <a:rPr lang="en-US" sz="3200" b="1" dirty="0">
                <a:solidFill>
                  <a:srgbClr val="FF0000"/>
                </a:solidFill>
              </a:rPr>
              <a:t> age. Find the present age of </a:t>
            </a:r>
            <a:r>
              <a:rPr lang="en-US" sz="3200" b="1" dirty="0" err="1">
                <a:solidFill>
                  <a:srgbClr val="FF0000"/>
                </a:solidFill>
              </a:rPr>
              <a:t>Sachin</a:t>
            </a:r>
            <a:r>
              <a:rPr lang="en-US" sz="3200" b="1" dirty="0">
                <a:solidFill>
                  <a:srgbClr val="FF0000"/>
                </a:solidFill>
              </a:rPr>
              <a:t>.</a:t>
            </a:r>
          </a:p>
          <a:p>
            <a:pPr marL="0" indent="0">
              <a:lnSpc>
                <a:spcPct val="150000"/>
              </a:lnSpc>
              <a:buNone/>
            </a:pPr>
            <a:r>
              <a:rPr lang="en-US" sz="3200" dirty="0"/>
              <a:t>     a) 12 years		b) 32 years</a:t>
            </a:r>
            <a:r>
              <a:rPr lang="en-US" sz="3200" b="1" dirty="0"/>
              <a:t>	</a:t>
            </a:r>
            <a:r>
              <a:rPr lang="en-US" sz="3200" dirty="0"/>
              <a:t>	</a:t>
            </a:r>
          </a:p>
          <a:p>
            <a:pPr marL="0" indent="0">
              <a:lnSpc>
                <a:spcPct val="150000"/>
              </a:lnSpc>
              <a:buNone/>
            </a:pPr>
            <a:r>
              <a:rPr lang="en-US" sz="3200" dirty="0">
                <a:solidFill>
                  <a:schemeClr val="tx1"/>
                </a:solidFill>
              </a:rPr>
              <a:t>     c) 36 years</a:t>
            </a:r>
            <a:r>
              <a:rPr lang="en-US" sz="3200" dirty="0"/>
              <a:t>		d) 40 years</a:t>
            </a:r>
          </a:p>
        </p:txBody>
      </p:sp>
      <p:sp>
        <p:nvSpPr>
          <p:cNvPr id="3" name="Title 2"/>
          <p:cNvSpPr>
            <a:spLocks noGrp="1"/>
          </p:cNvSpPr>
          <p:nvPr>
            <p:ph type="title"/>
          </p:nvPr>
        </p:nvSpPr>
        <p:spPr/>
        <p:txBody>
          <a:bodyPr/>
          <a:lstStyle/>
          <a:p>
            <a:r>
              <a:rPr lang="en-US" dirty="0"/>
              <a:t>Question - 3</a:t>
            </a:r>
          </a:p>
        </p:txBody>
      </p:sp>
    </p:spTree>
    <p:extLst>
      <p:ext uri="{BB962C8B-B14F-4D97-AF65-F5344CB8AC3E}">
        <p14:creationId xmlns:p14="http://schemas.microsoft.com/office/powerpoint/2010/main" val="276918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sz="3600" b="1" dirty="0">
                    <a:solidFill>
                      <a:srgbClr val="0070C0"/>
                    </a:solidFill>
                  </a:rPr>
                  <a:t>Younger’s age = </a:t>
                </a:r>
                <a14:m>
                  <m:oMath xmlns:m="http://schemas.openxmlformats.org/officeDocument/2006/math">
                    <m:f>
                      <m:fPr>
                        <m:ctrlPr>
                          <a:rPr lang="en-US" sz="3600" b="1" i="1">
                            <a:solidFill>
                              <a:srgbClr val="0070C0"/>
                            </a:solidFill>
                            <a:latin typeface="Cambria Math" panose="02040503050406030204" pitchFamily="18" charset="0"/>
                          </a:rPr>
                        </m:ctrlPr>
                      </m:fPr>
                      <m:num>
                        <m:r>
                          <a:rPr lang="en-US" sz="3600" b="1" i="1">
                            <a:solidFill>
                              <a:srgbClr val="0070C0"/>
                            </a:solidFill>
                            <a:latin typeface="Cambria Math"/>
                          </a:rPr>
                          <m:t>𝒕</m:t>
                        </m:r>
                        <m:r>
                          <a:rPr lang="en-US" sz="3600" b="1" i="1">
                            <a:solidFill>
                              <a:srgbClr val="0070C0"/>
                            </a:solidFill>
                            <a:latin typeface="Cambria Math"/>
                          </a:rPr>
                          <m:t>(</m:t>
                        </m:r>
                        <m:r>
                          <a:rPr lang="en-US" sz="3600" b="1" i="1" smtClean="0">
                            <a:solidFill>
                              <a:srgbClr val="0070C0"/>
                            </a:solidFill>
                            <a:latin typeface="Cambria Math"/>
                          </a:rPr>
                          <m:t>𝒙</m:t>
                        </m:r>
                        <m:r>
                          <a:rPr lang="en-US" sz="3600" b="1" i="1">
                            <a:solidFill>
                              <a:srgbClr val="0070C0"/>
                            </a:solidFill>
                            <a:latin typeface="Cambria Math"/>
                          </a:rPr>
                          <m:t> −</m:t>
                        </m:r>
                        <m:r>
                          <a:rPr lang="en-US" sz="3600" b="1" i="1" smtClean="0">
                            <a:solidFill>
                              <a:srgbClr val="0070C0"/>
                            </a:solidFill>
                            <a:latin typeface="Cambria Math"/>
                          </a:rPr>
                          <m:t> </m:t>
                        </m:r>
                        <m:r>
                          <a:rPr lang="en-US" sz="3600" b="1" i="1">
                            <a:solidFill>
                              <a:srgbClr val="0070C0"/>
                            </a:solidFill>
                            <a:latin typeface="Cambria Math"/>
                          </a:rPr>
                          <m:t>𝟏</m:t>
                        </m:r>
                        <m:r>
                          <a:rPr lang="en-US" sz="3600" b="1" i="1">
                            <a:solidFill>
                              <a:srgbClr val="0070C0"/>
                            </a:solidFill>
                            <a:latin typeface="Cambria Math"/>
                          </a:rPr>
                          <m:t>)</m:t>
                        </m:r>
                      </m:num>
                      <m:den>
                        <m:r>
                          <a:rPr lang="en-US" sz="3600" b="1" i="1" smtClean="0">
                            <a:solidFill>
                              <a:srgbClr val="0070C0"/>
                            </a:solidFill>
                            <a:latin typeface="Cambria Math"/>
                          </a:rPr>
                          <m:t>𝒙</m:t>
                        </m:r>
                        <m:r>
                          <a:rPr lang="en-US" sz="3600" b="1" i="1" smtClean="0">
                            <a:solidFill>
                              <a:srgbClr val="0070C0"/>
                            </a:solidFill>
                            <a:latin typeface="Cambria Math"/>
                          </a:rPr>
                          <m:t> ~ </m:t>
                        </m:r>
                        <m:r>
                          <a:rPr lang="en-US" sz="3600" b="1" i="1" smtClean="0">
                            <a:solidFill>
                              <a:srgbClr val="0070C0"/>
                            </a:solidFill>
                            <a:latin typeface="Cambria Math"/>
                          </a:rPr>
                          <m:t>𝒚</m:t>
                        </m:r>
                      </m:den>
                    </m:f>
                  </m:oMath>
                </a14:m>
                <a:endParaRPr lang="en-US" sz="3600" b="1" dirty="0"/>
              </a:p>
              <a:p>
                <a:pPr marL="0" indent="0">
                  <a:buNone/>
                </a:pPr>
                <a:r>
                  <a:rPr lang="en-US" dirty="0"/>
                  <a:t>t </a:t>
                </a:r>
                <a:r>
                  <a:rPr lang="en-US" dirty="0">
                    <a:sym typeface="Wingdings" pitchFamily="2" charset="2"/>
                  </a:rPr>
                  <a:t> Time Period</a:t>
                </a:r>
              </a:p>
              <a:p>
                <a:pPr marL="0" indent="0">
                  <a:buNone/>
                </a:pPr>
                <a14:m>
                  <m:oMath xmlns:m="http://schemas.openxmlformats.org/officeDocument/2006/math">
                    <m:r>
                      <a:rPr lang="en-US" b="0" i="1" smtClean="0">
                        <a:latin typeface="Cambria Math"/>
                        <a:sym typeface="Wingdings" pitchFamily="2" charset="2"/>
                      </a:rPr>
                      <m:t>𝑥</m:t>
                    </m:r>
                  </m:oMath>
                </a14:m>
                <a:r>
                  <a:rPr lang="en-US" dirty="0">
                    <a:sym typeface="Wingdings" pitchFamily="2" charset="2"/>
                  </a:rPr>
                  <a:t>  No. of times in the Future</a:t>
                </a:r>
              </a:p>
              <a:p>
                <a:pPr marL="0" indent="0">
                  <a:buNone/>
                </a:pPr>
                <a:r>
                  <a:rPr lang="en-US" dirty="0">
                    <a:sym typeface="Wingdings" pitchFamily="2" charset="2"/>
                  </a:rPr>
                  <a:t>y  No. of times in the Present</a:t>
                </a:r>
              </a:p>
              <a:p>
                <a:pPr marL="0" indent="0">
                  <a:buNone/>
                </a:pPr>
                <a:r>
                  <a:rPr lang="en-US" dirty="0" err="1">
                    <a:sym typeface="Wingdings" pitchFamily="2" charset="2"/>
                  </a:rPr>
                  <a:t>Arjun’s</a:t>
                </a:r>
                <a:r>
                  <a:rPr lang="en-US" dirty="0">
                    <a:sym typeface="Wingdings" pitchFamily="2" charset="2"/>
                  </a:rPr>
                  <a:t> age = </a:t>
                </a:r>
                <a14:m>
                  <m:oMath xmlns:m="http://schemas.openxmlformats.org/officeDocument/2006/math">
                    <m:f>
                      <m:fPr>
                        <m:ctrlPr>
                          <a:rPr lang="en-US" i="1">
                            <a:latin typeface="Cambria Math" panose="02040503050406030204" pitchFamily="18" charset="0"/>
                            <a:sym typeface="Wingdings" pitchFamily="2" charset="2"/>
                          </a:rPr>
                        </m:ctrlPr>
                      </m:fPr>
                      <m:num>
                        <m:r>
                          <a:rPr lang="en-US" b="0" i="1" smtClean="0">
                            <a:latin typeface="Cambria Math"/>
                            <a:sym typeface="Wingdings" pitchFamily="2" charset="2"/>
                          </a:rPr>
                          <m:t>12</m:t>
                        </m:r>
                        <m:r>
                          <a:rPr lang="en-US" i="1">
                            <a:latin typeface="Cambria Math"/>
                            <a:sym typeface="Wingdings" pitchFamily="2" charset="2"/>
                          </a:rPr>
                          <m:t> (</m:t>
                        </m:r>
                        <m:r>
                          <a:rPr lang="en-US" b="0" i="1" smtClean="0">
                            <a:latin typeface="Cambria Math"/>
                            <a:sym typeface="Wingdings" pitchFamily="2" charset="2"/>
                          </a:rPr>
                          <m:t>2</m:t>
                        </m:r>
                        <m:r>
                          <a:rPr lang="en-US" i="1">
                            <a:latin typeface="Cambria Math"/>
                            <a:sym typeface="Wingdings" pitchFamily="2" charset="2"/>
                          </a:rPr>
                          <m:t> −1)</m:t>
                        </m:r>
                      </m:num>
                      <m:den>
                        <m:r>
                          <a:rPr lang="en-US" b="0" i="1" smtClean="0">
                            <a:latin typeface="Cambria Math"/>
                            <a:sym typeface="Wingdings" pitchFamily="2" charset="2"/>
                          </a:rPr>
                          <m:t>2</m:t>
                        </m:r>
                        <m:r>
                          <a:rPr lang="en-US" i="1">
                            <a:latin typeface="Cambria Math"/>
                            <a:sym typeface="Wingdings" pitchFamily="2" charset="2"/>
                          </a:rPr>
                          <m:t> </m:t>
                        </m:r>
                        <m:r>
                          <a:rPr lang="en-US" b="0" i="1" smtClean="0">
                            <a:latin typeface="Cambria Math"/>
                            <a:sym typeface="Wingdings" pitchFamily="2" charset="2"/>
                          </a:rPr>
                          <m:t>~ 3</m:t>
                        </m:r>
                      </m:den>
                    </m:f>
                  </m:oMath>
                </a14:m>
                <a:r>
                  <a:rPr lang="en-US" dirty="0">
                    <a:sym typeface="Wingdings" pitchFamily="2" charset="2"/>
                  </a:rPr>
                  <a:t> </a:t>
                </a:r>
                <a:r>
                  <a:rPr lang="en-US" dirty="0">
                    <a:solidFill>
                      <a:schemeClr val="tx1"/>
                    </a:solidFill>
                    <a:sym typeface="Wingdings" pitchFamily="2" charset="2"/>
                  </a:rPr>
                  <a:t>= </a:t>
                </a:r>
                <a14:m>
                  <m:oMath xmlns:m="http://schemas.openxmlformats.org/officeDocument/2006/math">
                    <m:r>
                      <a:rPr lang="en-US" b="1" i="1" smtClean="0">
                        <a:solidFill>
                          <a:schemeClr val="tx1"/>
                        </a:solidFill>
                        <a:latin typeface="Cambria Math"/>
                        <a:sym typeface="Wingdings" pitchFamily="2" charset="2"/>
                      </a:rPr>
                      <m:t>𝟏𝟐</m:t>
                    </m:r>
                    <m:r>
                      <a:rPr lang="en-US" b="1" i="1" smtClean="0">
                        <a:solidFill>
                          <a:schemeClr val="tx1"/>
                        </a:solidFill>
                        <a:latin typeface="Cambria Math"/>
                        <a:sym typeface="Wingdings" pitchFamily="2" charset="2"/>
                      </a:rPr>
                      <m:t> </m:t>
                    </m:r>
                    <m:r>
                      <a:rPr lang="en-US" b="1" i="1" smtClean="0">
                        <a:solidFill>
                          <a:schemeClr val="tx1"/>
                        </a:solidFill>
                        <a:latin typeface="Cambria Math"/>
                        <a:sym typeface="Wingdings" pitchFamily="2" charset="2"/>
                      </a:rPr>
                      <m:t>𝒚𝒆𝒂𝒓𝒔</m:t>
                    </m:r>
                  </m:oMath>
                </a14:m>
                <a:endParaRPr lang="en-US" b="1" dirty="0">
                  <a:solidFill>
                    <a:srgbClr val="00B050"/>
                  </a:solidFill>
                  <a:sym typeface="Wingdings" pitchFamily="2" charset="2"/>
                </a:endParaRPr>
              </a:p>
              <a:p>
                <a:pPr marL="0" indent="0">
                  <a:buNone/>
                </a:pPr>
                <a:r>
                  <a:rPr lang="en-US" b="1" dirty="0" err="1">
                    <a:solidFill>
                      <a:schemeClr val="tx1"/>
                    </a:solidFill>
                    <a:sym typeface="Wingdings" pitchFamily="2" charset="2"/>
                  </a:rPr>
                  <a:t>Sachin’s</a:t>
                </a:r>
                <a:r>
                  <a:rPr lang="en-US" b="1" dirty="0">
                    <a:solidFill>
                      <a:schemeClr val="tx1"/>
                    </a:solidFill>
                    <a:sym typeface="Wingdings" pitchFamily="2" charset="2"/>
                  </a:rPr>
                  <a:t> Age = 3 (12) = </a:t>
                </a:r>
                <a:r>
                  <a:rPr lang="en-US" b="1" dirty="0">
                    <a:solidFill>
                      <a:srgbClr val="00B050"/>
                    </a:solidFill>
                    <a:sym typeface="Wingdings" pitchFamily="2" charset="2"/>
                  </a:rPr>
                  <a:t>36 years</a:t>
                </a:r>
              </a:p>
              <a:p>
                <a:pPr marL="0" indent="0">
                  <a:buNone/>
                </a:pPr>
                <a:endParaRPr lang="en-US" b="1" dirty="0">
                  <a:solidFill>
                    <a:srgbClr val="00B050"/>
                  </a:solidFill>
                  <a:sym typeface="Wingdings" pitchFamily="2" charset="2"/>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441"/>
                </a:stretch>
              </a:blipFill>
            </p:spPr>
            <p:txBody>
              <a:bodyPr/>
              <a:lstStyle/>
              <a:p>
                <a:r>
                  <a:rPr lang="en-US">
                    <a:noFill/>
                  </a:rPr>
                  <a:t> </a:t>
                </a:r>
              </a:p>
            </p:txBody>
          </p:sp>
        </mc:Fallback>
      </mc:AlternateContent>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2818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2248347"/>
            <a:ext cx="8305800" cy="3877815"/>
          </a:xfrm>
        </p:spPr>
        <p:txBody>
          <a:bodyPr>
            <a:normAutofit/>
          </a:bodyPr>
          <a:lstStyle/>
          <a:p>
            <a:pPr marL="0" lvl="0" indent="0" algn="just">
              <a:buNone/>
            </a:pPr>
            <a:r>
              <a:rPr lang="en-US" sz="3200" b="1" dirty="0">
                <a:solidFill>
                  <a:srgbClr val="FF0000"/>
                </a:solidFill>
              </a:rPr>
              <a:t>The ratio of the ages Father and Son is 5 : 3 and the sum of their ages is 64 years. What will be ratio of their ages after 16 years? </a:t>
            </a:r>
          </a:p>
          <a:p>
            <a:pPr marL="0" indent="0">
              <a:lnSpc>
                <a:spcPct val="150000"/>
              </a:lnSpc>
              <a:buNone/>
            </a:pPr>
            <a:r>
              <a:rPr lang="en-US" dirty="0">
                <a:solidFill>
                  <a:schemeClr val="tx1"/>
                </a:solidFill>
              </a:rPr>
              <a:t>	</a:t>
            </a:r>
            <a:r>
              <a:rPr lang="en-US" sz="3200" dirty="0">
                <a:solidFill>
                  <a:schemeClr val="tx1"/>
                </a:solidFill>
              </a:rPr>
              <a:t>a) 7 : 5</a:t>
            </a:r>
            <a:r>
              <a:rPr lang="en-US" sz="3200" dirty="0"/>
              <a:t>			b) 7 : 9	</a:t>
            </a:r>
          </a:p>
          <a:p>
            <a:pPr marL="0" indent="0">
              <a:lnSpc>
                <a:spcPct val="160000"/>
              </a:lnSpc>
              <a:buNone/>
            </a:pPr>
            <a:r>
              <a:rPr lang="en-US" sz="3200" dirty="0"/>
              <a:t>	c) 23 : 11			d) 19 : 23</a:t>
            </a:r>
          </a:p>
          <a:p>
            <a:endParaRPr lang="en-US" dirty="0"/>
          </a:p>
        </p:txBody>
      </p:sp>
      <p:sp>
        <p:nvSpPr>
          <p:cNvPr id="2" name="Title 1"/>
          <p:cNvSpPr>
            <a:spLocks noGrp="1"/>
          </p:cNvSpPr>
          <p:nvPr>
            <p:ph type="title"/>
          </p:nvPr>
        </p:nvSpPr>
        <p:spPr/>
        <p:txBody>
          <a:bodyPr/>
          <a:lstStyle/>
          <a:p>
            <a:r>
              <a:rPr lang="en-US" dirty="0"/>
              <a:t>Question - 4 </a:t>
            </a:r>
          </a:p>
        </p:txBody>
      </p:sp>
    </p:spTree>
    <p:extLst>
      <p:ext uri="{BB962C8B-B14F-4D97-AF65-F5344CB8AC3E}">
        <p14:creationId xmlns:p14="http://schemas.microsoft.com/office/powerpoint/2010/main" val="125345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2248347"/>
            <a:ext cx="8305800" cy="3877815"/>
          </a:xfrm>
        </p:spPr>
        <p:txBody>
          <a:bodyPr>
            <a:normAutofit/>
          </a:bodyPr>
          <a:lstStyle/>
          <a:p>
            <a:pPr marL="0" lvl="0" indent="0" algn="just">
              <a:buNone/>
            </a:pPr>
            <a:r>
              <a:rPr lang="en-US" sz="3200" b="1" dirty="0">
                <a:solidFill>
                  <a:srgbClr val="FF0000"/>
                </a:solidFill>
              </a:rPr>
              <a:t>The ratio of the ages Father and Son is 5 : 3 and the sum of their ages is 64 years. What will be ratio of their ages after 16 years? </a:t>
            </a:r>
          </a:p>
          <a:p>
            <a:pPr marL="0" indent="0">
              <a:lnSpc>
                <a:spcPct val="150000"/>
              </a:lnSpc>
              <a:buNone/>
            </a:pPr>
            <a:r>
              <a:rPr lang="en-US" dirty="0">
                <a:solidFill>
                  <a:schemeClr val="tx1"/>
                </a:solidFill>
              </a:rPr>
              <a:t>	</a:t>
            </a:r>
            <a:r>
              <a:rPr lang="en-US" sz="3200" b="1" dirty="0">
                <a:solidFill>
                  <a:srgbClr val="00B050"/>
                </a:solidFill>
              </a:rPr>
              <a:t>a) 7 : 5</a:t>
            </a:r>
            <a:r>
              <a:rPr lang="en-US" sz="3200" dirty="0"/>
              <a:t>			b) 7 : 9	</a:t>
            </a:r>
          </a:p>
          <a:p>
            <a:pPr marL="0" indent="0">
              <a:lnSpc>
                <a:spcPct val="160000"/>
              </a:lnSpc>
              <a:buNone/>
            </a:pPr>
            <a:r>
              <a:rPr lang="en-US" sz="3200" dirty="0"/>
              <a:t>	c) 23 : 11			d) 19 : 23</a:t>
            </a:r>
          </a:p>
          <a:p>
            <a:endParaRPr lang="en-US" dirty="0"/>
          </a:p>
        </p:txBody>
      </p:sp>
      <p:sp>
        <p:nvSpPr>
          <p:cNvPr id="2" name="Title 1"/>
          <p:cNvSpPr>
            <a:spLocks noGrp="1"/>
          </p:cNvSpPr>
          <p:nvPr>
            <p:ph type="title"/>
          </p:nvPr>
        </p:nvSpPr>
        <p:spPr/>
        <p:txBody>
          <a:bodyPr/>
          <a:lstStyle/>
          <a:p>
            <a:r>
              <a:rPr lang="en-US" dirty="0"/>
              <a:t>Question - 4 </a:t>
            </a:r>
          </a:p>
        </p:txBody>
      </p:sp>
    </p:spTree>
    <p:extLst>
      <p:ext uri="{BB962C8B-B14F-4D97-AF65-F5344CB8AC3E}">
        <p14:creationId xmlns:p14="http://schemas.microsoft.com/office/powerpoint/2010/main" val="26472389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374</TotalTime>
  <Words>1701</Words>
  <Application>Microsoft Office PowerPoint</Application>
  <PresentationFormat>On-screen Show (4:3)</PresentationFormat>
  <Paragraphs>150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Hardcover</vt:lpstr>
      <vt:lpstr>PROBLEMS ON AGES</vt:lpstr>
      <vt:lpstr>Question - 1</vt:lpstr>
      <vt:lpstr>Solution</vt:lpstr>
      <vt:lpstr>Question - 2</vt:lpstr>
      <vt:lpstr>Solution</vt:lpstr>
      <vt:lpstr>Question - 3</vt:lpstr>
      <vt:lpstr>PowerPoint Presentation</vt:lpstr>
      <vt:lpstr>Question - 4 </vt:lpstr>
      <vt:lpstr>Question - 4 </vt:lpstr>
      <vt:lpstr>Question - 5</vt:lpstr>
      <vt:lpstr>Question - 5</vt:lpstr>
      <vt:lpstr>Question - 6</vt:lpstr>
      <vt:lpstr>Question - 6</vt:lpstr>
      <vt:lpstr>Question - 7</vt:lpstr>
      <vt:lpstr>Question - 7</vt:lpstr>
      <vt:lpstr>Question - 8</vt:lpstr>
      <vt:lpstr>Question - 8</vt:lpstr>
      <vt:lpstr>Question - 9</vt:lpstr>
      <vt:lpstr>Question - 9</vt:lpstr>
      <vt:lpstr>Question - 10</vt:lpstr>
      <vt:lpstr>Question - 10</vt:lpstr>
      <vt:lpstr>Question - 11</vt:lpstr>
      <vt:lpstr>Question - 11</vt:lpstr>
      <vt:lpstr>Question - 12</vt:lpstr>
      <vt:lpstr>Question - 12</vt:lpstr>
      <vt:lpstr>Question - 13</vt:lpstr>
      <vt:lpstr>Question - 13</vt:lpstr>
      <vt:lpstr>Question - 14</vt:lpstr>
      <vt:lpstr>Question - 14</vt:lpstr>
      <vt:lpstr>Question - 15</vt:lpstr>
      <vt:lpstr>Question - 15</vt:lpstr>
      <vt:lpstr>CONCEPT CLARITY QUESTIONS</vt:lpstr>
      <vt:lpstr>Question - 1</vt:lpstr>
      <vt:lpstr>Question - 2</vt:lpstr>
      <vt:lpstr>Question - 3</vt:lpstr>
      <vt:lpstr>Question - 4</vt:lpstr>
      <vt:lpstr>Question - 5</vt:lpstr>
      <vt:lpstr>Question - 6</vt:lpstr>
      <vt:lpstr>Question - 7</vt:lpstr>
      <vt:lpstr>Question - 8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Manikandan</dc:creator>
  <cp:lastModifiedBy>Unknown User</cp:lastModifiedBy>
  <cp:revision>124</cp:revision>
  <dcterms:created xsi:type="dcterms:W3CDTF">2018-07-09T17:38:52Z</dcterms:created>
  <dcterms:modified xsi:type="dcterms:W3CDTF">2022-03-09T03:46:25Z</dcterms:modified>
</cp:coreProperties>
</file>