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Roboto Slab"/>
      <p:regular r:id="rId40"/>
      <p:bold r:id="rId41"/>
    </p:embeddedFont>
    <p:embeddedFont>
      <p:font typeface="Roboto"/>
      <p:regular r:id="rId42"/>
      <p:bold r:id="rId43"/>
      <p:italic r:id="rId44"/>
      <p:boldItalic r:id="rId45"/>
    </p:embeddedFon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50" roundtripDataSignature="AMtx7miT19ntPNHZ0o9EnPNh1WxNyYB2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lab-regular.fntdata"/><Relationship Id="rId42" Type="http://schemas.openxmlformats.org/officeDocument/2006/relationships/font" Target="fonts/Roboto-regular.fntdata"/><Relationship Id="rId41" Type="http://schemas.openxmlformats.org/officeDocument/2006/relationships/font" Target="fonts/RobotoSlab-bold.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CenturyGothic-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ee9ea4c0f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17ee9ea4c0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ee9ea4c0f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17ee9ea4c0f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7ee9ea4c0f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17ee9ea4c0f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7ee9ea4c0f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17ee9ea4c0f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7ee9ea4c0f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17ee9ea4c0f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7ee9ea4c0f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17ee9ea4c0f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7ee9ea4c0f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7ee9ea4c0f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7ee9ea4c0f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7ee9ea4c0f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7ee9ea4c0f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17ee9ea4c0f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7ee9ea4c0f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17ee9ea4c0f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ee9ea4c0f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7ee9ea4c0f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7ee9ea4c0f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7ee9ea4c0f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7ee9ea4c0f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17ee9ea4c0f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7ee9ea4c0f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17ee9ea4c0f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7ee9ea4c0f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17ee9ea4c0f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7397e3aee9_0_57"/>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5" name="Google Shape;15;g17397e3aee9_0_57"/>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6" name="Google Shape;16;g17397e3aee9_0_57"/>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7" name="Google Shape;17;g17397e3aee9_0_57"/>
          <p:cNvSpPr txBox="1"/>
          <p:nvPr>
            <p:ph type="ctrTitle"/>
          </p:nvPr>
        </p:nvSpPr>
        <p:spPr>
          <a:xfrm>
            <a:off x="2240402" y="1585234"/>
            <a:ext cx="7711200" cy="1943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8" name="Google Shape;18;g17397e3aee9_0_57"/>
          <p:cNvSpPr txBox="1"/>
          <p:nvPr>
            <p:ph idx="1" type="subTitle"/>
          </p:nvPr>
        </p:nvSpPr>
        <p:spPr>
          <a:xfrm>
            <a:off x="2240402" y="4065933"/>
            <a:ext cx="7711200" cy="1212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9" name="Google Shape;19;g17397e3aee9_0_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g17397e3aee9_0_100"/>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7397e3aee9_0_100"/>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9" name="Google Shape;59;g17397e3aee9_0_100"/>
          <p:cNvSpPr txBox="1"/>
          <p:nvPr>
            <p:ph idx="1" type="body"/>
          </p:nvPr>
        </p:nvSpPr>
        <p:spPr>
          <a:xfrm>
            <a:off x="517200" y="3892600"/>
            <a:ext cx="111576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0" name="Google Shape;60;g17397e3aee9_0_1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g17397e3aee9_0_10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g17397e3aee9_0_107"/>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65" name="Google Shape;65;g17397e3aee9_0_107"/>
          <p:cNvSpPr txBox="1"/>
          <p:nvPr>
            <p:ph idx="1" type="body"/>
          </p:nvPr>
        </p:nvSpPr>
        <p:spPr>
          <a:xfrm>
            <a:off x="1154954" y="2603500"/>
            <a:ext cx="8761500" cy="34164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6" name="Google Shape;66;g17397e3aee9_0_107"/>
          <p:cNvSpPr txBox="1"/>
          <p:nvPr>
            <p:ph idx="10" type="dt"/>
          </p:nvPr>
        </p:nvSpPr>
        <p:spPr>
          <a:xfrm>
            <a:off x="10650938" y="6394407"/>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17397e3aee9_0_107"/>
          <p:cNvSpPr txBox="1"/>
          <p:nvPr>
            <p:ph idx="11" type="ftr"/>
          </p:nvPr>
        </p:nvSpPr>
        <p:spPr>
          <a:xfrm>
            <a:off x="561110" y="6391839"/>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g17397e3aee9_0_107"/>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cxnSp>
        <p:nvCxnSpPr>
          <p:cNvPr id="21" name="Google Shape;21;g17397e3aee9_0_64"/>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17397e3aee9_0_64"/>
          <p:cNvSpPr txBox="1"/>
          <p:nvPr>
            <p:ph type="title"/>
          </p:nvPr>
        </p:nvSpPr>
        <p:spPr>
          <a:xfrm>
            <a:off x="641000" y="2353267"/>
            <a:ext cx="10962900" cy="1209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23" name="Google Shape;23;g17397e3aee9_0_6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cxnSp>
        <p:nvCxnSpPr>
          <p:cNvPr id="25" name="Google Shape;25;g17397e3aee9_0_68"/>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6" name="Google Shape;26;g17397e3aee9_0_68"/>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7" name="Google Shape;27;g17397e3aee9_0_68"/>
          <p:cNvSpPr txBox="1"/>
          <p:nvPr>
            <p:ph idx="1" type="body"/>
          </p:nvPr>
        </p:nvSpPr>
        <p:spPr>
          <a:xfrm>
            <a:off x="517200" y="1986432"/>
            <a:ext cx="11157600" cy="410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8" name="Google Shape;28;g17397e3aee9_0_6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cxnSp>
        <p:nvCxnSpPr>
          <p:cNvPr id="30" name="Google Shape;30;g17397e3aee9_0_73"/>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31" name="Google Shape;31;g17397e3aee9_0_73"/>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2" name="Google Shape;32;g17397e3aee9_0_73"/>
          <p:cNvSpPr txBox="1"/>
          <p:nvPr>
            <p:ph idx="1" type="body"/>
          </p:nvPr>
        </p:nvSpPr>
        <p:spPr>
          <a:xfrm>
            <a:off x="5172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17397e3aee9_0_73"/>
          <p:cNvSpPr txBox="1"/>
          <p:nvPr>
            <p:ph idx="2" type="body"/>
          </p:nvPr>
        </p:nvSpPr>
        <p:spPr>
          <a:xfrm>
            <a:off x="63416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g17397e3aee9_0_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17397e3aee9_0_79"/>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7" name="Google Shape;37;g17397e3aee9_0_7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cxnSp>
        <p:nvCxnSpPr>
          <p:cNvPr id="39" name="Google Shape;39;g17397e3aee9_0_82"/>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40" name="Google Shape;40;g17397e3aee9_0_82"/>
          <p:cNvSpPr txBox="1"/>
          <p:nvPr>
            <p:ph type="title"/>
          </p:nvPr>
        </p:nvSpPr>
        <p:spPr>
          <a:xfrm>
            <a:off x="5172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1" name="Google Shape;41;g17397e3aee9_0_82"/>
          <p:cNvSpPr txBox="1"/>
          <p:nvPr>
            <p:ph idx="1" type="body"/>
          </p:nvPr>
        </p:nvSpPr>
        <p:spPr>
          <a:xfrm>
            <a:off x="517200" y="2125367"/>
            <a:ext cx="3744000" cy="35748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2" name="Google Shape;42;g17397e3aee9_0_8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g17397e3aee9_0_87"/>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5" name="Google Shape;45;g17397e3aee9_0_8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g17397e3aee9_0_90"/>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8" name="Google Shape;48;g17397e3aee9_0_90"/>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9" name="Google Shape;49;g17397e3aee9_0_90"/>
          <p:cNvSpPr txBox="1"/>
          <p:nvPr>
            <p:ph type="title"/>
          </p:nvPr>
        </p:nvSpPr>
        <p:spPr>
          <a:xfrm>
            <a:off x="354000" y="1612100"/>
            <a:ext cx="5393700" cy="20085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50" name="Google Shape;50;g17397e3aee9_0_90"/>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51" name="Google Shape;51;g17397e3aee9_0_90"/>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52" name="Google Shape;52;g17397e3aee9_0_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g17397e3aee9_0_97"/>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5" name="Google Shape;55;g17397e3aee9_0_9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9" name="Shape 9"/>
        <p:cNvGrpSpPr/>
        <p:nvPr/>
      </p:nvGrpSpPr>
      <p:grpSpPr>
        <a:xfrm>
          <a:off x="0" y="0"/>
          <a:ext cx="0" cy="0"/>
          <a:chOff x="0" y="0"/>
          <a:chExt cx="0" cy="0"/>
        </a:xfrm>
      </p:grpSpPr>
      <p:sp>
        <p:nvSpPr>
          <p:cNvPr id="10" name="Google Shape;10;g17397e3aee9_0_53"/>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11" name="Google Shape;11;g17397e3aee9_0_53"/>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12" name="Google Shape;12;g17397e3aee9_0_5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
          <p:cNvSpPr txBox="1"/>
          <p:nvPr>
            <p:ph type="ctrTitle"/>
          </p:nvPr>
        </p:nvSpPr>
        <p:spPr>
          <a:xfrm>
            <a:off x="2240400" y="1203829"/>
            <a:ext cx="7711200" cy="1031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Century Gothic"/>
              <a:buNone/>
            </a:pPr>
            <a:r>
              <a:rPr b="1" i="1" lang="en-IN" u="sng"/>
              <a:t>18ECP101L</a:t>
            </a:r>
            <a:endParaRPr b="1" i="1" u="sng"/>
          </a:p>
        </p:txBody>
      </p:sp>
      <p:sp>
        <p:nvSpPr>
          <p:cNvPr id="74" name="Google Shape;74;p1"/>
          <p:cNvSpPr txBox="1"/>
          <p:nvPr>
            <p:ph idx="1" type="subTitle"/>
          </p:nvPr>
        </p:nvSpPr>
        <p:spPr>
          <a:xfrm>
            <a:off x="2240400" y="2901078"/>
            <a:ext cx="7711200" cy="29898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spcBef>
                <a:spcPts val="0"/>
              </a:spcBef>
              <a:spcAft>
                <a:spcPts val="0"/>
              </a:spcAft>
              <a:buSzPct val="80000"/>
              <a:buNone/>
            </a:pPr>
            <a:r>
              <a:rPr b="1" i="1" lang="en-IN" sz="4000" u="sng"/>
              <a:t>MASSIVE OPEN ONLINE COURSE(MOOC) - I</a:t>
            </a:r>
            <a:endParaRPr b="1" i="1" sz="4000" u="sng"/>
          </a:p>
          <a:p>
            <a:pPr indent="0" lvl="0" marL="0" rtl="0" algn="l">
              <a:spcBef>
                <a:spcPts val="1000"/>
              </a:spcBef>
              <a:spcAft>
                <a:spcPts val="0"/>
              </a:spcAft>
              <a:buSzPct val="80000"/>
              <a:buNone/>
            </a:pPr>
            <a:r>
              <a:rPr b="1" i="1" lang="en-IN" sz="4000" u="sng"/>
              <a:t>PLATFORM – COURSERA</a:t>
            </a:r>
            <a:endParaRPr b="1" i="1" sz="4000" u="sng"/>
          </a:p>
          <a:p>
            <a:pPr indent="0" lvl="0" marL="0" rtl="0" algn="l">
              <a:spcBef>
                <a:spcPts val="1000"/>
              </a:spcBef>
              <a:spcAft>
                <a:spcPts val="0"/>
              </a:spcAft>
              <a:buSzPct val="80000"/>
              <a:buNone/>
            </a:pPr>
            <a:r>
              <a:rPr b="1" i="1" lang="en-IN" sz="4000" u="sng"/>
              <a:t>Course - Introduction to Systems Engineering</a:t>
            </a:r>
            <a:endParaRPr b="1" i="1" sz="4000" u="sng"/>
          </a:p>
          <a:p>
            <a:pPr indent="0" lvl="0" marL="0" rtl="0" algn="l">
              <a:spcBef>
                <a:spcPts val="1000"/>
              </a:spcBef>
              <a:spcAft>
                <a:spcPts val="0"/>
              </a:spcAft>
              <a:buSzPct val="80000"/>
              <a:buNone/>
            </a:pPr>
            <a:r>
              <a:rPr b="1" i="1" lang="en-IN" sz="4000" u="sng"/>
              <a:t>DONE BY – RA2011004010051 (Kunal Keshan) - ECE A</a:t>
            </a:r>
            <a:endParaRPr b="1" i="1" sz="400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2</a:t>
            </a:r>
            <a:endParaRPr/>
          </a:p>
        </p:txBody>
      </p:sp>
      <p:sp>
        <p:nvSpPr>
          <p:cNvPr id="133" name="Google Shape;133;p12"/>
          <p:cNvSpPr txBox="1"/>
          <p:nvPr>
            <p:ph idx="1" type="body"/>
          </p:nvPr>
        </p:nvSpPr>
        <p:spPr>
          <a:xfrm flipH="1">
            <a:off x="9916367" y="5935578"/>
            <a:ext cx="45719" cy="84221"/>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134" name="Google Shape;134;p12"/>
          <p:cNvPicPr preferRelativeResize="0"/>
          <p:nvPr/>
        </p:nvPicPr>
        <p:blipFill>
          <a:blip r:embed="rId3">
            <a:alphaModFix/>
          </a:blip>
          <a:stretch>
            <a:fillRect/>
          </a:stretch>
        </p:blipFill>
        <p:spPr>
          <a:xfrm>
            <a:off x="1154950" y="1809050"/>
            <a:ext cx="9611568" cy="47006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3</a:t>
            </a:r>
            <a:endParaRPr/>
          </a:p>
        </p:txBody>
      </p:sp>
      <p:pic>
        <p:nvPicPr>
          <p:cNvPr id="140" name="Google Shape;140;p15"/>
          <p:cNvPicPr preferRelativeResize="0"/>
          <p:nvPr/>
        </p:nvPicPr>
        <p:blipFill>
          <a:blip r:embed="rId3">
            <a:alphaModFix/>
          </a:blip>
          <a:stretch>
            <a:fillRect/>
          </a:stretch>
        </p:blipFill>
        <p:spPr>
          <a:xfrm>
            <a:off x="1154950" y="1749850"/>
            <a:ext cx="10046626" cy="487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3</a:t>
            </a:r>
            <a:endParaRPr/>
          </a:p>
        </p:txBody>
      </p:sp>
      <p:sp>
        <p:nvSpPr>
          <p:cNvPr id="146" name="Google Shape;146;p16"/>
          <p:cNvSpPr txBox="1"/>
          <p:nvPr>
            <p:ph idx="1" type="body"/>
          </p:nvPr>
        </p:nvSpPr>
        <p:spPr>
          <a:xfrm flipH="1">
            <a:off x="9916367" y="5967662"/>
            <a:ext cx="45719" cy="52137"/>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147" name="Google Shape;147;p16"/>
          <p:cNvPicPr preferRelativeResize="0"/>
          <p:nvPr/>
        </p:nvPicPr>
        <p:blipFill>
          <a:blip r:embed="rId3">
            <a:alphaModFix/>
          </a:blip>
          <a:stretch>
            <a:fillRect/>
          </a:stretch>
        </p:blipFill>
        <p:spPr>
          <a:xfrm>
            <a:off x="1154950" y="1828800"/>
            <a:ext cx="9611565" cy="46979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7ee9ea4c0f_0_8"/>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3</a:t>
            </a:r>
            <a:endParaRPr/>
          </a:p>
        </p:txBody>
      </p:sp>
      <p:pic>
        <p:nvPicPr>
          <p:cNvPr id="153" name="Google Shape;153;g17ee9ea4c0f_0_8"/>
          <p:cNvPicPr preferRelativeResize="0"/>
          <p:nvPr/>
        </p:nvPicPr>
        <p:blipFill>
          <a:blip r:embed="rId3">
            <a:alphaModFix/>
          </a:blip>
          <a:stretch>
            <a:fillRect/>
          </a:stretch>
        </p:blipFill>
        <p:spPr>
          <a:xfrm>
            <a:off x="1154950" y="1848445"/>
            <a:ext cx="9611686" cy="46931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4</a:t>
            </a:r>
            <a:endParaRPr/>
          </a:p>
        </p:txBody>
      </p:sp>
      <p:pic>
        <p:nvPicPr>
          <p:cNvPr id="159" name="Google Shape;159;p17"/>
          <p:cNvPicPr preferRelativeResize="0"/>
          <p:nvPr/>
        </p:nvPicPr>
        <p:blipFill>
          <a:blip r:embed="rId3">
            <a:alphaModFix/>
          </a:blip>
          <a:stretch>
            <a:fillRect/>
          </a:stretch>
        </p:blipFill>
        <p:spPr>
          <a:xfrm>
            <a:off x="1154950" y="1676400"/>
            <a:ext cx="9993014" cy="4876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Week 4</a:t>
            </a:r>
            <a:endParaRPr/>
          </a:p>
        </p:txBody>
      </p:sp>
      <p:pic>
        <p:nvPicPr>
          <p:cNvPr id="165" name="Google Shape;165;p18"/>
          <p:cNvPicPr preferRelativeResize="0"/>
          <p:nvPr/>
        </p:nvPicPr>
        <p:blipFill>
          <a:blip r:embed="rId3">
            <a:alphaModFix/>
          </a:blip>
          <a:stretch>
            <a:fillRect/>
          </a:stretch>
        </p:blipFill>
        <p:spPr>
          <a:xfrm>
            <a:off x="1154950" y="1799200"/>
            <a:ext cx="9611568" cy="46756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4</a:t>
            </a:r>
            <a:endParaRPr/>
          </a:p>
        </p:txBody>
      </p:sp>
      <p:sp>
        <p:nvSpPr>
          <p:cNvPr id="171" name="Google Shape;171;p19"/>
          <p:cNvSpPr txBox="1"/>
          <p:nvPr>
            <p:ph idx="1" type="body"/>
          </p:nvPr>
        </p:nvSpPr>
        <p:spPr>
          <a:xfrm flipH="1">
            <a:off x="11770403" y="6070332"/>
            <a:ext cx="366622" cy="45719"/>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172" name="Google Shape;172;p19"/>
          <p:cNvPicPr preferRelativeResize="0"/>
          <p:nvPr/>
        </p:nvPicPr>
        <p:blipFill>
          <a:blip r:embed="rId3">
            <a:alphaModFix/>
          </a:blip>
          <a:stretch>
            <a:fillRect/>
          </a:stretch>
        </p:blipFill>
        <p:spPr>
          <a:xfrm>
            <a:off x="1154950" y="1759725"/>
            <a:ext cx="10025112" cy="4876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7ee9ea4c0f_0_19"/>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4</a:t>
            </a:r>
            <a:endParaRPr/>
          </a:p>
        </p:txBody>
      </p:sp>
      <p:sp>
        <p:nvSpPr>
          <p:cNvPr id="178" name="Google Shape;178;g17ee9ea4c0f_0_19"/>
          <p:cNvSpPr txBox="1"/>
          <p:nvPr>
            <p:ph idx="1" type="body"/>
          </p:nvPr>
        </p:nvSpPr>
        <p:spPr>
          <a:xfrm flipH="1">
            <a:off x="11770425" y="6070332"/>
            <a:ext cx="366600" cy="45600"/>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179" name="Google Shape;179;g17ee9ea4c0f_0_19"/>
          <p:cNvPicPr preferRelativeResize="0"/>
          <p:nvPr/>
        </p:nvPicPr>
        <p:blipFill>
          <a:blip r:embed="rId3">
            <a:alphaModFix/>
          </a:blip>
          <a:stretch>
            <a:fillRect/>
          </a:stretch>
        </p:blipFill>
        <p:spPr>
          <a:xfrm>
            <a:off x="1154950" y="1676320"/>
            <a:ext cx="10003858" cy="48768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7ee9ea4c0f_0_28"/>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5</a:t>
            </a:r>
            <a:endParaRPr/>
          </a:p>
        </p:txBody>
      </p:sp>
      <p:sp>
        <p:nvSpPr>
          <p:cNvPr id="185" name="Google Shape;185;g17ee9ea4c0f_0_28"/>
          <p:cNvSpPr txBox="1"/>
          <p:nvPr>
            <p:ph idx="1" type="body"/>
          </p:nvPr>
        </p:nvSpPr>
        <p:spPr>
          <a:xfrm flipH="1">
            <a:off x="11770425" y="6070332"/>
            <a:ext cx="366600" cy="45600"/>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186" name="Google Shape;186;g17ee9ea4c0f_0_28"/>
          <p:cNvPicPr preferRelativeResize="0"/>
          <p:nvPr/>
        </p:nvPicPr>
        <p:blipFill>
          <a:blip r:embed="rId3">
            <a:alphaModFix/>
          </a:blip>
          <a:stretch>
            <a:fillRect/>
          </a:stretch>
        </p:blipFill>
        <p:spPr>
          <a:xfrm>
            <a:off x="1154950" y="1676320"/>
            <a:ext cx="10036022" cy="48768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7ee9ea4c0f_0_35"/>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5</a:t>
            </a:r>
            <a:endParaRPr/>
          </a:p>
        </p:txBody>
      </p:sp>
      <p:sp>
        <p:nvSpPr>
          <p:cNvPr id="192" name="Google Shape;192;g17ee9ea4c0f_0_35"/>
          <p:cNvSpPr txBox="1"/>
          <p:nvPr>
            <p:ph idx="1" type="body"/>
          </p:nvPr>
        </p:nvSpPr>
        <p:spPr>
          <a:xfrm flipH="1">
            <a:off x="11770425" y="6070332"/>
            <a:ext cx="366600" cy="45600"/>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193" name="Google Shape;193;g17ee9ea4c0f_0_35"/>
          <p:cNvPicPr preferRelativeResize="0"/>
          <p:nvPr/>
        </p:nvPicPr>
        <p:blipFill>
          <a:blip r:embed="rId3">
            <a:alphaModFix/>
          </a:blip>
          <a:stretch>
            <a:fillRect/>
          </a:stretch>
        </p:blipFill>
        <p:spPr>
          <a:xfrm>
            <a:off x="1154950" y="1676320"/>
            <a:ext cx="10025280" cy="48768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Course Details</a:t>
            </a:r>
            <a:endParaRPr/>
          </a:p>
        </p:txBody>
      </p:sp>
      <p:sp>
        <p:nvSpPr>
          <p:cNvPr id="80" name="Google Shape;80;p2"/>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fontScale="92500" lnSpcReduction="20000"/>
          </a:bodyPr>
          <a:lstStyle/>
          <a:p>
            <a:pPr indent="-285242" lvl="0" marL="292100" rtl="0" algn="l">
              <a:spcBef>
                <a:spcPts val="0"/>
              </a:spcBef>
              <a:spcAft>
                <a:spcPts val="0"/>
              </a:spcAft>
              <a:buSzPct val="79999"/>
              <a:buChar char="●"/>
            </a:pPr>
            <a:r>
              <a:rPr b="1" lang="en-IN" sz="1800">
                <a:latin typeface="Times New Roman"/>
                <a:ea typeface="Times New Roman"/>
                <a:cs typeface="Times New Roman"/>
                <a:sym typeface="Times New Roman"/>
              </a:rPr>
              <a:t>COURSE PLATFORM- Coursera</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285242" lvl="0" marL="292100" marR="1150620" rtl="0" algn="l">
              <a:lnSpc>
                <a:spcPct val="215000"/>
              </a:lnSpc>
              <a:spcBef>
                <a:spcPts val="910"/>
              </a:spcBef>
              <a:spcAft>
                <a:spcPts val="0"/>
              </a:spcAft>
              <a:buSzPct val="79999"/>
              <a:buChar char="●"/>
            </a:pPr>
            <a:r>
              <a:rPr b="1" lang="en-IN" sz="1800">
                <a:latin typeface="Times New Roman"/>
                <a:ea typeface="Times New Roman"/>
                <a:cs typeface="Times New Roman"/>
                <a:sym typeface="Times New Roman"/>
              </a:rPr>
              <a:t>COURSE TITLE- </a:t>
            </a:r>
            <a:r>
              <a:rPr b="1" lang="en-IN">
                <a:latin typeface="Times New Roman"/>
                <a:ea typeface="Times New Roman"/>
                <a:cs typeface="Times New Roman"/>
                <a:sym typeface="Times New Roman"/>
              </a:rPr>
              <a:t>Introduction to Systems Engineering</a:t>
            </a:r>
            <a:endParaRPr sz="1800">
              <a:latin typeface="Times New Roman"/>
              <a:ea typeface="Times New Roman"/>
              <a:cs typeface="Times New Roman"/>
              <a:sym typeface="Times New Roman"/>
            </a:endParaRPr>
          </a:p>
          <a:p>
            <a:pPr indent="-285242" lvl="0" marL="292100" marR="1150620" rtl="0" algn="l">
              <a:lnSpc>
                <a:spcPct val="215000"/>
              </a:lnSpc>
              <a:spcBef>
                <a:spcPts val="910"/>
              </a:spcBef>
              <a:spcAft>
                <a:spcPts val="0"/>
              </a:spcAft>
              <a:buSzPct val="79999"/>
              <a:buChar char="●"/>
            </a:pPr>
            <a:r>
              <a:rPr b="1" lang="en-IN" sz="1800">
                <a:latin typeface="Times New Roman"/>
                <a:ea typeface="Times New Roman"/>
                <a:cs typeface="Times New Roman"/>
                <a:sym typeface="Times New Roman"/>
              </a:rPr>
              <a:t>OFFERED By- </a:t>
            </a:r>
            <a:r>
              <a:rPr b="1" lang="en-IN">
                <a:latin typeface="Times New Roman"/>
                <a:ea typeface="Times New Roman"/>
                <a:cs typeface="Times New Roman"/>
                <a:sym typeface="Times New Roman"/>
              </a:rPr>
              <a:t>UNSW Sydney</a:t>
            </a:r>
            <a:endParaRPr b="1" sz="1800">
              <a:latin typeface="Times New Roman"/>
              <a:ea typeface="Times New Roman"/>
              <a:cs typeface="Times New Roman"/>
              <a:sym typeface="Times New Roman"/>
            </a:endParaRPr>
          </a:p>
          <a:p>
            <a:pPr indent="-285242" lvl="0" marL="292100" marR="1150620" rtl="0" algn="l">
              <a:lnSpc>
                <a:spcPct val="215000"/>
              </a:lnSpc>
              <a:spcBef>
                <a:spcPts val="910"/>
              </a:spcBef>
              <a:spcAft>
                <a:spcPts val="0"/>
              </a:spcAft>
              <a:buSzPct val="79999"/>
              <a:buChar char="●"/>
            </a:pPr>
            <a:r>
              <a:rPr b="1" lang="en-IN" sz="1800">
                <a:latin typeface="Times New Roman"/>
                <a:ea typeface="Times New Roman"/>
                <a:cs typeface="Times New Roman"/>
                <a:sym typeface="Times New Roman"/>
              </a:rPr>
              <a:t>DURATION </a:t>
            </a:r>
            <a:r>
              <a:rPr b="1" lang="en-IN">
                <a:latin typeface="Times New Roman"/>
                <a:ea typeface="Times New Roman"/>
                <a:cs typeface="Times New Roman"/>
                <a:sym typeface="Times New Roman"/>
              </a:rPr>
              <a:t>– 9 Weeks</a:t>
            </a:r>
            <a:endParaRPr sz="1800">
              <a:latin typeface="Times New Roman"/>
              <a:ea typeface="Times New Roman"/>
              <a:cs typeface="Times New Roman"/>
              <a:sym typeface="Times New Roman"/>
            </a:endParaRPr>
          </a:p>
          <a:p>
            <a:pPr indent="-251459" lvl="0" marL="342900" rtl="0" algn="l">
              <a:spcBef>
                <a:spcPts val="1000"/>
              </a:spcBef>
              <a:spcAft>
                <a:spcPts val="0"/>
              </a:spcAft>
              <a:buSzPct val="59999"/>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7ee9ea4c0f_0_42"/>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5</a:t>
            </a:r>
            <a:endParaRPr/>
          </a:p>
        </p:txBody>
      </p:sp>
      <p:sp>
        <p:nvSpPr>
          <p:cNvPr id="199" name="Google Shape;199;g17ee9ea4c0f_0_42"/>
          <p:cNvSpPr txBox="1"/>
          <p:nvPr>
            <p:ph idx="1" type="body"/>
          </p:nvPr>
        </p:nvSpPr>
        <p:spPr>
          <a:xfrm flipH="1">
            <a:off x="11770425" y="6070332"/>
            <a:ext cx="366600" cy="45600"/>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200" name="Google Shape;200;g17ee9ea4c0f_0_42"/>
          <p:cNvPicPr preferRelativeResize="0"/>
          <p:nvPr/>
        </p:nvPicPr>
        <p:blipFill>
          <a:blip r:embed="rId3">
            <a:alphaModFix/>
          </a:blip>
          <a:stretch>
            <a:fillRect/>
          </a:stretch>
        </p:blipFill>
        <p:spPr>
          <a:xfrm>
            <a:off x="1154950" y="1720170"/>
            <a:ext cx="10014557" cy="48768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7ee9ea4c0f_0_49"/>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6</a:t>
            </a:r>
            <a:endParaRPr/>
          </a:p>
        </p:txBody>
      </p:sp>
      <p:sp>
        <p:nvSpPr>
          <p:cNvPr id="206" name="Google Shape;206;g17ee9ea4c0f_0_49"/>
          <p:cNvSpPr txBox="1"/>
          <p:nvPr>
            <p:ph idx="1" type="body"/>
          </p:nvPr>
        </p:nvSpPr>
        <p:spPr>
          <a:xfrm flipH="1">
            <a:off x="11770425" y="6070332"/>
            <a:ext cx="366600" cy="45600"/>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207" name="Google Shape;207;g17ee9ea4c0f_0_49"/>
          <p:cNvPicPr preferRelativeResize="0"/>
          <p:nvPr/>
        </p:nvPicPr>
        <p:blipFill>
          <a:blip r:embed="rId3">
            <a:alphaModFix/>
          </a:blip>
          <a:stretch>
            <a:fillRect/>
          </a:stretch>
        </p:blipFill>
        <p:spPr>
          <a:xfrm>
            <a:off x="1154950" y="1676320"/>
            <a:ext cx="10025280" cy="48768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7ee9ea4c0f_0_55"/>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6</a:t>
            </a:r>
            <a:endParaRPr/>
          </a:p>
        </p:txBody>
      </p:sp>
      <p:sp>
        <p:nvSpPr>
          <p:cNvPr id="213" name="Google Shape;213;g17ee9ea4c0f_0_55"/>
          <p:cNvSpPr txBox="1"/>
          <p:nvPr>
            <p:ph idx="1" type="body"/>
          </p:nvPr>
        </p:nvSpPr>
        <p:spPr>
          <a:xfrm flipH="1">
            <a:off x="11770425" y="6070332"/>
            <a:ext cx="366600" cy="45600"/>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214" name="Google Shape;214;g17ee9ea4c0f_0_55"/>
          <p:cNvPicPr preferRelativeResize="0"/>
          <p:nvPr/>
        </p:nvPicPr>
        <p:blipFill>
          <a:blip r:embed="rId3">
            <a:alphaModFix/>
          </a:blip>
          <a:stretch>
            <a:fillRect/>
          </a:stretch>
        </p:blipFill>
        <p:spPr>
          <a:xfrm>
            <a:off x="1154950" y="1720170"/>
            <a:ext cx="10025280" cy="48768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7ee9ea4c0f_0_60"/>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6</a:t>
            </a:r>
            <a:endParaRPr/>
          </a:p>
        </p:txBody>
      </p:sp>
      <p:sp>
        <p:nvSpPr>
          <p:cNvPr id="220" name="Google Shape;220;g17ee9ea4c0f_0_60"/>
          <p:cNvSpPr txBox="1"/>
          <p:nvPr>
            <p:ph idx="1" type="body"/>
          </p:nvPr>
        </p:nvSpPr>
        <p:spPr>
          <a:xfrm flipH="1">
            <a:off x="11770425" y="6070332"/>
            <a:ext cx="366600" cy="45600"/>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221" name="Google Shape;221;g17ee9ea4c0f_0_60"/>
          <p:cNvPicPr preferRelativeResize="0"/>
          <p:nvPr/>
        </p:nvPicPr>
        <p:blipFill>
          <a:blip r:embed="rId3">
            <a:alphaModFix/>
          </a:blip>
          <a:stretch>
            <a:fillRect/>
          </a:stretch>
        </p:blipFill>
        <p:spPr>
          <a:xfrm>
            <a:off x="1154950" y="1676320"/>
            <a:ext cx="10640467" cy="487688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7ee9ea4c0f_0_65"/>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7</a:t>
            </a:r>
            <a:endParaRPr/>
          </a:p>
        </p:txBody>
      </p:sp>
      <p:sp>
        <p:nvSpPr>
          <p:cNvPr id="227" name="Google Shape;227;g17ee9ea4c0f_0_65"/>
          <p:cNvSpPr txBox="1"/>
          <p:nvPr>
            <p:ph idx="1" type="body"/>
          </p:nvPr>
        </p:nvSpPr>
        <p:spPr>
          <a:xfrm flipH="1">
            <a:off x="11770425" y="6070332"/>
            <a:ext cx="366600" cy="45600"/>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228" name="Google Shape;228;g17ee9ea4c0f_0_65"/>
          <p:cNvPicPr preferRelativeResize="0"/>
          <p:nvPr/>
        </p:nvPicPr>
        <p:blipFill>
          <a:blip r:embed="rId3">
            <a:alphaModFix/>
          </a:blip>
          <a:stretch>
            <a:fillRect/>
          </a:stretch>
        </p:blipFill>
        <p:spPr>
          <a:xfrm>
            <a:off x="1154950" y="1676320"/>
            <a:ext cx="9993178" cy="487687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7ee9ea4c0f_0_70"/>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7</a:t>
            </a:r>
            <a:endParaRPr/>
          </a:p>
        </p:txBody>
      </p:sp>
      <p:sp>
        <p:nvSpPr>
          <p:cNvPr id="234" name="Google Shape;234;g17ee9ea4c0f_0_70"/>
          <p:cNvSpPr txBox="1"/>
          <p:nvPr>
            <p:ph idx="1" type="body"/>
          </p:nvPr>
        </p:nvSpPr>
        <p:spPr>
          <a:xfrm flipH="1">
            <a:off x="11770425" y="6070332"/>
            <a:ext cx="366600" cy="45600"/>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235" name="Google Shape;235;g17ee9ea4c0f_0_70"/>
          <p:cNvPicPr preferRelativeResize="0"/>
          <p:nvPr/>
        </p:nvPicPr>
        <p:blipFill>
          <a:blip r:embed="rId3">
            <a:alphaModFix/>
          </a:blip>
          <a:stretch>
            <a:fillRect/>
          </a:stretch>
        </p:blipFill>
        <p:spPr>
          <a:xfrm>
            <a:off x="1154950" y="1676320"/>
            <a:ext cx="10025280" cy="487688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7ee9ea4c0f_0_75"/>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7</a:t>
            </a:r>
            <a:endParaRPr/>
          </a:p>
        </p:txBody>
      </p:sp>
      <p:sp>
        <p:nvSpPr>
          <p:cNvPr id="241" name="Google Shape;241;g17ee9ea4c0f_0_75"/>
          <p:cNvSpPr txBox="1"/>
          <p:nvPr>
            <p:ph idx="1" type="body"/>
          </p:nvPr>
        </p:nvSpPr>
        <p:spPr>
          <a:xfrm flipH="1">
            <a:off x="11770425" y="6070332"/>
            <a:ext cx="366600" cy="45600"/>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242" name="Google Shape;242;g17ee9ea4c0f_0_75"/>
          <p:cNvPicPr preferRelativeResize="0"/>
          <p:nvPr/>
        </p:nvPicPr>
        <p:blipFill>
          <a:blip r:embed="rId3">
            <a:alphaModFix/>
          </a:blip>
          <a:stretch>
            <a:fillRect/>
          </a:stretch>
        </p:blipFill>
        <p:spPr>
          <a:xfrm>
            <a:off x="1154950" y="1676320"/>
            <a:ext cx="9950702" cy="487688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7ee9ea4c0f_0_80"/>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8</a:t>
            </a:r>
            <a:endParaRPr/>
          </a:p>
        </p:txBody>
      </p:sp>
      <p:sp>
        <p:nvSpPr>
          <p:cNvPr id="248" name="Google Shape;248;g17ee9ea4c0f_0_80"/>
          <p:cNvSpPr txBox="1"/>
          <p:nvPr>
            <p:ph idx="1" type="body"/>
          </p:nvPr>
        </p:nvSpPr>
        <p:spPr>
          <a:xfrm flipH="1">
            <a:off x="11770425" y="6070332"/>
            <a:ext cx="366600" cy="45600"/>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249" name="Google Shape;249;g17ee9ea4c0f_0_80"/>
          <p:cNvPicPr preferRelativeResize="0"/>
          <p:nvPr/>
        </p:nvPicPr>
        <p:blipFill>
          <a:blip r:embed="rId3">
            <a:alphaModFix/>
          </a:blip>
          <a:stretch>
            <a:fillRect/>
          </a:stretch>
        </p:blipFill>
        <p:spPr>
          <a:xfrm>
            <a:off x="1154950" y="1818845"/>
            <a:ext cx="10020059" cy="487688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7ee9ea4c0f_0_85"/>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8</a:t>
            </a:r>
            <a:endParaRPr/>
          </a:p>
        </p:txBody>
      </p:sp>
      <p:sp>
        <p:nvSpPr>
          <p:cNvPr id="255" name="Google Shape;255;g17ee9ea4c0f_0_85"/>
          <p:cNvSpPr txBox="1"/>
          <p:nvPr>
            <p:ph idx="1" type="body"/>
          </p:nvPr>
        </p:nvSpPr>
        <p:spPr>
          <a:xfrm flipH="1">
            <a:off x="11770425" y="6070332"/>
            <a:ext cx="366600" cy="45600"/>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256" name="Google Shape;256;g17ee9ea4c0f_0_85"/>
          <p:cNvPicPr preferRelativeResize="0"/>
          <p:nvPr/>
        </p:nvPicPr>
        <p:blipFill>
          <a:blip r:embed="rId3">
            <a:alphaModFix/>
          </a:blip>
          <a:stretch>
            <a:fillRect/>
          </a:stretch>
        </p:blipFill>
        <p:spPr>
          <a:xfrm>
            <a:off x="1154950" y="1676320"/>
            <a:ext cx="10014557" cy="487688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7ee9ea4c0f_0_90"/>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9</a:t>
            </a:r>
            <a:endParaRPr/>
          </a:p>
        </p:txBody>
      </p:sp>
      <p:sp>
        <p:nvSpPr>
          <p:cNvPr id="262" name="Google Shape;262;g17ee9ea4c0f_0_90"/>
          <p:cNvSpPr txBox="1"/>
          <p:nvPr>
            <p:ph idx="1" type="body"/>
          </p:nvPr>
        </p:nvSpPr>
        <p:spPr>
          <a:xfrm flipH="1">
            <a:off x="11770425" y="6070332"/>
            <a:ext cx="366600" cy="45600"/>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263" name="Google Shape;263;g17ee9ea4c0f_0_90"/>
          <p:cNvPicPr preferRelativeResize="0"/>
          <p:nvPr/>
        </p:nvPicPr>
        <p:blipFill>
          <a:blip r:embed="rId3">
            <a:alphaModFix/>
          </a:blip>
          <a:stretch>
            <a:fillRect/>
          </a:stretch>
        </p:blipFill>
        <p:spPr>
          <a:xfrm>
            <a:off x="1154950" y="1676320"/>
            <a:ext cx="10750411" cy="48768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About this Course</a:t>
            </a:r>
            <a:endParaRPr/>
          </a:p>
        </p:txBody>
      </p:sp>
      <p:pic>
        <p:nvPicPr>
          <p:cNvPr id="86" name="Google Shape;86;p3"/>
          <p:cNvPicPr preferRelativeResize="0"/>
          <p:nvPr/>
        </p:nvPicPr>
        <p:blipFill>
          <a:blip r:embed="rId3">
            <a:alphaModFix/>
          </a:blip>
          <a:stretch>
            <a:fillRect/>
          </a:stretch>
        </p:blipFill>
        <p:spPr>
          <a:xfrm>
            <a:off x="1154950" y="1676400"/>
            <a:ext cx="10003694" cy="48768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7ee9ea4c0f_0_95"/>
          <p:cNvSpPr txBox="1"/>
          <p:nvPr>
            <p:ph type="title"/>
          </p:nvPr>
        </p:nvSpPr>
        <p:spPr>
          <a:xfrm>
            <a:off x="1154954" y="947920"/>
            <a:ext cx="8761500" cy="72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9</a:t>
            </a:r>
            <a:endParaRPr/>
          </a:p>
        </p:txBody>
      </p:sp>
      <p:sp>
        <p:nvSpPr>
          <p:cNvPr id="269" name="Google Shape;269;g17ee9ea4c0f_0_95"/>
          <p:cNvSpPr txBox="1"/>
          <p:nvPr>
            <p:ph idx="1" type="body"/>
          </p:nvPr>
        </p:nvSpPr>
        <p:spPr>
          <a:xfrm flipH="1">
            <a:off x="11770425" y="6070332"/>
            <a:ext cx="366600" cy="45600"/>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270" name="Google Shape;270;g17ee9ea4c0f_0_95"/>
          <p:cNvPicPr preferRelativeResize="0"/>
          <p:nvPr/>
        </p:nvPicPr>
        <p:blipFill>
          <a:blip r:embed="rId3">
            <a:alphaModFix/>
          </a:blip>
          <a:stretch>
            <a:fillRect/>
          </a:stretch>
        </p:blipFill>
        <p:spPr>
          <a:xfrm>
            <a:off x="1154950" y="1720170"/>
            <a:ext cx="9971894" cy="48768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Course Outcome</a:t>
            </a:r>
            <a:endParaRPr/>
          </a:p>
        </p:txBody>
      </p:sp>
      <p:sp>
        <p:nvSpPr>
          <p:cNvPr id="276" name="Google Shape;276;p20"/>
          <p:cNvSpPr/>
          <p:nvPr/>
        </p:nvSpPr>
        <p:spPr>
          <a:xfrm>
            <a:off x="1154950" y="1786050"/>
            <a:ext cx="10074300" cy="4618200"/>
          </a:xfrm>
          <a:prstGeom prst="rect">
            <a:avLst/>
          </a:prstGeom>
          <a:noFill/>
          <a:ln>
            <a:noFill/>
          </a:ln>
        </p:spPr>
        <p:txBody>
          <a:bodyPr anchorCtr="0" anchor="t" bIns="45700" lIns="91425" spcFirstLastPara="1" rIns="91425" wrap="square" tIns="45700">
            <a:spAutoFit/>
          </a:bodyPr>
          <a:lstStyle/>
          <a:p>
            <a:pPr indent="-273050" lvl="0" marL="285750" marR="0" rtl="0" algn="l">
              <a:spcBef>
                <a:spcPts val="0"/>
              </a:spcBef>
              <a:spcAft>
                <a:spcPts val="0"/>
              </a:spcAft>
              <a:buClr>
                <a:schemeClr val="dk1"/>
              </a:buClr>
              <a:buSzPts val="1600"/>
              <a:buFont typeface="Noto Sans Symbols"/>
              <a:buChar char="▪"/>
            </a:pPr>
            <a:r>
              <a:rPr b="1" i="1" lang="en-IN" sz="1600">
                <a:solidFill>
                  <a:schemeClr val="dk1"/>
                </a:solidFill>
                <a:latin typeface="Roboto"/>
                <a:ea typeface="Roboto"/>
                <a:cs typeface="Roboto"/>
                <a:sym typeface="Roboto"/>
              </a:rPr>
              <a:t>The course uses a structured yet flexible approach to provide a holistic, solid foundation to the understanding and development of complex systems. We take you step by step through the system life cycle, from design to development, production and management. You will learn how the different components of a system interrelate, and how each contributes to a project’s goals and success.</a:t>
            </a:r>
            <a:endParaRPr b="1" i="1" sz="1600">
              <a:solidFill>
                <a:schemeClr val="dk1"/>
              </a:solidFill>
              <a:latin typeface="Roboto"/>
              <a:ea typeface="Roboto"/>
              <a:cs typeface="Roboto"/>
              <a:sym typeface="Roboto"/>
            </a:endParaRPr>
          </a:p>
          <a:p>
            <a:pPr indent="0" lvl="0" marL="457200" marR="0" rtl="0" algn="l">
              <a:spcBef>
                <a:spcPts val="0"/>
              </a:spcBef>
              <a:spcAft>
                <a:spcPts val="0"/>
              </a:spcAft>
              <a:buNone/>
            </a:pPr>
            <a:r>
              <a:t/>
            </a:r>
            <a:endParaRPr b="1" i="1" sz="1600">
              <a:solidFill>
                <a:schemeClr val="dk1"/>
              </a:solidFill>
              <a:latin typeface="Roboto"/>
              <a:ea typeface="Roboto"/>
              <a:cs typeface="Roboto"/>
              <a:sym typeface="Roboto"/>
            </a:endParaRPr>
          </a:p>
          <a:p>
            <a:pPr indent="-273050" lvl="0" marL="285750" marR="0" rtl="0" algn="l">
              <a:spcBef>
                <a:spcPts val="0"/>
              </a:spcBef>
              <a:spcAft>
                <a:spcPts val="0"/>
              </a:spcAft>
              <a:buClr>
                <a:schemeClr val="dk1"/>
              </a:buClr>
              <a:buSzPts val="1600"/>
              <a:buFont typeface="Noto Sans Symbols"/>
              <a:buChar char="▪"/>
            </a:pPr>
            <a:r>
              <a:rPr b="1" i="1" lang="en-IN" sz="1600">
                <a:solidFill>
                  <a:schemeClr val="dk1"/>
                </a:solidFill>
                <a:latin typeface="Roboto"/>
                <a:ea typeface="Roboto"/>
                <a:cs typeface="Roboto"/>
                <a:sym typeface="Roboto"/>
              </a:rPr>
              <a:t>The course quizzes test your knowledge as you progress through the course.</a:t>
            </a:r>
            <a:endParaRPr b="1" i="1" sz="1600">
              <a:solidFill>
                <a:schemeClr val="dk1"/>
              </a:solidFill>
              <a:latin typeface="Roboto"/>
              <a:ea typeface="Roboto"/>
              <a:cs typeface="Roboto"/>
              <a:sym typeface="Roboto"/>
            </a:endParaRPr>
          </a:p>
          <a:p>
            <a:pPr indent="-273050" lvl="0" marL="285750" marR="0" rtl="0" algn="l">
              <a:spcBef>
                <a:spcPts val="0"/>
              </a:spcBef>
              <a:spcAft>
                <a:spcPts val="0"/>
              </a:spcAft>
              <a:buClr>
                <a:schemeClr val="dk1"/>
              </a:buClr>
              <a:buSzPts val="1600"/>
              <a:buFont typeface="Noto Sans Symbols"/>
              <a:buChar char="▪"/>
            </a:pPr>
            <a:r>
              <a:rPr b="1" i="1" lang="en-IN" sz="1600">
                <a:solidFill>
                  <a:schemeClr val="dk1"/>
                </a:solidFill>
                <a:latin typeface="Roboto"/>
                <a:ea typeface="Roboto"/>
                <a:cs typeface="Roboto"/>
                <a:sym typeface="Roboto"/>
              </a:rPr>
              <a:t>The practical module exercises provide you with opportunities to apply the knowledge to real-world contexts.</a:t>
            </a:r>
            <a:endParaRPr b="1" i="1" sz="1600">
              <a:solidFill>
                <a:schemeClr val="dk1"/>
              </a:solidFill>
              <a:latin typeface="Roboto"/>
              <a:ea typeface="Roboto"/>
              <a:cs typeface="Roboto"/>
              <a:sym typeface="Roboto"/>
            </a:endParaRPr>
          </a:p>
          <a:p>
            <a:pPr indent="-273050" lvl="0" marL="285750" marR="0" rtl="0" algn="l">
              <a:spcBef>
                <a:spcPts val="0"/>
              </a:spcBef>
              <a:spcAft>
                <a:spcPts val="0"/>
              </a:spcAft>
              <a:buClr>
                <a:schemeClr val="dk1"/>
              </a:buClr>
              <a:buSzPts val="1600"/>
              <a:buFont typeface="Noto Sans Symbols"/>
              <a:buChar char="▪"/>
            </a:pPr>
            <a:r>
              <a:rPr b="1" i="1" lang="en-IN" sz="1600">
                <a:solidFill>
                  <a:schemeClr val="dk1"/>
                </a:solidFill>
                <a:latin typeface="Roboto"/>
                <a:ea typeface="Roboto"/>
                <a:cs typeface="Roboto"/>
                <a:sym typeface="Roboto"/>
              </a:rPr>
              <a:t>The extension exercises and exams challenge and extend your understanding of the discipline, and develop deeper thinking skills.</a:t>
            </a:r>
            <a:endParaRPr b="1" i="1" sz="1600">
              <a:solidFill>
                <a:schemeClr val="dk1"/>
              </a:solidFill>
              <a:latin typeface="Roboto"/>
              <a:ea typeface="Roboto"/>
              <a:cs typeface="Roboto"/>
              <a:sym typeface="Roboto"/>
            </a:endParaRPr>
          </a:p>
          <a:p>
            <a:pPr indent="0" lvl="0" marL="457200" marR="0" rtl="0" algn="l">
              <a:spcBef>
                <a:spcPts val="0"/>
              </a:spcBef>
              <a:spcAft>
                <a:spcPts val="0"/>
              </a:spcAft>
              <a:buNone/>
            </a:pPr>
            <a:r>
              <a:t/>
            </a:r>
            <a:endParaRPr b="1" i="1" sz="1600">
              <a:solidFill>
                <a:schemeClr val="dk1"/>
              </a:solidFill>
              <a:latin typeface="Roboto"/>
              <a:ea typeface="Roboto"/>
              <a:cs typeface="Roboto"/>
              <a:sym typeface="Roboto"/>
            </a:endParaRPr>
          </a:p>
          <a:p>
            <a:pPr indent="-273050" lvl="0" marL="285750" marR="0" rtl="0" algn="l">
              <a:spcBef>
                <a:spcPts val="0"/>
              </a:spcBef>
              <a:spcAft>
                <a:spcPts val="0"/>
              </a:spcAft>
              <a:buClr>
                <a:schemeClr val="dk1"/>
              </a:buClr>
              <a:buSzPts val="1600"/>
              <a:buFont typeface="Noto Sans Symbols"/>
              <a:buChar char="▪"/>
            </a:pPr>
            <a:r>
              <a:rPr b="1" i="1" lang="en-IN" sz="1600">
                <a:solidFill>
                  <a:schemeClr val="dk1"/>
                </a:solidFill>
                <a:latin typeface="Roboto"/>
                <a:ea typeface="Roboto"/>
                <a:cs typeface="Roboto"/>
                <a:sym typeface="Roboto"/>
              </a:rPr>
              <a:t>We aim to provide you with a comprehensive introduction to the discipline, as well as a clear understanding of how the principles of systems engineering can be applied in a practical way to your context. We hope that by the end of the course, you will get a much better understanding of the relevance and benefits of the discipline as it relates to real world scenarios.</a:t>
            </a:r>
            <a:endParaRPr b="1" i="1" sz="1600">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Course Grades</a:t>
            </a:r>
            <a:endParaRPr/>
          </a:p>
        </p:txBody>
      </p:sp>
      <p:pic>
        <p:nvPicPr>
          <p:cNvPr id="282" name="Google Shape;282;p21"/>
          <p:cNvPicPr preferRelativeResize="0"/>
          <p:nvPr/>
        </p:nvPicPr>
        <p:blipFill>
          <a:blip r:embed="rId3">
            <a:alphaModFix/>
          </a:blip>
          <a:stretch>
            <a:fillRect/>
          </a:stretch>
        </p:blipFill>
        <p:spPr>
          <a:xfrm>
            <a:off x="1154950" y="1720275"/>
            <a:ext cx="4535949" cy="4876801"/>
          </a:xfrm>
          <a:prstGeom prst="rect">
            <a:avLst/>
          </a:prstGeom>
          <a:noFill/>
          <a:ln>
            <a:noFill/>
          </a:ln>
        </p:spPr>
      </p:pic>
      <p:pic>
        <p:nvPicPr>
          <p:cNvPr id="283" name="Google Shape;283;p21"/>
          <p:cNvPicPr preferRelativeResize="0"/>
          <p:nvPr/>
        </p:nvPicPr>
        <p:blipFill>
          <a:blip r:embed="rId4">
            <a:alphaModFix/>
          </a:blip>
          <a:stretch>
            <a:fillRect/>
          </a:stretch>
        </p:blipFill>
        <p:spPr>
          <a:xfrm>
            <a:off x="5886300" y="1720275"/>
            <a:ext cx="4922808" cy="4876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Proof</a:t>
            </a:r>
            <a:endParaRPr/>
          </a:p>
        </p:txBody>
      </p:sp>
      <p:pic>
        <p:nvPicPr>
          <p:cNvPr id="289" name="Google Shape;289;p22"/>
          <p:cNvPicPr preferRelativeResize="0"/>
          <p:nvPr/>
        </p:nvPicPr>
        <p:blipFill>
          <a:blip r:embed="rId3">
            <a:alphaModFix/>
          </a:blip>
          <a:stretch>
            <a:fillRect/>
          </a:stretch>
        </p:blipFill>
        <p:spPr>
          <a:xfrm>
            <a:off x="1154950" y="2016275"/>
            <a:ext cx="9372601" cy="3657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3"/>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Certificate</a:t>
            </a:r>
            <a:endParaRPr/>
          </a:p>
        </p:txBody>
      </p:sp>
      <p:pic>
        <p:nvPicPr>
          <p:cNvPr id="295" name="Google Shape;295;p23"/>
          <p:cNvPicPr preferRelativeResize="0"/>
          <p:nvPr/>
        </p:nvPicPr>
        <p:blipFill>
          <a:blip r:embed="rId3">
            <a:alphaModFix/>
          </a:blip>
          <a:stretch>
            <a:fillRect/>
          </a:stretch>
        </p:blipFill>
        <p:spPr>
          <a:xfrm>
            <a:off x="2957750" y="1732050"/>
            <a:ext cx="6276503" cy="4876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Introduction</a:t>
            </a:r>
            <a:endParaRPr/>
          </a:p>
        </p:txBody>
      </p:sp>
      <p:sp>
        <p:nvSpPr>
          <p:cNvPr id="92" name="Google Shape;92;p4"/>
          <p:cNvSpPr/>
          <p:nvPr/>
        </p:nvSpPr>
        <p:spPr>
          <a:xfrm>
            <a:off x="1154950" y="1980300"/>
            <a:ext cx="9344100" cy="3871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2000">
                <a:solidFill>
                  <a:schemeClr val="dk1"/>
                </a:solidFill>
                <a:latin typeface="Century Gothic"/>
                <a:ea typeface="Century Gothic"/>
                <a:cs typeface="Century Gothic"/>
                <a:sym typeface="Century Gothic"/>
              </a:rPr>
              <a:t>"Introduction to Systems Engineering" uses a structured yet flexible approach to provide a holistic, solid foundation to the successful development of complicated systems.</a:t>
            </a:r>
            <a:endParaRPr b="1" i="1" sz="20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b="1" i="1" sz="20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1" i="1" lang="en-IN" sz="2000">
                <a:solidFill>
                  <a:schemeClr val="dk1"/>
                </a:solidFill>
                <a:latin typeface="Century Gothic"/>
                <a:ea typeface="Century Gothic"/>
                <a:cs typeface="Century Gothic"/>
                <a:sym typeface="Century Gothic"/>
              </a:rPr>
              <a:t>The course takes you step by step through the system life cycle, from design to development, production and management. You will learn how the different components of a system interrelate, and how each contributes to a project’s goals and success. </a:t>
            </a:r>
            <a:endParaRPr b="1" i="1" sz="20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b="1" i="1" sz="20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1" i="1" lang="en-IN" sz="2000">
                <a:solidFill>
                  <a:schemeClr val="dk1"/>
                </a:solidFill>
                <a:latin typeface="Century Gothic"/>
                <a:ea typeface="Century Gothic"/>
                <a:cs typeface="Century Gothic"/>
                <a:sym typeface="Century Gothic"/>
              </a:rPr>
              <a:t>The discipline’s terminology, which can so often confuse the newcomer, is presented in an easily digestible form. Weekly video lectures introduce and synthesise key concepts, which are then reinforced with quizzes and practical exercises to help you measure your learning. </a:t>
            </a:r>
            <a:endParaRPr b="1" i="1" sz="20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1</a:t>
            </a:r>
            <a:endParaRPr/>
          </a:p>
        </p:txBody>
      </p:sp>
      <p:pic>
        <p:nvPicPr>
          <p:cNvPr id="98" name="Google Shape;98;p7"/>
          <p:cNvPicPr preferRelativeResize="0"/>
          <p:nvPr>
            <p:ph idx="1" type="body"/>
          </p:nvPr>
        </p:nvPicPr>
        <p:blipFill rotWithShape="1">
          <a:blip r:embed="rId3">
            <a:alphaModFix/>
          </a:blip>
          <a:srcRect b="0" l="0" r="0" t="0"/>
          <a:stretch/>
        </p:blipFill>
        <p:spPr>
          <a:xfrm>
            <a:off x="9917113" y="6026100"/>
            <a:ext cx="44450" cy="33437"/>
          </a:xfrm>
          <a:prstGeom prst="rect">
            <a:avLst/>
          </a:prstGeom>
          <a:noFill/>
          <a:ln>
            <a:noFill/>
          </a:ln>
        </p:spPr>
      </p:pic>
      <p:pic>
        <p:nvPicPr>
          <p:cNvPr id="99" name="Google Shape;99;p7"/>
          <p:cNvPicPr preferRelativeResize="0"/>
          <p:nvPr/>
        </p:nvPicPr>
        <p:blipFill>
          <a:blip r:embed="rId4">
            <a:alphaModFix/>
          </a:blip>
          <a:stretch>
            <a:fillRect/>
          </a:stretch>
        </p:blipFill>
        <p:spPr>
          <a:xfrm>
            <a:off x="1154950" y="1676400"/>
            <a:ext cx="9612312" cy="46860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1</a:t>
            </a:r>
            <a:endParaRPr/>
          </a:p>
        </p:txBody>
      </p:sp>
      <p:sp>
        <p:nvSpPr>
          <p:cNvPr id="105" name="Google Shape;105;p8"/>
          <p:cNvSpPr txBox="1"/>
          <p:nvPr>
            <p:ph idx="1" type="body"/>
          </p:nvPr>
        </p:nvSpPr>
        <p:spPr>
          <a:xfrm rot="10800000">
            <a:off x="11165304" y="6079957"/>
            <a:ext cx="64170" cy="45719"/>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106" name="Google Shape;106;p8"/>
          <p:cNvPicPr preferRelativeResize="0"/>
          <p:nvPr/>
        </p:nvPicPr>
        <p:blipFill>
          <a:blip r:embed="rId3">
            <a:alphaModFix/>
          </a:blip>
          <a:stretch>
            <a:fillRect/>
          </a:stretch>
        </p:blipFill>
        <p:spPr>
          <a:xfrm>
            <a:off x="1154950" y="1676400"/>
            <a:ext cx="9950539" cy="4876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1</a:t>
            </a:r>
            <a:endParaRPr/>
          </a:p>
        </p:txBody>
      </p:sp>
      <p:pic>
        <p:nvPicPr>
          <p:cNvPr id="112" name="Google Shape;112;p9"/>
          <p:cNvPicPr preferRelativeResize="0"/>
          <p:nvPr/>
        </p:nvPicPr>
        <p:blipFill>
          <a:blip r:embed="rId3">
            <a:alphaModFix/>
          </a:blip>
          <a:stretch>
            <a:fillRect/>
          </a:stretch>
        </p:blipFill>
        <p:spPr>
          <a:xfrm>
            <a:off x="1154950" y="1676400"/>
            <a:ext cx="10025112" cy="4876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2</a:t>
            </a:r>
            <a:endParaRPr/>
          </a:p>
        </p:txBody>
      </p:sp>
      <p:pic>
        <p:nvPicPr>
          <p:cNvPr id="118" name="Google Shape;118;p10"/>
          <p:cNvPicPr preferRelativeResize="0"/>
          <p:nvPr>
            <p:ph idx="1" type="body"/>
          </p:nvPr>
        </p:nvPicPr>
        <p:blipFill rotWithShape="1">
          <a:blip r:embed="rId3">
            <a:alphaModFix/>
          </a:blip>
          <a:srcRect b="0" l="0" r="0" t="0"/>
          <a:stretch/>
        </p:blipFill>
        <p:spPr>
          <a:xfrm>
            <a:off x="9917113" y="6106675"/>
            <a:ext cx="44450" cy="31037"/>
          </a:xfrm>
          <a:prstGeom prst="rect">
            <a:avLst/>
          </a:prstGeom>
          <a:noFill/>
          <a:ln>
            <a:noFill/>
          </a:ln>
        </p:spPr>
      </p:pic>
      <p:pic>
        <p:nvPicPr>
          <p:cNvPr id="119" name="Google Shape;119;p10"/>
          <p:cNvPicPr preferRelativeResize="0"/>
          <p:nvPr/>
        </p:nvPicPr>
        <p:blipFill>
          <a:blip r:embed="rId4">
            <a:alphaModFix/>
          </a:blip>
          <a:stretch>
            <a:fillRect/>
          </a:stretch>
        </p:blipFill>
        <p:spPr>
          <a:xfrm>
            <a:off x="1154950" y="1818925"/>
            <a:ext cx="9612312" cy="4665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1154954" y="947920"/>
            <a:ext cx="8761413" cy="7284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i="1" lang="en-IN" u="sng"/>
              <a:t>Week 2</a:t>
            </a:r>
            <a:endParaRPr/>
          </a:p>
        </p:txBody>
      </p:sp>
      <p:sp>
        <p:nvSpPr>
          <p:cNvPr id="126" name="Google Shape;126;p11"/>
          <p:cNvSpPr txBox="1"/>
          <p:nvPr>
            <p:ph idx="1" type="body"/>
          </p:nvPr>
        </p:nvSpPr>
        <p:spPr>
          <a:xfrm flipH="1">
            <a:off x="9916367" y="5951620"/>
            <a:ext cx="174117" cy="68179"/>
          </a:xfrm>
          <a:prstGeom prst="rect">
            <a:avLst/>
          </a:prstGeom>
          <a:noFill/>
          <a:ln>
            <a:noFill/>
          </a:ln>
        </p:spPr>
        <p:txBody>
          <a:bodyPr anchorCtr="0" anchor="t" bIns="45700" lIns="91425" spcFirstLastPara="1" rIns="91425" wrap="square" tIns="45700">
            <a:normAutofit fontScale="25000" lnSpcReduction="20000"/>
          </a:bodyPr>
          <a:lstStyle/>
          <a:p>
            <a:pPr indent="-320040" lvl="0" marL="342900" rtl="0" algn="l">
              <a:spcBef>
                <a:spcPts val="0"/>
              </a:spcBef>
              <a:spcAft>
                <a:spcPts val="0"/>
              </a:spcAft>
              <a:buSzPct val="59999"/>
              <a:buNone/>
            </a:pPr>
            <a:r>
              <a:t/>
            </a:r>
            <a:endParaRPr/>
          </a:p>
        </p:txBody>
      </p:sp>
      <p:pic>
        <p:nvPicPr>
          <p:cNvPr id="127" name="Google Shape;127;p11"/>
          <p:cNvPicPr preferRelativeResize="0"/>
          <p:nvPr/>
        </p:nvPicPr>
        <p:blipFill>
          <a:blip r:embed="rId3">
            <a:alphaModFix/>
          </a:blip>
          <a:stretch>
            <a:fillRect/>
          </a:stretch>
        </p:blipFill>
        <p:spPr>
          <a:xfrm>
            <a:off x="1154950" y="1838675"/>
            <a:ext cx="9611568" cy="47155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2021-11-20T08:00:04Z</dcterms:created>
  <dc:creator>Dhiyanesh R</dc:creator>
</cp:coreProperties>
</file>