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3332e849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3332e849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3332e8497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3332e8497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78479c1ada6de2c7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78479c1ada6de2c7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8479c1ada6de2c7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8479c1ada6de2c7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78479c1ada6de2c7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78479c1ada6de2c7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8479c1ada6de2c7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8479c1ada6de2c7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8479c1ada6de2c7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8479c1ada6de2c7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31e660bd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331e660bd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8479c1ada6de2c7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8479c1ada6de2c7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8479c1ada6de2c7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8479c1ada6de2c7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78479c1ada6de2c7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8479c1ada6de2c7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68224" y="1897000"/>
            <a:ext cx="5314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Developing a Quality Workforce.</a:t>
            </a:r>
            <a:endParaRPr/>
          </a:p>
        </p:txBody>
      </p:sp>
      <p:sp>
        <p:nvSpPr>
          <p:cNvPr id="278" name="Google Shape;278;p13"/>
          <p:cNvSpPr txBox="1"/>
          <p:nvPr>
            <p:ph idx="1" type="subTitle"/>
          </p:nvPr>
        </p:nvSpPr>
        <p:spPr>
          <a:xfrm>
            <a:off x="568225" y="3495860"/>
            <a:ext cx="2455500" cy="54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Group - 7 ECE A</a:t>
            </a:r>
            <a:endParaRPr/>
          </a:p>
        </p:txBody>
      </p:sp>
      <p:sp>
        <p:nvSpPr>
          <p:cNvPr id="279" name="Google Shape;279;p13"/>
          <p:cNvSpPr txBox="1"/>
          <p:nvPr>
            <p:ph type="ctrTitle"/>
          </p:nvPr>
        </p:nvSpPr>
        <p:spPr>
          <a:xfrm>
            <a:off x="568225" y="1354753"/>
            <a:ext cx="6675600" cy="88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Management Pri</a:t>
            </a:r>
            <a:r>
              <a:rPr lang="en" sz="2400"/>
              <a:t>nciples </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2"/>
          <p:cNvSpPr txBox="1"/>
          <p:nvPr>
            <p:ph type="title"/>
          </p:nvPr>
        </p:nvSpPr>
        <p:spPr>
          <a:xfrm>
            <a:off x="0" y="129800"/>
            <a:ext cx="91440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 Critical Incident Technique</a:t>
            </a:r>
            <a:endParaRPr/>
          </a:p>
        </p:txBody>
      </p:sp>
      <p:sp>
        <p:nvSpPr>
          <p:cNvPr id="335" name="Google Shape;335;p22"/>
          <p:cNvSpPr txBox="1"/>
          <p:nvPr/>
        </p:nvSpPr>
        <p:spPr>
          <a:xfrm>
            <a:off x="217950" y="1884725"/>
            <a:ext cx="87081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This technique  involves keeping a running log or inventory of effective and ineffective job behaviours.</a:t>
            </a:r>
            <a:endParaRPr sz="2000">
              <a:solidFill>
                <a:schemeClr val="lt1"/>
              </a:solidFill>
              <a:latin typeface="Nunito"/>
              <a:ea typeface="Nunito"/>
              <a:cs typeface="Nunito"/>
              <a:sym typeface="Nunito"/>
            </a:endParaRPr>
          </a:p>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 It documents success or failure patterns that can further be discussed with the individuals.</a:t>
            </a:r>
            <a:endParaRPr sz="2000">
              <a:solidFill>
                <a:schemeClr val="lt1"/>
              </a:solidFill>
              <a:latin typeface="Nunito"/>
              <a:ea typeface="Nunito"/>
              <a:cs typeface="Nunito"/>
              <a:sym typeface="Nunito"/>
            </a:endParaRPr>
          </a:p>
          <a:p>
            <a:pPr indent="0" lvl="0" marL="1371600" rtl="0" algn="l">
              <a:spcBef>
                <a:spcPts val="0"/>
              </a:spcBef>
              <a:spcAft>
                <a:spcPts val="0"/>
              </a:spcAft>
              <a:buNone/>
            </a:pPr>
            <a:r>
              <a:t/>
            </a:r>
            <a:endParaRPr sz="2000">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0" y="-460075"/>
            <a:ext cx="9144000" cy="1793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 Multiperson Comparisons</a:t>
            </a:r>
            <a:endParaRPr/>
          </a:p>
        </p:txBody>
      </p:sp>
      <p:sp>
        <p:nvSpPr>
          <p:cNvPr id="341" name="Google Shape;341;p23"/>
          <p:cNvSpPr txBox="1"/>
          <p:nvPr/>
        </p:nvSpPr>
        <p:spPr>
          <a:xfrm>
            <a:off x="74500" y="864300"/>
            <a:ext cx="8737500" cy="427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Nunito"/>
              <a:buChar char="●"/>
            </a:pPr>
            <a:r>
              <a:rPr lang="en" sz="1900">
                <a:solidFill>
                  <a:schemeClr val="lt1"/>
                </a:solidFill>
                <a:latin typeface="Nunito"/>
                <a:ea typeface="Nunito"/>
                <a:cs typeface="Nunito"/>
                <a:sym typeface="Nunito"/>
              </a:rPr>
              <a:t>This technique formally </a:t>
            </a:r>
            <a:r>
              <a:rPr b="1" lang="en" sz="1900">
                <a:solidFill>
                  <a:schemeClr val="lt1"/>
                </a:solidFill>
                <a:latin typeface="Nunito"/>
                <a:ea typeface="Nunito"/>
                <a:cs typeface="Nunito"/>
                <a:sym typeface="Nunito"/>
              </a:rPr>
              <a:t>compares</a:t>
            </a:r>
            <a:r>
              <a:rPr lang="en" sz="1900">
                <a:solidFill>
                  <a:schemeClr val="lt1"/>
                </a:solidFill>
                <a:latin typeface="Nunito"/>
                <a:ea typeface="Nunito"/>
                <a:cs typeface="Nunito"/>
                <a:sym typeface="Nunito"/>
              </a:rPr>
              <a:t> one person’s performance with that of one or more others. </a:t>
            </a:r>
            <a:endParaRPr sz="1900">
              <a:solidFill>
                <a:schemeClr val="lt1"/>
              </a:solidFill>
              <a:latin typeface="Nunito"/>
              <a:ea typeface="Nunito"/>
              <a:cs typeface="Nunito"/>
              <a:sym typeface="Nunito"/>
            </a:endParaRPr>
          </a:p>
          <a:p>
            <a:pPr indent="-349250" lvl="0" marL="457200" rtl="0" algn="l">
              <a:spcBef>
                <a:spcPts val="0"/>
              </a:spcBef>
              <a:spcAft>
                <a:spcPts val="0"/>
              </a:spcAft>
              <a:buClr>
                <a:schemeClr val="lt1"/>
              </a:buClr>
              <a:buSzPts val="1900"/>
              <a:buFont typeface="Nunito"/>
              <a:buChar char="●"/>
            </a:pPr>
            <a:r>
              <a:rPr lang="en" sz="1900">
                <a:solidFill>
                  <a:schemeClr val="lt1"/>
                </a:solidFill>
                <a:latin typeface="Nunito"/>
                <a:ea typeface="Nunito"/>
                <a:cs typeface="Nunito"/>
                <a:sym typeface="Nunito"/>
              </a:rPr>
              <a:t>Can be used on its own or be combined with other methods.</a:t>
            </a:r>
            <a:endParaRPr sz="1900">
              <a:solidFill>
                <a:schemeClr val="lt1"/>
              </a:solidFill>
              <a:latin typeface="Nunito"/>
              <a:ea typeface="Nunito"/>
              <a:cs typeface="Nunito"/>
              <a:sym typeface="Nunito"/>
            </a:endParaRPr>
          </a:p>
          <a:p>
            <a:pPr indent="-349250" lvl="0" marL="457200" rtl="0" algn="l">
              <a:spcBef>
                <a:spcPts val="0"/>
              </a:spcBef>
              <a:spcAft>
                <a:spcPts val="0"/>
              </a:spcAft>
              <a:buClr>
                <a:schemeClr val="lt1"/>
              </a:buClr>
              <a:buSzPts val="1900"/>
              <a:buFont typeface="Nunito"/>
              <a:buChar char="●"/>
            </a:pPr>
            <a:r>
              <a:rPr lang="en" sz="1900">
                <a:solidFill>
                  <a:schemeClr val="lt1"/>
                </a:solidFill>
                <a:latin typeface="Nunito"/>
                <a:ea typeface="Nunito"/>
                <a:cs typeface="Nunito"/>
                <a:sym typeface="Nunito"/>
              </a:rPr>
              <a:t>Different ways it can be done in</a:t>
            </a:r>
            <a:endParaRPr sz="1900">
              <a:solidFill>
                <a:schemeClr val="lt1"/>
              </a:solidFill>
              <a:latin typeface="Nunito"/>
              <a:ea typeface="Nunito"/>
              <a:cs typeface="Nunito"/>
              <a:sym typeface="Nunito"/>
            </a:endParaRPr>
          </a:p>
          <a:p>
            <a:pPr indent="-349250" lvl="0" marL="914400" rtl="0" algn="l">
              <a:spcBef>
                <a:spcPts val="0"/>
              </a:spcBef>
              <a:spcAft>
                <a:spcPts val="0"/>
              </a:spcAft>
              <a:buClr>
                <a:schemeClr val="lt1"/>
              </a:buClr>
              <a:buSzPts val="1900"/>
              <a:buFont typeface="Nunito"/>
              <a:buChar char="-"/>
            </a:pPr>
            <a:r>
              <a:rPr b="1" lang="en" sz="1900">
                <a:solidFill>
                  <a:schemeClr val="lt1"/>
                </a:solidFill>
                <a:latin typeface="Nunito"/>
                <a:ea typeface="Nunito"/>
                <a:cs typeface="Nunito"/>
                <a:sym typeface="Nunito"/>
              </a:rPr>
              <a:t>Rank Ordering</a:t>
            </a:r>
            <a:r>
              <a:rPr lang="en" sz="1900">
                <a:solidFill>
                  <a:schemeClr val="lt1"/>
                </a:solidFill>
                <a:latin typeface="Nunito"/>
                <a:ea typeface="Nunito"/>
                <a:cs typeface="Nunito"/>
                <a:sym typeface="Nunito"/>
              </a:rPr>
              <a:t> - arranged in order of performance achievement</a:t>
            </a:r>
            <a:endParaRPr sz="1900">
              <a:solidFill>
                <a:schemeClr val="lt1"/>
              </a:solidFill>
              <a:latin typeface="Nunito"/>
              <a:ea typeface="Nunito"/>
              <a:cs typeface="Nunito"/>
              <a:sym typeface="Nunito"/>
            </a:endParaRPr>
          </a:p>
          <a:p>
            <a:pPr indent="-349250" lvl="0" marL="914400" rtl="0" algn="l">
              <a:spcBef>
                <a:spcPts val="0"/>
              </a:spcBef>
              <a:spcAft>
                <a:spcPts val="0"/>
              </a:spcAft>
              <a:buClr>
                <a:schemeClr val="lt1"/>
              </a:buClr>
              <a:buSzPts val="1900"/>
              <a:buFont typeface="Nunito"/>
              <a:buChar char="-"/>
            </a:pPr>
            <a:r>
              <a:rPr b="1" lang="en" sz="1900">
                <a:solidFill>
                  <a:schemeClr val="lt1"/>
                </a:solidFill>
                <a:latin typeface="Nunito"/>
                <a:ea typeface="Nunito"/>
                <a:cs typeface="Nunito"/>
                <a:sym typeface="Nunito"/>
              </a:rPr>
              <a:t>Paired Comparisons</a:t>
            </a:r>
            <a:r>
              <a:rPr lang="en" sz="1900">
                <a:solidFill>
                  <a:schemeClr val="lt1"/>
                </a:solidFill>
                <a:latin typeface="Nunito"/>
                <a:ea typeface="Nunito"/>
                <a:cs typeface="Nunito"/>
                <a:sym typeface="Nunito"/>
              </a:rPr>
              <a:t> - compared with every other person and rated as the superior or weaker one in the pair</a:t>
            </a:r>
            <a:endParaRPr sz="1900">
              <a:solidFill>
                <a:schemeClr val="lt1"/>
              </a:solidFill>
              <a:latin typeface="Nunito"/>
              <a:ea typeface="Nunito"/>
              <a:cs typeface="Nunito"/>
              <a:sym typeface="Nunito"/>
            </a:endParaRPr>
          </a:p>
          <a:p>
            <a:pPr indent="-349250" lvl="0" marL="914400" rtl="0" algn="l">
              <a:spcBef>
                <a:spcPts val="0"/>
              </a:spcBef>
              <a:spcAft>
                <a:spcPts val="0"/>
              </a:spcAft>
              <a:buClr>
                <a:schemeClr val="lt1"/>
              </a:buClr>
              <a:buSzPts val="1900"/>
              <a:buFont typeface="Nunito"/>
              <a:buChar char="-"/>
            </a:pPr>
            <a:r>
              <a:rPr b="1" lang="en" sz="1900">
                <a:solidFill>
                  <a:schemeClr val="lt1"/>
                </a:solidFill>
                <a:latin typeface="Nunito"/>
                <a:ea typeface="Nunito"/>
                <a:cs typeface="Nunito"/>
                <a:sym typeface="Nunito"/>
              </a:rPr>
              <a:t>Forced Distribution</a:t>
            </a:r>
            <a:r>
              <a:rPr lang="en" sz="1900">
                <a:solidFill>
                  <a:schemeClr val="lt1"/>
                </a:solidFill>
                <a:latin typeface="Nunito"/>
                <a:ea typeface="Nunito"/>
                <a:cs typeface="Nunito"/>
                <a:sym typeface="Nunito"/>
              </a:rPr>
              <a:t> - placed into a frequency distribution that requires that a certain percentage fall into specific performance classifications</a:t>
            </a:r>
            <a:endParaRPr sz="1900">
              <a:solidFill>
                <a:schemeClr val="lt1"/>
              </a:solidFill>
              <a:latin typeface="Nunito"/>
              <a:ea typeface="Nunito"/>
              <a:cs typeface="Nunito"/>
              <a:sym typeface="Nunito"/>
            </a:endParaRPr>
          </a:p>
          <a:p>
            <a:pPr indent="-349250" lvl="0" marL="914400" rtl="0" algn="l">
              <a:spcBef>
                <a:spcPts val="0"/>
              </a:spcBef>
              <a:spcAft>
                <a:spcPts val="0"/>
              </a:spcAft>
              <a:buClr>
                <a:schemeClr val="lt1"/>
              </a:buClr>
              <a:buSzPts val="1900"/>
              <a:buFont typeface="Nunito"/>
              <a:buChar char="-"/>
            </a:pPr>
            <a:r>
              <a:rPr b="1" lang="en" sz="1900">
                <a:solidFill>
                  <a:schemeClr val="lt1"/>
                </a:solidFill>
                <a:latin typeface="Nunito"/>
                <a:ea typeface="Nunito"/>
                <a:cs typeface="Nunito"/>
                <a:sym typeface="Nunito"/>
              </a:rPr>
              <a:t>Peer Appraisal</a:t>
            </a:r>
            <a:r>
              <a:rPr lang="en" sz="1900">
                <a:solidFill>
                  <a:schemeClr val="lt1"/>
                </a:solidFill>
                <a:latin typeface="Nunito"/>
                <a:ea typeface="Nunito"/>
                <a:cs typeface="Nunito"/>
                <a:sym typeface="Nunito"/>
              </a:rPr>
              <a:t> - including those who work directly with a job holder</a:t>
            </a:r>
            <a:endParaRPr sz="1900">
              <a:solidFill>
                <a:schemeClr val="lt1"/>
              </a:solidFill>
              <a:latin typeface="Nunito"/>
              <a:ea typeface="Nunito"/>
              <a:cs typeface="Nunito"/>
              <a:sym typeface="Nunito"/>
            </a:endParaRPr>
          </a:p>
          <a:p>
            <a:pPr indent="-349250" lvl="0" marL="914400" rtl="0" algn="l">
              <a:spcBef>
                <a:spcPts val="0"/>
              </a:spcBef>
              <a:spcAft>
                <a:spcPts val="0"/>
              </a:spcAft>
              <a:buClr>
                <a:schemeClr val="lt1"/>
              </a:buClr>
              <a:buSzPts val="1900"/>
              <a:buFont typeface="Nunito"/>
              <a:buChar char="-"/>
            </a:pPr>
            <a:r>
              <a:rPr b="1" lang="en" sz="1900">
                <a:solidFill>
                  <a:schemeClr val="lt1"/>
                </a:solidFill>
                <a:latin typeface="Nunito"/>
                <a:ea typeface="Nunito"/>
                <a:cs typeface="Nunito"/>
                <a:sym typeface="Nunito"/>
              </a:rPr>
              <a:t>Upward Appraisal</a:t>
            </a:r>
            <a:r>
              <a:rPr lang="en" sz="1900">
                <a:solidFill>
                  <a:schemeClr val="lt1"/>
                </a:solidFill>
                <a:latin typeface="Nunito"/>
                <a:ea typeface="Nunito"/>
                <a:cs typeface="Nunito"/>
                <a:sym typeface="Nunito"/>
              </a:rPr>
              <a:t> - including subordinates reporting to </a:t>
            </a:r>
            <a:r>
              <a:rPr lang="en" sz="1900">
                <a:solidFill>
                  <a:schemeClr val="lt1"/>
                </a:solidFill>
                <a:latin typeface="Nunito"/>
                <a:ea typeface="Nunito"/>
                <a:cs typeface="Nunito"/>
                <a:sym typeface="Nunito"/>
              </a:rPr>
              <a:t>the</a:t>
            </a:r>
            <a:r>
              <a:rPr lang="en" sz="1900">
                <a:solidFill>
                  <a:schemeClr val="lt1"/>
                </a:solidFill>
                <a:latin typeface="Nunito"/>
                <a:ea typeface="Nunito"/>
                <a:cs typeface="Nunito"/>
                <a:sym typeface="Nunito"/>
              </a:rPr>
              <a:t> job holder</a:t>
            </a:r>
            <a:endParaRPr sz="1900">
              <a:solidFill>
                <a:schemeClr val="lt1"/>
              </a:solidFill>
              <a:latin typeface="Nunito"/>
              <a:ea typeface="Nunito"/>
              <a:cs typeface="Nunito"/>
              <a:sym typeface="Nunito"/>
            </a:endParaRPr>
          </a:p>
          <a:p>
            <a:pPr indent="-349250" lvl="0" marL="914400" rtl="0" algn="l">
              <a:spcBef>
                <a:spcPts val="0"/>
              </a:spcBef>
              <a:spcAft>
                <a:spcPts val="0"/>
              </a:spcAft>
              <a:buClr>
                <a:schemeClr val="lt1"/>
              </a:buClr>
              <a:buSzPts val="1900"/>
              <a:buFont typeface="Nunito"/>
              <a:buChar char="-"/>
            </a:pPr>
            <a:r>
              <a:rPr b="1" lang="en" sz="1900">
                <a:solidFill>
                  <a:schemeClr val="lt1"/>
                </a:solidFill>
                <a:latin typeface="Nunito"/>
                <a:ea typeface="Nunito"/>
                <a:cs typeface="Nunito"/>
                <a:sym typeface="Nunito"/>
              </a:rPr>
              <a:t>360° feedback</a:t>
            </a:r>
            <a:r>
              <a:rPr lang="en" sz="1900">
                <a:solidFill>
                  <a:schemeClr val="lt1"/>
                </a:solidFill>
                <a:latin typeface="Nunito"/>
                <a:ea typeface="Nunito"/>
                <a:cs typeface="Nunito"/>
                <a:sym typeface="Nunito"/>
              </a:rPr>
              <a:t> - including superiors, subordinates, peers, external and internal customers</a:t>
            </a:r>
            <a:endParaRPr sz="1900">
              <a:solidFill>
                <a:schemeClr val="lt1"/>
              </a:solidFill>
              <a:latin typeface="Nunito"/>
              <a:ea typeface="Nunito"/>
              <a:cs typeface="Nunito"/>
              <a:sym typeface="Nunito"/>
            </a:endParaRPr>
          </a:p>
          <a:p>
            <a:pPr indent="0" lvl="0" marL="1371600" rtl="0" algn="l">
              <a:spcBef>
                <a:spcPts val="0"/>
              </a:spcBef>
              <a:spcAft>
                <a:spcPts val="0"/>
              </a:spcAft>
              <a:buNone/>
            </a:pPr>
            <a:r>
              <a:t/>
            </a:r>
            <a:endParaRPr sz="1900">
              <a:solidFill>
                <a:schemeClr val="lt1"/>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title"/>
          </p:nvPr>
        </p:nvSpPr>
        <p:spPr>
          <a:xfrm>
            <a:off x="0" y="70775"/>
            <a:ext cx="9144000" cy="884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 </a:t>
            </a:r>
            <a:endParaRPr/>
          </a:p>
        </p:txBody>
      </p:sp>
      <p:sp>
        <p:nvSpPr>
          <p:cNvPr id="347" name="Google Shape;347;p24"/>
          <p:cNvSpPr txBox="1"/>
          <p:nvPr/>
        </p:nvSpPr>
        <p:spPr>
          <a:xfrm>
            <a:off x="259525" y="908375"/>
            <a:ext cx="86589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Nunito"/>
                <a:ea typeface="Nunito"/>
                <a:cs typeface="Nunito"/>
                <a:sym typeface="Nunito"/>
              </a:rPr>
              <a:t>To summarise,</a:t>
            </a:r>
            <a:endParaRPr sz="2000">
              <a:solidFill>
                <a:schemeClr val="lt1"/>
              </a:solidFill>
              <a:latin typeface="Nunito"/>
              <a:ea typeface="Nunito"/>
              <a:cs typeface="Nunito"/>
              <a:sym typeface="Nunito"/>
            </a:endParaRPr>
          </a:p>
          <a:p>
            <a:pPr indent="-355600" lvl="0" marL="457200" rtl="0" algn="l">
              <a:spcBef>
                <a:spcPts val="0"/>
              </a:spcBef>
              <a:spcAft>
                <a:spcPts val="0"/>
              </a:spcAft>
              <a:buClr>
                <a:schemeClr val="lt1"/>
              </a:buClr>
              <a:buSzPts val="2000"/>
              <a:buFont typeface="Nunito"/>
              <a:buChar char="●"/>
            </a:pPr>
            <a:r>
              <a:rPr b="1" lang="en" sz="2000">
                <a:solidFill>
                  <a:schemeClr val="lt1"/>
                </a:solidFill>
                <a:latin typeface="Nunito"/>
                <a:ea typeface="Nunito"/>
                <a:cs typeface="Nunito"/>
                <a:sym typeface="Nunito"/>
              </a:rPr>
              <a:t>Developing a quality workforce</a:t>
            </a:r>
            <a:r>
              <a:rPr lang="en" sz="2000">
                <a:solidFill>
                  <a:schemeClr val="lt1"/>
                </a:solidFill>
                <a:latin typeface="Nunito"/>
                <a:ea typeface="Nunito"/>
                <a:cs typeface="Nunito"/>
                <a:sym typeface="Nunito"/>
              </a:rPr>
              <a:t> is one of the most important tasks of an organization.</a:t>
            </a:r>
            <a:endParaRPr sz="2000">
              <a:solidFill>
                <a:schemeClr val="lt1"/>
              </a:solidFill>
              <a:latin typeface="Nunito"/>
              <a:ea typeface="Nunito"/>
              <a:cs typeface="Nunito"/>
              <a:sym typeface="Nunito"/>
            </a:endParaRPr>
          </a:p>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It begins with their </a:t>
            </a:r>
            <a:r>
              <a:rPr b="1" lang="en" sz="2000">
                <a:solidFill>
                  <a:schemeClr val="lt1"/>
                </a:solidFill>
                <a:latin typeface="Nunito"/>
                <a:ea typeface="Nunito"/>
                <a:cs typeface="Nunito"/>
                <a:sym typeface="Nunito"/>
              </a:rPr>
              <a:t>orientation</a:t>
            </a:r>
            <a:r>
              <a:rPr lang="en" sz="2000">
                <a:solidFill>
                  <a:schemeClr val="lt1"/>
                </a:solidFill>
                <a:latin typeface="Nunito"/>
                <a:ea typeface="Nunito"/>
                <a:cs typeface="Nunito"/>
                <a:sym typeface="Nunito"/>
              </a:rPr>
              <a:t> which further leads to their </a:t>
            </a:r>
            <a:r>
              <a:rPr b="1" lang="en" sz="2000">
                <a:solidFill>
                  <a:schemeClr val="lt1"/>
                </a:solidFill>
                <a:latin typeface="Nunito"/>
                <a:ea typeface="Nunito"/>
                <a:cs typeface="Nunito"/>
                <a:sym typeface="Nunito"/>
              </a:rPr>
              <a:t>training and development</a:t>
            </a:r>
            <a:r>
              <a:rPr lang="en" sz="2000">
                <a:solidFill>
                  <a:schemeClr val="lt1"/>
                </a:solidFill>
                <a:latin typeface="Nunito"/>
                <a:ea typeface="Nunito"/>
                <a:cs typeface="Nunito"/>
                <a:sym typeface="Nunito"/>
              </a:rPr>
              <a:t> ~ done on-the-job and off-the-job.</a:t>
            </a:r>
            <a:endParaRPr sz="2000">
              <a:solidFill>
                <a:schemeClr val="lt1"/>
              </a:solidFill>
              <a:latin typeface="Nunito"/>
              <a:ea typeface="Nunito"/>
              <a:cs typeface="Nunito"/>
              <a:sym typeface="Nunito"/>
            </a:endParaRPr>
          </a:p>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Eventually, their performance has to be measured which is done with the implementation of a </a:t>
            </a:r>
            <a:r>
              <a:rPr b="1" lang="en" sz="2000">
                <a:solidFill>
                  <a:schemeClr val="lt1"/>
                </a:solidFill>
                <a:latin typeface="Nunito"/>
                <a:ea typeface="Nunito"/>
                <a:cs typeface="Nunito"/>
                <a:sym typeface="Nunito"/>
              </a:rPr>
              <a:t>performance</a:t>
            </a:r>
            <a:r>
              <a:rPr b="1" lang="en" sz="2000">
                <a:solidFill>
                  <a:schemeClr val="lt1"/>
                </a:solidFill>
                <a:latin typeface="Nunito"/>
                <a:ea typeface="Nunito"/>
                <a:cs typeface="Nunito"/>
                <a:sym typeface="Nunito"/>
              </a:rPr>
              <a:t> </a:t>
            </a:r>
            <a:r>
              <a:rPr b="1" lang="en" sz="2000">
                <a:solidFill>
                  <a:schemeClr val="lt1"/>
                </a:solidFill>
                <a:latin typeface="Nunito"/>
                <a:ea typeface="Nunito"/>
                <a:cs typeface="Nunito"/>
                <a:sym typeface="Nunito"/>
              </a:rPr>
              <a:t>management</a:t>
            </a:r>
            <a:r>
              <a:rPr b="1" lang="en" sz="2000">
                <a:solidFill>
                  <a:schemeClr val="lt1"/>
                </a:solidFill>
                <a:latin typeface="Nunito"/>
                <a:ea typeface="Nunito"/>
                <a:cs typeface="Nunito"/>
                <a:sym typeface="Nunito"/>
              </a:rPr>
              <a:t> system.</a:t>
            </a:r>
            <a:endParaRPr b="1" sz="2000">
              <a:solidFill>
                <a:schemeClr val="lt1"/>
              </a:solidFill>
              <a:latin typeface="Nunito"/>
              <a:ea typeface="Nunito"/>
              <a:cs typeface="Nunito"/>
              <a:sym typeface="Nunito"/>
            </a:endParaRPr>
          </a:p>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Providing feedback to the individual’s performance is known as </a:t>
            </a:r>
            <a:r>
              <a:rPr b="1" lang="en" sz="2000">
                <a:solidFill>
                  <a:schemeClr val="lt1"/>
                </a:solidFill>
                <a:latin typeface="Nunito"/>
                <a:ea typeface="Nunito"/>
                <a:cs typeface="Nunito"/>
                <a:sym typeface="Nunito"/>
              </a:rPr>
              <a:t>performance </a:t>
            </a:r>
            <a:r>
              <a:rPr b="1" lang="en" sz="2000">
                <a:solidFill>
                  <a:schemeClr val="lt1"/>
                </a:solidFill>
                <a:latin typeface="Nunito"/>
                <a:ea typeface="Nunito"/>
                <a:cs typeface="Nunito"/>
                <a:sym typeface="Nunito"/>
              </a:rPr>
              <a:t>appraisal</a:t>
            </a:r>
            <a:r>
              <a:rPr lang="en" sz="2000">
                <a:solidFill>
                  <a:schemeClr val="lt1"/>
                </a:solidFill>
                <a:latin typeface="Nunito"/>
                <a:ea typeface="Nunito"/>
                <a:cs typeface="Nunito"/>
                <a:sym typeface="Nunito"/>
              </a:rPr>
              <a:t> and there are several techniques to this.</a:t>
            </a:r>
            <a:endParaRPr sz="2000">
              <a:solidFill>
                <a:schemeClr val="lt1"/>
              </a:solidFill>
              <a:latin typeface="Nunito"/>
              <a:ea typeface="Nunito"/>
              <a:cs typeface="Nunito"/>
              <a:sym typeface="Nunito"/>
            </a:endParaRPr>
          </a:p>
          <a:p>
            <a:pPr indent="-355600" lvl="0" marL="457200" rtl="0" algn="l">
              <a:spcBef>
                <a:spcPts val="0"/>
              </a:spcBef>
              <a:spcAft>
                <a:spcPts val="0"/>
              </a:spcAft>
              <a:buClr>
                <a:schemeClr val="lt1"/>
              </a:buClr>
              <a:buSzPts val="2000"/>
              <a:buFont typeface="Nunito"/>
              <a:buChar char="●"/>
            </a:pPr>
            <a:r>
              <a:rPr lang="en" sz="2000">
                <a:solidFill>
                  <a:schemeClr val="lt1"/>
                </a:solidFill>
                <a:latin typeface="Nunito"/>
                <a:ea typeface="Nunito"/>
                <a:cs typeface="Nunito"/>
                <a:sym typeface="Nunito"/>
              </a:rPr>
              <a:t>Performance appraisals have 2 purposes in the maintenance of a quality workforce : </a:t>
            </a:r>
            <a:r>
              <a:rPr b="1" lang="en" sz="2000">
                <a:solidFill>
                  <a:schemeClr val="lt1"/>
                </a:solidFill>
                <a:latin typeface="Nunito"/>
                <a:ea typeface="Nunito"/>
                <a:cs typeface="Nunito"/>
                <a:sym typeface="Nunito"/>
              </a:rPr>
              <a:t>evaluation and development.</a:t>
            </a:r>
            <a:endParaRPr b="1" sz="20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ctrTitle"/>
          </p:nvPr>
        </p:nvSpPr>
        <p:spPr>
          <a:xfrm>
            <a:off x="824000" y="492827"/>
            <a:ext cx="4255500" cy="957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Group Members </a:t>
            </a:r>
            <a:endParaRPr/>
          </a:p>
        </p:txBody>
      </p:sp>
      <p:sp>
        <p:nvSpPr>
          <p:cNvPr id="285" name="Google Shape;285;p14"/>
          <p:cNvSpPr txBox="1"/>
          <p:nvPr>
            <p:ph idx="1" type="subTitle"/>
          </p:nvPr>
        </p:nvSpPr>
        <p:spPr>
          <a:xfrm>
            <a:off x="824000" y="1450725"/>
            <a:ext cx="4255500" cy="2564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 sz="2000"/>
              <a:t>Rhea Roy (047)</a:t>
            </a:r>
            <a:endParaRPr sz="2000"/>
          </a:p>
          <a:p>
            <a:pPr indent="-355600" lvl="0" marL="457200" rtl="0" algn="l">
              <a:spcBef>
                <a:spcPts val="0"/>
              </a:spcBef>
              <a:spcAft>
                <a:spcPts val="0"/>
              </a:spcAft>
              <a:buSzPts val="2000"/>
              <a:buAutoNum type="arabicPeriod"/>
            </a:pPr>
            <a:r>
              <a:rPr lang="en" sz="2000"/>
              <a:t>Ganni Likhit (048)</a:t>
            </a:r>
            <a:endParaRPr sz="2000"/>
          </a:p>
          <a:p>
            <a:pPr indent="-355600" lvl="0" marL="457200" rtl="0" algn="l">
              <a:spcBef>
                <a:spcPts val="0"/>
              </a:spcBef>
              <a:spcAft>
                <a:spcPts val="0"/>
              </a:spcAft>
              <a:buSzPts val="2000"/>
              <a:buAutoNum type="arabicPeriod"/>
            </a:pPr>
            <a:r>
              <a:rPr lang="en" sz="2000"/>
              <a:t>Sivaram (049)</a:t>
            </a:r>
            <a:endParaRPr sz="2000"/>
          </a:p>
          <a:p>
            <a:pPr indent="-355600" lvl="0" marL="457200" rtl="0" algn="l">
              <a:spcBef>
                <a:spcPts val="0"/>
              </a:spcBef>
              <a:spcAft>
                <a:spcPts val="0"/>
              </a:spcAft>
              <a:buSzPts val="2000"/>
              <a:buAutoNum type="arabicPeriod"/>
            </a:pPr>
            <a:r>
              <a:rPr lang="en" sz="2000"/>
              <a:t>Kunal Keshan (051)</a:t>
            </a:r>
            <a:endParaRPr sz="2000"/>
          </a:p>
          <a:p>
            <a:pPr indent="-355600" lvl="0" marL="457200" rtl="0" algn="l">
              <a:spcBef>
                <a:spcPts val="0"/>
              </a:spcBef>
              <a:spcAft>
                <a:spcPts val="0"/>
              </a:spcAft>
              <a:buSzPts val="2000"/>
              <a:buAutoNum type="arabicPeriod"/>
            </a:pPr>
            <a:r>
              <a:rPr lang="en" sz="2000"/>
              <a:t>Vaibhav Mohla (052)</a:t>
            </a:r>
            <a:endParaRPr sz="2000"/>
          </a:p>
          <a:p>
            <a:pPr indent="-355600" lvl="0" marL="457200" rtl="0" algn="l">
              <a:spcBef>
                <a:spcPts val="0"/>
              </a:spcBef>
              <a:spcAft>
                <a:spcPts val="0"/>
              </a:spcAft>
              <a:buSzPts val="2000"/>
              <a:buAutoNum type="arabicPeriod"/>
            </a:pPr>
            <a:r>
              <a:rPr lang="en" sz="2000"/>
              <a:t>Vungarala Sai Praneeth (053)</a:t>
            </a:r>
            <a:endParaRPr sz="2000"/>
          </a:p>
          <a:p>
            <a:pPr indent="-355600" lvl="0" marL="457200" rtl="0" algn="l">
              <a:spcBef>
                <a:spcPts val="0"/>
              </a:spcBef>
              <a:spcAft>
                <a:spcPts val="0"/>
              </a:spcAft>
              <a:buSzPts val="2000"/>
              <a:buAutoNum type="arabicPeriod"/>
            </a:pPr>
            <a:r>
              <a:rPr lang="en" sz="2000"/>
              <a:t>Aditya Kumar (054)</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0" y="374500"/>
            <a:ext cx="9144000" cy="957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Introduction </a:t>
            </a:r>
            <a:endParaRPr/>
          </a:p>
        </p:txBody>
      </p:sp>
      <p:sp>
        <p:nvSpPr>
          <p:cNvPr id="291" name="Google Shape;291;p15"/>
          <p:cNvSpPr txBox="1"/>
          <p:nvPr/>
        </p:nvSpPr>
        <p:spPr>
          <a:xfrm>
            <a:off x="389300" y="1332400"/>
            <a:ext cx="8364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latin typeface="Nunito"/>
                <a:ea typeface="Nunito"/>
                <a:cs typeface="Nunito"/>
                <a:sym typeface="Nunito"/>
              </a:rPr>
              <a:t>Why do we need to develop a quality Workforce?</a:t>
            </a:r>
            <a:endParaRPr sz="2000">
              <a:solidFill>
                <a:srgbClr val="FFFFFF"/>
              </a:solidFill>
              <a:latin typeface="Nunito"/>
              <a:ea typeface="Nunito"/>
              <a:cs typeface="Nunito"/>
              <a:sym typeface="Nunito"/>
            </a:endParaRPr>
          </a:p>
          <a:p>
            <a:pPr indent="-355600" lvl="0" marL="457200" rtl="0" algn="l">
              <a:spcBef>
                <a:spcPts val="0"/>
              </a:spcBef>
              <a:spcAft>
                <a:spcPts val="0"/>
              </a:spcAft>
              <a:buClr>
                <a:srgbClr val="FFFFFF"/>
              </a:buClr>
              <a:buSzPts val="2000"/>
              <a:buFont typeface="Nunito"/>
              <a:buChar char="●"/>
            </a:pPr>
            <a:r>
              <a:rPr lang="en" sz="2000">
                <a:solidFill>
                  <a:srgbClr val="FFFFFF"/>
                </a:solidFill>
                <a:latin typeface="Nunito"/>
                <a:ea typeface="Nunito"/>
                <a:cs typeface="Nunito"/>
                <a:sym typeface="Nunito"/>
              </a:rPr>
              <a:t>A Organization is only as successful as the people within them are. </a:t>
            </a:r>
            <a:endParaRPr sz="2000">
              <a:solidFill>
                <a:srgbClr val="FFFFFF"/>
              </a:solidFill>
              <a:latin typeface="Nunito"/>
              <a:ea typeface="Nunito"/>
              <a:cs typeface="Nunito"/>
              <a:sym typeface="Nunito"/>
            </a:endParaRPr>
          </a:p>
          <a:p>
            <a:pPr indent="-355600" lvl="0" marL="457200" rtl="0" algn="l">
              <a:spcBef>
                <a:spcPts val="0"/>
              </a:spcBef>
              <a:spcAft>
                <a:spcPts val="0"/>
              </a:spcAft>
              <a:buClr>
                <a:srgbClr val="FFFFFF"/>
              </a:buClr>
              <a:buSzPts val="2000"/>
              <a:buFont typeface="Nunito"/>
              <a:buChar char="●"/>
            </a:pPr>
            <a:r>
              <a:rPr lang="en" sz="2000">
                <a:solidFill>
                  <a:srgbClr val="FFFFFF"/>
                </a:solidFill>
                <a:latin typeface="Nunito"/>
                <a:ea typeface="Nunito"/>
                <a:cs typeface="Nunito"/>
                <a:sym typeface="Nunito"/>
              </a:rPr>
              <a:t>Finding the right fit for the organisation. </a:t>
            </a:r>
            <a:endParaRPr sz="2000">
              <a:solidFill>
                <a:srgbClr val="FFFFFF"/>
              </a:solidFill>
              <a:latin typeface="Nunito"/>
              <a:ea typeface="Nunito"/>
              <a:cs typeface="Nunito"/>
              <a:sym typeface="Nunito"/>
            </a:endParaRPr>
          </a:p>
          <a:p>
            <a:pPr indent="-355600" lvl="0" marL="457200" rtl="0" algn="l">
              <a:spcBef>
                <a:spcPts val="0"/>
              </a:spcBef>
              <a:spcAft>
                <a:spcPts val="0"/>
              </a:spcAft>
              <a:buClr>
                <a:srgbClr val="FFFFFF"/>
              </a:buClr>
              <a:buSzPts val="2000"/>
              <a:buFont typeface="Nunito"/>
              <a:buChar char="●"/>
            </a:pPr>
            <a:r>
              <a:rPr lang="en" sz="2000">
                <a:solidFill>
                  <a:srgbClr val="FFFFFF"/>
                </a:solidFill>
                <a:latin typeface="Nunito"/>
                <a:ea typeface="Nunito"/>
                <a:cs typeface="Nunito"/>
                <a:sym typeface="Nunito"/>
              </a:rPr>
              <a:t>Making sure that the new employees are familiar with how things work around. </a:t>
            </a:r>
            <a:endParaRPr sz="2000">
              <a:solidFill>
                <a:srgbClr val="FFFFFF"/>
              </a:solidFill>
              <a:latin typeface="Nunito"/>
              <a:ea typeface="Nunito"/>
              <a:cs typeface="Nunito"/>
              <a:sym typeface="Nunito"/>
            </a:endParaRPr>
          </a:p>
          <a:p>
            <a:pPr indent="-355600" lvl="0" marL="457200" rtl="0" algn="l">
              <a:spcBef>
                <a:spcPts val="0"/>
              </a:spcBef>
              <a:spcAft>
                <a:spcPts val="0"/>
              </a:spcAft>
              <a:buClr>
                <a:srgbClr val="FFFFFF"/>
              </a:buClr>
              <a:buSzPts val="2000"/>
              <a:buFont typeface="Nunito"/>
              <a:buChar char="●"/>
            </a:pPr>
            <a:r>
              <a:rPr lang="en" sz="2000">
                <a:solidFill>
                  <a:srgbClr val="FFFFFF"/>
                </a:solidFill>
                <a:latin typeface="Nunito"/>
                <a:ea typeface="Nunito"/>
                <a:cs typeface="Nunito"/>
                <a:sym typeface="Nunito"/>
              </a:rPr>
              <a:t>Understanding </a:t>
            </a:r>
            <a:r>
              <a:rPr b="1" lang="en" sz="2000">
                <a:solidFill>
                  <a:srgbClr val="FFFFFF"/>
                </a:solidFill>
                <a:latin typeface="Nunito"/>
                <a:ea typeface="Nunito"/>
                <a:cs typeface="Nunito"/>
                <a:sym typeface="Nunito"/>
              </a:rPr>
              <a:t>Socialisation</a:t>
            </a:r>
            <a:r>
              <a:rPr lang="en" sz="2000">
                <a:solidFill>
                  <a:srgbClr val="FFFFFF"/>
                </a:solidFill>
                <a:latin typeface="Nunito"/>
                <a:ea typeface="Nunito"/>
                <a:cs typeface="Nunito"/>
                <a:sym typeface="Nunito"/>
              </a:rPr>
              <a:t>: </a:t>
            </a:r>
            <a:endParaRPr sz="2000">
              <a:solidFill>
                <a:srgbClr val="FFFFFF"/>
              </a:solidFill>
              <a:latin typeface="Nunito"/>
              <a:ea typeface="Nunito"/>
              <a:cs typeface="Nunito"/>
              <a:sym typeface="Nunito"/>
            </a:endParaRPr>
          </a:p>
          <a:p>
            <a:pPr indent="-355600" lvl="1" marL="914400" rtl="0" algn="l">
              <a:spcBef>
                <a:spcPts val="0"/>
              </a:spcBef>
              <a:spcAft>
                <a:spcPts val="0"/>
              </a:spcAft>
              <a:buClr>
                <a:srgbClr val="FFFFFF"/>
              </a:buClr>
              <a:buSzPts val="2000"/>
              <a:buFont typeface="Nunito"/>
              <a:buChar char="○"/>
            </a:pPr>
            <a:r>
              <a:rPr lang="en" sz="2000">
                <a:solidFill>
                  <a:srgbClr val="FFFFFF"/>
                </a:solidFill>
                <a:latin typeface="Nunito"/>
                <a:ea typeface="Nunito"/>
                <a:cs typeface="Nunito"/>
                <a:sym typeface="Nunito"/>
              </a:rPr>
              <a:t>It's the process influencing the behaviour, expectations and attitude of the new employees and to help achieve the right fit for the job and the organization.</a:t>
            </a:r>
            <a:endParaRPr sz="2000">
              <a:solidFill>
                <a:srgbClr val="FFFFFF"/>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537450" y="886475"/>
            <a:ext cx="8069100" cy="3714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4000"/>
              <a:t>Employee Orientation</a:t>
            </a:r>
            <a:endParaRPr sz="4000"/>
          </a:p>
          <a:p>
            <a:pPr indent="0" lvl="0" marL="0" rtl="0" algn="ctr">
              <a:spcBef>
                <a:spcPts val="0"/>
              </a:spcBef>
              <a:spcAft>
                <a:spcPts val="0"/>
              </a:spcAft>
              <a:buNone/>
            </a:pPr>
            <a:r>
              <a:t/>
            </a:r>
            <a:endParaRPr sz="4000"/>
          </a:p>
          <a:p>
            <a:pPr indent="0" lvl="0" marL="0" rtl="0" algn="just">
              <a:lnSpc>
                <a:spcPct val="115000"/>
              </a:lnSpc>
              <a:spcBef>
                <a:spcPts val="500"/>
              </a:spcBef>
              <a:spcAft>
                <a:spcPts val="0"/>
              </a:spcAft>
              <a:buNone/>
            </a:pPr>
            <a:r>
              <a:rPr b="0" lang="en" sz="2200">
                <a:latin typeface="Arial"/>
                <a:ea typeface="Arial"/>
                <a:cs typeface="Arial"/>
                <a:sym typeface="Arial"/>
              </a:rPr>
              <a:t>•Set of activities designed to familiarize  new employees with their jobs.</a:t>
            </a:r>
            <a:endParaRPr b="0" sz="2200">
              <a:latin typeface="Arial"/>
              <a:ea typeface="Arial"/>
              <a:cs typeface="Arial"/>
              <a:sym typeface="Arial"/>
            </a:endParaRPr>
          </a:p>
          <a:p>
            <a:pPr indent="0" lvl="0" marL="0" rtl="0" algn="just">
              <a:lnSpc>
                <a:spcPct val="115000"/>
              </a:lnSpc>
              <a:spcBef>
                <a:spcPts val="600"/>
              </a:spcBef>
              <a:spcAft>
                <a:spcPts val="0"/>
              </a:spcAft>
              <a:buNone/>
            </a:pPr>
            <a:r>
              <a:rPr b="0" lang="en" sz="2200">
                <a:latin typeface="Arial"/>
                <a:ea typeface="Arial"/>
                <a:cs typeface="Arial"/>
                <a:sym typeface="Arial"/>
              </a:rPr>
              <a:t>•The first six months of employment are often crucial in determining how well someone will perform over the long term.</a:t>
            </a:r>
            <a:endParaRPr b="0" sz="2200">
              <a:latin typeface="Arial"/>
              <a:ea typeface="Arial"/>
              <a:cs typeface="Arial"/>
              <a:sym typeface="Arial"/>
            </a:endParaRPr>
          </a:p>
          <a:p>
            <a:pPr indent="0" lvl="0" marL="0" rtl="0" algn="just">
              <a:lnSpc>
                <a:spcPct val="115000"/>
              </a:lnSpc>
              <a:spcBef>
                <a:spcPts val="600"/>
              </a:spcBef>
              <a:spcAft>
                <a:spcPts val="0"/>
              </a:spcAft>
              <a:buNone/>
            </a:pPr>
            <a:r>
              <a:rPr b="0" lang="en" sz="2200">
                <a:latin typeface="Arial"/>
                <a:ea typeface="Arial"/>
                <a:cs typeface="Arial"/>
                <a:sym typeface="Arial"/>
              </a:rPr>
              <a:t>•Mission and Culture, explaining operating objectives and job expectations, communicating policies and procedures and identifying key personnel.</a:t>
            </a:r>
            <a:endParaRPr b="0" sz="2200">
              <a:latin typeface="Arial"/>
              <a:ea typeface="Arial"/>
              <a:cs typeface="Arial"/>
              <a:sym typeface="Arial"/>
            </a:endParaRPr>
          </a:p>
          <a:p>
            <a:pPr indent="0" lvl="0" marL="0" rtl="0" algn="l">
              <a:lnSpc>
                <a:spcPct val="115000"/>
              </a:lnSpc>
              <a:spcBef>
                <a:spcPts val="600"/>
              </a:spcBef>
              <a:spcAft>
                <a:spcPts val="0"/>
              </a:spcAft>
              <a:buNone/>
            </a:pPr>
            <a:r>
              <a:t/>
            </a:r>
            <a:endParaRPr b="0" sz="2100">
              <a:solidFill>
                <a:srgbClr val="000000"/>
              </a:solidFill>
              <a:latin typeface="Arial"/>
              <a:ea typeface="Arial"/>
              <a:cs typeface="Arial"/>
              <a:sym typeface="Arial"/>
            </a:endParaRPr>
          </a:p>
          <a:p>
            <a:pPr indent="0" lvl="0" marL="0" rtl="0" algn="l">
              <a:spcBef>
                <a:spcPts val="6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0" y="173500"/>
            <a:ext cx="9144000" cy="1536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Training and Development </a:t>
            </a:r>
            <a:endParaRPr/>
          </a:p>
        </p:txBody>
      </p:sp>
      <p:sp>
        <p:nvSpPr>
          <p:cNvPr id="302" name="Google Shape;302;p17"/>
          <p:cNvSpPr txBox="1"/>
          <p:nvPr/>
        </p:nvSpPr>
        <p:spPr>
          <a:xfrm>
            <a:off x="419100" y="1385125"/>
            <a:ext cx="8305800" cy="29553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lt1"/>
              </a:buClr>
              <a:buSzPts val="2000"/>
              <a:buChar char="●"/>
            </a:pPr>
            <a:r>
              <a:rPr b="1" lang="en" sz="2000">
                <a:solidFill>
                  <a:schemeClr val="lt1"/>
                </a:solidFill>
              </a:rPr>
              <a:t>Training </a:t>
            </a:r>
            <a:r>
              <a:rPr lang="en" sz="2000">
                <a:solidFill>
                  <a:schemeClr val="lt1"/>
                </a:solidFill>
              </a:rPr>
              <a:t>is a set of activities that provide the opportunity to acquire and improve job-related skills.</a:t>
            </a:r>
            <a:endParaRPr sz="2000">
              <a:solidFill>
                <a:schemeClr val="lt1"/>
              </a:solidFill>
            </a:endParaRPr>
          </a:p>
          <a:p>
            <a:pPr indent="-355600" lvl="0" marL="457200" rtl="0" algn="just">
              <a:spcBef>
                <a:spcPts val="0"/>
              </a:spcBef>
              <a:spcAft>
                <a:spcPts val="0"/>
              </a:spcAft>
              <a:buClr>
                <a:schemeClr val="lt1"/>
              </a:buClr>
              <a:buSzPts val="2000"/>
              <a:buChar char="●"/>
            </a:pPr>
            <a:r>
              <a:rPr b="1" lang="en" sz="2000">
                <a:solidFill>
                  <a:schemeClr val="lt1"/>
                </a:solidFill>
              </a:rPr>
              <a:t>Development </a:t>
            </a:r>
            <a:r>
              <a:rPr lang="en" sz="2000">
                <a:solidFill>
                  <a:schemeClr val="lt1"/>
                </a:solidFill>
              </a:rPr>
              <a:t>is any learning activity, which is directed towards future needs rather than present needs and which is concerned more with career growth than immediate performance.</a:t>
            </a:r>
            <a:endParaRPr sz="2000">
              <a:solidFill>
                <a:schemeClr val="lt1"/>
              </a:solidFill>
            </a:endParaRPr>
          </a:p>
          <a:p>
            <a:pPr indent="-355600" lvl="0" marL="457200" rtl="0" algn="just">
              <a:spcBef>
                <a:spcPts val="0"/>
              </a:spcBef>
              <a:spcAft>
                <a:spcPts val="0"/>
              </a:spcAft>
              <a:buClr>
                <a:schemeClr val="lt1"/>
              </a:buClr>
              <a:buSzPts val="2000"/>
              <a:buChar char="●"/>
            </a:pPr>
            <a:r>
              <a:rPr b="1" lang="en" sz="2000">
                <a:solidFill>
                  <a:schemeClr val="lt1"/>
                </a:solidFill>
              </a:rPr>
              <a:t>Types of Training:</a:t>
            </a:r>
            <a:r>
              <a:rPr lang="en" sz="2000">
                <a:solidFill>
                  <a:schemeClr val="lt1"/>
                </a:solidFill>
              </a:rPr>
              <a:t> </a:t>
            </a:r>
            <a:endParaRPr sz="2000">
              <a:solidFill>
                <a:schemeClr val="lt1"/>
              </a:solidFill>
            </a:endParaRPr>
          </a:p>
          <a:p>
            <a:pPr indent="0" lvl="0" marL="457200" rtl="0" algn="just">
              <a:spcBef>
                <a:spcPts val="0"/>
              </a:spcBef>
              <a:spcAft>
                <a:spcPts val="0"/>
              </a:spcAft>
              <a:buNone/>
            </a:pPr>
            <a:r>
              <a:rPr lang="en" sz="2000">
                <a:solidFill>
                  <a:schemeClr val="lt1"/>
                </a:solidFill>
              </a:rPr>
              <a:t>       1.  On-the-job Training</a:t>
            </a:r>
            <a:endParaRPr sz="2000">
              <a:solidFill>
                <a:schemeClr val="lt1"/>
              </a:solidFill>
            </a:endParaRPr>
          </a:p>
          <a:p>
            <a:pPr indent="0" lvl="0" marL="457200" rtl="0" algn="just">
              <a:spcBef>
                <a:spcPts val="0"/>
              </a:spcBef>
              <a:spcAft>
                <a:spcPts val="0"/>
              </a:spcAft>
              <a:buNone/>
            </a:pPr>
            <a:r>
              <a:rPr lang="en" sz="2000">
                <a:solidFill>
                  <a:schemeClr val="lt1"/>
                </a:solidFill>
              </a:rPr>
              <a:t>       2. </a:t>
            </a:r>
            <a:r>
              <a:rPr lang="en" sz="2000">
                <a:solidFill>
                  <a:schemeClr val="lt1"/>
                </a:solidFill>
              </a:rPr>
              <a:t> Off-the-job Training</a:t>
            </a:r>
            <a:endParaRPr sz="2000">
              <a:solidFill>
                <a:schemeClr val="lt1"/>
              </a:solidFill>
            </a:endParaRPr>
          </a:p>
          <a:p>
            <a:pPr indent="0" lvl="0" marL="0" rtl="0" algn="just">
              <a:spcBef>
                <a:spcPts val="0"/>
              </a:spcBef>
              <a:spcAft>
                <a:spcPts val="0"/>
              </a:spcAft>
              <a:buNone/>
            </a:pPr>
            <a:r>
              <a:rPr lang="en" sz="2000">
                <a:solidFill>
                  <a:schemeClr val="lt1"/>
                </a:solidFill>
              </a:rPr>
              <a:t>        </a:t>
            </a:r>
            <a:endParaRPr sz="20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08" name="Google Shape;308;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0" y="0"/>
            <a:ext cx="9144000" cy="904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Purpose of Performance Appraisal </a:t>
            </a:r>
            <a:endParaRPr/>
          </a:p>
        </p:txBody>
      </p:sp>
      <p:sp>
        <p:nvSpPr>
          <p:cNvPr id="314" name="Google Shape;314;p19"/>
          <p:cNvSpPr txBox="1"/>
          <p:nvPr/>
        </p:nvSpPr>
        <p:spPr>
          <a:xfrm>
            <a:off x="142200" y="959850"/>
            <a:ext cx="8859600" cy="4063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latin typeface="Nunito"/>
                <a:ea typeface="Nunito"/>
                <a:cs typeface="Nunito"/>
                <a:sym typeface="Nunito"/>
              </a:rPr>
              <a:t>Performance evaluation is often a once-a-year addition to feedback. It does not provide continuing coaching to allow for progress, but rather assesses the employee's strengths and flaws. Because performance management includes so much more than performance appraisal, an appraisal is an important aspect of it. Performance evaluation is the practise of formally assessing someone's work accomplishments and delivering comments. It has two primary functions in maintaining a high-quality workforce: evaluation and development. The goal of the evaluation is to let people know where they are in relation to performance goals and criteria. The goal of the development purpose is to help them with their training and personal development. The goal of performance appraisal is to evaluate past performance and compare results to criteria.Performance is recorded for the record as well as to build a foundation for determining awards. The manager takes on a judgmental position, giving a direct assessment of another person's accomplishments. On the other side, the development objective of performance appraisal is to clarify success standards and future performance. It's a method of finding performance barriers and training and development opportunities. In this case, the manager takes on the role of a counsellor, focusing on a subordinate's developmental needs. Any performance appraisal system, like employment tests, can only achieve these goals if the requirements for reliability and validity are met.To be valid, the method must be unbiased and measure only aspects directly related to work performance. To be trustworthy, the approach must consistently provide the same result across time and/or for different raters. Any contested evaluations will require written verification of performance appraisals as well as a record of consistent past actions.</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0" y="545200"/>
            <a:ext cx="9144000" cy="7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Performance Appraisal Methods</a:t>
            </a:r>
            <a:endParaRPr/>
          </a:p>
        </p:txBody>
      </p:sp>
      <p:sp>
        <p:nvSpPr>
          <p:cNvPr id="320" name="Google Shape;320;p20"/>
          <p:cNvSpPr txBox="1"/>
          <p:nvPr/>
        </p:nvSpPr>
        <p:spPr>
          <a:xfrm>
            <a:off x="419100" y="1385125"/>
            <a:ext cx="8305800" cy="8004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lt1"/>
              </a:buClr>
              <a:buSzPts val="2000"/>
              <a:buChar char="●"/>
            </a:pPr>
            <a:r>
              <a:rPr lang="en" sz="2000">
                <a:solidFill>
                  <a:schemeClr val="lt1"/>
                </a:solidFill>
              </a:rPr>
              <a:t>Organisations use many methods, one of the most simplest methods are </a:t>
            </a:r>
            <a:r>
              <a:rPr b="1" lang="en" sz="2000">
                <a:solidFill>
                  <a:schemeClr val="lt1"/>
                </a:solidFill>
              </a:rPr>
              <a:t>Graphic Rating Scale. </a:t>
            </a:r>
            <a:endParaRPr b="1" sz="2000">
              <a:solidFill>
                <a:schemeClr val="lt1"/>
              </a:solidFill>
            </a:endParaRPr>
          </a:p>
        </p:txBody>
      </p:sp>
      <p:pic>
        <p:nvPicPr>
          <p:cNvPr id="321" name="Google Shape;321;p20"/>
          <p:cNvPicPr preferRelativeResize="0"/>
          <p:nvPr/>
        </p:nvPicPr>
        <p:blipFill>
          <a:blip r:embed="rId3">
            <a:alphaModFix/>
          </a:blip>
          <a:stretch>
            <a:fillRect/>
          </a:stretch>
        </p:blipFill>
        <p:spPr>
          <a:xfrm>
            <a:off x="7153975" y="2305745"/>
            <a:ext cx="1570923" cy="2471050"/>
          </a:xfrm>
          <a:prstGeom prst="rect">
            <a:avLst/>
          </a:prstGeom>
          <a:noFill/>
          <a:ln>
            <a:noFill/>
          </a:ln>
        </p:spPr>
      </p:pic>
      <p:sp>
        <p:nvSpPr>
          <p:cNvPr id="322" name="Google Shape;322;p20"/>
          <p:cNvSpPr txBox="1"/>
          <p:nvPr/>
        </p:nvSpPr>
        <p:spPr>
          <a:xfrm>
            <a:off x="419100" y="2171550"/>
            <a:ext cx="6263100" cy="2647500"/>
          </a:xfrm>
          <a:prstGeom prst="rect">
            <a:avLst/>
          </a:prstGeom>
          <a:noFill/>
          <a:ln>
            <a:noFill/>
          </a:ln>
        </p:spPr>
        <p:txBody>
          <a:bodyPr anchorCtr="0" anchor="t" bIns="91425" lIns="91425" spcFirstLastPara="1" rIns="91425" wrap="square" tIns="91425">
            <a:spAutoFit/>
          </a:bodyPr>
          <a:lstStyle/>
          <a:p>
            <a:pPr indent="-355600" lvl="0" marL="457200" rtl="0" algn="just">
              <a:spcBef>
                <a:spcPts val="0"/>
              </a:spcBef>
              <a:spcAft>
                <a:spcPts val="0"/>
              </a:spcAft>
              <a:buClr>
                <a:schemeClr val="lt1"/>
              </a:buClr>
              <a:buSzPts val="2000"/>
              <a:buChar char="●"/>
            </a:pPr>
            <a:r>
              <a:rPr lang="en" sz="2000">
                <a:solidFill>
                  <a:schemeClr val="lt1"/>
                </a:solidFill>
              </a:rPr>
              <a:t>Offer appraisers a checklist of traits to be related to high-performance outcomes in a given job.</a:t>
            </a:r>
            <a:endParaRPr sz="2000">
              <a:solidFill>
                <a:schemeClr val="lt1"/>
              </a:solidFill>
            </a:endParaRPr>
          </a:p>
          <a:p>
            <a:pPr indent="-355600" lvl="0" marL="457200" rtl="0" algn="just">
              <a:spcBef>
                <a:spcPts val="0"/>
              </a:spcBef>
              <a:spcAft>
                <a:spcPts val="0"/>
              </a:spcAft>
              <a:buClr>
                <a:schemeClr val="lt1"/>
              </a:buClr>
              <a:buSzPts val="2000"/>
              <a:buChar char="●"/>
            </a:pPr>
            <a:r>
              <a:rPr lang="en" sz="2000">
                <a:solidFill>
                  <a:schemeClr val="lt1"/>
                </a:solidFill>
              </a:rPr>
              <a:t>Manager rates </a:t>
            </a:r>
            <a:r>
              <a:rPr lang="en" sz="2000">
                <a:solidFill>
                  <a:schemeClr val="lt1"/>
                </a:solidFill>
              </a:rPr>
              <a:t>individuals</a:t>
            </a:r>
            <a:r>
              <a:rPr lang="en" sz="2000">
                <a:solidFill>
                  <a:schemeClr val="lt1"/>
                </a:solidFill>
              </a:rPr>
              <a:t> on each trait using a numeric score. </a:t>
            </a:r>
            <a:endParaRPr sz="2000">
              <a:solidFill>
                <a:schemeClr val="lt1"/>
              </a:solidFill>
            </a:endParaRPr>
          </a:p>
          <a:p>
            <a:pPr indent="-355600" lvl="0" marL="457200" rtl="0" algn="just">
              <a:spcBef>
                <a:spcPts val="0"/>
              </a:spcBef>
              <a:spcAft>
                <a:spcPts val="0"/>
              </a:spcAft>
              <a:buClr>
                <a:schemeClr val="lt1"/>
              </a:buClr>
              <a:buSzPts val="2000"/>
              <a:buChar char="●"/>
            </a:pPr>
            <a:r>
              <a:rPr lang="en" sz="2000">
                <a:solidFill>
                  <a:schemeClr val="lt1"/>
                </a:solidFill>
              </a:rPr>
              <a:t>It’s relatively easy to use, quick to fill however their reliability and validity are questionable because every manager might have a different interpretation of </a:t>
            </a:r>
            <a:r>
              <a:rPr lang="en" sz="2000">
                <a:solidFill>
                  <a:schemeClr val="lt1"/>
                </a:solidFill>
              </a:rPr>
              <a:t>their</a:t>
            </a:r>
            <a:r>
              <a:rPr lang="en" sz="2000">
                <a:solidFill>
                  <a:schemeClr val="lt1"/>
                </a:solidFill>
              </a:rPr>
              <a:t> employees!</a:t>
            </a:r>
            <a:endParaRPr sz="20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title"/>
          </p:nvPr>
        </p:nvSpPr>
        <p:spPr>
          <a:xfrm>
            <a:off x="81750" y="153350"/>
            <a:ext cx="8980500" cy="928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Sample Behaviour Anchored Rating Scale for Performance Appraisal</a:t>
            </a:r>
            <a:endParaRPr/>
          </a:p>
        </p:txBody>
      </p:sp>
      <p:sp>
        <p:nvSpPr>
          <p:cNvPr id="328" name="Google Shape;328;p21"/>
          <p:cNvSpPr txBox="1"/>
          <p:nvPr/>
        </p:nvSpPr>
        <p:spPr>
          <a:xfrm>
            <a:off x="183750" y="1141150"/>
            <a:ext cx="877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a:ea typeface="Nunito"/>
              <a:cs typeface="Nunito"/>
              <a:sym typeface="Nunito"/>
            </a:endParaRPr>
          </a:p>
        </p:txBody>
      </p:sp>
      <p:pic>
        <p:nvPicPr>
          <p:cNvPr id="329" name="Google Shape;329;p21"/>
          <p:cNvPicPr preferRelativeResize="0"/>
          <p:nvPr/>
        </p:nvPicPr>
        <p:blipFill>
          <a:blip r:embed="rId3">
            <a:alphaModFix/>
          </a:blip>
          <a:stretch>
            <a:fillRect/>
          </a:stretch>
        </p:blipFill>
        <p:spPr>
          <a:xfrm>
            <a:off x="729675" y="1253425"/>
            <a:ext cx="7419301" cy="3623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