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348" r:id="rId3"/>
    <p:sldId id="347" r:id="rId4"/>
    <p:sldId id="356" r:id="rId5"/>
    <p:sldId id="328" r:id="rId6"/>
    <p:sldId id="297" r:id="rId7"/>
    <p:sldId id="298" r:id="rId8"/>
    <p:sldId id="359" r:id="rId9"/>
    <p:sldId id="386" r:id="rId10"/>
    <p:sldId id="387" r:id="rId11"/>
    <p:sldId id="385" r:id="rId12"/>
    <p:sldId id="358" r:id="rId13"/>
    <p:sldId id="360" r:id="rId14"/>
    <p:sldId id="361" r:id="rId15"/>
    <p:sldId id="363" r:id="rId16"/>
    <p:sldId id="362" r:id="rId17"/>
    <p:sldId id="365" r:id="rId18"/>
    <p:sldId id="367" r:id="rId19"/>
    <p:sldId id="369" r:id="rId20"/>
    <p:sldId id="368" r:id="rId21"/>
    <p:sldId id="329" r:id="rId22"/>
    <p:sldId id="332" r:id="rId23"/>
    <p:sldId id="370" r:id="rId24"/>
    <p:sldId id="333" r:id="rId25"/>
    <p:sldId id="371" r:id="rId26"/>
    <p:sldId id="372" r:id="rId27"/>
    <p:sldId id="334" r:id="rId28"/>
    <p:sldId id="335" r:id="rId29"/>
    <p:sldId id="336" r:id="rId30"/>
    <p:sldId id="337" r:id="rId31"/>
    <p:sldId id="338" r:id="rId32"/>
    <p:sldId id="339" r:id="rId33"/>
    <p:sldId id="340" r:id="rId34"/>
    <p:sldId id="341" r:id="rId35"/>
    <p:sldId id="342" r:id="rId36"/>
    <p:sldId id="343" r:id="rId37"/>
    <p:sldId id="345" r:id="rId38"/>
    <p:sldId id="346" r:id="rId39"/>
    <p:sldId id="349" r:id="rId40"/>
    <p:sldId id="350" r:id="rId41"/>
    <p:sldId id="351" r:id="rId42"/>
    <p:sldId id="352" r:id="rId43"/>
    <p:sldId id="353" r:id="rId44"/>
    <p:sldId id="354" r:id="rId45"/>
    <p:sldId id="355" r:id="rId46"/>
    <p:sldId id="373" r:id="rId47"/>
    <p:sldId id="374" r:id="rId48"/>
    <p:sldId id="377" r:id="rId49"/>
    <p:sldId id="378" r:id="rId50"/>
    <p:sldId id="379" r:id="rId51"/>
    <p:sldId id="380" r:id="rId52"/>
    <p:sldId id="381" r:id="rId53"/>
    <p:sldId id="376" r:id="rId54"/>
    <p:sldId id="375" r:id="rId55"/>
    <p:sldId id="401" r:id="rId56"/>
    <p:sldId id="382" r:id="rId57"/>
    <p:sldId id="383" r:id="rId58"/>
    <p:sldId id="287" r:id="rId59"/>
    <p:sldId id="288" r:id="rId60"/>
    <p:sldId id="289" r:id="rId61"/>
    <p:sldId id="300" r:id="rId62"/>
    <p:sldId id="301" r:id="rId63"/>
    <p:sldId id="430" r:id="rId64"/>
    <p:sldId id="426" r:id="rId65"/>
    <p:sldId id="427" r:id="rId66"/>
    <p:sldId id="428" r:id="rId67"/>
    <p:sldId id="429" r:id="rId68"/>
    <p:sldId id="431" r:id="rId69"/>
    <p:sldId id="432" r:id="rId70"/>
    <p:sldId id="433" r:id="rId71"/>
    <p:sldId id="434" r:id="rId72"/>
    <p:sldId id="435" r:id="rId73"/>
    <p:sldId id="436" r:id="rId74"/>
    <p:sldId id="437" r:id="rId75"/>
    <p:sldId id="438" r:id="rId76"/>
    <p:sldId id="439" r:id="rId77"/>
    <p:sldId id="440" r:id="rId78"/>
    <p:sldId id="441" r:id="rId79"/>
    <p:sldId id="442" r:id="rId80"/>
    <p:sldId id="443" r:id="rId81"/>
    <p:sldId id="444" r:id="rId82"/>
    <p:sldId id="384"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F09B3-6943-4057-BC41-41733C3B2C2D}" type="datetimeFigureOut">
              <a:rPr lang="en-IN" smtClean="0"/>
              <a:t>28-09-2022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8A7928-F03E-451D-BF7F-7AE4D6D49544}" type="slidenum">
              <a:rPr lang="en-IN" smtClean="0"/>
              <a:t>‹#›</a:t>
            </a:fld>
            <a:endParaRPr lang="en-IN"/>
          </a:p>
        </p:txBody>
      </p:sp>
    </p:spTree>
    <p:extLst>
      <p:ext uri="{BB962C8B-B14F-4D97-AF65-F5344CB8AC3E}">
        <p14:creationId xmlns:p14="http://schemas.microsoft.com/office/powerpoint/2010/main" val="3865909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a:t>
            </a:fld>
            <a:endParaRPr lang="en-US" dirty="0"/>
          </a:p>
        </p:txBody>
      </p:sp>
    </p:spTree>
    <p:extLst>
      <p:ext uri="{BB962C8B-B14F-4D97-AF65-F5344CB8AC3E}">
        <p14:creationId xmlns:p14="http://schemas.microsoft.com/office/powerpoint/2010/main" val="3957902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a:t>
            </a:fld>
            <a:endParaRPr lang="en-US" dirty="0"/>
          </a:p>
        </p:txBody>
      </p:sp>
    </p:spTree>
    <p:extLst>
      <p:ext uri="{BB962C8B-B14F-4D97-AF65-F5344CB8AC3E}">
        <p14:creationId xmlns:p14="http://schemas.microsoft.com/office/powerpoint/2010/main" val="4244755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12</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13</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14</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15</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16</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17</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18</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19</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20</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a:t>
            </a:fld>
            <a:endParaRPr lang="en-US" dirty="0"/>
          </a:p>
        </p:txBody>
      </p:sp>
    </p:spTree>
    <p:extLst>
      <p:ext uri="{BB962C8B-B14F-4D97-AF65-F5344CB8AC3E}">
        <p14:creationId xmlns:p14="http://schemas.microsoft.com/office/powerpoint/2010/main" val="1082719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21</a:t>
            </a:fld>
            <a:endParaRPr lang="en-US" dirty="0"/>
          </a:p>
        </p:txBody>
      </p:sp>
    </p:spTree>
    <p:extLst>
      <p:ext uri="{BB962C8B-B14F-4D97-AF65-F5344CB8AC3E}">
        <p14:creationId xmlns:p14="http://schemas.microsoft.com/office/powerpoint/2010/main" val="17046530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22</a:t>
            </a:fld>
            <a:endParaRPr lang="en-US" dirty="0"/>
          </a:p>
        </p:txBody>
      </p:sp>
    </p:spTree>
    <p:extLst>
      <p:ext uri="{BB962C8B-B14F-4D97-AF65-F5344CB8AC3E}">
        <p14:creationId xmlns:p14="http://schemas.microsoft.com/office/powerpoint/2010/main" val="2211061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23</a:t>
            </a:fld>
            <a:endParaRPr lang="en-US" dirty="0"/>
          </a:p>
        </p:txBody>
      </p:sp>
    </p:spTree>
    <p:extLst>
      <p:ext uri="{BB962C8B-B14F-4D97-AF65-F5344CB8AC3E}">
        <p14:creationId xmlns:p14="http://schemas.microsoft.com/office/powerpoint/2010/main" val="4037886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24</a:t>
            </a:fld>
            <a:endParaRPr lang="en-US" dirty="0"/>
          </a:p>
        </p:txBody>
      </p:sp>
    </p:spTree>
    <p:extLst>
      <p:ext uri="{BB962C8B-B14F-4D97-AF65-F5344CB8AC3E}">
        <p14:creationId xmlns:p14="http://schemas.microsoft.com/office/powerpoint/2010/main" val="1487461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25</a:t>
            </a:fld>
            <a:endParaRPr lang="en-US" dirty="0"/>
          </a:p>
        </p:txBody>
      </p:sp>
    </p:spTree>
    <p:extLst>
      <p:ext uri="{BB962C8B-B14F-4D97-AF65-F5344CB8AC3E}">
        <p14:creationId xmlns:p14="http://schemas.microsoft.com/office/powerpoint/2010/main" val="5444776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26</a:t>
            </a:fld>
            <a:endParaRPr lang="en-US" dirty="0"/>
          </a:p>
        </p:txBody>
      </p:sp>
    </p:spTree>
    <p:extLst>
      <p:ext uri="{BB962C8B-B14F-4D97-AF65-F5344CB8AC3E}">
        <p14:creationId xmlns:p14="http://schemas.microsoft.com/office/powerpoint/2010/main" val="3754905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27</a:t>
            </a:fld>
            <a:endParaRPr lang="en-US" dirty="0"/>
          </a:p>
        </p:txBody>
      </p:sp>
    </p:spTree>
    <p:extLst>
      <p:ext uri="{BB962C8B-B14F-4D97-AF65-F5344CB8AC3E}">
        <p14:creationId xmlns:p14="http://schemas.microsoft.com/office/powerpoint/2010/main" val="1875746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28</a:t>
            </a:fld>
            <a:endParaRPr lang="en-US" dirty="0"/>
          </a:p>
        </p:txBody>
      </p:sp>
    </p:spTree>
    <p:extLst>
      <p:ext uri="{BB962C8B-B14F-4D97-AF65-F5344CB8AC3E}">
        <p14:creationId xmlns:p14="http://schemas.microsoft.com/office/powerpoint/2010/main" val="1594179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29</a:t>
            </a:fld>
            <a:endParaRPr lang="en-US" dirty="0"/>
          </a:p>
        </p:txBody>
      </p:sp>
    </p:spTree>
    <p:extLst>
      <p:ext uri="{BB962C8B-B14F-4D97-AF65-F5344CB8AC3E}">
        <p14:creationId xmlns:p14="http://schemas.microsoft.com/office/powerpoint/2010/main" val="24428677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30</a:t>
            </a:fld>
            <a:endParaRPr lang="en-US" dirty="0"/>
          </a:p>
        </p:txBody>
      </p:sp>
    </p:spTree>
    <p:extLst>
      <p:ext uri="{BB962C8B-B14F-4D97-AF65-F5344CB8AC3E}">
        <p14:creationId xmlns:p14="http://schemas.microsoft.com/office/powerpoint/2010/main" val="1698180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a:t>
            </a:fld>
            <a:endParaRPr lang="en-US" dirty="0"/>
          </a:p>
        </p:txBody>
      </p:sp>
    </p:spTree>
    <p:extLst>
      <p:ext uri="{BB962C8B-B14F-4D97-AF65-F5344CB8AC3E}">
        <p14:creationId xmlns:p14="http://schemas.microsoft.com/office/powerpoint/2010/main" val="21250453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31</a:t>
            </a:fld>
            <a:endParaRPr lang="en-US" dirty="0"/>
          </a:p>
        </p:txBody>
      </p:sp>
    </p:spTree>
    <p:extLst>
      <p:ext uri="{BB962C8B-B14F-4D97-AF65-F5344CB8AC3E}">
        <p14:creationId xmlns:p14="http://schemas.microsoft.com/office/powerpoint/2010/main" val="18770589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32</a:t>
            </a:fld>
            <a:endParaRPr lang="en-US" dirty="0"/>
          </a:p>
        </p:txBody>
      </p:sp>
    </p:spTree>
    <p:extLst>
      <p:ext uri="{BB962C8B-B14F-4D97-AF65-F5344CB8AC3E}">
        <p14:creationId xmlns:p14="http://schemas.microsoft.com/office/powerpoint/2010/main" val="323920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33</a:t>
            </a:fld>
            <a:endParaRPr lang="en-US" dirty="0"/>
          </a:p>
        </p:txBody>
      </p:sp>
    </p:spTree>
    <p:extLst>
      <p:ext uri="{BB962C8B-B14F-4D97-AF65-F5344CB8AC3E}">
        <p14:creationId xmlns:p14="http://schemas.microsoft.com/office/powerpoint/2010/main" val="28412273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34</a:t>
            </a:fld>
            <a:endParaRPr lang="en-US" dirty="0"/>
          </a:p>
        </p:txBody>
      </p:sp>
    </p:spTree>
    <p:extLst>
      <p:ext uri="{BB962C8B-B14F-4D97-AF65-F5344CB8AC3E}">
        <p14:creationId xmlns:p14="http://schemas.microsoft.com/office/powerpoint/2010/main" val="3359197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35</a:t>
            </a:fld>
            <a:endParaRPr lang="en-US" dirty="0"/>
          </a:p>
        </p:txBody>
      </p:sp>
    </p:spTree>
    <p:extLst>
      <p:ext uri="{BB962C8B-B14F-4D97-AF65-F5344CB8AC3E}">
        <p14:creationId xmlns:p14="http://schemas.microsoft.com/office/powerpoint/2010/main" val="24407620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36</a:t>
            </a:fld>
            <a:endParaRPr lang="en-US" dirty="0"/>
          </a:p>
        </p:txBody>
      </p:sp>
    </p:spTree>
    <p:extLst>
      <p:ext uri="{BB962C8B-B14F-4D97-AF65-F5344CB8AC3E}">
        <p14:creationId xmlns:p14="http://schemas.microsoft.com/office/powerpoint/2010/main" val="2019149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37</a:t>
            </a:fld>
            <a:endParaRPr lang="en-US" dirty="0"/>
          </a:p>
        </p:txBody>
      </p:sp>
    </p:spTree>
    <p:extLst>
      <p:ext uri="{BB962C8B-B14F-4D97-AF65-F5344CB8AC3E}">
        <p14:creationId xmlns:p14="http://schemas.microsoft.com/office/powerpoint/2010/main" val="1932713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38</a:t>
            </a:fld>
            <a:endParaRPr lang="en-US" dirty="0"/>
          </a:p>
        </p:txBody>
      </p:sp>
    </p:spTree>
    <p:extLst>
      <p:ext uri="{BB962C8B-B14F-4D97-AF65-F5344CB8AC3E}">
        <p14:creationId xmlns:p14="http://schemas.microsoft.com/office/powerpoint/2010/main" val="41538062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39</a:t>
            </a:fld>
            <a:endParaRPr lang="en-US" dirty="0"/>
          </a:p>
        </p:txBody>
      </p:sp>
    </p:spTree>
    <p:extLst>
      <p:ext uri="{BB962C8B-B14F-4D97-AF65-F5344CB8AC3E}">
        <p14:creationId xmlns:p14="http://schemas.microsoft.com/office/powerpoint/2010/main" val="2556083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40</a:t>
            </a:fld>
            <a:endParaRPr lang="en-US" dirty="0"/>
          </a:p>
        </p:txBody>
      </p:sp>
    </p:spTree>
    <p:extLst>
      <p:ext uri="{BB962C8B-B14F-4D97-AF65-F5344CB8AC3E}">
        <p14:creationId xmlns:p14="http://schemas.microsoft.com/office/powerpoint/2010/main" val="3481890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a:t>
            </a:fld>
            <a:endParaRPr lang="en-US" dirty="0"/>
          </a:p>
        </p:txBody>
      </p:sp>
    </p:spTree>
    <p:extLst>
      <p:ext uri="{BB962C8B-B14F-4D97-AF65-F5344CB8AC3E}">
        <p14:creationId xmlns:p14="http://schemas.microsoft.com/office/powerpoint/2010/main" val="403946079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41</a:t>
            </a:fld>
            <a:endParaRPr lang="en-US" dirty="0"/>
          </a:p>
        </p:txBody>
      </p:sp>
    </p:spTree>
    <p:extLst>
      <p:ext uri="{BB962C8B-B14F-4D97-AF65-F5344CB8AC3E}">
        <p14:creationId xmlns:p14="http://schemas.microsoft.com/office/powerpoint/2010/main" val="3484833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42</a:t>
            </a:fld>
            <a:endParaRPr lang="en-US" dirty="0"/>
          </a:p>
        </p:txBody>
      </p:sp>
    </p:spTree>
    <p:extLst>
      <p:ext uri="{BB962C8B-B14F-4D97-AF65-F5344CB8AC3E}">
        <p14:creationId xmlns:p14="http://schemas.microsoft.com/office/powerpoint/2010/main" val="37946521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43</a:t>
            </a:fld>
            <a:endParaRPr lang="en-US" dirty="0"/>
          </a:p>
        </p:txBody>
      </p:sp>
    </p:spTree>
    <p:extLst>
      <p:ext uri="{BB962C8B-B14F-4D97-AF65-F5344CB8AC3E}">
        <p14:creationId xmlns:p14="http://schemas.microsoft.com/office/powerpoint/2010/main" val="21803915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44</a:t>
            </a:fld>
            <a:endParaRPr lang="en-US" dirty="0"/>
          </a:p>
        </p:txBody>
      </p:sp>
    </p:spTree>
    <p:extLst>
      <p:ext uri="{BB962C8B-B14F-4D97-AF65-F5344CB8AC3E}">
        <p14:creationId xmlns:p14="http://schemas.microsoft.com/office/powerpoint/2010/main" val="12242737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45</a:t>
            </a:fld>
            <a:endParaRPr lang="en-US" dirty="0"/>
          </a:p>
        </p:txBody>
      </p:sp>
    </p:spTree>
    <p:extLst>
      <p:ext uri="{BB962C8B-B14F-4D97-AF65-F5344CB8AC3E}">
        <p14:creationId xmlns:p14="http://schemas.microsoft.com/office/powerpoint/2010/main" val="24114220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46</a:t>
            </a:fld>
            <a:endParaRPr lang="en-US" dirty="0"/>
          </a:p>
        </p:txBody>
      </p:sp>
    </p:spTree>
    <p:extLst>
      <p:ext uri="{BB962C8B-B14F-4D97-AF65-F5344CB8AC3E}">
        <p14:creationId xmlns:p14="http://schemas.microsoft.com/office/powerpoint/2010/main" val="27684770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47</a:t>
            </a:fld>
            <a:endParaRPr lang="en-US" dirty="0"/>
          </a:p>
        </p:txBody>
      </p:sp>
    </p:spTree>
    <p:extLst>
      <p:ext uri="{BB962C8B-B14F-4D97-AF65-F5344CB8AC3E}">
        <p14:creationId xmlns:p14="http://schemas.microsoft.com/office/powerpoint/2010/main" val="18570497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48</a:t>
            </a:fld>
            <a:endParaRPr lang="en-US" dirty="0"/>
          </a:p>
        </p:txBody>
      </p:sp>
    </p:spTree>
    <p:extLst>
      <p:ext uri="{BB962C8B-B14F-4D97-AF65-F5344CB8AC3E}">
        <p14:creationId xmlns:p14="http://schemas.microsoft.com/office/powerpoint/2010/main" val="9512954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49</a:t>
            </a:fld>
            <a:endParaRPr lang="en-US" dirty="0"/>
          </a:p>
        </p:txBody>
      </p:sp>
    </p:spTree>
    <p:extLst>
      <p:ext uri="{BB962C8B-B14F-4D97-AF65-F5344CB8AC3E}">
        <p14:creationId xmlns:p14="http://schemas.microsoft.com/office/powerpoint/2010/main" val="24275736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50</a:t>
            </a:fld>
            <a:endParaRPr lang="en-US" dirty="0"/>
          </a:p>
        </p:txBody>
      </p:sp>
    </p:spTree>
    <p:extLst>
      <p:ext uri="{BB962C8B-B14F-4D97-AF65-F5344CB8AC3E}">
        <p14:creationId xmlns:p14="http://schemas.microsoft.com/office/powerpoint/2010/main" val="1922478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a:t>
            </a:fld>
            <a:endParaRPr lang="en-US" dirty="0"/>
          </a:p>
        </p:txBody>
      </p:sp>
    </p:spTree>
    <p:extLst>
      <p:ext uri="{BB962C8B-B14F-4D97-AF65-F5344CB8AC3E}">
        <p14:creationId xmlns:p14="http://schemas.microsoft.com/office/powerpoint/2010/main" val="15487801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51</a:t>
            </a:fld>
            <a:endParaRPr lang="en-US" dirty="0"/>
          </a:p>
        </p:txBody>
      </p:sp>
    </p:spTree>
    <p:extLst>
      <p:ext uri="{BB962C8B-B14F-4D97-AF65-F5344CB8AC3E}">
        <p14:creationId xmlns:p14="http://schemas.microsoft.com/office/powerpoint/2010/main" val="21287688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52</a:t>
            </a:fld>
            <a:endParaRPr lang="en-US" dirty="0"/>
          </a:p>
        </p:txBody>
      </p:sp>
    </p:spTree>
    <p:extLst>
      <p:ext uri="{BB962C8B-B14F-4D97-AF65-F5344CB8AC3E}">
        <p14:creationId xmlns:p14="http://schemas.microsoft.com/office/powerpoint/2010/main" val="14331453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53</a:t>
            </a:fld>
            <a:endParaRPr lang="en-US" dirty="0"/>
          </a:p>
        </p:txBody>
      </p:sp>
    </p:spTree>
    <p:extLst>
      <p:ext uri="{BB962C8B-B14F-4D97-AF65-F5344CB8AC3E}">
        <p14:creationId xmlns:p14="http://schemas.microsoft.com/office/powerpoint/2010/main" val="30224810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54</a:t>
            </a:fld>
            <a:endParaRPr lang="en-US" dirty="0"/>
          </a:p>
        </p:txBody>
      </p:sp>
    </p:spTree>
    <p:extLst>
      <p:ext uri="{BB962C8B-B14F-4D97-AF65-F5344CB8AC3E}">
        <p14:creationId xmlns:p14="http://schemas.microsoft.com/office/powerpoint/2010/main" val="28218971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55</a:t>
            </a:fld>
            <a:endParaRPr lang="en-US" dirty="0"/>
          </a:p>
        </p:txBody>
      </p:sp>
    </p:spTree>
    <p:extLst>
      <p:ext uri="{BB962C8B-B14F-4D97-AF65-F5344CB8AC3E}">
        <p14:creationId xmlns:p14="http://schemas.microsoft.com/office/powerpoint/2010/main" val="14585858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56</a:t>
            </a:fld>
            <a:endParaRPr lang="en-US" dirty="0"/>
          </a:p>
        </p:txBody>
      </p:sp>
    </p:spTree>
    <p:extLst>
      <p:ext uri="{BB962C8B-B14F-4D97-AF65-F5344CB8AC3E}">
        <p14:creationId xmlns:p14="http://schemas.microsoft.com/office/powerpoint/2010/main" val="14585858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57</a:t>
            </a:fld>
            <a:endParaRPr lang="en-US" dirty="0"/>
          </a:p>
        </p:txBody>
      </p:sp>
    </p:spTree>
    <p:extLst>
      <p:ext uri="{BB962C8B-B14F-4D97-AF65-F5344CB8AC3E}">
        <p14:creationId xmlns:p14="http://schemas.microsoft.com/office/powerpoint/2010/main" val="710504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7</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1EF0D4-BE3D-4F70-BEA1-EA1AD3D8A7C6}" type="slidenum">
              <a:rPr lang="en-US" smtClean="0"/>
              <a:pPr/>
              <a:t>8</a:t>
            </a:fld>
            <a:endParaRPr lang="en-US" dirty="0"/>
          </a:p>
        </p:txBody>
      </p:sp>
    </p:spTree>
    <p:extLst>
      <p:ext uri="{BB962C8B-B14F-4D97-AF65-F5344CB8AC3E}">
        <p14:creationId xmlns:p14="http://schemas.microsoft.com/office/powerpoint/2010/main" val="2421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a:t>
            </a:fld>
            <a:endParaRPr lang="en-US" dirty="0"/>
          </a:p>
        </p:txBody>
      </p:sp>
    </p:spTree>
    <p:extLst>
      <p:ext uri="{BB962C8B-B14F-4D97-AF65-F5344CB8AC3E}">
        <p14:creationId xmlns:p14="http://schemas.microsoft.com/office/powerpoint/2010/main" val="4144746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a:t>
            </a:fld>
            <a:endParaRPr lang="en-US" dirty="0"/>
          </a:p>
        </p:txBody>
      </p:sp>
    </p:spTree>
    <p:extLst>
      <p:ext uri="{BB962C8B-B14F-4D97-AF65-F5344CB8AC3E}">
        <p14:creationId xmlns:p14="http://schemas.microsoft.com/office/powerpoint/2010/main" val="3223293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CDD1-3FC8-4F3D-A40B-8CC827F255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96C741-7C1C-4313-9037-56C370D60A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C6EBA2-259F-44C2-93AC-3D249D8DE877}"/>
              </a:ext>
            </a:extLst>
          </p:cNvPr>
          <p:cNvSpPr>
            <a:spLocks noGrp="1"/>
          </p:cNvSpPr>
          <p:nvPr>
            <p:ph type="dt" sz="half" idx="10"/>
          </p:nvPr>
        </p:nvSpPr>
        <p:spPr/>
        <p:txBody>
          <a:bodyPr/>
          <a:lstStyle/>
          <a:p>
            <a:fld id="{323D88EE-8CC7-4A2E-A123-EA59A7A5CB08}" type="datetimeFigureOut">
              <a:rPr lang="en-IN" smtClean="0"/>
              <a:t>28-09-2022</a:t>
            </a:fld>
            <a:endParaRPr lang="en-IN"/>
          </a:p>
        </p:txBody>
      </p:sp>
      <p:sp>
        <p:nvSpPr>
          <p:cNvPr id="5" name="Footer Placeholder 4">
            <a:extLst>
              <a:ext uri="{FF2B5EF4-FFF2-40B4-BE49-F238E27FC236}">
                <a16:creationId xmlns:a16="http://schemas.microsoft.com/office/drawing/2014/main" id="{6B98BF11-B606-413B-AD58-61D81010AC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9D135E-BC4F-4C68-BC81-4487216E3712}"/>
              </a:ext>
            </a:extLst>
          </p:cNvPr>
          <p:cNvSpPr>
            <a:spLocks noGrp="1"/>
          </p:cNvSpPr>
          <p:nvPr>
            <p:ph type="sldNum" sz="quarter" idx="12"/>
          </p:nvPr>
        </p:nvSpPr>
        <p:spPr/>
        <p:txBody>
          <a:bodyPr/>
          <a:lstStyle/>
          <a:p>
            <a:fld id="{F399C86C-A681-45D1-9AC6-26F4345FBD61}" type="slidenum">
              <a:rPr lang="en-IN" smtClean="0"/>
              <a:t>‹#›</a:t>
            </a:fld>
            <a:endParaRPr lang="en-IN"/>
          </a:p>
        </p:txBody>
      </p:sp>
    </p:spTree>
    <p:extLst>
      <p:ext uri="{BB962C8B-B14F-4D97-AF65-F5344CB8AC3E}">
        <p14:creationId xmlns:p14="http://schemas.microsoft.com/office/powerpoint/2010/main" val="2915095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9D4C-18F0-47D2-B857-BCB32DB8C2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6C32B9-F7EE-4A14-8B45-02B5D4AFA5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576538-C571-4534-B252-506A7C068A20}"/>
              </a:ext>
            </a:extLst>
          </p:cNvPr>
          <p:cNvSpPr>
            <a:spLocks noGrp="1"/>
          </p:cNvSpPr>
          <p:nvPr>
            <p:ph type="dt" sz="half" idx="10"/>
          </p:nvPr>
        </p:nvSpPr>
        <p:spPr/>
        <p:txBody>
          <a:bodyPr/>
          <a:lstStyle/>
          <a:p>
            <a:fld id="{323D88EE-8CC7-4A2E-A123-EA59A7A5CB08}" type="datetimeFigureOut">
              <a:rPr lang="en-IN" smtClean="0"/>
              <a:t>28-09-2022</a:t>
            </a:fld>
            <a:endParaRPr lang="en-IN"/>
          </a:p>
        </p:txBody>
      </p:sp>
      <p:sp>
        <p:nvSpPr>
          <p:cNvPr id="5" name="Footer Placeholder 4">
            <a:extLst>
              <a:ext uri="{FF2B5EF4-FFF2-40B4-BE49-F238E27FC236}">
                <a16:creationId xmlns:a16="http://schemas.microsoft.com/office/drawing/2014/main" id="{0503413E-B056-408C-8F21-1A0B9AAB38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63F10C-4618-45FC-928B-805D49C5E9E0}"/>
              </a:ext>
            </a:extLst>
          </p:cNvPr>
          <p:cNvSpPr>
            <a:spLocks noGrp="1"/>
          </p:cNvSpPr>
          <p:nvPr>
            <p:ph type="sldNum" sz="quarter" idx="12"/>
          </p:nvPr>
        </p:nvSpPr>
        <p:spPr/>
        <p:txBody>
          <a:bodyPr/>
          <a:lstStyle/>
          <a:p>
            <a:fld id="{F399C86C-A681-45D1-9AC6-26F4345FBD61}" type="slidenum">
              <a:rPr lang="en-IN" smtClean="0"/>
              <a:t>‹#›</a:t>
            </a:fld>
            <a:endParaRPr lang="en-IN"/>
          </a:p>
        </p:txBody>
      </p:sp>
    </p:spTree>
    <p:extLst>
      <p:ext uri="{BB962C8B-B14F-4D97-AF65-F5344CB8AC3E}">
        <p14:creationId xmlns:p14="http://schemas.microsoft.com/office/powerpoint/2010/main" val="992346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1B93D4-F489-4C4A-94F3-B681CDDC92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092DC0-50BE-4031-8E4E-9E50A7E8F1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915BAF-0E3C-4966-A8C3-537F9E5D9F34}"/>
              </a:ext>
            </a:extLst>
          </p:cNvPr>
          <p:cNvSpPr>
            <a:spLocks noGrp="1"/>
          </p:cNvSpPr>
          <p:nvPr>
            <p:ph type="dt" sz="half" idx="10"/>
          </p:nvPr>
        </p:nvSpPr>
        <p:spPr/>
        <p:txBody>
          <a:bodyPr/>
          <a:lstStyle/>
          <a:p>
            <a:fld id="{323D88EE-8CC7-4A2E-A123-EA59A7A5CB08}" type="datetimeFigureOut">
              <a:rPr lang="en-IN" smtClean="0"/>
              <a:t>28-09-2022</a:t>
            </a:fld>
            <a:endParaRPr lang="en-IN"/>
          </a:p>
        </p:txBody>
      </p:sp>
      <p:sp>
        <p:nvSpPr>
          <p:cNvPr id="5" name="Footer Placeholder 4">
            <a:extLst>
              <a:ext uri="{FF2B5EF4-FFF2-40B4-BE49-F238E27FC236}">
                <a16:creationId xmlns:a16="http://schemas.microsoft.com/office/drawing/2014/main" id="{177897C0-E3E4-44A5-A502-E3398E8A52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9EF6A8-5662-4296-A778-099BF1D6CEFD}"/>
              </a:ext>
            </a:extLst>
          </p:cNvPr>
          <p:cNvSpPr>
            <a:spLocks noGrp="1"/>
          </p:cNvSpPr>
          <p:nvPr>
            <p:ph type="sldNum" sz="quarter" idx="12"/>
          </p:nvPr>
        </p:nvSpPr>
        <p:spPr/>
        <p:txBody>
          <a:bodyPr/>
          <a:lstStyle/>
          <a:p>
            <a:fld id="{F399C86C-A681-45D1-9AC6-26F4345FBD61}" type="slidenum">
              <a:rPr lang="en-IN" smtClean="0"/>
              <a:t>‹#›</a:t>
            </a:fld>
            <a:endParaRPr lang="en-IN"/>
          </a:p>
        </p:txBody>
      </p:sp>
    </p:spTree>
    <p:extLst>
      <p:ext uri="{BB962C8B-B14F-4D97-AF65-F5344CB8AC3E}">
        <p14:creationId xmlns:p14="http://schemas.microsoft.com/office/powerpoint/2010/main" val="3922749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3C78-1207-4E6E-857E-0396321CE2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91B0EB-77AA-4E1C-A034-B272AB86C2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E8E50E-C795-44BB-9B8D-CC1210DBF59D}"/>
              </a:ext>
            </a:extLst>
          </p:cNvPr>
          <p:cNvSpPr>
            <a:spLocks noGrp="1"/>
          </p:cNvSpPr>
          <p:nvPr>
            <p:ph type="dt" sz="half" idx="10"/>
          </p:nvPr>
        </p:nvSpPr>
        <p:spPr/>
        <p:txBody>
          <a:bodyPr/>
          <a:lstStyle/>
          <a:p>
            <a:fld id="{323D88EE-8CC7-4A2E-A123-EA59A7A5CB08}" type="datetimeFigureOut">
              <a:rPr lang="en-IN" smtClean="0"/>
              <a:t>28-09-2022</a:t>
            </a:fld>
            <a:endParaRPr lang="en-IN"/>
          </a:p>
        </p:txBody>
      </p:sp>
      <p:sp>
        <p:nvSpPr>
          <p:cNvPr id="5" name="Footer Placeholder 4">
            <a:extLst>
              <a:ext uri="{FF2B5EF4-FFF2-40B4-BE49-F238E27FC236}">
                <a16:creationId xmlns:a16="http://schemas.microsoft.com/office/drawing/2014/main" id="{3FE31765-FE5A-4479-9D9B-775E8922D0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24954-9BA0-4EB6-86AF-EEEC1641E07A}"/>
              </a:ext>
            </a:extLst>
          </p:cNvPr>
          <p:cNvSpPr>
            <a:spLocks noGrp="1"/>
          </p:cNvSpPr>
          <p:nvPr>
            <p:ph type="sldNum" sz="quarter" idx="12"/>
          </p:nvPr>
        </p:nvSpPr>
        <p:spPr/>
        <p:txBody>
          <a:bodyPr/>
          <a:lstStyle/>
          <a:p>
            <a:fld id="{F399C86C-A681-45D1-9AC6-26F4345FBD61}" type="slidenum">
              <a:rPr lang="en-IN" smtClean="0"/>
              <a:t>‹#›</a:t>
            </a:fld>
            <a:endParaRPr lang="en-IN"/>
          </a:p>
        </p:txBody>
      </p:sp>
    </p:spTree>
    <p:extLst>
      <p:ext uri="{BB962C8B-B14F-4D97-AF65-F5344CB8AC3E}">
        <p14:creationId xmlns:p14="http://schemas.microsoft.com/office/powerpoint/2010/main" val="191564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A66E-740B-49F9-AB16-726DC9C907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AD72BC-80F5-4127-B734-EFDAF94A51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311C2-7817-471C-896E-49530316540C}"/>
              </a:ext>
            </a:extLst>
          </p:cNvPr>
          <p:cNvSpPr>
            <a:spLocks noGrp="1"/>
          </p:cNvSpPr>
          <p:nvPr>
            <p:ph type="dt" sz="half" idx="10"/>
          </p:nvPr>
        </p:nvSpPr>
        <p:spPr/>
        <p:txBody>
          <a:bodyPr/>
          <a:lstStyle/>
          <a:p>
            <a:fld id="{323D88EE-8CC7-4A2E-A123-EA59A7A5CB08}" type="datetimeFigureOut">
              <a:rPr lang="en-IN" smtClean="0"/>
              <a:t>28-09-2022</a:t>
            </a:fld>
            <a:endParaRPr lang="en-IN"/>
          </a:p>
        </p:txBody>
      </p:sp>
      <p:sp>
        <p:nvSpPr>
          <p:cNvPr id="5" name="Footer Placeholder 4">
            <a:extLst>
              <a:ext uri="{FF2B5EF4-FFF2-40B4-BE49-F238E27FC236}">
                <a16:creationId xmlns:a16="http://schemas.microsoft.com/office/drawing/2014/main" id="{972D794B-B566-4635-AF1A-47C823BE7E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E35EE8-AFC7-4CBF-B6DA-0FDF9AEB0353}"/>
              </a:ext>
            </a:extLst>
          </p:cNvPr>
          <p:cNvSpPr>
            <a:spLocks noGrp="1"/>
          </p:cNvSpPr>
          <p:nvPr>
            <p:ph type="sldNum" sz="quarter" idx="12"/>
          </p:nvPr>
        </p:nvSpPr>
        <p:spPr/>
        <p:txBody>
          <a:bodyPr/>
          <a:lstStyle/>
          <a:p>
            <a:fld id="{F399C86C-A681-45D1-9AC6-26F4345FBD61}" type="slidenum">
              <a:rPr lang="en-IN" smtClean="0"/>
              <a:t>‹#›</a:t>
            </a:fld>
            <a:endParaRPr lang="en-IN"/>
          </a:p>
        </p:txBody>
      </p:sp>
    </p:spTree>
    <p:extLst>
      <p:ext uri="{BB962C8B-B14F-4D97-AF65-F5344CB8AC3E}">
        <p14:creationId xmlns:p14="http://schemas.microsoft.com/office/powerpoint/2010/main" val="590276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0A80-D53C-408B-AAD1-88A9747772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4CEF2D-C76D-4ABE-8A2E-AEBA60B773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866D179-7442-403D-89D3-6A914A32EC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2B8AB4-ADE0-47DC-9964-A1C84ACEE43B}"/>
              </a:ext>
            </a:extLst>
          </p:cNvPr>
          <p:cNvSpPr>
            <a:spLocks noGrp="1"/>
          </p:cNvSpPr>
          <p:nvPr>
            <p:ph type="dt" sz="half" idx="10"/>
          </p:nvPr>
        </p:nvSpPr>
        <p:spPr/>
        <p:txBody>
          <a:bodyPr/>
          <a:lstStyle/>
          <a:p>
            <a:fld id="{323D88EE-8CC7-4A2E-A123-EA59A7A5CB08}" type="datetimeFigureOut">
              <a:rPr lang="en-IN" smtClean="0"/>
              <a:t>28-09-2022</a:t>
            </a:fld>
            <a:endParaRPr lang="en-IN"/>
          </a:p>
        </p:txBody>
      </p:sp>
      <p:sp>
        <p:nvSpPr>
          <p:cNvPr id="6" name="Footer Placeholder 5">
            <a:extLst>
              <a:ext uri="{FF2B5EF4-FFF2-40B4-BE49-F238E27FC236}">
                <a16:creationId xmlns:a16="http://schemas.microsoft.com/office/drawing/2014/main" id="{864D47AC-1FDB-4C6F-AC0C-622B57748C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FFF7C1-CA22-4730-AE9F-760D5487A5CB}"/>
              </a:ext>
            </a:extLst>
          </p:cNvPr>
          <p:cNvSpPr>
            <a:spLocks noGrp="1"/>
          </p:cNvSpPr>
          <p:nvPr>
            <p:ph type="sldNum" sz="quarter" idx="12"/>
          </p:nvPr>
        </p:nvSpPr>
        <p:spPr/>
        <p:txBody>
          <a:bodyPr/>
          <a:lstStyle/>
          <a:p>
            <a:fld id="{F399C86C-A681-45D1-9AC6-26F4345FBD61}" type="slidenum">
              <a:rPr lang="en-IN" smtClean="0"/>
              <a:t>‹#›</a:t>
            </a:fld>
            <a:endParaRPr lang="en-IN"/>
          </a:p>
        </p:txBody>
      </p:sp>
    </p:spTree>
    <p:extLst>
      <p:ext uri="{BB962C8B-B14F-4D97-AF65-F5344CB8AC3E}">
        <p14:creationId xmlns:p14="http://schemas.microsoft.com/office/powerpoint/2010/main" val="1365229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A8D8-1039-4503-AF81-E40875E756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A6F1C9-C3AC-4347-B026-87FDD60FB9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617D1B-B38A-4E82-8220-22B21043BA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43F18E-1C4D-4F2A-9D1D-83AC92EBA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8C4A7C-7A7B-4A2C-A35B-0C8FC30EBD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567EE8-68C6-42D2-978A-2295A82C4FED}"/>
              </a:ext>
            </a:extLst>
          </p:cNvPr>
          <p:cNvSpPr>
            <a:spLocks noGrp="1"/>
          </p:cNvSpPr>
          <p:nvPr>
            <p:ph type="dt" sz="half" idx="10"/>
          </p:nvPr>
        </p:nvSpPr>
        <p:spPr/>
        <p:txBody>
          <a:bodyPr/>
          <a:lstStyle/>
          <a:p>
            <a:fld id="{323D88EE-8CC7-4A2E-A123-EA59A7A5CB08}" type="datetimeFigureOut">
              <a:rPr lang="en-IN" smtClean="0"/>
              <a:t>28-09-2022</a:t>
            </a:fld>
            <a:endParaRPr lang="en-IN"/>
          </a:p>
        </p:txBody>
      </p:sp>
      <p:sp>
        <p:nvSpPr>
          <p:cNvPr id="8" name="Footer Placeholder 7">
            <a:extLst>
              <a:ext uri="{FF2B5EF4-FFF2-40B4-BE49-F238E27FC236}">
                <a16:creationId xmlns:a16="http://schemas.microsoft.com/office/drawing/2014/main" id="{A44998D0-D6C2-4277-8AB4-C519AB0305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8E025C-2932-4844-AC4F-139BCCCD423D}"/>
              </a:ext>
            </a:extLst>
          </p:cNvPr>
          <p:cNvSpPr>
            <a:spLocks noGrp="1"/>
          </p:cNvSpPr>
          <p:nvPr>
            <p:ph type="sldNum" sz="quarter" idx="12"/>
          </p:nvPr>
        </p:nvSpPr>
        <p:spPr/>
        <p:txBody>
          <a:bodyPr/>
          <a:lstStyle/>
          <a:p>
            <a:fld id="{F399C86C-A681-45D1-9AC6-26F4345FBD61}" type="slidenum">
              <a:rPr lang="en-IN" smtClean="0"/>
              <a:t>‹#›</a:t>
            </a:fld>
            <a:endParaRPr lang="en-IN"/>
          </a:p>
        </p:txBody>
      </p:sp>
    </p:spTree>
    <p:extLst>
      <p:ext uri="{BB962C8B-B14F-4D97-AF65-F5344CB8AC3E}">
        <p14:creationId xmlns:p14="http://schemas.microsoft.com/office/powerpoint/2010/main" val="1746702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937D8-C0AF-4727-9BDF-F2AF5272E9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D63BEF-60F8-43AD-96C8-A1C63F3E40EF}"/>
              </a:ext>
            </a:extLst>
          </p:cNvPr>
          <p:cNvSpPr>
            <a:spLocks noGrp="1"/>
          </p:cNvSpPr>
          <p:nvPr>
            <p:ph type="dt" sz="half" idx="10"/>
          </p:nvPr>
        </p:nvSpPr>
        <p:spPr/>
        <p:txBody>
          <a:bodyPr/>
          <a:lstStyle/>
          <a:p>
            <a:fld id="{323D88EE-8CC7-4A2E-A123-EA59A7A5CB08}" type="datetimeFigureOut">
              <a:rPr lang="en-IN" smtClean="0"/>
              <a:t>28-09-2022</a:t>
            </a:fld>
            <a:endParaRPr lang="en-IN"/>
          </a:p>
        </p:txBody>
      </p:sp>
      <p:sp>
        <p:nvSpPr>
          <p:cNvPr id="4" name="Footer Placeholder 3">
            <a:extLst>
              <a:ext uri="{FF2B5EF4-FFF2-40B4-BE49-F238E27FC236}">
                <a16:creationId xmlns:a16="http://schemas.microsoft.com/office/drawing/2014/main" id="{5F7A3648-4C25-4D04-A7FB-88CE90510B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C6027F-E228-4E63-B9C5-BC6466445E84}"/>
              </a:ext>
            </a:extLst>
          </p:cNvPr>
          <p:cNvSpPr>
            <a:spLocks noGrp="1"/>
          </p:cNvSpPr>
          <p:nvPr>
            <p:ph type="sldNum" sz="quarter" idx="12"/>
          </p:nvPr>
        </p:nvSpPr>
        <p:spPr/>
        <p:txBody>
          <a:bodyPr/>
          <a:lstStyle/>
          <a:p>
            <a:fld id="{F399C86C-A681-45D1-9AC6-26F4345FBD61}" type="slidenum">
              <a:rPr lang="en-IN" smtClean="0"/>
              <a:t>‹#›</a:t>
            </a:fld>
            <a:endParaRPr lang="en-IN"/>
          </a:p>
        </p:txBody>
      </p:sp>
    </p:spTree>
    <p:extLst>
      <p:ext uri="{BB962C8B-B14F-4D97-AF65-F5344CB8AC3E}">
        <p14:creationId xmlns:p14="http://schemas.microsoft.com/office/powerpoint/2010/main" val="292173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60B1E2-2B54-45C0-BE09-ED2EF879D3B2}"/>
              </a:ext>
            </a:extLst>
          </p:cNvPr>
          <p:cNvSpPr>
            <a:spLocks noGrp="1"/>
          </p:cNvSpPr>
          <p:nvPr>
            <p:ph type="dt" sz="half" idx="10"/>
          </p:nvPr>
        </p:nvSpPr>
        <p:spPr/>
        <p:txBody>
          <a:bodyPr/>
          <a:lstStyle/>
          <a:p>
            <a:fld id="{323D88EE-8CC7-4A2E-A123-EA59A7A5CB08}" type="datetimeFigureOut">
              <a:rPr lang="en-IN" smtClean="0"/>
              <a:t>28-09-2022</a:t>
            </a:fld>
            <a:endParaRPr lang="en-IN"/>
          </a:p>
        </p:txBody>
      </p:sp>
      <p:sp>
        <p:nvSpPr>
          <p:cNvPr id="3" name="Footer Placeholder 2">
            <a:extLst>
              <a:ext uri="{FF2B5EF4-FFF2-40B4-BE49-F238E27FC236}">
                <a16:creationId xmlns:a16="http://schemas.microsoft.com/office/drawing/2014/main" id="{4785431A-5861-4658-AD0D-216568BE02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1F7912-469D-4633-BC07-910B81B627A1}"/>
              </a:ext>
            </a:extLst>
          </p:cNvPr>
          <p:cNvSpPr>
            <a:spLocks noGrp="1"/>
          </p:cNvSpPr>
          <p:nvPr>
            <p:ph type="sldNum" sz="quarter" idx="12"/>
          </p:nvPr>
        </p:nvSpPr>
        <p:spPr/>
        <p:txBody>
          <a:bodyPr/>
          <a:lstStyle/>
          <a:p>
            <a:fld id="{F399C86C-A681-45D1-9AC6-26F4345FBD61}" type="slidenum">
              <a:rPr lang="en-IN" smtClean="0"/>
              <a:t>‹#›</a:t>
            </a:fld>
            <a:endParaRPr lang="en-IN"/>
          </a:p>
        </p:txBody>
      </p:sp>
    </p:spTree>
    <p:extLst>
      <p:ext uri="{BB962C8B-B14F-4D97-AF65-F5344CB8AC3E}">
        <p14:creationId xmlns:p14="http://schemas.microsoft.com/office/powerpoint/2010/main" val="416670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4CF3-2F9C-4BAD-9C65-2E1438D604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312BB9-7A63-42D5-AC3C-1784B2FD9F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7CC6F7-3C44-4779-AD49-6AFB5AD80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82E612-8388-43B1-A2A6-9A1876C9E58F}"/>
              </a:ext>
            </a:extLst>
          </p:cNvPr>
          <p:cNvSpPr>
            <a:spLocks noGrp="1"/>
          </p:cNvSpPr>
          <p:nvPr>
            <p:ph type="dt" sz="half" idx="10"/>
          </p:nvPr>
        </p:nvSpPr>
        <p:spPr/>
        <p:txBody>
          <a:bodyPr/>
          <a:lstStyle/>
          <a:p>
            <a:fld id="{323D88EE-8CC7-4A2E-A123-EA59A7A5CB08}" type="datetimeFigureOut">
              <a:rPr lang="en-IN" smtClean="0"/>
              <a:t>28-09-2022</a:t>
            </a:fld>
            <a:endParaRPr lang="en-IN"/>
          </a:p>
        </p:txBody>
      </p:sp>
      <p:sp>
        <p:nvSpPr>
          <p:cNvPr id="6" name="Footer Placeholder 5">
            <a:extLst>
              <a:ext uri="{FF2B5EF4-FFF2-40B4-BE49-F238E27FC236}">
                <a16:creationId xmlns:a16="http://schemas.microsoft.com/office/drawing/2014/main" id="{B81A34B2-07E0-447E-9CF6-31FA5ECA6B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68AEB-A48C-4359-B241-B92B8690A988}"/>
              </a:ext>
            </a:extLst>
          </p:cNvPr>
          <p:cNvSpPr>
            <a:spLocks noGrp="1"/>
          </p:cNvSpPr>
          <p:nvPr>
            <p:ph type="sldNum" sz="quarter" idx="12"/>
          </p:nvPr>
        </p:nvSpPr>
        <p:spPr/>
        <p:txBody>
          <a:bodyPr/>
          <a:lstStyle/>
          <a:p>
            <a:fld id="{F399C86C-A681-45D1-9AC6-26F4345FBD61}" type="slidenum">
              <a:rPr lang="en-IN" smtClean="0"/>
              <a:t>‹#›</a:t>
            </a:fld>
            <a:endParaRPr lang="en-IN"/>
          </a:p>
        </p:txBody>
      </p:sp>
    </p:spTree>
    <p:extLst>
      <p:ext uri="{BB962C8B-B14F-4D97-AF65-F5344CB8AC3E}">
        <p14:creationId xmlns:p14="http://schemas.microsoft.com/office/powerpoint/2010/main" val="2923524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C441-B5FB-4E74-AEB3-32CD90F29E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9C0606-F42B-41CF-8AA8-1CE1EA69A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DFECC73-9919-41B7-9890-253AA9D8D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D0810F-AD69-470A-8E89-FBEAE7E5533A}"/>
              </a:ext>
            </a:extLst>
          </p:cNvPr>
          <p:cNvSpPr>
            <a:spLocks noGrp="1"/>
          </p:cNvSpPr>
          <p:nvPr>
            <p:ph type="dt" sz="half" idx="10"/>
          </p:nvPr>
        </p:nvSpPr>
        <p:spPr/>
        <p:txBody>
          <a:bodyPr/>
          <a:lstStyle/>
          <a:p>
            <a:fld id="{323D88EE-8CC7-4A2E-A123-EA59A7A5CB08}" type="datetimeFigureOut">
              <a:rPr lang="en-IN" smtClean="0"/>
              <a:t>28-09-2022</a:t>
            </a:fld>
            <a:endParaRPr lang="en-IN"/>
          </a:p>
        </p:txBody>
      </p:sp>
      <p:sp>
        <p:nvSpPr>
          <p:cNvPr id="6" name="Footer Placeholder 5">
            <a:extLst>
              <a:ext uri="{FF2B5EF4-FFF2-40B4-BE49-F238E27FC236}">
                <a16:creationId xmlns:a16="http://schemas.microsoft.com/office/drawing/2014/main" id="{1B189BF4-0BE2-48EE-B5C9-90622DDF07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3D225-6B4A-4B4C-AC20-DBDC60DFB681}"/>
              </a:ext>
            </a:extLst>
          </p:cNvPr>
          <p:cNvSpPr>
            <a:spLocks noGrp="1"/>
          </p:cNvSpPr>
          <p:nvPr>
            <p:ph type="sldNum" sz="quarter" idx="12"/>
          </p:nvPr>
        </p:nvSpPr>
        <p:spPr/>
        <p:txBody>
          <a:bodyPr/>
          <a:lstStyle/>
          <a:p>
            <a:fld id="{F399C86C-A681-45D1-9AC6-26F4345FBD61}" type="slidenum">
              <a:rPr lang="en-IN" smtClean="0"/>
              <a:t>‹#›</a:t>
            </a:fld>
            <a:endParaRPr lang="en-IN"/>
          </a:p>
        </p:txBody>
      </p:sp>
    </p:spTree>
    <p:extLst>
      <p:ext uri="{BB962C8B-B14F-4D97-AF65-F5344CB8AC3E}">
        <p14:creationId xmlns:p14="http://schemas.microsoft.com/office/powerpoint/2010/main" val="1352133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6EC50F-C30D-4C9B-9686-11A5D41B84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93D428-E464-47C7-B1B4-6D2C48BB2A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1E7686-1B3E-46EF-A661-9EDD04AF9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D88EE-8CC7-4A2E-A123-EA59A7A5CB08}" type="datetimeFigureOut">
              <a:rPr lang="en-IN" smtClean="0"/>
              <a:t>28-09-2022</a:t>
            </a:fld>
            <a:endParaRPr lang="en-IN"/>
          </a:p>
        </p:txBody>
      </p:sp>
      <p:sp>
        <p:nvSpPr>
          <p:cNvPr id="5" name="Footer Placeholder 4">
            <a:extLst>
              <a:ext uri="{FF2B5EF4-FFF2-40B4-BE49-F238E27FC236}">
                <a16:creationId xmlns:a16="http://schemas.microsoft.com/office/drawing/2014/main" id="{D4FB10ED-266F-4F1C-A93E-A61355DD36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1A7EE5-41E6-476F-8140-FC02D0E55B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99C86C-A681-45D1-9AC6-26F4345FBD61}" type="slidenum">
              <a:rPr lang="en-IN" smtClean="0"/>
              <a:t>‹#›</a:t>
            </a:fld>
            <a:endParaRPr lang="en-IN"/>
          </a:p>
        </p:txBody>
      </p:sp>
    </p:spTree>
    <p:extLst>
      <p:ext uri="{BB962C8B-B14F-4D97-AF65-F5344CB8AC3E}">
        <p14:creationId xmlns:p14="http://schemas.microsoft.com/office/powerpoint/2010/main" val="751572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7.tiff"/><Relationship Id="rId4" Type="http://schemas.openxmlformats.org/officeDocument/2006/relationships/image" Target="../media/image6.tiff"/></Relationships>
</file>

<file path=ppt/slides/_rels/slide39.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38.xml"/><Relationship Id="rId1" Type="http://schemas.openxmlformats.org/officeDocument/2006/relationships/slideLayout" Target="../slideLayouts/slideLayout6.xml"/><Relationship Id="rId5" Type="http://schemas.openxmlformats.org/officeDocument/2006/relationships/image" Target="../media/image10.tiff"/><Relationship Id="rId4" Type="http://schemas.openxmlformats.org/officeDocument/2006/relationships/image" Target="../media/image9.tif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39.xml"/><Relationship Id="rId1" Type="http://schemas.openxmlformats.org/officeDocument/2006/relationships/slideLayout" Target="../slideLayouts/slideLayout6.xml"/><Relationship Id="rId5" Type="http://schemas.openxmlformats.org/officeDocument/2006/relationships/image" Target="../media/image13.tiff"/><Relationship Id="rId4" Type="http://schemas.openxmlformats.org/officeDocument/2006/relationships/image" Target="../media/image12.tiff"/></Relationships>
</file>

<file path=ppt/slides/_rels/slide41.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40.xml"/><Relationship Id="rId1" Type="http://schemas.openxmlformats.org/officeDocument/2006/relationships/slideLayout" Target="../slideLayouts/slideLayout6.xml"/><Relationship Id="rId5" Type="http://schemas.openxmlformats.org/officeDocument/2006/relationships/image" Target="../media/image16.jpeg"/><Relationship Id="rId4" Type="http://schemas.openxmlformats.org/officeDocument/2006/relationships/image" Target="../media/image15.jpeg"/></Relationships>
</file>

<file path=ppt/slides/_rels/slide42.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8.tiff"/><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image3.slideserve.com/5968324/8086-interrupts-and-interrupt-responses-l.jpg"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image3.slideserve.com/5968324/contd1-l.jpg" TargetMode="External"/><Relationship Id="rId2" Type="http://schemas.openxmlformats.org/officeDocument/2006/relationships/hyperlink" Target="https://image3.slideserve.com/5968324/contd-l.jpg"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708A-583B-4915-8F9F-B09C72335CA2}"/>
              </a:ext>
            </a:extLst>
          </p:cNvPr>
          <p:cNvSpPr>
            <a:spLocks noGrp="1"/>
          </p:cNvSpPr>
          <p:nvPr>
            <p:ph type="ctrTitle"/>
          </p:nvPr>
        </p:nvSpPr>
        <p:spPr/>
        <p:txBody>
          <a:bodyPr/>
          <a:lstStyle/>
          <a:p>
            <a:r>
              <a:rPr lang="en-IN" dirty="0"/>
              <a:t>UNIT 2</a:t>
            </a:r>
          </a:p>
        </p:txBody>
      </p:sp>
      <p:sp>
        <p:nvSpPr>
          <p:cNvPr id="3" name="Subtitle 2">
            <a:extLst>
              <a:ext uri="{FF2B5EF4-FFF2-40B4-BE49-F238E27FC236}">
                <a16:creationId xmlns:a16="http://schemas.microsoft.com/office/drawing/2014/main" id="{1397C564-9053-4DE3-A400-91768D7DC7C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44239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lstStyle/>
          <a:p>
            <a:r>
              <a:rPr lang="en-US" dirty="0"/>
              <a:t>Addressing Modes : Memory Access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10</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5" name="Rectangle 4"/>
          <p:cNvSpPr/>
          <p:nvPr/>
        </p:nvSpPr>
        <p:spPr>
          <a:xfrm>
            <a:off x="1828802" y="990600"/>
            <a:ext cx="5638799" cy="4016484"/>
          </a:xfrm>
          <a:prstGeom prst="rect">
            <a:avLst/>
          </a:prstGeom>
        </p:spPr>
        <p:txBody>
          <a:bodyPr wrap="square">
            <a:spAutoFit/>
          </a:bodyPr>
          <a:lstStyle/>
          <a:p>
            <a:pPr marL="285750" indent="-285750">
              <a:buBlip>
                <a:blip r:embed="rId3"/>
              </a:buBlip>
            </a:pPr>
            <a:r>
              <a:rPr lang="en-US" sz="1500" b="1" dirty="0"/>
              <a:t>20 Address lines  </a:t>
            </a:r>
            <a:r>
              <a:rPr lang="en-US" sz="1500" b="1" dirty="0">
                <a:sym typeface="Symbol"/>
              </a:rPr>
              <a:t>  8086 can address up to          2</a:t>
            </a:r>
            <a:r>
              <a:rPr lang="en-US" sz="1500" b="1" baseline="30000" dirty="0">
                <a:sym typeface="Symbol"/>
              </a:rPr>
              <a:t>20</a:t>
            </a:r>
            <a:r>
              <a:rPr lang="en-US" sz="1500" b="1" dirty="0">
                <a:sym typeface="Symbol"/>
              </a:rPr>
              <a:t> = 1M bytes of memory</a:t>
            </a:r>
            <a:br>
              <a:rPr lang="en-US" sz="1500" b="1" dirty="0"/>
            </a:br>
            <a:endParaRPr lang="en-US" sz="1500" b="1" dirty="0"/>
          </a:p>
          <a:p>
            <a:pPr marL="285750" indent="-285750">
              <a:buBlip>
                <a:blip r:embed="rId3"/>
              </a:buBlip>
            </a:pPr>
            <a:r>
              <a:rPr lang="en-US" sz="1500" b="1" dirty="0"/>
              <a:t>However, the largest register is only 16 bits</a:t>
            </a:r>
          </a:p>
          <a:p>
            <a:pPr marL="285750" indent="-285750">
              <a:buBlip>
                <a:blip r:embed="rId3"/>
              </a:buBlip>
            </a:pPr>
            <a:endParaRPr lang="en-US" sz="1500" b="1" dirty="0"/>
          </a:p>
          <a:p>
            <a:pPr marL="285750" indent="-285750">
              <a:buBlip>
                <a:blip r:embed="rId3"/>
              </a:buBlip>
            </a:pPr>
            <a:r>
              <a:rPr lang="en-US" sz="1500" b="1" dirty="0"/>
              <a:t>Physical Address will have to be calculated    </a:t>
            </a:r>
            <a:r>
              <a:rPr lang="en-US" sz="1500" b="1" dirty="0">
                <a:solidFill>
                  <a:srgbClr val="CC0066"/>
                </a:solidFill>
              </a:rPr>
              <a:t>Physical Address : Actual address of a byte in memory. i.e. the value which goes out onto the address bus.</a:t>
            </a:r>
          </a:p>
          <a:p>
            <a:pPr marL="285750" indent="-285750">
              <a:buBlip>
                <a:blip r:embed="rId3"/>
              </a:buBlip>
            </a:pPr>
            <a:endParaRPr lang="en-US" sz="1500" b="1" dirty="0">
              <a:solidFill>
                <a:srgbClr val="CC0066"/>
              </a:solidFill>
            </a:endParaRPr>
          </a:p>
          <a:p>
            <a:pPr marL="285750" indent="-285750">
              <a:buBlip>
                <a:blip r:embed="rId3"/>
              </a:buBlip>
            </a:pPr>
            <a:r>
              <a:rPr lang="en-US" sz="1500" b="1" dirty="0"/>
              <a:t>Memory Address represented in the form –          </a:t>
            </a:r>
            <a:r>
              <a:rPr lang="en-US" sz="1500" b="1" dirty="0" err="1">
                <a:solidFill>
                  <a:srgbClr val="CC0066"/>
                </a:solidFill>
              </a:rPr>
              <a:t>Seg</a:t>
            </a:r>
            <a:r>
              <a:rPr lang="en-US" sz="1500" b="1" dirty="0">
                <a:solidFill>
                  <a:srgbClr val="CC0066"/>
                </a:solidFill>
              </a:rPr>
              <a:t> : Offset   </a:t>
            </a:r>
            <a:r>
              <a:rPr lang="en-US" sz="1500" b="1" dirty="0"/>
              <a:t>(</a:t>
            </a:r>
            <a:r>
              <a:rPr lang="en-US" sz="1500" b="1" dirty="0" err="1"/>
              <a:t>Eg</a:t>
            </a:r>
            <a:r>
              <a:rPr lang="en-US" sz="1500" b="1" dirty="0"/>
              <a:t> - 89AB:F012)</a:t>
            </a:r>
          </a:p>
          <a:p>
            <a:pPr marL="285750" indent="-285750">
              <a:buBlip>
                <a:blip r:embed="rId3"/>
              </a:buBlip>
            </a:pPr>
            <a:endParaRPr lang="en-US" sz="1500" b="1" dirty="0"/>
          </a:p>
          <a:p>
            <a:pPr marL="285750" indent="-285750">
              <a:buBlip>
                <a:blip r:embed="rId3"/>
              </a:buBlip>
            </a:pPr>
            <a:r>
              <a:rPr lang="en-US" sz="1500" b="1" dirty="0"/>
              <a:t>Each time the processor wants to  access memory, it takes the contents of a segment register, shifts it one hexadecimal place to the left (same as multiplying by 16</a:t>
            </a:r>
            <a:r>
              <a:rPr lang="en-US" sz="1500" b="1" baseline="-25000" dirty="0"/>
              <a:t>10</a:t>
            </a:r>
            <a:r>
              <a:rPr lang="en-US" sz="1500" b="1" dirty="0"/>
              <a:t>), then add the required offset to form the 20- bit address</a:t>
            </a:r>
          </a:p>
          <a:p>
            <a:endParaRPr lang="en-US" sz="1500" b="1" dirty="0"/>
          </a:p>
        </p:txBody>
      </p:sp>
      <p:pic>
        <p:nvPicPr>
          <p:cNvPr id="25"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49472" y="1004134"/>
            <a:ext cx="2466129" cy="24248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057400" y="5468750"/>
            <a:ext cx="8153400" cy="954107"/>
          </a:xfrm>
          <a:prstGeom prst="rect">
            <a:avLst/>
          </a:prstGeom>
        </p:spPr>
        <p:txBody>
          <a:bodyPr wrap="square">
            <a:spAutoFit/>
          </a:bodyPr>
          <a:lstStyle/>
          <a:p>
            <a:r>
              <a:rPr lang="en-US" sz="1400" b="1" dirty="0">
                <a:solidFill>
                  <a:srgbClr val="CC0066"/>
                </a:solidFill>
              </a:rPr>
              <a:t>89AB : F012  </a:t>
            </a:r>
            <a:r>
              <a:rPr lang="en-US" sz="1400" b="1" dirty="0">
                <a:solidFill>
                  <a:srgbClr val="CC0066"/>
                </a:solidFill>
                <a:sym typeface="Symbol"/>
              </a:rPr>
              <a:t>  89AB    89AB0  (Paragraph to byte  89AB x 10 = 89AB0)</a:t>
            </a:r>
          </a:p>
          <a:p>
            <a:r>
              <a:rPr lang="en-US" sz="1400" b="1" dirty="0">
                <a:solidFill>
                  <a:srgbClr val="CC0066"/>
                </a:solidFill>
                <a:sym typeface="Symbol"/>
              </a:rPr>
              <a:t>                           F012     0F012   (Offset is already in byte unit)</a:t>
            </a:r>
          </a:p>
          <a:p>
            <a:r>
              <a:rPr lang="en-US" sz="1400" b="1" dirty="0">
                <a:solidFill>
                  <a:srgbClr val="CC0066"/>
                </a:solidFill>
                <a:sym typeface="Symbol"/>
              </a:rPr>
              <a:t>                                       + -------</a:t>
            </a:r>
          </a:p>
          <a:p>
            <a:r>
              <a:rPr lang="en-US" sz="1400" b="1" dirty="0">
                <a:solidFill>
                  <a:srgbClr val="CC0066"/>
                </a:solidFill>
                <a:sym typeface="Symbol"/>
              </a:rPr>
              <a:t>                                           98AC2   (The absolute address)</a:t>
            </a:r>
            <a:endParaRPr lang="en-US" sz="1400" b="1" dirty="0">
              <a:solidFill>
                <a:srgbClr val="CC0066"/>
              </a:solidFill>
            </a:endParaRPr>
          </a:p>
        </p:txBody>
      </p:sp>
      <p:sp>
        <p:nvSpPr>
          <p:cNvPr id="11" name="Line Callout 1 10"/>
          <p:cNvSpPr/>
          <p:nvPr/>
        </p:nvSpPr>
        <p:spPr>
          <a:xfrm>
            <a:off x="8378372" y="4575556"/>
            <a:ext cx="1808327" cy="427346"/>
          </a:xfrm>
          <a:prstGeom prst="borderCallout1">
            <a:avLst>
              <a:gd name="adj1" fmla="val 49795"/>
              <a:gd name="adj2" fmla="val -725"/>
              <a:gd name="adj3" fmla="val 223499"/>
              <a:gd name="adj4" fmla="val -119947"/>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 bytes of contiguous memory</a:t>
            </a:r>
          </a:p>
        </p:txBody>
      </p:sp>
    </p:spTree>
    <p:extLst>
      <p:ext uri="{BB962C8B-B14F-4D97-AF65-F5344CB8AC3E}">
        <p14:creationId xmlns:p14="http://schemas.microsoft.com/office/powerpoint/2010/main" val="100233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220"/>
          </a:xfrm>
        </p:spPr>
        <p:txBody>
          <a:bodyPr/>
          <a:lstStyle/>
          <a:p>
            <a:r>
              <a:rPr lang="en-US" dirty="0"/>
              <a:t>Addressing Modes : Memory Access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11</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5" name="Rectangle 4"/>
          <p:cNvSpPr/>
          <p:nvPr/>
        </p:nvSpPr>
        <p:spPr>
          <a:xfrm>
            <a:off x="1828801" y="990600"/>
            <a:ext cx="6096000" cy="1477328"/>
          </a:xfrm>
          <a:prstGeom prst="rect">
            <a:avLst/>
          </a:prstGeom>
        </p:spPr>
        <p:txBody>
          <a:bodyPr wrap="square">
            <a:spAutoFit/>
          </a:bodyPr>
          <a:lstStyle/>
          <a:p>
            <a:pPr marL="285750" indent="-285750">
              <a:buBlip>
                <a:blip r:embed="rId3"/>
              </a:buBlip>
            </a:pPr>
            <a:r>
              <a:rPr lang="en-US" sz="1500" b="1" dirty="0"/>
              <a:t>To access memory we use these four registers:   </a:t>
            </a:r>
            <a:r>
              <a:rPr lang="en-US" sz="1500" b="1" dirty="0">
                <a:solidFill>
                  <a:srgbClr val="CC0066"/>
                </a:solidFill>
              </a:rPr>
              <a:t>BX, SI, DI, BP</a:t>
            </a:r>
            <a:br>
              <a:rPr lang="en-US" sz="1500" b="1" dirty="0"/>
            </a:br>
            <a:endParaRPr lang="en-US" sz="1500" b="1" dirty="0"/>
          </a:p>
          <a:p>
            <a:pPr marL="285750" indent="-285750">
              <a:buBlip>
                <a:blip r:embed="rId3"/>
              </a:buBlip>
            </a:pPr>
            <a:r>
              <a:rPr lang="en-US" sz="1500" b="1" dirty="0"/>
              <a:t>Combining these registers inside [ ] symbols, we can get different memory locations (</a:t>
            </a:r>
            <a:r>
              <a:rPr lang="en-US" sz="1500" b="1" dirty="0">
                <a:solidFill>
                  <a:srgbClr val="CC0066"/>
                </a:solidFill>
              </a:rPr>
              <a:t>Effective Address, EA</a:t>
            </a:r>
            <a:r>
              <a:rPr lang="en-US" sz="1500" b="1" dirty="0"/>
              <a:t>) </a:t>
            </a:r>
          </a:p>
          <a:p>
            <a:pPr marL="285750" indent="-285750">
              <a:buBlip>
                <a:blip r:embed="rId3"/>
              </a:buBlip>
            </a:pPr>
            <a:endParaRPr lang="en-US" sz="1500" b="1" dirty="0"/>
          </a:p>
          <a:p>
            <a:pPr marL="285750" indent="-285750">
              <a:buBlip>
                <a:blip r:embed="rId3"/>
              </a:buBlip>
            </a:pPr>
            <a:r>
              <a:rPr lang="en-US" sz="1500" b="1" dirty="0"/>
              <a:t>Supported combinations:</a:t>
            </a:r>
          </a:p>
        </p:txBody>
      </p:sp>
      <p:graphicFrame>
        <p:nvGraphicFramePr>
          <p:cNvPr id="9" name="Table 8"/>
          <p:cNvGraphicFramePr>
            <a:graphicFrameLocks noGrp="1"/>
          </p:cNvGraphicFramePr>
          <p:nvPr/>
        </p:nvGraphicFramePr>
        <p:xfrm>
          <a:off x="2223448" y="3048000"/>
          <a:ext cx="5715000" cy="2766060"/>
        </p:xfrm>
        <a:graphic>
          <a:graphicData uri="http://schemas.openxmlformats.org/drawingml/2006/table">
            <a:tbl>
              <a:tblPr/>
              <a:tblGrid>
                <a:gridCol w="1390135">
                  <a:extLst>
                    <a:ext uri="{9D8B030D-6E8A-4147-A177-3AD203B41FA5}">
                      <a16:colId xmlns:a16="http://schemas.microsoft.com/office/drawing/2014/main" val="20000"/>
                    </a:ext>
                  </a:extLst>
                </a:gridCol>
                <a:gridCol w="2717520">
                  <a:extLst>
                    <a:ext uri="{9D8B030D-6E8A-4147-A177-3AD203B41FA5}">
                      <a16:colId xmlns:a16="http://schemas.microsoft.com/office/drawing/2014/main" val="20001"/>
                    </a:ext>
                  </a:extLst>
                </a:gridCol>
                <a:gridCol w="1607345">
                  <a:extLst>
                    <a:ext uri="{9D8B030D-6E8A-4147-A177-3AD203B41FA5}">
                      <a16:colId xmlns:a16="http://schemas.microsoft.com/office/drawing/2014/main" val="20002"/>
                    </a:ext>
                  </a:extLst>
                </a:gridCol>
              </a:tblGrid>
              <a:tr h="1295400">
                <a:tc>
                  <a:txBody>
                    <a:bodyPr/>
                    <a:lstStyle/>
                    <a:p>
                      <a:r>
                        <a:rPr lang="it-IT" sz="1400" dirty="0"/>
                        <a:t>[BX + SI]</a:t>
                      </a:r>
                      <a:br>
                        <a:rPr lang="it-IT" sz="1400" dirty="0"/>
                      </a:br>
                      <a:r>
                        <a:rPr lang="it-IT" sz="1400" dirty="0"/>
                        <a:t>[BX + DI]</a:t>
                      </a:r>
                      <a:br>
                        <a:rPr lang="it-IT" sz="1400" dirty="0"/>
                      </a:br>
                      <a:r>
                        <a:rPr lang="it-IT" sz="1400" dirty="0"/>
                        <a:t>[BP + SI]</a:t>
                      </a:r>
                      <a:br>
                        <a:rPr lang="it-IT" sz="1400" dirty="0"/>
                      </a:br>
                      <a:r>
                        <a:rPr lang="it-IT" sz="1400" dirty="0"/>
                        <a:t>[BP + DI]</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dirty="0"/>
                        <a:t>[SI]</a:t>
                      </a:r>
                      <a:br>
                        <a:rPr lang="it-IT" sz="1400" dirty="0"/>
                      </a:br>
                      <a:r>
                        <a:rPr lang="it-IT" sz="1400" dirty="0"/>
                        <a:t>[DI]</a:t>
                      </a:r>
                      <a:br>
                        <a:rPr lang="it-IT" sz="1400" dirty="0"/>
                      </a:br>
                      <a:r>
                        <a:rPr lang="it-IT" sz="1400" dirty="0"/>
                        <a:t>d16 (variable offset only)</a:t>
                      </a:r>
                      <a:br>
                        <a:rPr lang="it-IT" sz="1400" dirty="0"/>
                      </a:br>
                      <a:r>
                        <a:rPr lang="it-IT" sz="1400" dirty="0"/>
                        <a:t>[BX]</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dirty="0"/>
                        <a:t>[BX + SI + d8]</a:t>
                      </a:r>
                      <a:br>
                        <a:rPr lang="it-IT" sz="1400" dirty="0"/>
                      </a:br>
                      <a:r>
                        <a:rPr lang="it-IT" sz="1400" dirty="0"/>
                        <a:t>[BX + DI + d8]</a:t>
                      </a:r>
                      <a:br>
                        <a:rPr lang="it-IT" sz="1400" dirty="0"/>
                      </a:br>
                      <a:r>
                        <a:rPr lang="it-IT" sz="1400" dirty="0"/>
                        <a:t>[BP + SI + d8]</a:t>
                      </a:r>
                      <a:br>
                        <a:rPr lang="it-IT" sz="1400" dirty="0"/>
                      </a:br>
                      <a:r>
                        <a:rPr lang="it-IT" sz="1400" dirty="0"/>
                        <a:t>[BP + DI + d8]</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endParaRPr lang="it-IT" sz="1400" dirty="0"/>
                    </a:p>
                    <a:p>
                      <a:r>
                        <a:rPr lang="it-IT" sz="1400" dirty="0"/>
                        <a:t>[SI + d8]</a:t>
                      </a:r>
                      <a:br>
                        <a:rPr lang="it-IT" sz="1400" dirty="0"/>
                      </a:br>
                      <a:r>
                        <a:rPr lang="it-IT" sz="1400" dirty="0"/>
                        <a:t>[DI + d8]</a:t>
                      </a:r>
                      <a:br>
                        <a:rPr lang="it-IT" sz="1400" dirty="0"/>
                      </a:br>
                      <a:r>
                        <a:rPr lang="it-IT" sz="1400" dirty="0"/>
                        <a:t>[BP + d8]</a:t>
                      </a:r>
                      <a:br>
                        <a:rPr lang="it-IT" sz="1400" dirty="0"/>
                      </a:br>
                      <a:r>
                        <a:rPr lang="it-IT" sz="1400" dirty="0"/>
                        <a:t>[BX + d8]</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it-IT" sz="1400" dirty="0"/>
                    </a:p>
                    <a:p>
                      <a:r>
                        <a:rPr lang="it-IT" sz="1400" dirty="0"/>
                        <a:t>[BX + SI + d16]</a:t>
                      </a:r>
                      <a:br>
                        <a:rPr lang="it-IT" sz="1400" dirty="0"/>
                      </a:br>
                      <a:r>
                        <a:rPr lang="it-IT" sz="1400" dirty="0"/>
                        <a:t>[BX + DI + d16] </a:t>
                      </a:r>
                      <a:br>
                        <a:rPr lang="it-IT" sz="1400" dirty="0"/>
                      </a:br>
                      <a:r>
                        <a:rPr lang="it-IT" sz="1400" dirty="0"/>
                        <a:t>[BP + SI + d16]</a:t>
                      </a:r>
                      <a:br>
                        <a:rPr lang="it-IT" sz="1400" dirty="0"/>
                      </a:br>
                      <a:r>
                        <a:rPr lang="it-IT" sz="1400" dirty="0"/>
                        <a:t>[BP + DI + d16]</a:t>
                      </a:r>
                      <a:br>
                        <a:rPr lang="it-IT" sz="1400" dirty="0"/>
                      </a:br>
                      <a:endParaRPr lang="it-IT" sz="1400" dirty="0"/>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it-IT" sz="1400" dirty="0"/>
                        <a:t>[SI + d16]</a:t>
                      </a:r>
                      <a:br>
                        <a:rPr lang="it-IT" sz="1400" dirty="0"/>
                      </a:br>
                      <a:r>
                        <a:rPr lang="it-IT" sz="1400" dirty="0"/>
                        <a:t>[DI + d16]</a:t>
                      </a:r>
                      <a:br>
                        <a:rPr lang="it-IT" sz="1400" dirty="0"/>
                      </a:br>
                      <a:r>
                        <a:rPr lang="it-IT" sz="1400" dirty="0"/>
                        <a:t>[BP + d16]</a:t>
                      </a:r>
                      <a:br>
                        <a:rPr lang="it-IT" sz="1400" dirty="0"/>
                      </a:br>
                      <a:r>
                        <a:rPr lang="it-IT" sz="1400" dirty="0"/>
                        <a:t>[BX + d16]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nvGraphicFramePr>
        <p:xfrm>
          <a:off x="2223449" y="6019800"/>
          <a:ext cx="2331493" cy="731520"/>
        </p:xfrm>
        <a:graphic>
          <a:graphicData uri="http://schemas.openxmlformats.org/drawingml/2006/table">
            <a:tbl>
              <a:tblPr firstRow="1" bandRow="1">
                <a:tableStyleId>{5C22544A-7EE6-4342-B048-85BDC9FD1C3A}</a:tableStyleId>
              </a:tblPr>
              <a:tblGrid>
                <a:gridCol w="647637">
                  <a:extLst>
                    <a:ext uri="{9D8B030D-6E8A-4147-A177-3AD203B41FA5}">
                      <a16:colId xmlns:a16="http://schemas.microsoft.com/office/drawing/2014/main" val="20000"/>
                    </a:ext>
                  </a:extLst>
                </a:gridCol>
                <a:gridCol w="712401">
                  <a:extLst>
                    <a:ext uri="{9D8B030D-6E8A-4147-A177-3AD203B41FA5}">
                      <a16:colId xmlns:a16="http://schemas.microsoft.com/office/drawing/2014/main" val="20001"/>
                    </a:ext>
                  </a:extLst>
                </a:gridCol>
                <a:gridCol w="971455">
                  <a:extLst>
                    <a:ext uri="{9D8B030D-6E8A-4147-A177-3AD203B41FA5}">
                      <a16:colId xmlns:a16="http://schemas.microsoft.com/office/drawing/2014/main" val="20002"/>
                    </a:ext>
                  </a:extLst>
                </a:gridCol>
              </a:tblGrid>
              <a:tr h="370840">
                <a:tc>
                  <a:txBody>
                    <a:bodyPr/>
                    <a:lstStyle/>
                    <a:p>
                      <a:r>
                        <a:rPr lang="en-US" sz="1400" dirty="0">
                          <a:solidFill>
                            <a:srgbClr val="FF0000"/>
                          </a:solidFill>
                        </a:rPr>
                        <a:t>BX</a:t>
                      </a:r>
                    </a:p>
                    <a:p>
                      <a:endParaRPr lang="en-US" sz="1400" dirty="0">
                        <a:solidFill>
                          <a:srgbClr val="FF0000"/>
                        </a:solidFill>
                      </a:endParaRPr>
                    </a:p>
                    <a:p>
                      <a:r>
                        <a:rPr lang="en-US" sz="1400" dirty="0">
                          <a:solidFill>
                            <a:srgbClr val="FF0000"/>
                          </a:solidFill>
                        </a:rPr>
                        <a:t>BP</a:t>
                      </a:r>
                    </a:p>
                  </a:txBody>
                  <a:tcPr>
                    <a:solidFill>
                      <a:srgbClr val="FFC000"/>
                    </a:solidFill>
                  </a:tcPr>
                </a:tc>
                <a:tc>
                  <a:txBody>
                    <a:bodyPr/>
                    <a:lstStyle/>
                    <a:p>
                      <a:r>
                        <a:rPr lang="en-US" sz="1400" dirty="0">
                          <a:solidFill>
                            <a:srgbClr val="FF0000"/>
                          </a:solidFill>
                        </a:rPr>
                        <a:t>SI</a:t>
                      </a:r>
                    </a:p>
                    <a:p>
                      <a:endParaRPr lang="en-US" sz="1400" dirty="0">
                        <a:solidFill>
                          <a:srgbClr val="FF0000"/>
                        </a:solidFill>
                      </a:endParaRPr>
                    </a:p>
                    <a:p>
                      <a:r>
                        <a:rPr lang="en-US" sz="1400" dirty="0">
                          <a:solidFill>
                            <a:srgbClr val="FF0000"/>
                          </a:solidFill>
                        </a:rPr>
                        <a:t>DI</a:t>
                      </a:r>
                    </a:p>
                  </a:txBody>
                  <a:tcPr>
                    <a:solidFill>
                      <a:srgbClr val="FFC000"/>
                    </a:solidFill>
                  </a:tcPr>
                </a:tc>
                <a:tc>
                  <a:txBody>
                    <a:bodyPr/>
                    <a:lstStyle/>
                    <a:p>
                      <a:endParaRPr lang="en-US" sz="1400" dirty="0">
                        <a:solidFill>
                          <a:srgbClr val="FF0000"/>
                        </a:solidFill>
                      </a:endParaRPr>
                    </a:p>
                    <a:p>
                      <a:r>
                        <a:rPr lang="en-US" sz="1400" dirty="0">
                          <a:solidFill>
                            <a:srgbClr val="FF0000"/>
                          </a:solidFill>
                        </a:rPr>
                        <a:t>+ </a:t>
                      </a:r>
                      <a:r>
                        <a:rPr lang="en-US" sz="1400" dirty="0" err="1">
                          <a:solidFill>
                            <a:srgbClr val="FF0000"/>
                          </a:solidFill>
                        </a:rPr>
                        <a:t>disp</a:t>
                      </a:r>
                      <a:endParaRPr lang="en-US" sz="1400" dirty="0">
                        <a:solidFill>
                          <a:srgbClr val="FF0000"/>
                        </a:solidFill>
                      </a:endParaRPr>
                    </a:p>
                  </a:txBody>
                  <a:tcPr>
                    <a:solidFill>
                      <a:srgbClr val="FFC000"/>
                    </a:solidFill>
                  </a:tcPr>
                </a:tc>
                <a:extLst>
                  <a:ext uri="{0D108BD9-81ED-4DB2-BD59-A6C34878D82A}">
                    <a16:rowId xmlns:a16="http://schemas.microsoft.com/office/drawing/2014/main" val="10000"/>
                  </a:ext>
                </a:extLst>
              </a:tr>
            </a:tbl>
          </a:graphicData>
        </a:graphic>
      </p:graphicFrame>
      <p:pic>
        <p:nvPicPr>
          <p:cNvPr id="25" name="Picture 2" descr="C:\Users\AMMU\Desktop\Microprocessor\Register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49472" y="1004134"/>
            <a:ext cx="2466129" cy="2424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68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8458201" y="5195248"/>
            <a:ext cx="1488505"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766397" y="4343400"/>
            <a:ext cx="282258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15000" y="4128448"/>
            <a:ext cx="17526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249840" y="3429898"/>
            <a:ext cx="1961864" cy="55321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676400" y="1573714"/>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612637"/>
          </a:xfrm>
        </p:spPr>
        <p:txBody>
          <a:bodyPr>
            <a:normAutofit fontScale="90000"/>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12</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87776" y="838394"/>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12" name="Rectangle 11"/>
          <p:cNvSpPr/>
          <p:nvPr/>
        </p:nvSpPr>
        <p:spPr>
          <a:xfrm>
            <a:off x="5181600" y="1524000"/>
            <a:ext cx="5257800" cy="449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Here, the effective  address of the memory location at which the data operand is stored  is given in the instruction.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The  effective address is just a 16-bit number  written directly in the instruction. </a:t>
            </a:r>
          </a:p>
          <a:p>
            <a:pPr algn="just"/>
            <a:r>
              <a:rPr lang="en-US" sz="1400" b="1" dirty="0">
                <a:solidFill>
                  <a:schemeClr val="tx1"/>
                </a:solidFill>
                <a:latin typeface="Verdana" pitchFamily="34" charset="0"/>
                <a:ea typeface="Verdana" pitchFamily="34" charset="0"/>
                <a:cs typeface="Verdana" pitchFamily="34" charset="0"/>
              </a:rPr>
              <a:t> </a:t>
            </a:r>
          </a:p>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BX, [1354H] </a:t>
            </a:r>
          </a:p>
          <a:p>
            <a:pPr algn="just"/>
            <a:r>
              <a:rPr lang="en-US" sz="1400" b="1" dirty="0">
                <a:solidFill>
                  <a:schemeClr val="tx1"/>
                </a:solidFill>
                <a:latin typeface="Verdana" pitchFamily="34" charset="0"/>
                <a:ea typeface="Verdana" pitchFamily="34" charset="0"/>
                <a:cs typeface="Verdana" pitchFamily="34" charset="0"/>
              </a:rPr>
              <a:t>MOV   BL,  [0400H]</a:t>
            </a:r>
          </a:p>
          <a:p>
            <a:pPr algn="just"/>
            <a:r>
              <a:rPr lang="en-US" sz="1400" b="1" dirty="0">
                <a:solidFill>
                  <a:schemeClr val="tx1"/>
                </a:solidFill>
                <a:latin typeface="Verdana" pitchFamily="34" charset="0"/>
                <a:ea typeface="Verdana" pitchFamily="34" charset="0"/>
                <a:cs typeface="Verdana" pitchFamily="34" charset="0"/>
              </a:rPr>
              <a:t> </a:t>
            </a:r>
          </a:p>
          <a:p>
            <a:pPr algn="just"/>
            <a:r>
              <a:rPr lang="en-US" sz="1400" b="1" dirty="0">
                <a:solidFill>
                  <a:schemeClr val="tx1"/>
                </a:solidFill>
                <a:latin typeface="Verdana" pitchFamily="34" charset="0"/>
                <a:ea typeface="Verdana" pitchFamily="34" charset="0"/>
                <a:cs typeface="Verdana" pitchFamily="34" charset="0"/>
              </a:rPr>
              <a:t>The square brackets around the  1354</a:t>
            </a:r>
            <a:r>
              <a:rPr lang="en-US" sz="1400" b="1" baseline="-25000" dirty="0">
                <a:solidFill>
                  <a:schemeClr val="tx1"/>
                </a:solidFill>
                <a:latin typeface="Verdana" pitchFamily="34" charset="0"/>
                <a:ea typeface="Verdana" pitchFamily="34" charset="0"/>
                <a:cs typeface="Verdana" pitchFamily="34" charset="0"/>
              </a:rPr>
              <a:t>H</a:t>
            </a:r>
            <a:r>
              <a:rPr lang="en-US" sz="1400" b="1" dirty="0">
                <a:solidFill>
                  <a:schemeClr val="tx1"/>
                </a:solidFill>
                <a:latin typeface="Verdana" pitchFamily="34" charset="0"/>
                <a:ea typeface="Verdana" pitchFamily="34" charset="0"/>
                <a:cs typeface="Verdana" pitchFamily="34" charset="0"/>
              </a:rPr>
              <a:t> denotes the contents of the memory location. When executed, this instruction will copy the contents of the memory location into BX register.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This addressing mode is called direct because the displacement of the operand from the segment base is specified directly in the instruction. </a:t>
            </a: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1486" y="5547753"/>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7660368" y="127324"/>
            <a:ext cx="2768796" cy="461665"/>
          </a:xfrm>
          <a:prstGeom prst="rect">
            <a:avLst/>
          </a:prstGeom>
          <a:noFill/>
        </p:spPr>
        <p:txBody>
          <a:bodyPr wrap="square" rtlCol="0">
            <a:spAutoFit/>
          </a:bodyPr>
          <a:lstStyle/>
          <a:p>
            <a:pPr algn="r"/>
            <a:r>
              <a:rPr lang="en-US" sz="1200" b="1" dirty="0">
                <a:solidFill>
                  <a:srgbClr val="FF0000"/>
                </a:solidFill>
              </a:rPr>
              <a:t>Group II : Addressing modes for memory data</a:t>
            </a:r>
          </a:p>
        </p:txBody>
      </p:sp>
    </p:spTree>
    <p:extLst>
      <p:ext uri="{BB962C8B-B14F-4D97-AF65-F5344CB8AC3E}">
        <p14:creationId xmlns:p14="http://schemas.microsoft.com/office/powerpoint/2010/main" val="3931529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025091" y="2743200"/>
            <a:ext cx="1353186"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9891602" y="2756848"/>
            <a:ext cx="521712"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5301928" y="2968388"/>
            <a:ext cx="2179321"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5304432" y="2321256"/>
            <a:ext cx="19812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001000" y="1066800"/>
            <a:ext cx="250664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277136" y="3771900"/>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676400" y="1941066"/>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701675"/>
          </a:xfrm>
        </p:spPr>
        <p:txBody>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13</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87776" y="838394"/>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13" name="Rectangle 12"/>
          <p:cNvSpPr/>
          <p:nvPr/>
        </p:nvSpPr>
        <p:spPr>
          <a:xfrm>
            <a:off x="5249840" y="783608"/>
            <a:ext cx="5257800" cy="586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In Register indirect addressing, name of the register which holds the effective address (EA) will be specified in the instruction.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Registers used to hold EA are any of the following registers: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BX, BP, DI and SI.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Content of the DS register is used for base address calculation.</a:t>
            </a:r>
          </a:p>
          <a:p>
            <a:pPr algn="just"/>
            <a:r>
              <a:rPr lang="en-US" sz="1400" b="1" dirty="0">
                <a:solidFill>
                  <a:srgbClr val="FF0000"/>
                </a:solidFill>
                <a:latin typeface="Verdana" pitchFamily="34" charset="0"/>
                <a:ea typeface="Verdana" pitchFamily="34" charset="0"/>
                <a:cs typeface="Verdana" pitchFamily="34" charset="0"/>
              </a:rPr>
              <a:t> </a:t>
            </a:r>
          </a:p>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CX, [BX]</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         </a:t>
            </a:r>
            <a:r>
              <a:rPr lang="en-US" sz="1400" b="1" dirty="0">
                <a:solidFill>
                  <a:srgbClr val="C00000"/>
                </a:solidFill>
                <a:latin typeface="Verdana" pitchFamily="34" charset="0"/>
                <a:ea typeface="Verdana" pitchFamily="34" charset="0"/>
                <a:cs typeface="Verdana" pitchFamily="34" charset="0"/>
              </a:rPr>
              <a:t>Operations:</a:t>
            </a:r>
          </a:p>
          <a:p>
            <a:pPr algn="just"/>
            <a:endParaRPr lang="en-US" sz="1400" b="1" dirty="0">
              <a:solidFill>
                <a:srgbClr val="C00000"/>
              </a:solidFill>
              <a:latin typeface="Verdana" pitchFamily="34" charset="0"/>
              <a:ea typeface="Verdana" pitchFamily="34" charset="0"/>
              <a:cs typeface="Verdana" pitchFamily="34" charset="0"/>
            </a:endParaRPr>
          </a:p>
          <a:p>
            <a:pPr lvl="2" algn="just"/>
            <a:r>
              <a:rPr lang="en-US" sz="1400" b="1" dirty="0">
                <a:solidFill>
                  <a:srgbClr val="C00000"/>
                </a:solidFill>
                <a:latin typeface="Verdana" pitchFamily="34" charset="0"/>
                <a:ea typeface="Verdana" pitchFamily="34" charset="0"/>
                <a:cs typeface="Verdana" pitchFamily="34" charset="0"/>
              </a:rPr>
              <a:t>EA = (BX)</a:t>
            </a:r>
          </a:p>
          <a:p>
            <a:pPr lvl="2" algn="just"/>
            <a:r>
              <a:rPr lang="en-US" sz="1400" b="1" dirty="0">
                <a:solidFill>
                  <a:srgbClr val="C00000"/>
                </a:solidFill>
                <a:latin typeface="Verdana" pitchFamily="34" charset="0"/>
                <a:ea typeface="Verdana" pitchFamily="34" charset="0"/>
                <a:cs typeface="Verdana" pitchFamily="34" charset="0"/>
              </a:rPr>
              <a:t>BA = (DS) x 16</a:t>
            </a:r>
            <a:r>
              <a:rPr lang="en-US" sz="1400" b="1" baseline="-25000" dirty="0">
                <a:solidFill>
                  <a:srgbClr val="C00000"/>
                </a:solidFill>
                <a:latin typeface="Verdana" pitchFamily="34" charset="0"/>
                <a:ea typeface="Verdana" pitchFamily="34" charset="0"/>
                <a:cs typeface="Verdana" pitchFamily="34" charset="0"/>
              </a:rPr>
              <a:t>10</a:t>
            </a:r>
            <a:endParaRPr lang="en-US" sz="1400" b="1" dirty="0">
              <a:solidFill>
                <a:srgbClr val="C00000"/>
              </a:solidFill>
              <a:latin typeface="Verdana" pitchFamily="34" charset="0"/>
              <a:ea typeface="Verdana" pitchFamily="34" charset="0"/>
              <a:cs typeface="Verdana" pitchFamily="34" charset="0"/>
            </a:endParaRPr>
          </a:p>
          <a:p>
            <a:pPr lvl="2" algn="just"/>
            <a:r>
              <a:rPr lang="en-US" sz="1400" b="1" dirty="0">
                <a:solidFill>
                  <a:srgbClr val="C00000"/>
                </a:solidFill>
                <a:latin typeface="Verdana" pitchFamily="34" charset="0"/>
                <a:ea typeface="Verdana" pitchFamily="34" charset="0"/>
                <a:cs typeface="Verdana" pitchFamily="34" charset="0"/>
              </a:rPr>
              <a:t>MA = BA + EA</a:t>
            </a:r>
          </a:p>
          <a:p>
            <a:pPr lvl="2" algn="just"/>
            <a:endParaRPr lang="en-US" sz="1400" b="1" dirty="0">
              <a:solidFill>
                <a:srgbClr val="C00000"/>
              </a:solidFill>
              <a:latin typeface="Verdana" pitchFamily="34" charset="0"/>
              <a:ea typeface="Verdana" pitchFamily="34" charset="0"/>
              <a:cs typeface="Verdana" pitchFamily="34" charset="0"/>
            </a:endParaRPr>
          </a:p>
          <a:p>
            <a:pPr lvl="2" algn="just"/>
            <a:r>
              <a:rPr lang="en-US" sz="1400" b="1" dirty="0">
                <a:solidFill>
                  <a:srgbClr val="C00000"/>
                </a:solidFill>
                <a:latin typeface="Verdana" pitchFamily="34" charset="0"/>
                <a:ea typeface="Verdana" pitchFamily="34" charset="0"/>
                <a:cs typeface="Verdana" pitchFamily="34" charset="0"/>
              </a:rPr>
              <a:t>(CX) </a:t>
            </a:r>
            <a:r>
              <a:rPr lang="en-US" sz="1400" b="1" dirty="0">
                <a:solidFill>
                  <a:srgbClr val="C00000"/>
                </a:solidFill>
                <a:latin typeface="Verdana" pitchFamily="34" charset="0"/>
                <a:ea typeface="Verdana" pitchFamily="34" charset="0"/>
                <a:cs typeface="Verdana" pitchFamily="34" charset="0"/>
                <a:sym typeface="Symbol"/>
              </a:rPr>
              <a:t> (MA)   or,</a:t>
            </a:r>
          </a:p>
          <a:p>
            <a:pPr lvl="2" algn="just"/>
            <a:endParaRPr lang="en-US" sz="1400" b="1" dirty="0">
              <a:solidFill>
                <a:srgbClr val="C00000"/>
              </a:solidFill>
              <a:latin typeface="Verdana" pitchFamily="34" charset="0"/>
              <a:ea typeface="Verdana" pitchFamily="34" charset="0"/>
              <a:cs typeface="Verdana" pitchFamily="34" charset="0"/>
              <a:sym typeface="Symbol"/>
            </a:endParaRPr>
          </a:p>
          <a:p>
            <a:pPr lvl="2" algn="just"/>
            <a:r>
              <a:rPr lang="en-US" sz="1400" b="1" dirty="0">
                <a:solidFill>
                  <a:srgbClr val="C00000"/>
                </a:solidFill>
                <a:latin typeface="Verdana" pitchFamily="34" charset="0"/>
                <a:ea typeface="Verdana" pitchFamily="34" charset="0"/>
                <a:cs typeface="Verdana" pitchFamily="34" charset="0"/>
                <a:sym typeface="Symbol"/>
              </a:rPr>
              <a:t>(CL)  (MA)</a:t>
            </a:r>
          </a:p>
          <a:p>
            <a:pPr lvl="2" algn="just"/>
            <a:r>
              <a:rPr lang="en-US" sz="1400" b="1" dirty="0">
                <a:solidFill>
                  <a:srgbClr val="C00000"/>
                </a:solidFill>
                <a:latin typeface="Verdana" pitchFamily="34" charset="0"/>
                <a:ea typeface="Verdana" pitchFamily="34" charset="0"/>
                <a:cs typeface="Verdana" pitchFamily="34" charset="0"/>
                <a:sym typeface="Symbol"/>
              </a:rPr>
              <a:t>(CH)   (MA +1)</a:t>
            </a:r>
          </a:p>
          <a:p>
            <a:pPr algn="just"/>
            <a:r>
              <a:rPr lang="en-US" sz="1400" b="1" dirty="0">
                <a:solidFill>
                  <a:schemeClr val="tx1"/>
                </a:solidFill>
                <a:latin typeface="Verdana" pitchFamily="34" charset="0"/>
                <a:ea typeface="Verdana" pitchFamily="34" charset="0"/>
                <a:cs typeface="Verdana" pitchFamily="34" charset="0"/>
              </a:rPr>
              <a:t> </a:t>
            </a:r>
          </a:p>
          <a:p>
            <a:pPr algn="just"/>
            <a:endParaRPr lang="en-US" sz="1400" b="1" dirty="0">
              <a:solidFill>
                <a:schemeClr val="tx1"/>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1486" y="5547753"/>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7660368" y="127324"/>
            <a:ext cx="2768796" cy="461665"/>
          </a:xfrm>
          <a:prstGeom prst="rect">
            <a:avLst/>
          </a:prstGeom>
          <a:noFill/>
        </p:spPr>
        <p:txBody>
          <a:bodyPr wrap="square" rtlCol="0">
            <a:spAutoFit/>
          </a:bodyPr>
          <a:lstStyle/>
          <a:p>
            <a:pPr algn="r"/>
            <a:r>
              <a:rPr lang="en-US" sz="1200" b="1" dirty="0">
                <a:solidFill>
                  <a:srgbClr val="FF0000"/>
                </a:solidFill>
              </a:rPr>
              <a:t>Group II : Addressing modes for memory data</a:t>
            </a:r>
          </a:p>
        </p:txBody>
      </p:sp>
      <p:sp>
        <p:nvSpPr>
          <p:cNvPr id="6" name="Line Callout 1 5"/>
          <p:cNvSpPr/>
          <p:nvPr/>
        </p:nvSpPr>
        <p:spPr>
          <a:xfrm>
            <a:off x="8250073" y="3505200"/>
            <a:ext cx="2286000" cy="854692"/>
          </a:xfrm>
          <a:prstGeom prst="borderCallout1">
            <a:avLst>
              <a:gd name="adj1" fmla="val 49795"/>
              <a:gd name="adj2" fmla="val -725"/>
              <a:gd name="adj3" fmla="val 143659"/>
              <a:gd name="adj4" fmla="val -43720"/>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rPr>
              <a:t>Note : Register/ memory enclosed in brackets refer to content of register/ memory</a:t>
            </a:r>
          </a:p>
        </p:txBody>
      </p:sp>
    </p:spTree>
    <p:extLst>
      <p:ext uri="{BB962C8B-B14F-4D97-AF65-F5344CB8AC3E}">
        <p14:creationId xmlns:p14="http://schemas.microsoft.com/office/powerpoint/2010/main" val="340939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9130352" y="3124200"/>
            <a:ext cx="1066800"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889009" y="3137848"/>
            <a:ext cx="495299"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8907441" y="2734563"/>
            <a:ext cx="1066800"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43602" y="2496751"/>
            <a:ext cx="495299"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38800" y="1225457"/>
            <a:ext cx="16002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974870" y="1868492"/>
            <a:ext cx="1437235" cy="25146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144000" y="1020171"/>
            <a:ext cx="1246495"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543800" y="791571"/>
            <a:ext cx="9906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326040" y="4142096"/>
            <a:ext cx="22177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676400" y="2398266"/>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639171"/>
          </a:xfrm>
        </p:spPr>
        <p:txBody>
          <a:bodyPr>
            <a:normAutofit fontScale="90000"/>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14</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87776" y="838394"/>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14" name="Rectangle 13"/>
          <p:cNvSpPr/>
          <p:nvPr/>
        </p:nvSpPr>
        <p:spPr>
          <a:xfrm>
            <a:off x="5257800" y="762000"/>
            <a:ext cx="5257800" cy="594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In Based Addressing, BX or BP is used to hold the base value for effective address and a signed 8-bit or unsigned 16-bit displacement will be specified in the instruction.</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In case of 8-bit displacement, it is sign extended to 16-bit before adding to the base value.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When BX holds the base value of EA, 20-bit physical address is calculated from BX and DS.</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When BP holds the base value of EA, BP and SS is used.</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AX, [BX + 08H]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          </a:t>
            </a:r>
            <a:r>
              <a:rPr lang="en-US" sz="1400" b="1" dirty="0">
                <a:solidFill>
                  <a:srgbClr val="C00000"/>
                </a:solidFill>
                <a:latin typeface="Verdana" pitchFamily="34" charset="0"/>
                <a:ea typeface="Verdana" pitchFamily="34" charset="0"/>
                <a:cs typeface="Verdana" pitchFamily="34" charset="0"/>
              </a:rPr>
              <a:t>Operations:</a:t>
            </a:r>
          </a:p>
          <a:p>
            <a:pPr algn="just"/>
            <a:endParaRPr lang="en-US" sz="1400" b="1" dirty="0">
              <a:solidFill>
                <a:schemeClr val="tx1"/>
              </a:solidFill>
              <a:latin typeface="Verdana" pitchFamily="34" charset="0"/>
              <a:ea typeface="Verdana" pitchFamily="34" charset="0"/>
              <a:cs typeface="Verdana" pitchFamily="34" charset="0"/>
            </a:endParaRPr>
          </a:p>
          <a:p>
            <a:pPr lvl="2" algn="just"/>
            <a:r>
              <a:rPr lang="en-US" sz="1200" b="1" dirty="0">
                <a:solidFill>
                  <a:srgbClr val="C00000"/>
                </a:solidFill>
                <a:latin typeface="Verdana" pitchFamily="34" charset="0"/>
                <a:ea typeface="Verdana" pitchFamily="34" charset="0"/>
                <a:cs typeface="Verdana" pitchFamily="34" charset="0"/>
              </a:rPr>
              <a:t>0008</a:t>
            </a:r>
            <a:r>
              <a:rPr lang="en-US" sz="1200" b="1" baseline="-25000" dirty="0">
                <a:solidFill>
                  <a:srgbClr val="C00000"/>
                </a:solidFill>
                <a:latin typeface="Verdana" pitchFamily="34" charset="0"/>
                <a:ea typeface="Verdana" pitchFamily="34" charset="0"/>
                <a:cs typeface="Verdana" pitchFamily="34" charset="0"/>
              </a:rPr>
              <a:t>H</a:t>
            </a:r>
            <a:r>
              <a:rPr lang="en-US" sz="1200" b="1" dirty="0">
                <a:solidFill>
                  <a:srgbClr val="C00000"/>
                </a:solidFill>
                <a:latin typeface="Verdana" pitchFamily="34" charset="0"/>
                <a:ea typeface="Verdana" pitchFamily="34" charset="0"/>
                <a:cs typeface="Verdana" pitchFamily="34" charset="0"/>
              </a:rPr>
              <a:t> </a:t>
            </a:r>
            <a:r>
              <a:rPr lang="en-US" sz="1200" b="1" dirty="0">
                <a:solidFill>
                  <a:srgbClr val="C00000"/>
                </a:solidFill>
                <a:latin typeface="Verdana" pitchFamily="34" charset="0"/>
                <a:ea typeface="Verdana" pitchFamily="34" charset="0"/>
                <a:cs typeface="Verdana" pitchFamily="34" charset="0"/>
                <a:sym typeface="Symbol"/>
              </a:rPr>
              <a:t>  08</a:t>
            </a:r>
            <a:r>
              <a:rPr lang="en-US" sz="1200" b="1" baseline="-25000" dirty="0">
                <a:solidFill>
                  <a:srgbClr val="C00000"/>
                </a:solidFill>
                <a:latin typeface="Verdana" pitchFamily="34" charset="0"/>
                <a:ea typeface="Verdana" pitchFamily="34" charset="0"/>
                <a:cs typeface="Verdana" pitchFamily="34" charset="0"/>
                <a:sym typeface="Symbol"/>
              </a:rPr>
              <a:t>H</a:t>
            </a:r>
            <a:r>
              <a:rPr lang="en-US" sz="1200" b="1" dirty="0">
                <a:solidFill>
                  <a:srgbClr val="C00000"/>
                </a:solidFill>
                <a:latin typeface="Verdana" pitchFamily="34" charset="0"/>
                <a:ea typeface="Verdana" pitchFamily="34" charset="0"/>
                <a:cs typeface="Verdana" pitchFamily="34" charset="0"/>
                <a:sym typeface="Symbol"/>
              </a:rPr>
              <a:t>  (Sign extended)</a:t>
            </a:r>
          </a:p>
          <a:p>
            <a:pPr lvl="2" algn="just"/>
            <a:r>
              <a:rPr lang="en-US" sz="1200" b="1" dirty="0">
                <a:solidFill>
                  <a:srgbClr val="C00000"/>
                </a:solidFill>
                <a:latin typeface="Verdana" pitchFamily="34" charset="0"/>
                <a:ea typeface="Verdana" pitchFamily="34" charset="0"/>
                <a:cs typeface="Verdana" pitchFamily="34" charset="0"/>
                <a:sym typeface="Symbol"/>
              </a:rPr>
              <a:t>EA = (BX) + 0008</a:t>
            </a:r>
            <a:r>
              <a:rPr lang="en-US" sz="1200" b="1" baseline="-25000" dirty="0">
                <a:solidFill>
                  <a:srgbClr val="C00000"/>
                </a:solidFill>
                <a:latin typeface="Verdana" pitchFamily="34" charset="0"/>
                <a:ea typeface="Verdana" pitchFamily="34" charset="0"/>
                <a:cs typeface="Verdana" pitchFamily="34" charset="0"/>
                <a:sym typeface="Symbol"/>
              </a:rPr>
              <a:t>H</a:t>
            </a:r>
            <a:endParaRPr lang="en-US" sz="1200" b="1" dirty="0">
              <a:solidFill>
                <a:srgbClr val="C00000"/>
              </a:solidFill>
              <a:latin typeface="Verdana" pitchFamily="34" charset="0"/>
              <a:ea typeface="Verdana" pitchFamily="34" charset="0"/>
              <a:cs typeface="Verdana" pitchFamily="34" charset="0"/>
              <a:sym typeface="Symbol"/>
            </a:endParaRPr>
          </a:p>
          <a:p>
            <a:pPr lvl="2" algn="just"/>
            <a:r>
              <a:rPr lang="en-US" sz="1200" b="1" dirty="0">
                <a:solidFill>
                  <a:srgbClr val="C00000"/>
                </a:solidFill>
                <a:latin typeface="Verdana" pitchFamily="34" charset="0"/>
                <a:ea typeface="Verdana" pitchFamily="34" charset="0"/>
                <a:cs typeface="Verdana" pitchFamily="34" charset="0"/>
                <a:sym typeface="Symbol"/>
              </a:rPr>
              <a:t>BA = (DS) x 16</a:t>
            </a:r>
            <a:r>
              <a:rPr lang="en-US" sz="1200" b="1" baseline="-25000" dirty="0">
                <a:solidFill>
                  <a:srgbClr val="C00000"/>
                </a:solidFill>
                <a:latin typeface="Verdana" pitchFamily="34" charset="0"/>
                <a:ea typeface="Verdana" pitchFamily="34" charset="0"/>
                <a:cs typeface="Verdana" pitchFamily="34" charset="0"/>
                <a:sym typeface="Symbol"/>
              </a:rPr>
              <a:t>10</a:t>
            </a:r>
            <a:endParaRPr lang="en-US" sz="1200" b="1" dirty="0">
              <a:solidFill>
                <a:srgbClr val="C00000"/>
              </a:solidFill>
              <a:latin typeface="Verdana" pitchFamily="34" charset="0"/>
              <a:ea typeface="Verdana" pitchFamily="34" charset="0"/>
              <a:cs typeface="Verdana" pitchFamily="34" charset="0"/>
              <a:sym typeface="Symbol"/>
            </a:endParaRPr>
          </a:p>
          <a:p>
            <a:pPr lvl="2" algn="just"/>
            <a:r>
              <a:rPr lang="en-US" sz="1200" b="1" dirty="0">
                <a:solidFill>
                  <a:srgbClr val="C00000"/>
                </a:solidFill>
                <a:latin typeface="Verdana" pitchFamily="34" charset="0"/>
                <a:ea typeface="Verdana" pitchFamily="34" charset="0"/>
                <a:cs typeface="Verdana" pitchFamily="34" charset="0"/>
                <a:sym typeface="Symbol"/>
              </a:rPr>
              <a:t>MA = BA + EA</a:t>
            </a:r>
          </a:p>
          <a:p>
            <a:pPr lvl="2" algn="just"/>
            <a:endParaRPr lang="en-US" sz="1200" b="1" dirty="0">
              <a:solidFill>
                <a:srgbClr val="C00000"/>
              </a:solidFill>
              <a:latin typeface="Verdana" pitchFamily="34" charset="0"/>
              <a:ea typeface="Verdana" pitchFamily="34" charset="0"/>
              <a:cs typeface="Verdana" pitchFamily="34" charset="0"/>
              <a:sym typeface="Symbol"/>
            </a:endParaRPr>
          </a:p>
          <a:p>
            <a:pPr lvl="2" algn="just"/>
            <a:r>
              <a:rPr lang="en-US" sz="1200" b="1" dirty="0">
                <a:solidFill>
                  <a:srgbClr val="C00000"/>
                </a:solidFill>
                <a:latin typeface="Verdana" pitchFamily="34" charset="0"/>
                <a:ea typeface="Verdana" pitchFamily="34" charset="0"/>
                <a:cs typeface="Verdana" pitchFamily="34" charset="0"/>
                <a:sym typeface="Symbol"/>
              </a:rPr>
              <a:t>(AX)  (MA)     or,</a:t>
            </a:r>
          </a:p>
          <a:p>
            <a:pPr lvl="2" algn="just"/>
            <a:endParaRPr lang="en-US" sz="1200" b="1" dirty="0">
              <a:solidFill>
                <a:srgbClr val="C00000"/>
              </a:solidFill>
              <a:latin typeface="Verdana" pitchFamily="34" charset="0"/>
              <a:ea typeface="Verdana" pitchFamily="34" charset="0"/>
              <a:cs typeface="Verdana" pitchFamily="34" charset="0"/>
              <a:sym typeface="Symbol"/>
            </a:endParaRPr>
          </a:p>
          <a:p>
            <a:pPr lvl="2" algn="just"/>
            <a:r>
              <a:rPr lang="en-US" sz="1200" b="1" dirty="0">
                <a:solidFill>
                  <a:srgbClr val="C00000"/>
                </a:solidFill>
                <a:latin typeface="Verdana" pitchFamily="34" charset="0"/>
                <a:ea typeface="Verdana" pitchFamily="34" charset="0"/>
                <a:cs typeface="Verdana" pitchFamily="34" charset="0"/>
                <a:sym typeface="Symbol"/>
              </a:rPr>
              <a:t>(AL)  (MA)</a:t>
            </a:r>
          </a:p>
          <a:p>
            <a:pPr lvl="2" algn="just"/>
            <a:r>
              <a:rPr lang="en-US" sz="1200" b="1" dirty="0">
                <a:solidFill>
                  <a:srgbClr val="C00000"/>
                </a:solidFill>
                <a:latin typeface="Verdana" pitchFamily="34" charset="0"/>
                <a:ea typeface="Verdana" pitchFamily="34" charset="0"/>
                <a:cs typeface="Verdana" pitchFamily="34" charset="0"/>
                <a:sym typeface="Symbol"/>
              </a:rPr>
              <a:t>(AH)  (MA + 1)</a:t>
            </a:r>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a:solidFill>
                <a:srgbClr val="C00000"/>
              </a:solidFill>
              <a:latin typeface="Verdana" pitchFamily="34" charset="0"/>
              <a:ea typeface="Verdana" pitchFamily="34" charset="0"/>
              <a:cs typeface="Verdana" pitchFamily="34" charset="0"/>
            </a:endParaRPr>
          </a:p>
          <a:p>
            <a:pPr algn="just"/>
            <a:endParaRPr lang="en-US" sz="1200" b="1" dirty="0">
              <a:solidFill>
                <a:srgbClr val="C00000"/>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1486" y="5547753"/>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660368" y="127324"/>
            <a:ext cx="2768796" cy="461665"/>
          </a:xfrm>
          <a:prstGeom prst="rect">
            <a:avLst/>
          </a:prstGeom>
          <a:noFill/>
        </p:spPr>
        <p:txBody>
          <a:bodyPr wrap="square" rtlCol="0">
            <a:spAutoFit/>
          </a:bodyPr>
          <a:lstStyle/>
          <a:p>
            <a:pPr algn="r"/>
            <a:r>
              <a:rPr lang="en-US" sz="1200" b="1" dirty="0">
                <a:solidFill>
                  <a:srgbClr val="FF0000"/>
                </a:solidFill>
              </a:rPr>
              <a:t>Group II : Addressing modes for memory data</a:t>
            </a:r>
          </a:p>
        </p:txBody>
      </p:sp>
    </p:spTree>
    <p:extLst>
      <p:ext uri="{BB962C8B-B14F-4D97-AF65-F5344CB8AC3E}">
        <p14:creationId xmlns:p14="http://schemas.microsoft.com/office/powerpoint/2010/main" val="1244360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257801" y="791571"/>
            <a:ext cx="818677"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257800" y="3733800"/>
            <a:ext cx="22177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676400" y="27432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473269"/>
          </a:xfrm>
        </p:spPr>
        <p:txBody>
          <a:bodyPr>
            <a:normAutofit fontScale="90000"/>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15</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87776" y="838394"/>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15" name="Rectangle 14"/>
          <p:cNvSpPr/>
          <p:nvPr/>
        </p:nvSpPr>
        <p:spPr>
          <a:xfrm>
            <a:off x="5181600" y="762000"/>
            <a:ext cx="5257800" cy="571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SI or DI register is used to hold an index value for memory data and a signed 8-bit or unsigned 16-bit displacement will be specified in the instruction.</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Displacement is added to the index value in SI or DI register to obtain the EA.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In case of 8-bit displacement, it is sign extended to 16-bit before adding to the base value.</a:t>
            </a: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CX, [SI + 0A2H]</a:t>
            </a:r>
          </a:p>
          <a:p>
            <a:pPr algn="just"/>
            <a:endParaRPr lang="en-US" sz="1400" b="1" dirty="0">
              <a:solidFill>
                <a:schemeClr val="tx1"/>
              </a:solidFill>
              <a:latin typeface="Verdana" pitchFamily="34" charset="0"/>
              <a:ea typeface="Verdana" pitchFamily="34" charset="0"/>
              <a:cs typeface="Verdana" pitchFamily="34" charset="0"/>
            </a:endParaRPr>
          </a:p>
          <a:p>
            <a:pPr lvl="2" algn="just"/>
            <a:r>
              <a:rPr lang="en-US" sz="1400" b="1" dirty="0">
                <a:solidFill>
                  <a:srgbClr val="C00000"/>
                </a:solidFill>
                <a:latin typeface="Verdana" pitchFamily="34" charset="0"/>
                <a:ea typeface="Verdana" pitchFamily="34" charset="0"/>
                <a:cs typeface="Verdana" pitchFamily="34" charset="0"/>
              </a:rPr>
              <a:t>Operations: </a:t>
            </a:r>
          </a:p>
          <a:p>
            <a:pPr lvl="2" algn="just"/>
            <a:endParaRPr lang="en-US" sz="1400" b="1" dirty="0">
              <a:solidFill>
                <a:srgbClr val="C00000"/>
              </a:solidFill>
              <a:latin typeface="Verdana" pitchFamily="34" charset="0"/>
              <a:ea typeface="Verdana" pitchFamily="34" charset="0"/>
              <a:cs typeface="Verdana" pitchFamily="34" charset="0"/>
            </a:endParaRPr>
          </a:p>
          <a:p>
            <a:pPr lvl="3" algn="just"/>
            <a:r>
              <a:rPr lang="en-US" sz="1200" b="1" dirty="0">
                <a:solidFill>
                  <a:srgbClr val="C00000"/>
                </a:solidFill>
                <a:latin typeface="Verdana" pitchFamily="34" charset="0"/>
                <a:ea typeface="Verdana" pitchFamily="34" charset="0"/>
                <a:cs typeface="Verdana" pitchFamily="34" charset="0"/>
              </a:rPr>
              <a:t>FFA2</a:t>
            </a:r>
            <a:r>
              <a:rPr lang="en-US" sz="1200" b="1" baseline="-25000" dirty="0">
                <a:solidFill>
                  <a:srgbClr val="C00000"/>
                </a:solidFill>
                <a:latin typeface="Verdana" pitchFamily="34" charset="0"/>
                <a:ea typeface="Verdana" pitchFamily="34" charset="0"/>
                <a:cs typeface="Verdana" pitchFamily="34" charset="0"/>
              </a:rPr>
              <a:t>H</a:t>
            </a:r>
            <a:r>
              <a:rPr lang="en-US" sz="1200" b="1" dirty="0">
                <a:solidFill>
                  <a:srgbClr val="C00000"/>
                </a:solidFill>
                <a:latin typeface="Verdana" pitchFamily="34" charset="0"/>
                <a:ea typeface="Verdana" pitchFamily="34" charset="0"/>
                <a:cs typeface="Verdana" pitchFamily="34" charset="0"/>
              </a:rPr>
              <a:t> </a:t>
            </a:r>
            <a:r>
              <a:rPr lang="en-US" sz="1200" b="1" dirty="0">
                <a:solidFill>
                  <a:srgbClr val="C00000"/>
                </a:solidFill>
                <a:latin typeface="Verdana" pitchFamily="34" charset="0"/>
                <a:ea typeface="Verdana" pitchFamily="34" charset="0"/>
                <a:cs typeface="Verdana" pitchFamily="34" charset="0"/>
                <a:sym typeface="Symbol"/>
              </a:rPr>
              <a:t> A2</a:t>
            </a:r>
            <a:r>
              <a:rPr lang="en-US" sz="1200" b="1" baseline="-25000" dirty="0">
                <a:solidFill>
                  <a:srgbClr val="C00000"/>
                </a:solidFill>
                <a:latin typeface="Verdana" pitchFamily="34" charset="0"/>
                <a:ea typeface="Verdana" pitchFamily="34" charset="0"/>
                <a:cs typeface="Verdana" pitchFamily="34" charset="0"/>
                <a:sym typeface="Symbol"/>
              </a:rPr>
              <a:t>H</a:t>
            </a:r>
            <a:r>
              <a:rPr lang="en-US" sz="1200" b="1" dirty="0">
                <a:solidFill>
                  <a:srgbClr val="C00000"/>
                </a:solidFill>
                <a:latin typeface="Verdana" pitchFamily="34" charset="0"/>
                <a:ea typeface="Verdana" pitchFamily="34" charset="0"/>
                <a:cs typeface="Verdana" pitchFamily="34" charset="0"/>
                <a:sym typeface="Symbol"/>
              </a:rPr>
              <a:t>  (Sign extended)</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a:solidFill>
                  <a:srgbClr val="C00000"/>
                </a:solidFill>
                <a:latin typeface="Verdana" pitchFamily="34" charset="0"/>
                <a:ea typeface="Verdana" pitchFamily="34" charset="0"/>
                <a:cs typeface="Verdana" pitchFamily="34" charset="0"/>
                <a:sym typeface="Symbol"/>
              </a:rPr>
              <a:t>EA = (SI) + FFA2</a:t>
            </a:r>
            <a:r>
              <a:rPr lang="en-US" sz="1200" b="1" baseline="-25000" dirty="0">
                <a:solidFill>
                  <a:srgbClr val="C00000"/>
                </a:solidFill>
                <a:latin typeface="Verdana" pitchFamily="34" charset="0"/>
                <a:ea typeface="Verdana" pitchFamily="34" charset="0"/>
                <a:cs typeface="Verdana" pitchFamily="34" charset="0"/>
                <a:sym typeface="Symbol"/>
              </a:rPr>
              <a:t>H</a:t>
            </a:r>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a:solidFill>
                  <a:srgbClr val="C00000"/>
                </a:solidFill>
                <a:latin typeface="Verdana" pitchFamily="34" charset="0"/>
                <a:ea typeface="Verdana" pitchFamily="34" charset="0"/>
                <a:cs typeface="Verdana" pitchFamily="34" charset="0"/>
                <a:sym typeface="Symbol"/>
              </a:rPr>
              <a:t>BA = (DS) x 16</a:t>
            </a:r>
            <a:r>
              <a:rPr lang="en-US" sz="1200" b="1" baseline="-25000" dirty="0">
                <a:solidFill>
                  <a:srgbClr val="C00000"/>
                </a:solidFill>
                <a:latin typeface="Verdana" pitchFamily="34" charset="0"/>
                <a:ea typeface="Verdana" pitchFamily="34" charset="0"/>
                <a:cs typeface="Verdana" pitchFamily="34" charset="0"/>
                <a:sym typeface="Symbol"/>
              </a:rPr>
              <a:t>10</a:t>
            </a:r>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a:solidFill>
                  <a:srgbClr val="C00000"/>
                </a:solidFill>
                <a:latin typeface="Verdana" pitchFamily="34" charset="0"/>
                <a:ea typeface="Verdana" pitchFamily="34" charset="0"/>
                <a:cs typeface="Verdana" pitchFamily="34" charset="0"/>
                <a:sym typeface="Symbol"/>
              </a:rPr>
              <a:t>MA = BA + EA</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a:solidFill>
                  <a:srgbClr val="C00000"/>
                </a:solidFill>
                <a:latin typeface="Verdana" pitchFamily="34" charset="0"/>
                <a:ea typeface="Verdana" pitchFamily="34" charset="0"/>
                <a:cs typeface="Verdana" pitchFamily="34" charset="0"/>
                <a:sym typeface="Symbol"/>
              </a:rPr>
              <a:t>(CX)  (MA)   or,</a:t>
            </a:r>
          </a:p>
          <a:p>
            <a:pPr lvl="3" algn="just"/>
            <a:endParaRPr lang="en-US" sz="1200" b="1" dirty="0">
              <a:solidFill>
                <a:srgbClr val="C00000"/>
              </a:solidFill>
              <a:latin typeface="Verdana" pitchFamily="34" charset="0"/>
              <a:ea typeface="Verdana" pitchFamily="34" charset="0"/>
              <a:cs typeface="Verdana" pitchFamily="34" charset="0"/>
              <a:sym typeface="Symbol"/>
            </a:endParaRPr>
          </a:p>
          <a:p>
            <a:pPr lvl="3" algn="just"/>
            <a:r>
              <a:rPr lang="en-US" sz="1200" b="1" dirty="0">
                <a:solidFill>
                  <a:srgbClr val="C00000"/>
                </a:solidFill>
                <a:latin typeface="Verdana" pitchFamily="34" charset="0"/>
                <a:ea typeface="Verdana" pitchFamily="34" charset="0"/>
                <a:cs typeface="Verdana" pitchFamily="34" charset="0"/>
                <a:sym typeface="Symbol"/>
              </a:rPr>
              <a:t>(CL)  (MA)</a:t>
            </a:r>
          </a:p>
          <a:p>
            <a:pPr lvl="3" algn="just"/>
            <a:r>
              <a:rPr lang="en-US" sz="1200" b="1" dirty="0">
                <a:solidFill>
                  <a:srgbClr val="C00000"/>
                </a:solidFill>
                <a:latin typeface="Verdana" pitchFamily="34" charset="0"/>
                <a:ea typeface="Verdana" pitchFamily="34" charset="0"/>
                <a:cs typeface="Verdana" pitchFamily="34" charset="0"/>
                <a:sym typeface="Symbol"/>
              </a:rPr>
              <a:t>(CH)  (MA + 1)</a:t>
            </a:r>
            <a:endParaRPr lang="en-US" sz="1200" b="1" dirty="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1486" y="5547753"/>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660368" y="127324"/>
            <a:ext cx="2768796" cy="461665"/>
          </a:xfrm>
          <a:prstGeom prst="rect">
            <a:avLst/>
          </a:prstGeom>
          <a:noFill/>
        </p:spPr>
        <p:txBody>
          <a:bodyPr wrap="square" rtlCol="0">
            <a:spAutoFit/>
          </a:bodyPr>
          <a:lstStyle/>
          <a:p>
            <a:pPr algn="r"/>
            <a:r>
              <a:rPr lang="en-US" sz="1200" b="1" dirty="0">
                <a:solidFill>
                  <a:srgbClr val="FF0000"/>
                </a:solidFill>
              </a:rPr>
              <a:t>Group II : Addressing modes for memory data</a:t>
            </a:r>
          </a:p>
        </p:txBody>
      </p:sp>
    </p:spTree>
    <p:extLst>
      <p:ext uri="{BB962C8B-B14F-4D97-AF65-F5344CB8AC3E}">
        <p14:creationId xmlns:p14="http://schemas.microsoft.com/office/powerpoint/2010/main" val="3458876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308599" y="1447800"/>
            <a:ext cx="19304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08600" y="1219200"/>
            <a:ext cx="5155993"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34193" y="1025290"/>
            <a:ext cx="19304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326040" y="2209800"/>
            <a:ext cx="26749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676400" y="3160266"/>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625475"/>
          </a:xfrm>
        </p:spPr>
        <p:txBody>
          <a:bodyPr>
            <a:normAutofit fontScale="90000"/>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16</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87776" y="838394"/>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16" name="Rectangle 15"/>
          <p:cNvSpPr/>
          <p:nvPr/>
        </p:nvSpPr>
        <p:spPr>
          <a:xfrm>
            <a:off x="5257800" y="762000"/>
            <a:ext cx="5257800" cy="556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In Based Index Addressing, the effective address is computed from the sum of a base register (BX or BP), an index register (SI or DI) and a displacement.  </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DX, [BX + SI + 0AH]</a:t>
            </a:r>
          </a:p>
          <a:p>
            <a:pPr algn="just"/>
            <a:endParaRPr lang="en-US" sz="1400" b="1" dirty="0">
              <a:solidFill>
                <a:schemeClr val="tx1"/>
              </a:solidFill>
              <a:latin typeface="Verdana" pitchFamily="34" charset="0"/>
              <a:ea typeface="Verdana" pitchFamily="34" charset="0"/>
              <a:cs typeface="Verdana" pitchFamily="34" charset="0"/>
            </a:endParaRPr>
          </a:p>
          <a:p>
            <a:pPr lvl="2" algn="just"/>
            <a:r>
              <a:rPr lang="en-US" sz="1400" b="1" dirty="0">
                <a:solidFill>
                  <a:srgbClr val="C00000"/>
                </a:solidFill>
                <a:latin typeface="Verdana" pitchFamily="34" charset="0"/>
                <a:ea typeface="Verdana" pitchFamily="34" charset="0"/>
                <a:cs typeface="Verdana" pitchFamily="34" charset="0"/>
              </a:rPr>
              <a:t>Operations:</a:t>
            </a:r>
          </a:p>
          <a:p>
            <a:pPr lvl="2" algn="just"/>
            <a:endParaRPr lang="en-US" sz="1400" b="1" dirty="0">
              <a:solidFill>
                <a:srgbClr val="C00000"/>
              </a:solidFill>
              <a:latin typeface="Verdana" pitchFamily="34" charset="0"/>
              <a:ea typeface="Verdana" pitchFamily="34" charset="0"/>
              <a:cs typeface="Verdana" pitchFamily="34" charset="0"/>
            </a:endParaRPr>
          </a:p>
          <a:p>
            <a:pPr lvl="3" algn="just"/>
            <a:r>
              <a:rPr lang="en-US" sz="1400" b="1" dirty="0">
                <a:solidFill>
                  <a:srgbClr val="C00000"/>
                </a:solidFill>
                <a:latin typeface="Verdana" pitchFamily="34" charset="0"/>
                <a:ea typeface="Verdana" pitchFamily="34" charset="0"/>
                <a:cs typeface="Verdana" pitchFamily="34" charset="0"/>
              </a:rPr>
              <a:t>000A</a:t>
            </a:r>
            <a:r>
              <a:rPr lang="en-US" sz="1400" b="1" baseline="-25000" dirty="0">
                <a:solidFill>
                  <a:srgbClr val="C00000"/>
                </a:solidFill>
                <a:latin typeface="Verdana" pitchFamily="34" charset="0"/>
                <a:ea typeface="Verdana" pitchFamily="34" charset="0"/>
                <a:cs typeface="Verdana" pitchFamily="34" charset="0"/>
              </a:rPr>
              <a:t>H</a:t>
            </a:r>
            <a:r>
              <a:rPr lang="en-US" sz="1400" b="1" dirty="0">
                <a:solidFill>
                  <a:srgbClr val="C00000"/>
                </a:solidFill>
                <a:latin typeface="Verdana" pitchFamily="34" charset="0"/>
                <a:ea typeface="Verdana" pitchFamily="34" charset="0"/>
                <a:cs typeface="Verdana" pitchFamily="34" charset="0"/>
              </a:rPr>
              <a:t> </a:t>
            </a:r>
            <a:r>
              <a:rPr lang="en-US" sz="1400" b="1" dirty="0">
                <a:solidFill>
                  <a:srgbClr val="C00000"/>
                </a:solidFill>
                <a:latin typeface="Verdana" pitchFamily="34" charset="0"/>
                <a:ea typeface="Verdana" pitchFamily="34" charset="0"/>
                <a:cs typeface="Verdana" pitchFamily="34" charset="0"/>
                <a:sym typeface="Symbol"/>
              </a:rPr>
              <a:t> 0A</a:t>
            </a:r>
            <a:r>
              <a:rPr lang="en-US" sz="1400" b="1" baseline="-25000" dirty="0">
                <a:solidFill>
                  <a:srgbClr val="C00000"/>
                </a:solidFill>
                <a:latin typeface="Verdana" pitchFamily="34" charset="0"/>
                <a:ea typeface="Verdana" pitchFamily="34" charset="0"/>
                <a:cs typeface="Verdana" pitchFamily="34" charset="0"/>
                <a:sym typeface="Symbol"/>
              </a:rPr>
              <a:t>H</a:t>
            </a:r>
            <a:r>
              <a:rPr lang="en-US" sz="1400" b="1" dirty="0">
                <a:solidFill>
                  <a:srgbClr val="C00000"/>
                </a:solidFill>
                <a:latin typeface="Verdana" pitchFamily="34" charset="0"/>
                <a:ea typeface="Verdana" pitchFamily="34" charset="0"/>
                <a:cs typeface="Verdana" pitchFamily="34" charset="0"/>
                <a:sym typeface="Symbol"/>
              </a:rPr>
              <a:t>  (Sign extended)</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a:solidFill>
                  <a:srgbClr val="C00000"/>
                </a:solidFill>
                <a:latin typeface="Verdana" pitchFamily="34" charset="0"/>
                <a:ea typeface="Verdana" pitchFamily="34" charset="0"/>
                <a:cs typeface="Verdana" pitchFamily="34" charset="0"/>
                <a:sym typeface="Symbol"/>
              </a:rPr>
              <a:t>EA = (BX) + (SI) + 000A</a:t>
            </a:r>
            <a:r>
              <a:rPr lang="en-US" sz="1400" b="1" baseline="-25000" dirty="0">
                <a:solidFill>
                  <a:srgbClr val="C00000"/>
                </a:solidFill>
                <a:latin typeface="Verdana" pitchFamily="34" charset="0"/>
                <a:ea typeface="Verdana" pitchFamily="34" charset="0"/>
                <a:cs typeface="Verdana" pitchFamily="34" charset="0"/>
                <a:sym typeface="Symbol"/>
              </a:rPr>
              <a:t>H</a:t>
            </a:r>
          </a:p>
          <a:p>
            <a:pPr lvl="3" algn="just"/>
            <a:r>
              <a:rPr lang="en-US" sz="1400" b="1" dirty="0">
                <a:solidFill>
                  <a:srgbClr val="C00000"/>
                </a:solidFill>
                <a:latin typeface="Verdana" pitchFamily="34" charset="0"/>
                <a:ea typeface="Verdana" pitchFamily="34" charset="0"/>
                <a:cs typeface="Verdana" pitchFamily="34" charset="0"/>
                <a:sym typeface="Symbol"/>
              </a:rPr>
              <a:t>BA = (DS) x 16</a:t>
            </a:r>
            <a:r>
              <a:rPr lang="en-US" sz="1400" b="1" baseline="-25000" dirty="0">
                <a:solidFill>
                  <a:srgbClr val="C00000"/>
                </a:solidFill>
                <a:latin typeface="Verdana" pitchFamily="34" charset="0"/>
                <a:ea typeface="Verdana" pitchFamily="34" charset="0"/>
                <a:cs typeface="Verdana" pitchFamily="34" charset="0"/>
                <a:sym typeface="Symbol"/>
              </a:rPr>
              <a:t>10</a:t>
            </a:r>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a:solidFill>
                  <a:srgbClr val="C00000"/>
                </a:solidFill>
                <a:latin typeface="Verdana" pitchFamily="34" charset="0"/>
                <a:ea typeface="Verdana" pitchFamily="34" charset="0"/>
                <a:cs typeface="Verdana" pitchFamily="34" charset="0"/>
                <a:sym typeface="Symbol"/>
              </a:rPr>
              <a:t>MA = BA + EA</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a:solidFill>
                  <a:srgbClr val="C00000"/>
                </a:solidFill>
                <a:latin typeface="Verdana" pitchFamily="34" charset="0"/>
                <a:ea typeface="Verdana" pitchFamily="34" charset="0"/>
                <a:cs typeface="Verdana" pitchFamily="34" charset="0"/>
                <a:sym typeface="Symbol"/>
              </a:rPr>
              <a:t>(DX)  (MA)  or,</a:t>
            </a:r>
          </a:p>
          <a:p>
            <a:pPr lvl="3" algn="just"/>
            <a:endParaRPr lang="en-US" sz="1400" b="1" dirty="0">
              <a:solidFill>
                <a:srgbClr val="C00000"/>
              </a:solidFill>
              <a:latin typeface="Verdana" pitchFamily="34" charset="0"/>
              <a:ea typeface="Verdana" pitchFamily="34" charset="0"/>
              <a:cs typeface="Verdana" pitchFamily="34" charset="0"/>
              <a:sym typeface="Symbol"/>
            </a:endParaRPr>
          </a:p>
          <a:p>
            <a:pPr lvl="3" algn="just"/>
            <a:r>
              <a:rPr lang="en-US" sz="1400" b="1" dirty="0">
                <a:solidFill>
                  <a:srgbClr val="C00000"/>
                </a:solidFill>
                <a:latin typeface="Verdana" pitchFamily="34" charset="0"/>
                <a:ea typeface="Verdana" pitchFamily="34" charset="0"/>
                <a:cs typeface="Verdana" pitchFamily="34" charset="0"/>
                <a:sym typeface="Symbol"/>
              </a:rPr>
              <a:t>(DL)  (MA)</a:t>
            </a:r>
          </a:p>
          <a:p>
            <a:pPr lvl="3" algn="just"/>
            <a:r>
              <a:rPr lang="en-US" sz="1400" b="1" dirty="0">
                <a:solidFill>
                  <a:srgbClr val="C00000"/>
                </a:solidFill>
                <a:latin typeface="Verdana" pitchFamily="34" charset="0"/>
                <a:ea typeface="Verdana" pitchFamily="34" charset="0"/>
                <a:cs typeface="Verdana" pitchFamily="34" charset="0"/>
                <a:sym typeface="Symbol"/>
              </a:rPr>
              <a:t>(DH)  (MA + 1)</a:t>
            </a:r>
            <a:endParaRPr lang="en-US" sz="1400" b="1" dirty="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1486" y="5547753"/>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660368" y="127324"/>
            <a:ext cx="2768796" cy="461665"/>
          </a:xfrm>
          <a:prstGeom prst="rect">
            <a:avLst/>
          </a:prstGeom>
          <a:noFill/>
        </p:spPr>
        <p:txBody>
          <a:bodyPr wrap="square" rtlCol="0">
            <a:spAutoFit/>
          </a:bodyPr>
          <a:lstStyle/>
          <a:p>
            <a:pPr algn="r"/>
            <a:r>
              <a:rPr lang="en-US" sz="1200" b="1" dirty="0">
                <a:solidFill>
                  <a:srgbClr val="FF0000"/>
                </a:solidFill>
              </a:rPr>
              <a:t>Group II : Addressing modes for memory data</a:t>
            </a:r>
          </a:p>
        </p:txBody>
      </p:sp>
    </p:spTree>
    <p:extLst>
      <p:ext uri="{BB962C8B-B14F-4D97-AF65-F5344CB8AC3E}">
        <p14:creationId xmlns:p14="http://schemas.microsoft.com/office/powerpoint/2010/main" val="1981833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334000" y="2272352"/>
            <a:ext cx="1760846"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524500" y="2729552"/>
            <a:ext cx="4191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781800" y="2499246"/>
            <a:ext cx="4191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34000" y="1891352"/>
            <a:ext cx="11430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48952" y="1662752"/>
            <a:ext cx="114300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302992" y="3336308"/>
            <a:ext cx="1357376"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676400" y="35814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10515600" cy="625476"/>
          </a:xfrm>
        </p:spPr>
        <p:txBody>
          <a:bodyPr>
            <a:normAutofit fontScale="90000"/>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17</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87776" y="838394"/>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16" name="Rectangle 15"/>
          <p:cNvSpPr/>
          <p:nvPr/>
        </p:nvSpPr>
        <p:spPr>
          <a:xfrm>
            <a:off x="5257800" y="762000"/>
            <a:ext cx="5257800" cy="609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Employed in string operations to operate on string data.</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The effective address (EA) of source data is stored in SI register and the EA of destination is stored in DI register.</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Segment register for calculating base address of </a:t>
            </a:r>
          </a:p>
          <a:p>
            <a:pPr algn="just"/>
            <a:r>
              <a:rPr lang="en-US" sz="1400" b="1" dirty="0">
                <a:solidFill>
                  <a:schemeClr val="tx1"/>
                </a:solidFill>
                <a:latin typeface="Verdana" pitchFamily="34" charset="0"/>
                <a:ea typeface="Verdana" pitchFamily="34" charset="0"/>
                <a:cs typeface="Verdana" pitchFamily="34" charset="0"/>
              </a:rPr>
              <a:t>source data is DS and that of the destination data is ES</a:t>
            </a: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marL="0" lvl="2" algn="just"/>
            <a:r>
              <a:rPr lang="en-US" sz="1400" b="1" dirty="0">
                <a:solidFill>
                  <a:srgbClr val="FF0000"/>
                </a:solidFill>
                <a:latin typeface="Verdana" pitchFamily="34" charset="0"/>
                <a:ea typeface="Verdana" pitchFamily="34" charset="0"/>
                <a:cs typeface="Verdana" pitchFamily="34" charset="0"/>
              </a:rPr>
              <a:t>Example: </a:t>
            </a:r>
            <a:r>
              <a:rPr lang="en-US" sz="1400" b="1" dirty="0">
                <a:solidFill>
                  <a:schemeClr val="tx1"/>
                </a:solidFill>
                <a:latin typeface="Verdana" pitchFamily="34" charset="0"/>
                <a:ea typeface="Verdana" pitchFamily="34" charset="0"/>
                <a:cs typeface="Verdana" pitchFamily="34" charset="0"/>
              </a:rPr>
              <a:t>MOVS BYTE</a:t>
            </a:r>
          </a:p>
          <a:p>
            <a:pPr algn="just"/>
            <a:endParaRPr lang="en-US" sz="1400" b="1" dirty="0">
              <a:solidFill>
                <a:srgbClr val="FF0000"/>
              </a:solidFill>
              <a:latin typeface="Verdana" pitchFamily="34" charset="0"/>
              <a:ea typeface="Verdana" pitchFamily="34" charset="0"/>
              <a:cs typeface="Verdana" pitchFamily="34" charset="0"/>
            </a:endParaRPr>
          </a:p>
          <a:p>
            <a:pPr algn="just"/>
            <a:r>
              <a:rPr lang="en-US" sz="1400" b="1" dirty="0">
                <a:solidFill>
                  <a:srgbClr val="C00000"/>
                </a:solidFill>
                <a:latin typeface="Verdana" pitchFamily="34" charset="0"/>
                <a:ea typeface="Verdana" pitchFamily="34" charset="0"/>
                <a:cs typeface="Verdana" pitchFamily="34" charset="0"/>
              </a:rPr>
              <a:t>Operations:</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accent2">
                    <a:lumMod val="50000"/>
                  </a:schemeClr>
                </a:solidFill>
                <a:latin typeface="Verdana" pitchFamily="34" charset="0"/>
                <a:ea typeface="Verdana" pitchFamily="34" charset="0"/>
                <a:cs typeface="Verdana" pitchFamily="34" charset="0"/>
              </a:rPr>
              <a:t>Calculation of source memory location:</a:t>
            </a:r>
          </a:p>
          <a:p>
            <a:pPr algn="just"/>
            <a:r>
              <a:rPr lang="it-IT" sz="1400" b="1" dirty="0">
                <a:solidFill>
                  <a:srgbClr val="C00000"/>
                </a:solidFill>
                <a:latin typeface="Verdana" pitchFamily="34" charset="0"/>
                <a:ea typeface="Verdana" pitchFamily="34" charset="0"/>
                <a:cs typeface="Verdana" pitchFamily="34" charset="0"/>
              </a:rPr>
              <a:t>EA = (SI)      BA = (DS) x 16</a:t>
            </a:r>
            <a:r>
              <a:rPr lang="it-IT" sz="1400" b="1" baseline="-25000" dirty="0">
                <a:solidFill>
                  <a:srgbClr val="C00000"/>
                </a:solidFill>
                <a:latin typeface="Verdana" pitchFamily="34" charset="0"/>
                <a:ea typeface="Verdana" pitchFamily="34" charset="0"/>
                <a:cs typeface="Verdana" pitchFamily="34" charset="0"/>
              </a:rPr>
              <a:t>10</a:t>
            </a:r>
            <a:r>
              <a:rPr lang="it-IT" sz="1400" b="1" dirty="0">
                <a:solidFill>
                  <a:srgbClr val="C00000"/>
                </a:solidFill>
                <a:latin typeface="Verdana" pitchFamily="34" charset="0"/>
                <a:ea typeface="Verdana" pitchFamily="34" charset="0"/>
                <a:cs typeface="Verdana" pitchFamily="34" charset="0"/>
              </a:rPr>
              <a:t>        MA = BA + EA</a:t>
            </a:r>
          </a:p>
          <a:p>
            <a:pPr algn="just"/>
            <a:endParaRPr lang="it-IT" sz="1400" b="1" dirty="0">
              <a:solidFill>
                <a:srgbClr val="C00000"/>
              </a:solidFill>
              <a:latin typeface="Verdana" pitchFamily="34" charset="0"/>
              <a:ea typeface="Verdana" pitchFamily="34" charset="0"/>
              <a:cs typeface="Verdana" pitchFamily="34" charset="0"/>
            </a:endParaRPr>
          </a:p>
          <a:p>
            <a:pPr algn="just"/>
            <a:r>
              <a:rPr lang="en-US" sz="1400" b="1" dirty="0">
                <a:solidFill>
                  <a:schemeClr val="accent2">
                    <a:lumMod val="50000"/>
                  </a:schemeClr>
                </a:solidFill>
                <a:latin typeface="Verdana" pitchFamily="34" charset="0"/>
                <a:ea typeface="Verdana" pitchFamily="34" charset="0"/>
                <a:cs typeface="Verdana" pitchFamily="34" charset="0"/>
              </a:rPr>
              <a:t>Calculation of destination memory location:</a:t>
            </a:r>
            <a:endParaRPr lang="it-IT" sz="1400" b="1" dirty="0">
              <a:solidFill>
                <a:schemeClr val="accent2">
                  <a:lumMod val="50000"/>
                </a:schemeClr>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EA</a:t>
            </a:r>
            <a:r>
              <a:rPr lang="it-IT" sz="1400" b="1" baseline="-25000" dirty="0">
                <a:solidFill>
                  <a:srgbClr val="C00000"/>
                </a:solidFill>
                <a:latin typeface="Verdana" pitchFamily="34" charset="0"/>
                <a:ea typeface="Verdana" pitchFamily="34" charset="0"/>
                <a:cs typeface="Verdana" pitchFamily="34" charset="0"/>
              </a:rPr>
              <a:t>E</a:t>
            </a:r>
            <a:r>
              <a:rPr lang="it-IT" sz="1400" b="1" dirty="0">
                <a:solidFill>
                  <a:srgbClr val="C00000"/>
                </a:solidFill>
                <a:latin typeface="Verdana" pitchFamily="34" charset="0"/>
                <a:ea typeface="Verdana" pitchFamily="34" charset="0"/>
                <a:cs typeface="Verdana" pitchFamily="34" charset="0"/>
              </a:rPr>
              <a:t> = (DI)     BA</a:t>
            </a:r>
            <a:r>
              <a:rPr lang="it-IT" sz="1400" b="1" baseline="-25000" dirty="0">
                <a:solidFill>
                  <a:srgbClr val="C00000"/>
                </a:solidFill>
                <a:latin typeface="Verdana" pitchFamily="34" charset="0"/>
                <a:ea typeface="Verdana" pitchFamily="34" charset="0"/>
                <a:cs typeface="Verdana" pitchFamily="34" charset="0"/>
              </a:rPr>
              <a:t>E</a:t>
            </a:r>
            <a:r>
              <a:rPr lang="it-IT" sz="1400" b="1" dirty="0">
                <a:solidFill>
                  <a:srgbClr val="C00000"/>
                </a:solidFill>
                <a:latin typeface="Verdana" pitchFamily="34" charset="0"/>
                <a:ea typeface="Verdana" pitchFamily="34" charset="0"/>
                <a:cs typeface="Verdana" pitchFamily="34" charset="0"/>
              </a:rPr>
              <a:t>  = (ES) x 16</a:t>
            </a:r>
            <a:r>
              <a:rPr lang="it-IT" sz="1400" b="1" baseline="-25000" dirty="0">
                <a:solidFill>
                  <a:srgbClr val="C00000"/>
                </a:solidFill>
                <a:latin typeface="Verdana" pitchFamily="34" charset="0"/>
                <a:ea typeface="Verdana" pitchFamily="34" charset="0"/>
                <a:cs typeface="Verdana" pitchFamily="34" charset="0"/>
              </a:rPr>
              <a:t>10       </a:t>
            </a:r>
            <a:r>
              <a:rPr lang="it-IT" sz="1400" b="1" dirty="0">
                <a:solidFill>
                  <a:srgbClr val="C00000"/>
                </a:solidFill>
                <a:latin typeface="Verdana" pitchFamily="34" charset="0"/>
                <a:ea typeface="Verdana" pitchFamily="34" charset="0"/>
                <a:cs typeface="Verdana" pitchFamily="34" charset="0"/>
              </a:rPr>
              <a:t>MA</a:t>
            </a:r>
            <a:r>
              <a:rPr lang="it-IT" sz="1400" b="1" baseline="-25000" dirty="0">
                <a:solidFill>
                  <a:srgbClr val="C00000"/>
                </a:solidFill>
                <a:latin typeface="Verdana" pitchFamily="34" charset="0"/>
                <a:ea typeface="Verdana" pitchFamily="34" charset="0"/>
                <a:cs typeface="Verdana" pitchFamily="34" charset="0"/>
              </a:rPr>
              <a:t>E</a:t>
            </a:r>
            <a:r>
              <a:rPr lang="it-IT" sz="1400" b="1" dirty="0">
                <a:solidFill>
                  <a:srgbClr val="C00000"/>
                </a:solidFill>
                <a:latin typeface="Verdana" pitchFamily="34" charset="0"/>
                <a:ea typeface="Verdana" pitchFamily="34" charset="0"/>
                <a:cs typeface="Verdana" pitchFamily="34" charset="0"/>
              </a:rPr>
              <a:t> = BA</a:t>
            </a:r>
            <a:r>
              <a:rPr lang="it-IT" sz="1400" b="1" baseline="-25000" dirty="0">
                <a:solidFill>
                  <a:srgbClr val="C00000"/>
                </a:solidFill>
                <a:latin typeface="Verdana" pitchFamily="34" charset="0"/>
                <a:ea typeface="Verdana" pitchFamily="34" charset="0"/>
                <a:cs typeface="Verdana" pitchFamily="34" charset="0"/>
              </a:rPr>
              <a:t>E</a:t>
            </a:r>
            <a:r>
              <a:rPr lang="it-IT" sz="1400" b="1" dirty="0">
                <a:solidFill>
                  <a:srgbClr val="C00000"/>
                </a:solidFill>
                <a:latin typeface="Verdana" pitchFamily="34" charset="0"/>
                <a:ea typeface="Verdana" pitchFamily="34" charset="0"/>
                <a:cs typeface="Verdana" pitchFamily="34" charset="0"/>
              </a:rPr>
              <a:t> + EA</a:t>
            </a:r>
            <a:r>
              <a:rPr lang="it-IT" sz="1400" b="1" baseline="-25000" dirty="0">
                <a:solidFill>
                  <a:srgbClr val="C00000"/>
                </a:solidFill>
                <a:latin typeface="Verdana" pitchFamily="34" charset="0"/>
                <a:ea typeface="Verdana" pitchFamily="34" charset="0"/>
                <a:cs typeface="Verdana" pitchFamily="34" charset="0"/>
              </a:rPr>
              <a:t>E</a:t>
            </a:r>
          </a:p>
          <a:p>
            <a:pPr algn="just"/>
            <a:endParaRPr lang="it-IT" sz="1400" b="1" dirty="0">
              <a:solidFill>
                <a:srgbClr val="C00000"/>
              </a:solidFill>
              <a:latin typeface="Verdana" pitchFamily="34" charset="0"/>
              <a:ea typeface="Verdana" pitchFamily="34" charset="0"/>
              <a:cs typeface="Verdana" pitchFamily="34" charset="0"/>
            </a:endParaRP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(MAE)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a:solidFill>
                  <a:srgbClr val="C00000"/>
                </a:solidFill>
                <a:latin typeface="Verdana" pitchFamily="34" charset="0"/>
                <a:ea typeface="Verdana" pitchFamily="34" charset="0"/>
                <a:cs typeface="Verdana" pitchFamily="34" charset="0"/>
              </a:rPr>
              <a:t> (MA)</a:t>
            </a: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If DF = 1, then (SI)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a:solidFill>
                  <a:srgbClr val="C00000"/>
                </a:solidFill>
                <a:latin typeface="Verdana" pitchFamily="34" charset="0"/>
                <a:ea typeface="Verdana" pitchFamily="34" charset="0"/>
                <a:cs typeface="Verdana" pitchFamily="34" charset="0"/>
              </a:rPr>
              <a:t> (SI) – 1 and (DI) = (DI) - 1 </a:t>
            </a:r>
          </a:p>
          <a:p>
            <a:pPr algn="just"/>
            <a:r>
              <a:rPr lang="it-IT" sz="1400" b="1" dirty="0">
                <a:solidFill>
                  <a:srgbClr val="C00000"/>
                </a:solidFill>
                <a:latin typeface="Verdana" pitchFamily="34" charset="0"/>
                <a:ea typeface="Verdana" pitchFamily="34" charset="0"/>
                <a:cs typeface="Verdana" pitchFamily="34" charset="0"/>
              </a:rPr>
              <a:t>If DF = 0, then (SI)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a:solidFill>
                  <a:srgbClr val="C00000"/>
                </a:solidFill>
                <a:latin typeface="Verdana" pitchFamily="34" charset="0"/>
                <a:ea typeface="Verdana" pitchFamily="34" charset="0"/>
                <a:cs typeface="Verdana" pitchFamily="34" charset="0"/>
              </a:rPr>
              <a:t> (SI) +1 and (DI) = (DI) + 1 </a:t>
            </a:r>
          </a:p>
          <a:p>
            <a:pPr algn="just"/>
            <a:endParaRPr lang="en-US" sz="1400" b="1" dirty="0">
              <a:solidFill>
                <a:srgbClr val="C00000"/>
              </a:solidFill>
              <a:latin typeface="Verdana" pitchFamily="34" charset="0"/>
              <a:ea typeface="Verdana" pitchFamily="34" charset="0"/>
              <a:cs typeface="Verdana" pitchFamily="34" charset="0"/>
            </a:endParaRPr>
          </a:p>
        </p:txBody>
      </p:sp>
      <p:sp>
        <p:nvSpPr>
          <p:cNvPr id="10" name="TextBox 9"/>
          <p:cNvSpPr txBox="1"/>
          <p:nvPr/>
        </p:nvSpPr>
        <p:spPr>
          <a:xfrm>
            <a:off x="7660368" y="147936"/>
            <a:ext cx="2768796" cy="461665"/>
          </a:xfrm>
          <a:prstGeom prst="rect">
            <a:avLst/>
          </a:prstGeom>
          <a:noFill/>
        </p:spPr>
        <p:txBody>
          <a:bodyPr wrap="square" rtlCol="0">
            <a:spAutoFit/>
          </a:bodyPr>
          <a:lstStyle/>
          <a:p>
            <a:pPr algn="r"/>
            <a:r>
              <a:rPr lang="en-US" sz="1200" b="1" dirty="0">
                <a:solidFill>
                  <a:srgbClr val="FF0000"/>
                </a:solidFill>
              </a:rPr>
              <a:t>Group II : Addressing modes for memory data</a:t>
            </a:r>
          </a:p>
        </p:txBody>
      </p:sp>
      <p:sp>
        <p:nvSpPr>
          <p:cNvPr id="17" name="Line Callout 1 16"/>
          <p:cNvSpPr/>
          <p:nvPr/>
        </p:nvSpPr>
        <p:spPr>
          <a:xfrm>
            <a:off x="2438400" y="5715000"/>
            <a:ext cx="2286000" cy="427346"/>
          </a:xfrm>
          <a:prstGeom prst="borderCallout1">
            <a:avLst>
              <a:gd name="adj1" fmla="val 1890"/>
              <a:gd name="adj2" fmla="val 98976"/>
              <a:gd name="adj3" fmla="val -124603"/>
              <a:gd name="adj4" fmla="val 126429"/>
            </a:avLst>
          </a:prstGeom>
          <a:solidFill>
            <a:srgbClr val="FFFFCC"/>
          </a:solidFill>
          <a:ln w="6350">
            <a:solidFill>
              <a:srgbClr val="CC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rPr>
              <a:t>Note : Effective address of the Extra segment register</a:t>
            </a:r>
          </a:p>
        </p:txBody>
      </p:sp>
    </p:spTree>
    <p:extLst>
      <p:ext uri="{BB962C8B-B14F-4D97-AF65-F5344CB8AC3E}">
        <p14:creationId xmlns:p14="http://schemas.microsoft.com/office/powerpoint/2010/main" val="2692585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337111" y="4833012"/>
            <a:ext cx="1583708"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302992" y="2057400"/>
            <a:ext cx="1583708"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676400" y="4038600"/>
            <a:ext cx="3264190" cy="678240"/>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10515600" cy="678240"/>
          </a:xfrm>
        </p:spPr>
        <p:txBody>
          <a:bodyPr>
            <a:normAutofit fontScale="90000"/>
          </a:bodyPr>
          <a:lstStyle/>
          <a:p>
            <a:r>
              <a:rPr lang="en-US" dirty="0"/>
              <a:t>Addressing Modes</a:t>
            </a:r>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87776" y="838394"/>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16" name="Rectangle 15"/>
          <p:cNvSpPr/>
          <p:nvPr/>
        </p:nvSpPr>
        <p:spPr>
          <a:xfrm>
            <a:off x="5257800" y="762000"/>
            <a:ext cx="5257800" cy="5715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These addressing modes are used to access data from standard I/O mapped devices or ports.</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In </a:t>
            </a:r>
            <a:r>
              <a:rPr lang="en-US" sz="1400" b="1" dirty="0">
                <a:solidFill>
                  <a:srgbClr val="0070C0"/>
                </a:solidFill>
                <a:latin typeface="Verdana" pitchFamily="34" charset="0"/>
                <a:ea typeface="Verdana" pitchFamily="34" charset="0"/>
                <a:cs typeface="Verdana" pitchFamily="34" charset="0"/>
              </a:rPr>
              <a:t>direct port addressing mode</a:t>
            </a:r>
            <a:r>
              <a:rPr lang="en-US" sz="1400" b="1" dirty="0">
                <a:solidFill>
                  <a:schemeClr val="tx1"/>
                </a:solidFill>
                <a:latin typeface="Verdana" pitchFamily="34" charset="0"/>
                <a:ea typeface="Verdana" pitchFamily="34" charset="0"/>
                <a:cs typeface="Verdana" pitchFamily="34" charset="0"/>
              </a:rPr>
              <a:t>, an 8-bit port address is directly specified in the instruction.</a:t>
            </a:r>
          </a:p>
          <a:p>
            <a:pPr algn="just"/>
            <a:endParaRPr lang="en-US" sz="1400" b="1" dirty="0">
              <a:solidFill>
                <a:schemeClr val="tx1"/>
              </a:solidFill>
              <a:latin typeface="Verdana" pitchFamily="34" charset="0"/>
              <a:ea typeface="Verdana" pitchFamily="34" charset="0"/>
              <a:cs typeface="Verdana" pitchFamily="34" charset="0"/>
            </a:endParaRPr>
          </a:p>
          <a:p>
            <a:pPr marL="0" lvl="2" algn="just"/>
            <a:r>
              <a:rPr lang="en-US" sz="1400" b="1" dirty="0">
                <a:solidFill>
                  <a:srgbClr val="FF0000"/>
                </a:solidFill>
                <a:latin typeface="Verdana" pitchFamily="34" charset="0"/>
                <a:ea typeface="Verdana" pitchFamily="34" charset="0"/>
                <a:cs typeface="Verdana" pitchFamily="34" charset="0"/>
              </a:rPr>
              <a:t>Example:  </a:t>
            </a:r>
            <a:r>
              <a:rPr lang="en-US" sz="1400" b="1" dirty="0">
                <a:solidFill>
                  <a:schemeClr val="tx1"/>
                </a:solidFill>
                <a:latin typeface="Verdana" pitchFamily="34" charset="0"/>
                <a:ea typeface="Verdana" pitchFamily="34" charset="0"/>
                <a:cs typeface="Verdana" pitchFamily="34" charset="0"/>
              </a:rPr>
              <a:t>IN AL, [09H]</a:t>
            </a:r>
          </a:p>
          <a:p>
            <a:pPr algn="just"/>
            <a:endParaRPr lang="en-US" sz="1400" b="1" dirty="0">
              <a:solidFill>
                <a:srgbClr val="FF0000"/>
              </a:solidFill>
              <a:latin typeface="Verdana" pitchFamily="34" charset="0"/>
              <a:ea typeface="Verdana" pitchFamily="34" charset="0"/>
              <a:cs typeface="Verdana" pitchFamily="34" charset="0"/>
            </a:endParaRPr>
          </a:p>
          <a:p>
            <a:pPr algn="just"/>
            <a:r>
              <a:rPr lang="en-US" sz="1400" b="1" dirty="0">
                <a:solidFill>
                  <a:srgbClr val="C00000"/>
                </a:solidFill>
                <a:latin typeface="Verdana" pitchFamily="34" charset="0"/>
                <a:ea typeface="Verdana" pitchFamily="34" charset="0"/>
                <a:cs typeface="Verdana" pitchFamily="34" charset="0"/>
              </a:rPr>
              <a:t>Operations: </a:t>
            </a:r>
            <a:r>
              <a:rPr lang="it-IT" sz="1400" b="1" dirty="0">
                <a:solidFill>
                  <a:srgbClr val="C00000"/>
                </a:solidFill>
                <a:latin typeface="Verdana" pitchFamily="34" charset="0"/>
                <a:ea typeface="Verdana" pitchFamily="34" charset="0"/>
                <a:cs typeface="Verdana" pitchFamily="34" charset="0"/>
              </a:rPr>
              <a:t>  PORT</a:t>
            </a:r>
            <a:r>
              <a:rPr lang="it-IT" sz="1400" b="1" baseline="-25000" dirty="0">
                <a:solidFill>
                  <a:srgbClr val="C00000"/>
                </a:solidFill>
                <a:latin typeface="Verdana" pitchFamily="34" charset="0"/>
                <a:ea typeface="Verdana" pitchFamily="34" charset="0"/>
                <a:cs typeface="Verdana" pitchFamily="34" charset="0"/>
              </a:rPr>
              <a:t>addr</a:t>
            </a:r>
            <a:r>
              <a:rPr lang="it-IT" sz="1400" b="1" dirty="0">
                <a:solidFill>
                  <a:srgbClr val="C00000"/>
                </a:solidFill>
                <a:latin typeface="Verdana" pitchFamily="34" charset="0"/>
                <a:ea typeface="Verdana" pitchFamily="34" charset="0"/>
                <a:cs typeface="Verdana" pitchFamily="34" charset="0"/>
              </a:rPr>
              <a:t> = 09</a:t>
            </a:r>
            <a:r>
              <a:rPr lang="it-IT" sz="1400" b="1" baseline="-25000" dirty="0">
                <a:solidFill>
                  <a:srgbClr val="C00000"/>
                </a:solidFill>
                <a:latin typeface="Verdana" pitchFamily="34" charset="0"/>
                <a:ea typeface="Verdana" pitchFamily="34" charset="0"/>
                <a:cs typeface="Verdana" pitchFamily="34" charset="0"/>
              </a:rPr>
              <a:t>H</a:t>
            </a:r>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	       (AL)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a:solidFill>
                  <a:srgbClr val="C00000"/>
                </a:solidFill>
                <a:latin typeface="Verdana" pitchFamily="34" charset="0"/>
                <a:ea typeface="Verdana" pitchFamily="34" charset="0"/>
                <a:cs typeface="Verdana" pitchFamily="34" charset="0"/>
              </a:rPr>
              <a:t> (PORT)  </a:t>
            </a: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	       Content of port with address 09</a:t>
            </a:r>
            <a:r>
              <a:rPr lang="it-IT" sz="1400" b="1" baseline="-25000" dirty="0">
                <a:solidFill>
                  <a:srgbClr val="C00000"/>
                </a:solidFill>
                <a:latin typeface="Verdana" pitchFamily="34" charset="0"/>
                <a:ea typeface="Verdana" pitchFamily="34" charset="0"/>
                <a:cs typeface="Verdana" pitchFamily="34" charset="0"/>
              </a:rPr>
              <a:t>H</a:t>
            </a:r>
            <a:r>
              <a:rPr lang="it-IT" sz="1400" b="1" dirty="0">
                <a:solidFill>
                  <a:srgbClr val="C00000"/>
                </a:solidFill>
                <a:latin typeface="Verdana" pitchFamily="34" charset="0"/>
                <a:ea typeface="Verdana" pitchFamily="34" charset="0"/>
                <a:cs typeface="Verdana" pitchFamily="34" charset="0"/>
              </a:rPr>
              <a:t> is 	       moved to AL register</a:t>
            </a:r>
          </a:p>
          <a:p>
            <a:pPr algn="just"/>
            <a:endParaRPr lang="en-US" sz="1400" b="1" dirty="0">
              <a:solidFill>
                <a:srgbClr val="C00000"/>
              </a:solidFill>
              <a:latin typeface="Verdana" pitchFamily="34" charset="0"/>
              <a:ea typeface="Verdana" pitchFamily="34" charset="0"/>
              <a:cs typeface="Verdana" pitchFamily="34" charset="0"/>
            </a:endParaRPr>
          </a:p>
          <a:p>
            <a:pPr algn="just"/>
            <a:r>
              <a:rPr lang="en-US" sz="1400" b="1" dirty="0">
                <a:solidFill>
                  <a:srgbClr val="0070C0"/>
                </a:solidFill>
                <a:latin typeface="Verdana" pitchFamily="34" charset="0"/>
                <a:ea typeface="Verdana" pitchFamily="34" charset="0"/>
                <a:cs typeface="Verdana" pitchFamily="34" charset="0"/>
              </a:rPr>
              <a:t>In indirect port addressing mode</a:t>
            </a:r>
            <a:r>
              <a:rPr lang="en-US" sz="1400" b="1" dirty="0">
                <a:solidFill>
                  <a:schemeClr val="tx1"/>
                </a:solidFill>
                <a:latin typeface="Verdana" pitchFamily="34" charset="0"/>
                <a:ea typeface="Verdana" pitchFamily="34" charset="0"/>
                <a:cs typeface="Verdana" pitchFamily="34" charset="0"/>
              </a:rPr>
              <a:t>, the instruction will specify the name of the register which holds the port address. In 8086, the 16-bit port address is stored in the DX register.</a:t>
            </a:r>
          </a:p>
          <a:p>
            <a:pPr algn="just"/>
            <a:endParaRPr lang="en-US" sz="1400" b="1" dirty="0">
              <a:solidFill>
                <a:srgbClr val="C00000"/>
              </a:solidFill>
              <a:latin typeface="Verdana" pitchFamily="34" charset="0"/>
              <a:ea typeface="Verdana" pitchFamily="34" charset="0"/>
              <a:cs typeface="Verdana" pitchFamily="34" charset="0"/>
            </a:endParaRPr>
          </a:p>
          <a:p>
            <a:pPr marL="0" lvl="2" algn="just"/>
            <a:r>
              <a:rPr lang="en-US" sz="1400" b="1" dirty="0">
                <a:solidFill>
                  <a:srgbClr val="FF0000"/>
                </a:solidFill>
                <a:latin typeface="Verdana" pitchFamily="34" charset="0"/>
                <a:ea typeface="Verdana" pitchFamily="34" charset="0"/>
                <a:cs typeface="Verdana" pitchFamily="34" charset="0"/>
              </a:rPr>
              <a:t>Example:  </a:t>
            </a:r>
            <a:r>
              <a:rPr lang="en-US" sz="1400" b="1" dirty="0">
                <a:solidFill>
                  <a:schemeClr val="tx1"/>
                </a:solidFill>
                <a:latin typeface="Verdana" pitchFamily="34" charset="0"/>
                <a:ea typeface="Verdana" pitchFamily="34" charset="0"/>
                <a:cs typeface="Verdana" pitchFamily="34" charset="0"/>
              </a:rPr>
              <a:t>OUT [DX], AX</a:t>
            </a:r>
            <a:endParaRPr lang="en-US" sz="1400" b="1" dirty="0">
              <a:solidFill>
                <a:srgbClr val="FF0000"/>
              </a:solidFill>
              <a:latin typeface="Verdana" pitchFamily="34" charset="0"/>
              <a:ea typeface="Verdana" pitchFamily="34" charset="0"/>
              <a:cs typeface="Verdana" pitchFamily="34" charset="0"/>
            </a:endParaRPr>
          </a:p>
          <a:p>
            <a:pPr algn="just"/>
            <a:endParaRPr lang="en-US" sz="1400" b="1" dirty="0">
              <a:solidFill>
                <a:srgbClr val="FF0000"/>
              </a:solidFill>
              <a:latin typeface="Verdana" pitchFamily="34" charset="0"/>
              <a:ea typeface="Verdana" pitchFamily="34" charset="0"/>
              <a:cs typeface="Verdana" pitchFamily="34" charset="0"/>
            </a:endParaRPr>
          </a:p>
          <a:p>
            <a:pPr algn="just"/>
            <a:r>
              <a:rPr lang="en-US" sz="1400" b="1" dirty="0">
                <a:solidFill>
                  <a:srgbClr val="C00000"/>
                </a:solidFill>
                <a:latin typeface="Verdana" pitchFamily="34" charset="0"/>
                <a:ea typeface="Verdana" pitchFamily="34" charset="0"/>
                <a:cs typeface="Verdana" pitchFamily="34" charset="0"/>
              </a:rPr>
              <a:t>Operations:   P</a:t>
            </a:r>
            <a:r>
              <a:rPr lang="it-IT" sz="1400" b="1" dirty="0">
                <a:solidFill>
                  <a:srgbClr val="C00000"/>
                </a:solidFill>
                <a:latin typeface="Verdana" pitchFamily="34" charset="0"/>
                <a:ea typeface="Verdana" pitchFamily="34" charset="0"/>
                <a:cs typeface="Verdana" pitchFamily="34" charset="0"/>
              </a:rPr>
              <a:t>ORT</a:t>
            </a:r>
            <a:r>
              <a:rPr lang="it-IT" sz="1400" b="1" baseline="-25000" dirty="0">
                <a:solidFill>
                  <a:srgbClr val="C00000"/>
                </a:solidFill>
                <a:latin typeface="Verdana" pitchFamily="34" charset="0"/>
                <a:ea typeface="Verdana" pitchFamily="34" charset="0"/>
                <a:cs typeface="Verdana" pitchFamily="34" charset="0"/>
              </a:rPr>
              <a:t>addr</a:t>
            </a:r>
            <a:r>
              <a:rPr lang="it-IT" sz="1400" b="1" dirty="0">
                <a:solidFill>
                  <a:srgbClr val="C00000"/>
                </a:solidFill>
                <a:latin typeface="Verdana" pitchFamily="34" charset="0"/>
                <a:ea typeface="Verdana" pitchFamily="34" charset="0"/>
                <a:cs typeface="Verdana" pitchFamily="34" charset="0"/>
              </a:rPr>
              <a:t> = (DX)</a:t>
            </a:r>
          </a:p>
          <a:p>
            <a:pPr algn="just"/>
            <a:r>
              <a:rPr lang="it-IT" sz="1400" b="1" dirty="0">
                <a:solidFill>
                  <a:srgbClr val="C00000"/>
                </a:solidFill>
                <a:latin typeface="Verdana" pitchFamily="34" charset="0"/>
                <a:ea typeface="Verdana" pitchFamily="34" charset="0"/>
                <a:cs typeface="Verdana" pitchFamily="34" charset="0"/>
              </a:rPr>
              <a:t>	       (PORT) </a:t>
            </a:r>
            <a:r>
              <a:rPr lang="it-IT" sz="1400" b="1" dirty="0">
                <a:solidFill>
                  <a:srgbClr val="C00000"/>
                </a:solidFill>
                <a:latin typeface="Verdana" pitchFamily="34" charset="0"/>
                <a:ea typeface="Verdana" pitchFamily="34" charset="0"/>
                <a:cs typeface="Verdana" pitchFamily="34" charset="0"/>
                <a:sym typeface="Symbol"/>
              </a:rPr>
              <a:t></a:t>
            </a:r>
            <a:r>
              <a:rPr lang="it-IT" sz="1400" b="1" dirty="0">
                <a:solidFill>
                  <a:srgbClr val="C00000"/>
                </a:solidFill>
                <a:latin typeface="Verdana" pitchFamily="34" charset="0"/>
                <a:ea typeface="Verdana" pitchFamily="34" charset="0"/>
                <a:cs typeface="Verdana" pitchFamily="34" charset="0"/>
              </a:rPr>
              <a:t> (AX)  </a:t>
            </a:r>
          </a:p>
          <a:p>
            <a:pPr algn="just"/>
            <a:endParaRPr lang="it-IT" sz="1400" b="1" dirty="0">
              <a:solidFill>
                <a:srgbClr val="C00000"/>
              </a:solidFill>
              <a:latin typeface="Verdana" pitchFamily="34" charset="0"/>
              <a:ea typeface="Verdana" pitchFamily="34" charset="0"/>
              <a:cs typeface="Verdana" pitchFamily="34" charset="0"/>
            </a:endParaRPr>
          </a:p>
          <a:p>
            <a:pPr algn="just"/>
            <a:r>
              <a:rPr lang="it-IT" sz="1400" b="1" dirty="0">
                <a:solidFill>
                  <a:srgbClr val="C00000"/>
                </a:solidFill>
                <a:latin typeface="Verdana" pitchFamily="34" charset="0"/>
                <a:ea typeface="Verdana" pitchFamily="34" charset="0"/>
                <a:cs typeface="Verdana" pitchFamily="34" charset="0"/>
              </a:rPr>
              <a:t>	     Content of AX is moved to port 		     whose address is specified by DX       	     register.</a:t>
            </a:r>
          </a:p>
          <a:p>
            <a:pPr algn="just"/>
            <a:endParaRPr lang="en-US" sz="1400" b="1" dirty="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1486" y="5547753"/>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34000" y="3806874"/>
            <a:ext cx="5257800" cy="2892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85E6815B-E59C-4D87-B1F6-ECBDD22AF1DC}" type="slidenum">
              <a:rPr lang="en-US" smtClean="0"/>
              <a:pPr/>
              <a:t>18</a:t>
            </a:fld>
            <a:endParaRPr lang="en-US" dirty="0"/>
          </a:p>
        </p:txBody>
      </p:sp>
      <p:sp>
        <p:nvSpPr>
          <p:cNvPr id="12" name="TextBox 11"/>
          <p:cNvSpPr txBox="1"/>
          <p:nvPr/>
        </p:nvSpPr>
        <p:spPr>
          <a:xfrm>
            <a:off x="7886700" y="147936"/>
            <a:ext cx="2495166" cy="461665"/>
          </a:xfrm>
          <a:prstGeom prst="rect">
            <a:avLst/>
          </a:prstGeom>
          <a:noFill/>
        </p:spPr>
        <p:txBody>
          <a:bodyPr wrap="square" rtlCol="0">
            <a:spAutoFit/>
          </a:bodyPr>
          <a:lstStyle/>
          <a:p>
            <a:pPr algn="r"/>
            <a:r>
              <a:rPr lang="en-US" sz="1200" b="1" dirty="0">
                <a:solidFill>
                  <a:srgbClr val="FF0000"/>
                </a:solidFill>
              </a:rPr>
              <a:t>Group III : Addressing modes for I/O ports</a:t>
            </a:r>
          </a:p>
        </p:txBody>
      </p:sp>
    </p:spTree>
    <p:extLst>
      <p:ext uri="{BB962C8B-B14F-4D97-AF65-F5344CB8AC3E}">
        <p14:creationId xmlns:p14="http://schemas.microsoft.com/office/powerpoint/2010/main" val="263948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8153400" y="1877704"/>
            <a:ext cx="2303060"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17540" y="2106304"/>
            <a:ext cx="2835861" cy="228600"/>
          </a:xfrm>
          <a:prstGeom prst="rect">
            <a:avLst/>
          </a:prstGeom>
          <a:solidFill>
            <a:srgbClr val="99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324601" y="2664156"/>
            <a:ext cx="893963"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676400" y="47244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657935"/>
          </a:xfrm>
        </p:spPr>
        <p:txBody>
          <a:bodyPr>
            <a:normAutofit fontScale="90000"/>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19</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87776" y="838394"/>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25" name="Rectangle 24"/>
          <p:cNvSpPr/>
          <p:nvPr/>
        </p:nvSpPr>
        <p:spPr>
          <a:xfrm>
            <a:off x="5257800" y="762000"/>
            <a:ext cx="5181600"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In this addressing mode, the effective address of a program instruction is specified relative to Instruction Pointer (IP) by an 8-bit signed displacement.</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Example:  </a:t>
            </a:r>
            <a:r>
              <a:rPr lang="en-US" sz="1400" b="1" dirty="0">
                <a:solidFill>
                  <a:schemeClr val="tx1"/>
                </a:solidFill>
                <a:latin typeface="Verdana" pitchFamily="34" charset="0"/>
                <a:ea typeface="Verdana" pitchFamily="34" charset="0"/>
                <a:cs typeface="Verdana" pitchFamily="34" charset="0"/>
              </a:rPr>
              <a:t>JZ 0AH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   </a:t>
            </a:r>
            <a:r>
              <a:rPr lang="en-US" sz="1400" b="1" dirty="0">
                <a:solidFill>
                  <a:srgbClr val="C00000"/>
                </a:solidFill>
                <a:latin typeface="Verdana" pitchFamily="34" charset="0"/>
                <a:ea typeface="Verdana" pitchFamily="34" charset="0"/>
                <a:cs typeface="Verdana" pitchFamily="34" charset="0"/>
              </a:rPr>
              <a:t>Operations:</a:t>
            </a:r>
          </a:p>
          <a:p>
            <a:pPr lvl="1" algn="just"/>
            <a:endParaRPr lang="en-US" sz="1400" b="1" dirty="0">
              <a:solidFill>
                <a:srgbClr val="C00000"/>
              </a:solidFill>
              <a:latin typeface="Verdana" pitchFamily="34" charset="0"/>
              <a:ea typeface="Verdana" pitchFamily="34" charset="0"/>
              <a:cs typeface="Verdana" pitchFamily="34" charset="0"/>
            </a:endParaRPr>
          </a:p>
          <a:p>
            <a:pPr lvl="1" algn="just"/>
            <a:r>
              <a:rPr lang="en-US" sz="1400" b="1" dirty="0">
                <a:solidFill>
                  <a:srgbClr val="C00000"/>
                </a:solidFill>
                <a:latin typeface="Verdana" pitchFamily="34" charset="0"/>
                <a:ea typeface="Verdana" pitchFamily="34" charset="0"/>
                <a:cs typeface="Verdana" pitchFamily="34" charset="0"/>
              </a:rPr>
              <a:t>000A</a:t>
            </a:r>
            <a:r>
              <a:rPr lang="en-US" sz="1400" b="1" baseline="-25000" dirty="0">
                <a:solidFill>
                  <a:srgbClr val="C00000"/>
                </a:solidFill>
                <a:latin typeface="Verdana" pitchFamily="34" charset="0"/>
                <a:ea typeface="Verdana" pitchFamily="34" charset="0"/>
                <a:cs typeface="Verdana" pitchFamily="34" charset="0"/>
              </a:rPr>
              <a:t>H</a:t>
            </a:r>
            <a:r>
              <a:rPr lang="en-US" sz="1400" b="1" dirty="0">
                <a:solidFill>
                  <a:srgbClr val="C00000"/>
                </a:solidFill>
                <a:latin typeface="Verdana" pitchFamily="34" charset="0"/>
                <a:ea typeface="Verdana" pitchFamily="34" charset="0"/>
                <a:cs typeface="Verdana" pitchFamily="34" charset="0"/>
              </a:rPr>
              <a:t> </a:t>
            </a:r>
            <a:r>
              <a:rPr lang="en-US" sz="1400" b="1" dirty="0">
                <a:solidFill>
                  <a:srgbClr val="C00000"/>
                </a:solidFill>
                <a:latin typeface="Verdana" pitchFamily="34" charset="0"/>
                <a:ea typeface="Verdana" pitchFamily="34" charset="0"/>
                <a:cs typeface="Verdana" pitchFamily="34" charset="0"/>
                <a:sym typeface="Symbol"/>
              </a:rPr>
              <a:t> 0A</a:t>
            </a:r>
            <a:r>
              <a:rPr lang="en-US" sz="1400" b="1" baseline="-25000" dirty="0">
                <a:solidFill>
                  <a:srgbClr val="C00000"/>
                </a:solidFill>
                <a:latin typeface="Verdana" pitchFamily="34" charset="0"/>
                <a:ea typeface="Verdana" pitchFamily="34" charset="0"/>
                <a:cs typeface="Verdana" pitchFamily="34" charset="0"/>
                <a:sym typeface="Symbol"/>
              </a:rPr>
              <a:t>H</a:t>
            </a:r>
            <a:r>
              <a:rPr lang="en-US" sz="1400" b="1" dirty="0">
                <a:solidFill>
                  <a:srgbClr val="C00000"/>
                </a:solidFill>
                <a:latin typeface="Verdana" pitchFamily="34" charset="0"/>
                <a:ea typeface="Verdana" pitchFamily="34" charset="0"/>
                <a:cs typeface="Verdana" pitchFamily="34" charset="0"/>
                <a:sym typeface="Symbol"/>
              </a:rPr>
              <a:t>      (sign extend)</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a:solidFill>
                  <a:srgbClr val="C00000"/>
                </a:solidFill>
                <a:latin typeface="Verdana" pitchFamily="34" charset="0"/>
                <a:ea typeface="Verdana" pitchFamily="34" charset="0"/>
                <a:cs typeface="Verdana" pitchFamily="34" charset="0"/>
                <a:sym typeface="Symbol"/>
              </a:rPr>
              <a:t>If ZF = 1, then</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a:solidFill>
                  <a:srgbClr val="C00000"/>
                </a:solidFill>
                <a:latin typeface="Verdana" pitchFamily="34" charset="0"/>
                <a:ea typeface="Verdana" pitchFamily="34" charset="0"/>
                <a:cs typeface="Verdana" pitchFamily="34" charset="0"/>
                <a:sym typeface="Symbol"/>
              </a:rPr>
              <a:t>EA = (IP) + 000A</a:t>
            </a:r>
            <a:r>
              <a:rPr lang="en-US" sz="1400" b="1" baseline="-25000" dirty="0">
                <a:solidFill>
                  <a:srgbClr val="C00000"/>
                </a:solidFill>
                <a:latin typeface="Verdana" pitchFamily="34" charset="0"/>
                <a:ea typeface="Verdana" pitchFamily="34" charset="0"/>
                <a:cs typeface="Verdana" pitchFamily="34" charset="0"/>
                <a:sym typeface="Symbol"/>
              </a:rPr>
              <a:t>H</a:t>
            </a:r>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a:solidFill>
                  <a:srgbClr val="C00000"/>
                </a:solidFill>
                <a:latin typeface="Verdana" pitchFamily="34" charset="0"/>
                <a:ea typeface="Verdana" pitchFamily="34" charset="0"/>
                <a:cs typeface="Verdana" pitchFamily="34" charset="0"/>
                <a:sym typeface="Symbol"/>
              </a:rPr>
              <a:t>BA = (CS) x 16</a:t>
            </a:r>
            <a:r>
              <a:rPr lang="en-US" sz="1400" b="1" baseline="-25000" dirty="0">
                <a:solidFill>
                  <a:srgbClr val="C00000"/>
                </a:solidFill>
                <a:latin typeface="Verdana" pitchFamily="34" charset="0"/>
                <a:ea typeface="Verdana" pitchFamily="34" charset="0"/>
                <a:cs typeface="Verdana" pitchFamily="34" charset="0"/>
                <a:sym typeface="Symbol"/>
              </a:rPr>
              <a:t>10</a:t>
            </a:r>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a:solidFill>
                  <a:srgbClr val="C00000"/>
                </a:solidFill>
                <a:latin typeface="Verdana" pitchFamily="34" charset="0"/>
                <a:ea typeface="Verdana" pitchFamily="34" charset="0"/>
                <a:cs typeface="Verdana" pitchFamily="34" charset="0"/>
                <a:sym typeface="Symbol"/>
              </a:rPr>
              <a:t>MA = BA + EA</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a:solidFill>
                  <a:srgbClr val="C00000"/>
                </a:solidFill>
                <a:latin typeface="Verdana" pitchFamily="34" charset="0"/>
                <a:ea typeface="Verdana" pitchFamily="34" charset="0"/>
                <a:cs typeface="Verdana" pitchFamily="34" charset="0"/>
                <a:sym typeface="Symbol"/>
              </a:rPr>
              <a:t>If ZF = 1, then the program control jumps to new address calculated above. </a:t>
            </a:r>
          </a:p>
          <a:p>
            <a:pPr lvl="1" algn="just"/>
            <a:endParaRPr lang="en-US" sz="1400" b="1" dirty="0">
              <a:solidFill>
                <a:srgbClr val="C00000"/>
              </a:solidFill>
              <a:latin typeface="Verdana" pitchFamily="34" charset="0"/>
              <a:ea typeface="Verdana" pitchFamily="34" charset="0"/>
              <a:cs typeface="Verdana" pitchFamily="34" charset="0"/>
              <a:sym typeface="Symbol"/>
            </a:endParaRPr>
          </a:p>
          <a:p>
            <a:pPr lvl="1" algn="just"/>
            <a:r>
              <a:rPr lang="en-US" sz="1400" b="1" dirty="0">
                <a:solidFill>
                  <a:srgbClr val="C00000"/>
                </a:solidFill>
                <a:latin typeface="Verdana" pitchFamily="34" charset="0"/>
                <a:ea typeface="Verdana" pitchFamily="34" charset="0"/>
                <a:cs typeface="Verdana" pitchFamily="34" charset="0"/>
                <a:sym typeface="Symbol"/>
              </a:rPr>
              <a:t>If ZF = 0, then next instruction of the program is executed.</a:t>
            </a:r>
            <a:endParaRPr lang="en-US" sz="1400" b="1" dirty="0">
              <a:solidFill>
                <a:srgbClr val="C00000"/>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1486" y="5547753"/>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8139818" y="127324"/>
            <a:ext cx="2283660" cy="461665"/>
          </a:xfrm>
          <a:prstGeom prst="rect">
            <a:avLst/>
          </a:prstGeom>
          <a:noFill/>
        </p:spPr>
        <p:txBody>
          <a:bodyPr wrap="square" rtlCol="0">
            <a:spAutoFit/>
          </a:bodyPr>
          <a:lstStyle/>
          <a:p>
            <a:pPr algn="r"/>
            <a:r>
              <a:rPr lang="en-US" sz="1200" b="1" dirty="0">
                <a:solidFill>
                  <a:srgbClr val="FF0000"/>
                </a:solidFill>
              </a:rPr>
              <a:t>Group IV : Relative Addressing mode</a:t>
            </a:r>
          </a:p>
        </p:txBody>
      </p:sp>
    </p:spTree>
    <p:extLst>
      <p:ext uri="{BB962C8B-B14F-4D97-AF65-F5344CB8AC3E}">
        <p14:creationId xmlns:p14="http://schemas.microsoft.com/office/powerpoint/2010/main" val="3742127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latin typeface="Octapost NBP" pitchFamily="2" charset="0"/>
              </a:rPr>
              <a:t>ADDRESSING MODES</a:t>
            </a:r>
            <a:br>
              <a:rPr lang="en-US" sz="3600" dirty="0">
                <a:latin typeface="Octapost NBP" pitchFamily="2" charset="0"/>
              </a:rPr>
            </a:br>
            <a:r>
              <a:rPr lang="en-US" sz="3600" dirty="0">
                <a:latin typeface="Octapost NBP" pitchFamily="2" charset="0"/>
              </a:rPr>
              <a:t>                     &amp;</a:t>
            </a:r>
            <a:br>
              <a:rPr lang="en-US" sz="3600" dirty="0">
                <a:latin typeface="Octapost NBP" pitchFamily="2" charset="0"/>
              </a:rPr>
            </a:br>
            <a:r>
              <a:rPr lang="en-US" sz="3600" dirty="0">
                <a:latin typeface="Octapost NBP" pitchFamily="2" charset="0"/>
              </a:rPr>
              <a:t>Instruction set</a:t>
            </a:r>
          </a:p>
        </p:txBody>
      </p:sp>
    </p:spTree>
    <p:extLst>
      <p:ext uri="{BB962C8B-B14F-4D97-AF65-F5344CB8AC3E}">
        <p14:creationId xmlns:p14="http://schemas.microsoft.com/office/powerpoint/2010/main" val="1164914713"/>
      </p:ext>
    </p:extLst>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6408965" y="3747448"/>
            <a:ext cx="738813"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676400" y="51816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657935"/>
          </a:xfrm>
        </p:spPr>
        <p:txBody>
          <a:bodyPr>
            <a:normAutofit fontScale="90000"/>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20</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87776" y="838394"/>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25" name="Rectangle 24"/>
          <p:cNvSpPr/>
          <p:nvPr/>
        </p:nvSpPr>
        <p:spPr>
          <a:xfrm>
            <a:off x="5334000" y="762000"/>
            <a:ext cx="5105400"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Instructions using this mode have no operands. The instruction itself will specify the data to be operated by the instruction.</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Example:  </a:t>
            </a:r>
            <a:r>
              <a:rPr lang="en-US" sz="1400" b="1" dirty="0">
                <a:solidFill>
                  <a:schemeClr val="tx1"/>
                </a:solidFill>
                <a:latin typeface="Verdana" pitchFamily="34" charset="0"/>
                <a:ea typeface="Verdana" pitchFamily="34" charset="0"/>
                <a:cs typeface="Verdana" pitchFamily="34" charset="0"/>
              </a:rPr>
              <a:t>CLC</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This clears the carry flag to zero.</a:t>
            </a: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1486" y="5547753"/>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8139818" y="127324"/>
            <a:ext cx="2283660" cy="461665"/>
          </a:xfrm>
          <a:prstGeom prst="rect">
            <a:avLst/>
          </a:prstGeom>
          <a:noFill/>
        </p:spPr>
        <p:txBody>
          <a:bodyPr wrap="square" rtlCol="0">
            <a:spAutoFit/>
          </a:bodyPr>
          <a:lstStyle/>
          <a:p>
            <a:pPr algn="r"/>
            <a:r>
              <a:rPr lang="en-US" sz="1200" b="1" dirty="0">
                <a:solidFill>
                  <a:srgbClr val="FF0000"/>
                </a:solidFill>
              </a:rPr>
              <a:t>Group IV : Implied Addressing mode</a:t>
            </a:r>
          </a:p>
        </p:txBody>
      </p:sp>
    </p:spTree>
    <p:extLst>
      <p:ext uri="{BB962C8B-B14F-4D97-AF65-F5344CB8AC3E}">
        <p14:creationId xmlns:p14="http://schemas.microsoft.com/office/powerpoint/2010/main" val="2276274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latin typeface="Octapost NBP" pitchFamily="2" charset="0"/>
              </a:rPr>
              <a:t>INSTRUCTION SET</a:t>
            </a:r>
          </a:p>
        </p:txBody>
      </p:sp>
    </p:spTree>
    <p:extLst>
      <p:ext uri="{BB962C8B-B14F-4D97-AF65-F5344CB8AC3E}">
        <p14:creationId xmlns:p14="http://schemas.microsoft.com/office/powerpoint/2010/main" val="20583139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616656" y="1967552"/>
            <a:ext cx="5374944" cy="2909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b="1" dirty="0">
                <a:solidFill>
                  <a:srgbClr val="FF0066"/>
                </a:solidFill>
                <a:latin typeface="Verdana" pitchFamily="34" charset="0"/>
                <a:ea typeface="Verdana" pitchFamily="34" charset="0"/>
                <a:cs typeface="Verdana" pitchFamily="34" charset="0"/>
              </a:rPr>
              <a:t>Data Transfer Instructions</a:t>
            </a:r>
          </a:p>
          <a:p>
            <a:pPr marL="342900" indent="-342900">
              <a:buFont typeface="+mj-lt"/>
              <a:buAutoNum type="arabicPeriod"/>
            </a:pPr>
            <a:endParaRPr lang="en-US" sz="1600" b="1" dirty="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a:solidFill>
                  <a:srgbClr val="FF0066"/>
                </a:solidFill>
                <a:latin typeface="Verdana" pitchFamily="34" charset="0"/>
                <a:ea typeface="Verdana" pitchFamily="34" charset="0"/>
                <a:cs typeface="Verdana" pitchFamily="34" charset="0"/>
              </a:rPr>
              <a:t>Arithmetic Instructions</a:t>
            </a:r>
          </a:p>
          <a:p>
            <a:pPr marL="342900" indent="-342900">
              <a:buFont typeface="+mj-lt"/>
              <a:buAutoNum type="arabicPeriod"/>
            </a:pPr>
            <a:endParaRPr lang="en-US" sz="1600" b="1" dirty="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a:solidFill>
                  <a:srgbClr val="FF0066"/>
                </a:solidFill>
                <a:latin typeface="Verdana" pitchFamily="34" charset="0"/>
                <a:ea typeface="Verdana" pitchFamily="34" charset="0"/>
                <a:cs typeface="Verdana" pitchFamily="34" charset="0"/>
              </a:rPr>
              <a:t>Logical Instructions</a:t>
            </a:r>
          </a:p>
          <a:p>
            <a:pPr marL="342900" indent="-342900">
              <a:buFont typeface="+mj-lt"/>
              <a:buAutoNum type="arabicPeriod"/>
            </a:pPr>
            <a:endParaRPr lang="en-US" sz="1600" b="1" dirty="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a:solidFill>
                  <a:srgbClr val="FF0066"/>
                </a:solidFill>
                <a:latin typeface="Verdana" pitchFamily="34" charset="0"/>
                <a:ea typeface="Verdana" pitchFamily="34" charset="0"/>
                <a:cs typeface="Verdana" pitchFamily="34" charset="0"/>
              </a:rPr>
              <a:t>String manipulation Instructions</a:t>
            </a:r>
          </a:p>
          <a:p>
            <a:pPr marL="342900" indent="-342900">
              <a:buFont typeface="+mj-lt"/>
              <a:buAutoNum type="arabicPeriod"/>
            </a:pPr>
            <a:endParaRPr lang="en-US" sz="1600" b="1" dirty="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a:solidFill>
                  <a:srgbClr val="FF0066"/>
                </a:solidFill>
                <a:latin typeface="Verdana" pitchFamily="34" charset="0"/>
                <a:ea typeface="Verdana" pitchFamily="34" charset="0"/>
                <a:cs typeface="Verdana" pitchFamily="34" charset="0"/>
              </a:rPr>
              <a:t>Process Control Instructions</a:t>
            </a:r>
          </a:p>
          <a:p>
            <a:pPr marL="342900" indent="-342900">
              <a:buFont typeface="+mj-lt"/>
              <a:buAutoNum type="arabicPeriod"/>
            </a:pPr>
            <a:endParaRPr lang="en-US" sz="1600" b="1" dirty="0">
              <a:solidFill>
                <a:srgbClr val="FF0066"/>
              </a:solidFill>
              <a:latin typeface="Verdana" pitchFamily="34" charset="0"/>
              <a:ea typeface="Verdana" pitchFamily="34" charset="0"/>
              <a:cs typeface="Verdana" pitchFamily="34" charset="0"/>
            </a:endParaRPr>
          </a:p>
          <a:p>
            <a:pPr marL="342900" indent="-342900">
              <a:buFont typeface="+mj-lt"/>
              <a:buAutoNum type="arabicPeriod"/>
            </a:pPr>
            <a:r>
              <a:rPr lang="en-US" sz="1600" b="1" dirty="0">
                <a:solidFill>
                  <a:srgbClr val="FF0066"/>
                </a:solidFill>
                <a:latin typeface="Verdana" pitchFamily="34" charset="0"/>
                <a:ea typeface="Verdana" pitchFamily="34" charset="0"/>
                <a:cs typeface="Verdana" pitchFamily="34" charset="0"/>
              </a:rPr>
              <a:t>Control Transfer Instructions</a:t>
            </a:r>
          </a:p>
          <a:p>
            <a:pPr marL="342900" indent="-342900">
              <a:buAutoNum type="arabicPeriod"/>
            </a:pPr>
            <a:endParaRPr lang="en-US" sz="1600" b="1" dirty="0">
              <a:solidFill>
                <a:srgbClr val="FF0066"/>
              </a:solidFill>
              <a:latin typeface="Verdana" pitchFamily="34" charset="0"/>
              <a:ea typeface="Verdana" pitchFamily="34" charset="0"/>
              <a:cs typeface="Verdana" pitchFamily="34" charset="0"/>
            </a:endParaRP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22</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6" name="TextBox 5"/>
          <p:cNvSpPr txBox="1"/>
          <p:nvPr/>
        </p:nvSpPr>
        <p:spPr>
          <a:xfrm>
            <a:off x="2022144" y="1371600"/>
            <a:ext cx="5216856" cy="338554"/>
          </a:xfrm>
          <a:prstGeom prst="rect">
            <a:avLst/>
          </a:prstGeom>
          <a:noFill/>
        </p:spPr>
        <p:txBody>
          <a:bodyPr wrap="square" rtlCol="0">
            <a:spAutoFit/>
          </a:bodyPr>
          <a:lstStyle/>
          <a:p>
            <a:r>
              <a:rPr lang="en-US" sz="1600" b="1" dirty="0">
                <a:latin typeface="Verdana" pitchFamily="34" charset="0"/>
                <a:ea typeface="Verdana" pitchFamily="34" charset="0"/>
                <a:cs typeface="Verdana" pitchFamily="34" charset="0"/>
              </a:rPr>
              <a:t>8086 supports 6 types of instructions.</a:t>
            </a:r>
          </a:p>
        </p:txBody>
      </p:sp>
    </p:spTree>
    <p:extLst>
      <p:ext uri="{BB962C8B-B14F-4D97-AF65-F5344CB8AC3E}">
        <p14:creationId xmlns:p14="http://schemas.microsoft.com/office/powerpoint/2010/main" val="415064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057400" y="1738952"/>
            <a:ext cx="7924800" cy="762000"/>
          </a:xfrm>
          <a:prstGeom prst="roundRect">
            <a:avLst/>
          </a:prstGeom>
          <a:solidFill>
            <a:srgbClr val="66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7620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1. Data Transfer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23</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5" name="TextBox 4"/>
          <p:cNvSpPr txBox="1"/>
          <p:nvPr/>
        </p:nvSpPr>
        <p:spPr>
          <a:xfrm>
            <a:off x="2057400" y="1752601"/>
            <a:ext cx="8001000" cy="3693319"/>
          </a:xfrm>
          <a:prstGeom prst="rect">
            <a:avLst/>
          </a:prstGeom>
          <a:noFill/>
        </p:spPr>
        <p:txBody>
          <a:bodyPr wrap="square" rtlCol="0">
            <a:spAutoFit/>
          </a:bodyPr>
          <a:lstStyle/>
          <a:p>
            <a:pPr algn="ctr"/>
            <a:r>
              <a:rPr lang="en-US" b="1" dirty="0"/>
              <a:t>Instructions that are used to transfer data/ address in to registers, memory locations and I/O ports.</a:t>
            </a:r>
          </a:p>
          <a:p>
            <a:pPr algn="ctr"/>
            <a:endParaRPr lang="en-US" b="1" dirty="0"/>
          </a:p>
          <a:p>
            <a:pPr algn="ctr"/>
            <a:r>
              <a:rPr lang="en-US" b="1" dirty="0"/>
              <a:t>Generally involve two operands: Source operand and Destination operand of the same size.</a:t>
            </a:r>
          </a:p>
          <a:p>
            <a:pPr algn="ctr"/>
            <a:endParaRPr lang="en-US" b="1" dirty="0"/>
          </a:p>
          <a:p>
            <a:pPr algn="ctr"/>
            <a:r>
              <a:rPr lang="en-US" b="1" dirty="0">
                <a:solidFill>
                  <a:srgbClr val="C00000"/>
                </a:solidFill>
              </a:rPr>
              <a:t>Source</a:t>
            </a:r>
            <a:r>
              <a:rPr lang="en-US" b="1" dirty="0"/>
              <a:t>: Register or a memory location or an immediate data</a:t>
            </a:r>
          </a:p>
          <a:p>
            <a:pPr algn="ctr"/>
            <a:r>
              <a:rPr lang="en-US" b="1" dirty="0">
                <a:solidFill>
                  <a:srgbClr val="C00000"/>
                </a:solidFill>
              </a:rPr>
              <a:t>Destination</a:t>
            </a:r>
            <a:r>
              <a:rPr lang="en-US" b="1" dirty="0"/>
              <a:t> : Register or a memory location. </a:t>
            </a:r>
          </a:p>
          <a:p>
            <a:pPr algn="ctr"/>
            <a:endParaRPr lang="en-US" b="1" dirty="0"/>
          </a:p>
          <a:p>
            <a:pPr algn="ctr"/>
            <a:r>
              <a:rPr lang="en-US" b="1" dirty="0"/>
              <a:t>The size should be a either a byte or a word.</a:t>
            </a:r>
          </a:p>
          <a:p>
            <a:pPr algn="ctr"/>
            <a:endParaRPr lang="en-US" b="1" dirty="0"/>
          </a:p>
          <a:p>
            <a:pPr algn="ctr"/>
            <a:r>
              <a:rPr lang="en-US" b="1" dirty="0"/>
              <a:t>A 8-bit data can only be moved to 8-bit register/ memory and a 16-bit data can be moved to 16-bit register/ memory. </a:t>
            </a:r>
          </a:p>
        </p:txBody>
      </p:sp>
    </p:spTree>
    <p:extLst>
      <p:ext uri="{BB962C8B-B14F-4D97-AF65-F5344CB8AC3E}">
        <p14:creationId xmlns:p14="http://schemas.microsoft.com/office/powerpoint/2010/main" val="290114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3.73988E-6 L 3.33333E-6 0.12427 " pathEditMode="relative" rAng="0" ptsTypes="AA">
                                      <p:cBhvr>
                                        <p:cTn id="6" dur="500" fill="hold"/>
                                        <p:tgtEl>
                                          <p:spTgt spid="7"/>
                                        </p:tgtEl>
                                        <p:attrNameLst>
                                          <p:attrName>ppt_x</p:attrName>
                                          <p:attrName>ppt_y</p:attrName>
                                        </p:attrNameLst>
                                      </p:cBhvr>
                                      <p:rCtr x="0" y="6202"/>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3.33333E-6 0.12419 L 3.33333E-6 0.2352 " pathEditMode="relative" rAng="0" ptsTypes="AA">
                                      <p:cBhvr>
                                        <p:cTn id="10" dur="500" fill="hold"/>
                                        <p:tgtEl>
                                          <p:spTgt spid="7"/>
                                        </p:tgtEl>
                                        <p:attrNameLst>
                                          <p:attrName>ppt_x</p:attrName>
                                          <p:attrName>ppt_y</p:attrName>
                                        </p:attrNameLst>
                                      </p:cBhvr>
                                      <p:rCtr x="0" y="555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3.33333E-6 0.2352 L 3.33333E-6 0.33511 " pathEditMode="relative" rAng="0" ptsTypes="AA">
                                      <p:cBhvr>
                                        <p:cTn id="14" dur="500" fill="hold"/>
                                        <p:tgtEl>
                                          <p:spTgt spid="7"/>
                                        </p:tgtEl>
                                        <p:attrNameLst>
                                          <p:attrName>ppt_x</p:attrName>
                                          <p:attrName>ppt_y</p:attrName>
                                        </p:attrNameLst>
                                      </p:cBhvr>
                                      <p:rCtr x="0" y="4995"/>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3.33333E-6 0.33511 L 3.33333E-6 0.43502 " pathEditMode="relative" rAng="0" ptsTypes="AA">
                                      <p:cBhvr>
                                        <p:cTn id="18" dur="500" fill="hold"/>
                                        <p:tgtEl>
                                          <p:spTgt spid="7"/>
                                        </p:tgtEl>
                                        <p:attrNameLst>
                                          <p:attrName>ppt_x</p:attrName>
                                          <p:attrName>ppt_y</p:attrName>
                                        </p:attrNameLst>
                                      </p:cBhvr>
                                      <p:rCtr x="0" y="49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105400" y="1281332"/>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7620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1. Data Transfer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24</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1" name="Rectangle 10"/>
          <p:cNvSpPr/>
          <p:nvPr/>
        </p:nvSpPr>
        <p:spPr>
          <a:xfrm>
            <a:off x="4318780" y="1282714"/>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MOV, XCHG, PUSH, POP, IN, OUT …</a:t>
            </a:r>
          </a:p>
        </p:txBody>
      </p:sp>
      <p:graphicFrame>
        <p:nvGraphicFramePr>
          <p:cNvPr id="13" name="Table 12"/>
          <p:cNvGraphicFramePr>
            <a:graphicFrameLocks noGrp="1"/>
          </p:cNvGraphicFramePr>
          <p:nvPr/>
        </p:nvGraphicFramePr>
        <p:xfrm>
          <a:off x="2057400" y="1905000"/>
          <a:ext cx="8153400" cy="2472168"/>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37832">
                <a:tc>
                  <a:txBody>
                    <a:bodyPr/>
                    <a:lstStyle/>
                    <a:p>
                      <a:r>
                        <a:rPr lang="en-US" sz="1400" b="1" dirty="0">
                          <a:solidFill>
                            <a:srgbClr val="FF0000"/>
                          </a:solidFill>
                        </a:rPr>
                        <a:t>MOV reg2/ </a:t>
                      </a:r>
                      <a:r>
                        <a:rPr lang="en-US" sz="1400" b="1" dirty="0" err="1">
                          <a:solidFill>
                            <a:srgbClr val="FF0000"/>
                          </a:solidFill>
                        </a:rPr>
                        <a:t>mem</a:t>
                      </a:r>
                      <a:r>
                        <a:rPr lang="en-US" sz="1400" b="1" dirty="0">
                          <a:solidFill>
                            <a:srgbClr val="FF0000"/>
                          </a:solidFill>
                        </a:rPr>
                        <a:t>, reg1/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MOV reg2, reg1 </a:t>
                      </a:r>
                    </a:p>
                    <a:p>
                      <a:r>
                        <a:rPr lang="en-US" sz="1400" b="1" dirty="0">
                          <a:solidFill>
                            <a:schemeClr val="tx1"/>
                          </a:solidFill>
                        </a:rPr>
                        <a:t>MOV </a:t>
                      </a:r>
                      <a:r>
                        <a:rPr lang="en-US" sz="1400" b="1" dirty="0" err="1">
                          <a:solidFill>
                            <a:schemeClr val="tx1"/>
                          </a:solidFill>
                        </a:rPr>
                        <a:t>mem</a:t>
                      </a:r>
                      <a:r>
                        <a:rPr lang="en-US" sz="1400" b="1" dirty="0">
                          <a:solidFill>
                            <a:schemeClr val="tx1"/>
                          </a:solidFill>
                        </a:rPr>
                        <a:t>,</a:t>
                      </a:r>
                      <a:r>
                        <a:rPr lang="en-US" sz="1400" b="1" baseline="0" dirty="0">
                          <a:solidFill>
                            <a:schemeClr val="tx1"/>
                          </a:solidFill>
                        </a:rPr>
                        <a:t> reg1</a:t>
                      </a:r>
                    </a:p>
                    <a:p>
                      <a:r>
                        <a:rPr lang="en-US" sz="1400" b="1" baseline="0" dirty="0">
                          <a:solidFill>
                            <a:schemeClr val="tx1"/>
                          </a:solidFill>
                        </a:rPr>
                        <a:t>MOV reg2, </a:t>
                      </a:r>
                      <a:r>
                        <a:rPr lang="en-US" sz="1400" b="1" baseline="0" dirty="0" err="1">
                          <a:solidFill>
                            <a:schemeClr val="tx1"/>
                          </a:solidFill>
                        </a:rPr>
                        <a:t>mem</a:t>
                      </a:r>
                      <a:endParaRPr lang="en-US" sz="1400" b="1" dirty="0">
                        <a:solidFill>
                          <a:schemeClr val="tx1"/>
                        </a:solidFill>
                      </a:endParaRPr>
                    </a:p>
                    <a:p>
                      <a:endParaRPr lang="en-US" sz="1400" b="1" dirty="0">
                        <a:solidFill>
                          <a:srgbClr val="FF0000"/>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(reg2) </a:t>
                      </a:r>
                      <a:r>
                        <a:rPr lang="en-US" sz="1400" b="1" dirty="0">
                          <a:solidFill>
                            <a:schemeClr val="tx1"/>
                          </a:solidFill>
                          <a:sym typeface="Symbol"/>
                        </a:rPr>
                        <a:t> (reg1)</a:t>
                      </a:r>
                    </a:p>
                    <a:p>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dirty="0">
                          <a:solidFill>
                            <a:schemeClr val="tx1"/>
                          </a:solidFill>
                        </a:rPr>
                        <a:t> </a:t>
                      </a:r>
                      <a:r>
                        <a:rPr lang="en-US" sz="1400" b="1" dirty="0">
                          <a:solidFill>
                            <a:schemeClr val="tx1"/>
                          </a:solidFill>
                          <a:sym typeface="Symbol"/>
                        </a:rPr>
                        <a:t> (reg1) </a:t>
                      </a:r>
                    </a:p>
                    <a:p>
                      <a:r>
                        <a:rPr lang="en-US" sz="1400" b="1" dirty="0">
                          <a:solidFill>
                            <a:schemeClr val="tx1"/>
                          </a:solidFill>
                          <a:sym typeface="Symbol"/>
                        </a:rPr>
                        <a:t>(reg2)</a:t>
                      </a:r>
                      <a:r>
                        <a:rPr lang="en-US" sz="1400" b="1" baseline="0" dirty="0">
                          <a:solidFill>
                            <a:schemeClr val="tx1"/>
                          </a:solidFill>
                          <a:sym typeface="Symbo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100568">
                <a:tc>
                  <a:txBody>
                    <a:bodyPr/>
                    <a:lstStyle/>
                    <a:p>
                      <a:r>
                        <a:rPr lang="en-US" sz="1400" b="1" dirty="0">
                          <a:solidFill>
                            <a:srgbClr val="FF0000"/>
                          </a:solidFill>
                        </a:rPr>
                        <a:t>MOV </a:t>
                      </a:r>
                      <a:r>
                        <a:rPr lang="en-US" sz="1400" b="1" dirty="0" err="1">
                          <a:solidFill>
                            <a:srgbClr val="FF0000"/>
                          </a:solidFill>
                        </a:rPr>
                        <a:t>reg</a:t>
                      </a:r>
                      <a:r>
                        <a:rPr lang="en-US" sz="1400" b="1" dirty="0">
                          <a:solidFill>
                            <a:srgbClr val="FF0000"/>
                          </a:solidFill>
                        </a:rPr>
                        <a:t>/ </a:t>
                      </a:r>
                      <a:r>
                        <a:rPr lang="en-US" sz="1400" b="1" dirty="0" err="1">
                          <a:solidFill>
                            <a:srgbClr val="FF0000"/>
                          </a:solidFill>
                        </a:rPr>
                        <a:t>mem</a:t>
                      </a:r>
                      <a:r>
                        <a:rPr lang="en-US" sz="1400" b="1" dirty="0">
                          <a:solidFill>
                            <a:srgbClr val="FF0000"/>
                          </a:solidFill>
                        </a:rPr>
                        <a:t>, data</a:t>
                      </a:r>
                    </a:p>
                    <a:p>
                      <a:endParaRPr lang="en-US" sz="1400" b="1" dirty="0">
                        <a:solidFill>
                          <a:srgbClr val="FF0000"/>
                        </a:solidFill>
                      </a:endParaRPr>
                    </a:p>
                    <a:p>
                      <a:r>
                        <a:rPr lang="en-US" sz="1400" b="1" dirty="0">
                          <a:solidFill>
                            <a:schemeClr val="tx1"/>
                          </a:solidFill>
                        </a:rPr>
                        <a:t>MOV </a:t>
                      </a:r>
                      <a:r>
                        <a:rPr lang="en-US" sz="1400" b="1" dirty="0" err="1">
                          <a:solidFill>
                            <a:schemeClr val="tx1"/>
                          </a:solidFill>
                        </a:rPr>
                        <a:t>reg</a:t>
                      </a:r>
                      <a:r>
                        <a:rPr lang="en-US" sz="1400" b="1" dirty="0">
                          <a:solidFill>
                            <a:schemeClr val="tx1"/>
                          </a:solidFill>
                        </a:rPr>
                        <a:t>, data</a:t>
                      </a:r>
                    </a:p>
                    <a:p>
                      <a:r>
                        <a:rPr lang="en-US" sz="1400" b="1" dirty="0">
                          <a:solidFill>
                            <a:schemeClr val="tx1"/>
                          </a:solidFill>
                        </a:rPr>
                        <a:t>MOV </a:t>
                      </a:r>
                      <a:r>
                        <a:rPr lang="en-US" sz="1400" b="1" dirty="0" err="1">
                          <a:solidFill>
                            <a:schemeClr val="tx1"/>
                          </a:solidFill>
                        </a:rPr>
                        <a:t>mem</a:t>
                      </a:r>
                      <a:r>
                        <a:rPr lang="en-US" sz="1400" b="1" dirty="0">
                          <a:solidFill>
                            <a:schemeClr val="tx1"/>
                          </a:solidFill>
                        </a:rPr>
                        <a:t>, data</a:t>
                      </a: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a:t>
                      </a:r>
                      <a:r>
                        <a:rPr lang="en-US" sz="1400" b="1" dirty="0" err="1">
                          <a:solidFill>
                            <a:schemeClr val="tx1"/>
                          </a:solidFill>
                        </a:rPr>
                        <a:t>reg</a:t>
                      </a:r>
                      <a:r>
                        <a:rPr lang="en-US" sz="1400" b="1" dirty="0">
                          <a:solidFill>
                            <a:schemeClr val="tx1"/>
                          </a:solidFill>
                        </a:rPr>
                        <a:t>) </a:t>
                      </a:r>
                      <a:r>
                        <a:rPr lang="en-US" sz="1400" b="1" dirty="0">
                          <a:solidFill>
                            <a:schemeClr val="tx1"/>
                          </a:solidFill>
                          <a:sym typeface="Symbol"/>
                        </a:rPr>
                        <a:t>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data</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nvGraphicFramePr>
        <p:xfrm>
          <a:off x="2057400" y="4690632"/>
          <a:ext cx="8153400" cy="1176768"/>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176768">
                <a:tc>
                  <a:txBody>
                    <a:bodyPr/>
                    <a:lstStyle/>
                    <a:p>
                      <a:r>
                        <a:rPr lang="en-US" sz="1400" b="1" dirty="0">
                          <a:solidFill>
                            <a:srgbClr val="FF0000"/>
                          </a:solidFill>
                        </a:rPr>
                        <a:t>XCHG reg2/ </a:t>
                      </a:r>
                      <a:r>
                        <a:rPr lang="en-US" sz="1400" b="1" dirty="0" err="1">
                          <a:solidFill>
                            <a:srgbClr val="FF0000"/>
                          </a:solidFill>
                        </a:rPr>
                        <a:t>mem</a:t>
                      </a:r>
                      <a:r>
                        <a:rPr lang="en-US" sz="1400" b="1" dirty="0">
                          <a:solidFill>
                            <a:srgbClr val="FF0000"/>
                          </a:solidFill>
                        </a:rPr>
                        <a:t>, reg1</a:t>
                      </a:r>
                    </a:p>
                    <a:p>
                      <a:endParaRPr lang="en-US" sz="1400" b="1" dirty="0">
                        <a:solidFill>
                          <a:srgbClr val="FF0000"/>
                        </a:solidFill>
                      </a:endParaRPr>
                    </a:p>
                    <a:p>
                      <a:r>
                        <a:rPr lang="en-US" sz="1400" b="1" dirty="0">
                          <a:solidFill>
                            <a:schemeClr val="tx1"/>
                          </a:solidFill>
                        </a:rPr>
                        <a:t>XCHG reg2, reg1</a:t>
                      </a:r>
                    </a:p>
                    <a:p>
                      <a:r>
                        <a:rPr lang="en-US" sz="1400" b="1" dirty="0">
                          <a:solidFill>
                            <a:schemeClr val="tx1"/>
                          </a:solidFill>
                        </a:rPr>
                        <a:t>XCHG </a:t>
                      </a:r>
                      <a:r>
                        <a:rPr lang="en-US" sz="1400" b="1" dirty="0" err="1">
                          <a:solidFill>
                            <a:schemeClr val="tx1"/>
                          </a:solidFill>
                        </a:rPr>
                        <a:t>mem</a:t>
                      </a:r>
                      <a:r>
                        <a:rPr lang="en-US" sz="1400" b="1" dirty="0">
                          <a:solidFill>
                            <a:schemeClr val="tx1"/>
                          </a:solidFill>
                        </a:rPr>
                        <a:t>, reg1</a:t>
                      </a:r>
                    </a:p>
                    <a:p>
                      <a:endParaRPr lang="en-US" sz="1400" b="1" dirty="0">
                        <a:solidFill>
                          <a:srgbClr val="FF0000"/>
                        </a:solidFill>
                      </a:endParaRP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(reg2) </a:t>
                      </a:r>
                      <a:r>
                        <a:rPr lang="en-US" sz="1400" b="1" dirty="0">
                          <a:solidFill>
                            <a:schemeClr val="tx1"/>
                          </a:solidFill>
                          <a:sym typeface="Symbol"/>
                        </a:rPr>
                        <a:t> (reg1)</a:t>
                      </a:r>
                    </a:p>
                    <a:p>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dirty="0">
                          <a:solidFill>
                            <a:schemeClr val="tx1"/>
                          </a:solidFill>
                        </a:rPr>
                        <a:t> </a:t>
                      </a:r>
                      <a:r>
                        <a:rPr lang="en-US" sz="1400" b="1" dirty="0">
                          <a:solidFill>
                            <a:schemeClr val="tx1"/>
                          </a:solidFill>
                          <a:sym typeface="Symbol"/>
                        </a:rPr>
                        <a:t> (reg1) </a:t>
                      </a:r>
                    </a:p>
                  </a:txBody>
                  <a:tcPr>
                    <a:solidFill>
                      <a:srgbClr val="99FF6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0525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6730220" y="1281332"/>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7620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1. Data Transfer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25</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1" name="Rectangle 10"/>
          <p:cNvSpPr/>
          <p:nvPr/>
        </p:nvSpPr>
        <p:spPr>
          <a:xfrm>
            <a:off x="5971736" y="1282714"/>
            <a:ext cx="79248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MOV, XCHG, PUSH, POP, IN, OUT …</a:t>
            </a:r>
          </a:p>
        </p:txBody>
      </p:sp>
      <p:graphicFrame>
        <p:nvGraphicFramePr>
          <p:cNvPr id="13" name="Table 12"/>
          <p:cNvGraphicFramePr>
            <a:graphicFrameLocks noGrp="1"/>
          </p:cNvGraphicFramePr>
          <p:nvPr/>
        </p:nvGraphicFramePr>
        <p:xfrm>
          <a:off x="2057400" y="1905000"/>
          <a:ext cx="8153400" cy="24384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37832">
                <a:tc>
                  <a:txBody>
                    <a:bodyPr/>
                    <a:lstStyle/>
                    <a:p>
                      <a:r>
                        <a:rPr lang="en-US" sz="1400" b="1" dirty="0">
                          <a:solidFill>
                            <a:srgbClr val="FF0000"/>
                          </a:solidFill>
                        </a:rPr>
                        <a:t>PUSH reg16/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PUSH reg16</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r>
                        <a:rPr lang="en-US" sz="1400" b="1" dirty="0">
                          <a:solidFill>
                            <a:schemeClr val="tx1"/>
                          </a:solidFill>
                        </a:rPr>
                        <a:t>PUSH </a:t>
                      </a:r>
                      <a:r>
                        <a:rPr lang="en-US" sz="1400" b="1" dirty="0" err="1">
                          <a:solidFill>
                            <a:schemeClr val="tx1"/>
                          </a:solidFill>
                        </a:rPr>
                        <a:t>mem</a:t>
                      </a:r>
                      <a:endParaRPr lang="en-US" sz="1400" b="1" dirty="0">
                        <a:solidFill>
                          <a:schemeClr val="tx1"/>
                        </a:solidFill>
                      </a:endParaRPr>
                    </a:p>
                    <a:p>
                      <a:endParaRPr lang="en-US" sz="1400" b="1" dirty="0">
                        <a:solidFill>
                          <a:srgbClr val="FF0000"/>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(SP) </a:t>
                      </a:r>
                      <a:r>
                        <a:rPr lang="en-US" sz="1400" b="1" dirty="0">
                          <a:solidFill>
                            <a:schemeClr val="tx1"/>
                          </a:solidFill>
                          <a:sym typeface="Symbol"/>
                        </a:rPr>
                        <a:t> (SP) – 2</a:t>
                      </a:r>
                    </a:p>
                    <a:p>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(SS) x 16</a:t>
                      </a:r>
                      <a:r>
                        <a:rPr lang="en-US" sz="1400" b="1" baseline="-25000" dirty="0">
                          <a:solidFill>
                            <a:schemeClr val="tx1"/>
                          </a:solidFill>
                          <a:sym typeface="Symbol"/>
                        </a:rPr>
                        <a:t>10</a:t>
                      </a:r>
                      <a:r>
                        <a:rPr lang="en-US" sz="1400" b="1" baseline="0" dirty="0">
                          <a:solidFill>
                            <a:schemeClr val="tx1"/>
                          </a:solidFill>
                          <a:sym typeface="Symbol"/>
                        </a:rPr>
                        <a:t> + SP</a:t>
                      </a:r>
                      <a:endParaRPr lang="en-US" sz="1400" b="1" dirty="0">
                        <a:solidFill>
                          <a:schemeClr val="tx1"/>
                        </a:solidFill>
                        <a:sym typeface="Symbol"/>
                      </a:endParaRPr>
                    </a:p>
                    <a:p>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a:t>
                      </a:r>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+ 1</a:t>
                      </a:r>
                      <a:r>
                        <a:rPr lang="en-US" sz="1400" b="1" dirty="0">
                          <a:solidFill>
                            <a:schemeClr val="tx1"/>
                          </a:solidFill>
                          <a:sym typeface="Symbol"/>
                        </a:rPr>
                        <a:t>)</a:t>
                      </a:r>
                      <a:r>
                        <a:rPr lang="en-US" sz="1400" b="1" dirty="0">
                          <a:solidFill>
                            <a:schemeClr val="tx1"/>
                          </a:solidFill>
                        </a:rPr>
                        <a:t> </a:t>
                      </a:r>
                      <a:r>
                        <a:rPr lang="en-US" sz="1400" b="1" dirty="0">
                          <a:solidFill>
                            <a:schemeClr val="tx1"/>
                          </a:solidFill>
                          <a:sym typeface="Symbol"/>
                        </a:rPr>
                        <a:t> (reg16) </a:t>
                      </a:r>
                    </a:p>
                    <a:p>
                      <a:endParaRPr lang="en-US" sz="1400" b="1" dirty="0">
                        <a:solidFill>
                          <a:schemeClr val="tx1"/>
                        </a:solidFill>
                      </a:endParaRPr>
                    </a:p>
                    <a:p>
                      <a:endParaRPr lang="en-US" sz="1400" b="1" dirty="0">
                        <a:solidFill>
                          <a:schemeClr val="tx1"/>
                        </a:solidFill>
                      </a:endParaRPr>
                    </a:p>
                    <a:p>
                      <a:r>
                        <a:rPr lang="en-US" sz="1400" b="1" dirty="0">
                          <a:solidFill>
                            <a:schemeClr val="tx1"/>
                          </a:solidFill>
                        </a:rPr>
                        <a:t>(SP) </a:t>
                      </a:r>
                      <a:r>
                        <a:rPr lang="en-US" sz="1400" b="1" dirty="0">
                          <a:solidFill>
                            <a:schemeClr val="tx1"/>
                          </a:solidFill>
                          <a:sym typeface="Symbol"/>
                        </a:rPr>
                        <a:t> (SP) – 2</a:t>
                      </a:r>
                    </a:p>
                    <a:p>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(SS) x 16</a:t>
                      </a:r>
                      <a:r>
                        <a:rPr lang="en-US" sz="1400" b="1" baseline="-25000" dirty="0">
                          <a:solidFill>
                            <a:schemeClr val="tx1"/>
                          </a:solidFill>
                          <a:sym typeface="Symbol"/>
                        </a:rPr>
                        <a:t>10</a:t>
                      </a:r>
                      <a:r>
                        <a:rPr lang="en-US" sz="1400" b="1" baseline="0" dirty="0">
                          <a:solidFill>
                            <a:schemeClr val="tx1"/>
                          </a:solidFill>
                          <a:sym typeface="Symbol"/>
                        </a:rPr>
                        <a:t> + SP</a:t>
                      </a:r>
                      <a:endParaRPr lang="en-US" sz="1400" b="1" dirty="0">
                        <a:solidFill>
                          <a:schemeClr val="tx1"/>
                        </a:solidFill>
                        <a:sym typeface="Symbol"/>
                      </a:endParaRPr>
                    </a:p>
                    <a:p>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a:t>
                      </a:r>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+ 1</a:t>
                      </a:r>
                      <a:r>
                        <a:rPr lang="en-US" sz="1400" b="1" dirty="0">
                          <a:solidFill>
                            <a:schemeClr val="tx1"/>
                          </a:solidFill>
                          <a:sym typeface="Symbol"/>
                        </a:rPr>
                        <a:t>)</a:t>
                      </a:r>
                      <a:r>
                        <a:rPr lang="en-US" sz="1400" b="1" dirty="0">
                          <a:solidFill>
                            <a:schemeClr val="tx1"/>
                          </a:solidFil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 </a:t>
                      </a: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2057400" y="4343400"/>
          <a:ext cx="8153400" cy="243840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176768">
                <a:tc>
                  <a:txBody>
                    <a:bodyPr/>
                    <a:lstStyle/>
                    <a:p>
                      <a:r>
                        <a:rPr lang="en-US" sz="1400" b="1" dirty="0">
                          <a:solidFill>
                            <a:srgbClr val="FF0000"/>
                          </a:solidFill>
                        </a:rPr>
                        <a:t>POP reg16/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POP reg16</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r>
                        <a:rPr lang="en-US" sz="1400" b="1" dirty="0">
                          <a:solidFill>
                            <a:schemeClr val="tx1"/>
                          </a:solidFill>
                        </a:rPr>
                        <a:t>POP </a:t>
                      </a:r>
                      <a:r>
                        <a:rPr lang="en-US" sz="1400" b="1" dirty="0" err="1">
                          <a:solidFill>
                            <a:schemeClr val="tx1"/>
                          </a:solidFill>
                        </a:rPr>
                        <a:t>mem</a:t>
                      </a:r>
                      <a:endParaRPr lang="en-US" sz="1400" b="1" dirty="0">
                        <a:solidFill>
                          <a:schemeClr val="tx1"/>
                        </a:solidFill>
                      </a:endParaRPr>
                    </a:p>
                    <a:p>
                      <a:endParaRPr lang="en-US" sz="1400" b="1" dirty="0">
                        <a:solidFill>
                          <a:srgbClr val="FF0000"/>
                        </a:solidFill>
                      </a:endParaRP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(SS) x 16</a:t>
                      </a:r>
                      <a:r>
                        <a:rPr lang="en-US" sz="1400" b="1" baseline="-25000" dirty="0">
                          <a:solidFill>
                            <a:schemeClr val="tx1"/>
                          </a:solidFill>
                          <a:sym typeface="Symbol"/>
                        </a:rPr>
                        <a:t>10</a:t>
                      </a:r>
                      <a:r>
                        <a:rPr lang="en-US" sz="1400" b="1" baseline="0" dirty="0">
                          <a:solidFill>
                            <a:schemeClr val="tx1"/>
                          </a:solidFill>
                          <a:sym typeface="Symbol"/>
                        </a:rPr>
                        <a:t> + SP</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(reg16)  (MA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a:t>
                      </a:r>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+ 1</a:t>
                      </a:r>
                      <a:r>
                        <a:rPr lang="en-US" sz="1400" b="1" dirty="0">
                          <a:solidFill>
                            <a:schemeClr val="tx1"/>
                          </a:solidFill>
                          <a:sym typeface="Symbol"/>
                        </a:rPr>
                        <a:t>)</a:t>
                      </a:r>
                      <a:r>
                        <a:rPr lang="en-US" sz="1400" b="1" dirty="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(SP) </a:t>
                      </a:r>
                      <a:r>
                        <a:rPr lang="en-US" sz="1400" b="1" dirty="0">
                          <a:solidFill>
                            <a:schemeClr val="tx1"/>
                          </a:solidFill>
                          <a:sym typeface="Symbol"/>
                        </a:rPr>
                        <a:t> (SP) + 2</a:t>
                      </a: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(SS) x 16</a:t>
                      </a:r>
                      <a:r>
                        <a:rPr lang="en-US" sz="1400" b="1" baseline="-25000" dirty="0">
                          <a:solidFill>
                            <a:schemeClr val="tx1"/>
                          </a:solidFill>
                          <a:sym typeface="Symbol"/>
                        </a:rPr>
                        <a:t>10</a:t>
                      </a:r>
                      <a:r>
                        <a:rPr lang="en-US" sz="1400" b="1" baseline="0" dirty="0">
                          <a:solidFill>
                            <a:schemeClr val="tx1"/>
                          </a:solidFill>
                          <a:sym typeface="Symbol"/>
                        </a:rPr>
                        <a:t> + SP</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  (MA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a:t>
                      </a:r>
                      <a:r>
                        <a:rPr lang="en-US" sz="1400" b="1" dirty="0">
                          <a:solidFill>
                            <a:schemeClr val="tx1"/>
                          </a:solidFill>
                          <a:sym typeface="Symbol"/>
                        </a:rPr>
                        <a:t>MA</a:t>
                      </a:r>
                      <a:r>
                        <a:rPr lang="en-US" sz="1400" b="1" baseline="0" dirty="0">
                          <a:solidFill>
                            <a:schemeClr val="tx1"/>
                          </a:solidFill>
                          <a:sym typeface="Symbol"/>
                        </a:rPr>
                        <a:t> </a:t>
                      </a:r>
                      <a:r>
                        <a:rPr lang="en-US" sz="1400" b="1" baseline="-25000" dirty="0">
                          <a:solidFill>
                            <a:schemeClr val="tx1"/>
                          </a:solidFill>
                          <a:sym typeface="Symbol"/>
                        </a:rPr>
                        <a:t>S</a:t>
                      </a:r>
                      <a:r>
                        <a:rPr lang="en-US" sz="1400" b="1" baseline="0" dirty="0">
                          <a:solidFill>
                            <a:schemeClr val="tx1"/>
                          </a:solidFill>
                          <a:sym typeface="Symbol"/>
                        </a:rPr>
                        <a:t> + 1</a:t>
                      </a:r>
                      <a:r>
                        <a:rPr lang="en-US" sz="1400" b="1" dirty="0">
                          <a:solidFill>
                            <a:schemeClr val="tx1"/>
                          </a:solidFill>
                          <a:sym typeface="Symbol"/>
                        </a:rPr>
                        <a:t>)</a:t>
                      </a:r>
                      <a:r>
                        <a:rPr lang="en-US" sz="1400" b="1" dirty="0">
                          <a:solidFill>
                            <a:schemeClr val="tx1"/>
                          </a:solidFill>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(SP) </a:t>
                      </a:r>
                      <a:r>
                        <a:rPr lang="en-US" sz="1400" b="1" dirty="0">
                          <a:solidFill>
                            <a:schemeClr val="tx1"/>
                          </a:solidFill>
                          <a:sym typeface="Symbol"/>
                        </a:rPr>
                        <a:t> (SP) + 2</a:t>
                      </a:r>
                    </a:p>
                    <a:p>
                      <a:endParaRPr lang="en-US" sz="1400" b="1" dirty="0">
                        <a:solidFill>
                          <a:schemeClr val="tx1"/>
                        </a:solidFill>
                        <a:sym typeface="Symbol"/>
                      </a:endParaRPr>
                    </a:p>
                  </a:txBody>
                  <a:tcPr>
                    <a:solidFill>
                      <a:srgbClr val="99FF6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063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8077201" y="1281332"/>
            <a:ext cx="541275"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762000"/>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1. Data Transfer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26</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1" name="Rectangle 10"/>
          <p:cNvSpPr/>
          <p:nvPr/>
        </p:nvSpPr>
        <p:spPr>
          <a:xfrm>
            <a:off x="7548567" y="1282714"/>
            <a:ext cx="447335"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MOV, XCHG, PUSH, POP, IN, OUT …</a:t>
            </a:r>
          </a:p>
        </p:txBody>
      </p:sp>
      <p:graphicFrame>
        <p:nvGraphicFramePr>
          <p:cNvPr id="13" name="Table 12"/>
          <p:cNvGraphicFramePr>
            <a:graphicFrameLocks noGrp="1"/>
          </p:cNvGraphicFramePr>
          <p:nvPr/>
        </p:nvGraphicFramePr>
        <p:xfrm>
          <a:off x="1981200" y="2167368"/>
          <a:ext cx="4056228" cy="33375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2379828">
                  <a:extLst>
                    <a:ext uri="{9D8B030D-6E8A-4147-A177-3AD203B41FA5}">
                      <a16:colId xmlns:a16="http://schemas.microsoft.com/office/drawing/2014/main" val="20001"/>
                    </a:ext>
                  </a:extLst>
                </a:gridCol>
              </a:tblGrid>
              <a:tr h="1752600">
                <a:tc>
                  <a:txBody>
                    <a:bodyPr/>
                    <a:lstStyle/>
                    <a:p>
                      <a:r>
                        <a:rPr lang="en-US" sz="1400" b="1" dirty="0">
                          <a:solidFill>
                            <a:srgbClr val="FF0000"/>
                          </a:solidFill>
                        </a:rPr>
                        <a:t>IN A, [DX]</a:t>
                      </a:r>
                    </a:p>
                    <a:p>
                      <a:endParaRPr lang="en-US" sz="1400" b="1" dirty="0">
                        <a:solidFill>
                          <a:srgbClr val="FF0000"/>
                        </a:solidFill>
                      </a:endParaRPr>
                    </a:p>
                    <a:p>
                      <a:r>
                        <a:rPr lang="en-US" sz="1400" b="1" dirty="0">
                          <a:solidFill>
                            <a:schemeClr val="tx1"/>
                          </a:solidFill>
                        </a:rPr>
                        <a:t>IN AL, [DX]</a:t>
                      </a: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IN AX, [DX]</a:t>
                      </a:r>
                    </a:p>
                    <a:p>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err="1">
                          <a:solidFill>
                            <a:schemeClr val="tx1"/>
                          </a:solidFill>
                        </a:rPr>
                        <a:t>PORT</a:t>
                      </a:r>
                      <a:r>
                        <a:rPr lang="en-US" sz="1400" b="1" baseline="-25000" dirty="0" err="1">
                          <a:solidFill>
                            <a:schemeClr val="tx1"/>
                          </a:solidFill>
                        </a:rPr>
                        <a:t>addr</a:t>
                      </a:r>
                      <a:r>
                        <a:rPr lang="en-US" sz="1400" b="1" baseline="0" dirty="0">
                          <a:solidFill>
                            <a:schemeClr val="tx1"/>
                          </a:solidFill>
                        </a:rPr>
                        <a:t> = (DX)</a:t>
                      </a:r>
                      <a:endParaRPr lang="en-US" sz="1400" b="1" dirty="0">
                        <a:solidFill>
                          <a:schemeClr val="tx1"/>
                        </a:solidFill>
                      </a:endParaRPr>
                    </a:p>
                    <a:p>
                      <a:r>
                        <a:rPr lang="en-US" sz="1400" b="1" dirty="0">
                          <a:solidFill>
                            <a:schemeClr val="tx1"/>
                          </a:solidFill>
                        </a:rPr>
                        <a:t>(AL) </a:t>
                      </a:r>
                      <a:r>
                        <a:rPr lang="en-US" sz="1400" b="1" dirty="0">
                          <a:solidFill>
                            <a:schemeClr val="tx1"/>
                          </a:solidFill>
                          <a:sym typeface="Symbol"/>
                        </a:rPr>
                        <a:t> (PORT) </a:t>
                      </a:r>
                    </a:p>
                    <a:p>
                      <a:endParaRPr lang="en-US" sz="1400" b="1" dirty="0">
                        <a:solidFill>
                          <a:schemeClr val="tx1"/>
                        </a:solidFill>
                      </a:endParaRPr>
                    </a:p>
                    <a:p>
                      <a:r>
                        <a:rPr lang="en-US" sz="1400" b="1" dirty="0" err="1">
                          <a:solidFill>
                            <a:schemeClr val="tx1"/>
                          </a:solidFill>
                        </a:rPr>
                        <a:t>PORT</a:t>
                      </a:r>
                      <a:r>
                        <a:rPr lang="en-US" sz="1400" b="1" baseline="-25000" dirty="0" err="1">
                          <a:solidFill>
                            <a:schemeClr val="tx1"/>
                          </a:solidFill>
                        </a:rPr>
                        <a:t>addr</a:t>
                      </a:r>
                      <a:r>
                        <a:rPr lang="en-US" sz="1400" b="1" baseline="0" dirty="0">
                          <a:solidFill>
                            <a:schemeClr val="tx1"/>
                          </a:solidFill>
                        </a:rPr>
                        <a:t> = (DX)</a:t>
                      </a:r>
                      <a:endParaRPr lang="en-US" sz="1400" b="1" dirty="0">
                        <a:solidFill>
                          <a:schemeClr val="tx1"/>
                        </a:solidFill>
                      </a:endParaRPr>
                    </a:p>
                    <a:p>
                      <a:r>
                        <a:rPr lang="en-US" sz="1400" b="1" dirty="0">
                          <a:solidFill>
                            <a:schemeClr val="tx1"/>
                          </a:solidFill>
                        </a:rPr>
                        <a:t>(AX) </a:t>
                      </a:r>
                      <a:r>
                        <a:rPr lang="en-US" sz="1400" b="1" dirty="0">
                          <a:solidFill>
                            <a:schemeClr val="tx1"/>
                          </a:solidFill>
                          <a:sym typeface="Symbol"/>
                        </a:rPr>
                        <a:t> (PORT) </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337832">
                <a:tc>
                  <a:txBody>
                    <a:bodyPr/>
                    <a:lstStyle/>
                    <a:p>
                      <a:endParaRPr lang="en-US" sz="1400" b="1" dirty="0">
                        <a:solidFill>
                          <a:srgbClr val="FF0000"/>
                        </a:solidFill>
                      </a:endParaRPr>
                    </a:p>
                    <a:p>
                      <a:r>
                        <a:rPr lang="en-US" sz="1400" b="1" dirty="0">
                          <a:solidFill>
                            <a:srgbClr val="FF0000"/>
                          </a:solidFill>
                        </a:rPr>
                        <a:t>IN A, addr8</a:t>
                      </a:r>
                    </a:p>
                    <a:p>
                      <a:endParaRPr lang="en-US" sz="1400" b="1" dirty="0">
                        <a:solidFill>
                          <a:srgbClr val="FF0000"/>
                        </a:solidFill>
                      </a:endParaRPr>
                    </a:p>
                    <a:p>
                      <a:r>
                        <a:rPr lang="en-US" sz="1400" b="1" dirty="0">
                          <a:solidFill>
                            <a:schemeClr val="tx1"/>
                          </a:solidFill>
                        </a:rPr>
                        <a:t>IN AL, addr8</a:t>
                      </a: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IN AX, addr8</a:t>
                      </a: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r>
                        <a:rPr lang="en-US" sz="1400" b="1" dirty="0">
                          <a:solidFill>
                            <a:schemeClr val="tx1"/>
                          </a:solidFill>
                        </a:rPr>
                        <a:t>(AL) </a:t>
                      </a:r>
                      <a:r>
                        <a:rPr lang="en-US" sz="1400" b="1" dirty="0">
                          <a:solidFill>
                            <a:schemeClr val="tx1"/>
                          </a:solidFill>
                          <a:sym typeface="Symbol"/>
                        </a:rPr>
                        <a:t> (addr8) </a:t>
                      </a:r>
                    </a:p>
                    <a:p>
                      <a:endParaRPr lang="en-US" sz="1400" b="1" dirty="0">
                        <a:solidFill>
                          <a:schemeClr val="tx1"/>
                        </a:solidFill>
                      </a:endParaRPr>
                    </a:p>
                    <a:p>
                      <a:r>
                        <a:rPr lang="en-US" sz="1400" b="1" dirty="0">
                          <a:solidFill>
                            <a:schemeClr val="tx1"/>
                          </a:solidFill>
                        </a:rPr>
                        <a:t>(AX) </a:t>
                      </a:r>
                      <a:r>
                        <a:rPr lang="en-US" sz="1400" b="1" dirty="0">
                          <a:solidFill>
                            <a:schemeClr val="tx1"/>
                          </a:solidFill>
                          <a:sym typeface="Symbol"/>
                        </a:rPr>
                        <a:t> (addr8) </a:t>
                      </a: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nvGraphicFramePr>
        <p:xfrm>
          <a:off x="6248400" y="2133601"/>
          <a:ext cx="4191000" cy="3377943"/>
        </p:xfrm>
        <a:graphic>
          <a:graphicData uri="http://schemas.openxmlformats.org/drawingml/2006/table">
            <a:tbl>
              <a:tblPr firstRow="1" bandRow="1">
                <a:tableStyleId>{5C22544A-7EE6-4342-B048-85BDC9FD1C3A}</a:tableStyleId>
              </a:tblPr>
              <a:tblGrid>
                <a:gridCol w="1919243">
                  <a:extLst>
                    <a:ext uri="{9D8B030D-6E8A-4147-A177-3AD203B41FA5}">
                      <a16:colId xmlns:a16="http://schemas.microsoft.com/office/drawing/2014/main" val="20000"/>
                    </a:ext>
                  </a:extLst>
                </a:gridCol>
                <a:gridCol w="2271757">
                  <a:extLst>
                    <a:ext uri="{9D8B030D-6E8A-4147-A177-3AD203B41FA5}">
                      <a16:colId xmlns:a16="http://schemas.microsoft.com/office/drawing/2014/main" val="20001"/>
                    </a:ext>
                  </a:extLst>
                </a:gridCol>
              </a:tblGrid>
              <a:tr h="1792983">
                <a:tc>
                  <a:txBody>
                    <a:bodyPr/>
                    <a:lstStyle/>
                    <a:p>
                      <a:r>
                        <a:rPr lang="en-US" sz="1400" b="1" dirty="0">
                          <a:solidFill>
                            <a:srgbClr val="FF0000"/>
                          </a:solidFill>
                        </a:rPr>
                        <a:t>OUT [DX], A</a:t>
                      </a:r>
                    </a:p>
                    <a:p>
                      <a:endParaRPr lang="en-US" sz="1400" b="1" dirty="0">
                        <a:solidFill>
                          <a:srgbClr val="FF0000"/>
                        </a:solidFill>
                      </a:endParaRPr>
                    </a:p>
                    <a:p>
                      <a:r>
                        <a:rPr lang="en-US" sz="1400" b="1" dirty="0">
                          <a:solidFill>
                            <a:schemeClr val="tx1"/>
                          </a:solidFill>
                        </a:rPr>
                        <a:t>OUT [DX], AL</a:t>
                      </a: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OUT [DX], AX</a:t>
                      </a: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err="1">
                          <a:solidFill>
                            <a:schemeClr val="tx1"/>
                          </a:solidFill>
                        </a:rPr>
                        <a:t>PORT</a:t>
                      </a:r>
                      <a:r>
                        <a:rPr lang="en-US" sz="1400" b="1" baseline="-25000" dirty="0" err="1">
                          <a:solidFill>
                            <a:schemeClr val="tx1"/>
                          </a:solidFill>
                        </a:rPr>
                        <a:t>addr</a:t>
                      </a:r>
                      <a:r>
                        <a:rPr lang="en-US" sz="1400" b="1" baseline="0" dirty="0">
                          <a:solidFill>
                            <a:schemeClr val="tx1"/>
                          </a:solidFill>
                        </a:rPr>
                        <a:t> = (DX)</a:t>
                      </a:r>
                      <a:endParaRPr lang="en-US" sz="1400" b="1" dirty="0">
                        <a:solidFill>
                          <a:schemeClr val="tx1"/>
                        </a:solidFill>
                      </a:endParaRPr>
                    </a:p>
                    <a:p>
                      <a:r>
                        <a:rPr lang="en-US" sz="1400" b="1" dirty="0">
                          <a:solidFill>
                            <a:schemeClr val="tx1"/>
                          </a:solidFill>
                          <a:sym typeface="Symbol"/>
                        </a:rPr>
                        <a:t>(PORT)  (AL)</a:t>
                      </a:r>
                    </a:p>
                    <a:p>
                      <a:endParaRPr lang="en-US" sz="1400" b="1" dirty="0">
                        <a:solidFill>
                          <a:schemeClr val="tx1"/>
                        </a:solidFill>
                      </a:endParaRPr>
                    </a:p>
                    <a:p>
                      <a:r>
                        <a:rPr lang="en-US" sz="1400" b="1" dirty="0" err="1">
                          <a:solidFill>
                            <a:schemeClr val="tx1"/>
                          </a:solidFill>
                        </a:rPr>
                        <a:t>PORT</a:t>
                      </a:r>
                      <a:r>
                        <a:rPr lang="en-US" sz="1400" b="1" baseline="-25000" dirty="0" err="1">
                          <a:solidFill>
                            <a:schemeClr val="tx1"/>
                          </a:solidFill>
                        </a:rPr>
                        <a:t>addr</a:t>
                      </a:r>
                      <a:r>
                        <a:rPr lang="en-US" sz="1400" b="1" baseline="0" dirty="0">
                          <a:solidFill>
                            <a:schemeClr val="tx1"/>
                          </a:solidFill>
                        </a:rPr>
                        <a:t> = (DX)</a:t>
                      </a:r>
                      <a:endParaRPr lang="en-US" sz="1400" b="1" dirty="0">
                        <a:solidFill>
                          <a:schemeClr val="tx1"/>
                        </a:solidFill>
                      </a:endParaRPr>
                    </a:p>
                    <a:p>
                      <a:r>
                        <a:rPr lang="en-US" sz="1400" b="1" dirty="0">
                          <a:solidFill>
                            <a:schemeClr val="tx1"/>
                          </a:solidFill>
                          <a:sym typeface="Symbol"/>
                        </a:rPr>
                        <a:t>(PORT)  (AX)</a:t>
                      </a:r>
                    </a:p>
                  </a:txBody>
                  <a:tcPr>
                    <a:solidFill>
                      <a:srgbClr val="99FF66"/>
                    </a:solidFill>
                  </a:tcPr>
                </a:tc>
                <a:extLst>
                  <a:ext uri="{0D108BD9-81ED-4DB2-BD59-A6C34878D82A}">
                    <a16:rowId xmlns:a16="http://schemas.microsoft.com/office/drawing/2014/main" val="10000"/>
                  </a:ext>
                </a:extLst>
              </a:tr>
              <a:tr h="1331217">
                <a:tc>
                  <a:txBody>
                    <a:bodyPr/>
                    <a:lstStyle/>
                    <a:p>
                      <a:endParaRPr lang="en-US" sz="1400" b="1" dirty="0">
                        <a:solidFill>
                          <a:srgbClr val="FF0000"/>
                        </a:solidFill>
                      </a:endParaRPr>
                    </a:p>
                    <a:p>
                      <a:r>
                        <a:rPr lang="en-US" sz="1400" b="1" dirty="0">
                          <a:solidFill>
                            <a:srgbClr val="FF0000"/>
                          </a:solidFill>
                        </a:rPr>
                        <a:t>OUT addr8, A</a:t>
                      </a:r>
                    </a:p>
                    <a:p>
                      <a:endParaRPr lang="en-US" sz="1400" b="1" dirty="0">
                        <a:solidFill>
                          <a:srgbClr val="FF0000"/>
                        </a:solidFill>
                      </a:endParaRPr>
                    </a:p>
                    <a:p>
                      <a:r>
                        <a:rPr lang="en-US" sz="1400" b="1" dirty="0">
                          <a:solidFill>
                            <a:schemeClr val="tx1"/>
                          </a:solidFill>
                        </a:rPr>
                        <a:t>OUT addr8, AL</a:t>
                      </a: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OUT addr8, AX</a:t>
                      </a: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r>
                        <a:rPr lang="en-US" sz="1400" b="1" dirty="0">
                          <a:solidFill>
                            <a:schemeClr val="tx1"/>
                          </a:solidFill>
                          <a:sym typeface="Symbol"/>
                        </a:rPr>
                        <a:t>(addr8)   (AL)</a:t>
                      </a:r>
                    </a:p>
                    <a:p>
                      <a:endParaRPr lang="en-US" sz="1400" b="1" dirty="0">
                        <a:solidFill>
                          <a:schemeClr val="tx1"/>
                        </a:solidFill>
                      </a:endParaRPr>
                    </a:p>
                    <a:p>
                      <a:r>
                        <a:rPr lang="en-US" sz="1400" b="1" dirty="0">
                          <a:solidFill>
                            <a:schemeClr val="tx1"/>
                          </a:solidFill>
                          <a:sym typeface="Symbol"/>
                        </a:rPr>
                        <a:t>(addr8)   </a:t>
                      </a:r>
                      <a:r>
                        <a:rPr lang="en-US" sz="1400" b="1" dirty="0">
                          <a:solidFill>
                            <a:schemeClr val="tx1"/>
                          </a:solidFill>
                        </a:rPr>
                        <a:t>(AX) </a:t>
                      </a:r>
                    </a:p>
                    <a:p>
                      <a:endParaRPr lang="en-US" sz="1400" b="1" dirty="0">
                        <a:solidFill>
                          <a:schemeClr val="tx1"/>
                        </a:solidFill>
                      </a:endParaRPr>
                    </a:p>
                  </a:txBody>
                  <a:tcPr>
                    <a:solidFill>
                      <a:srgbClr val="99FF66"/>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9643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467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27</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extLst>
              <p:ext uri="{D42A27DB-BD31-4B8C-83A1-F6EECF244321}">
                <p14:modId xmlns:p14="http://schemas.microsoft.com/office/powerpoint/2010/main" val="3743475406"/>
              </p:ext>
            </p:extLst>
          </p:nvPr>
        </p:nvGraphicFramePr>
        <p:xfrm>
          <a:off x="2057400" y="1905000"/>
          <a:ext cx="8153400" cy="3818862"/>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ADD reg2/ </a:t>
                      </a:r>
                      <a:r>
                        <a:rPr lang="en-US" sz="1400" b="1" dirty="0" err="1">
                          <a:solidFill>
                            <a:srgbClr val="FF0000"/>
                          </a:solidFill>
                        </a:rPr>
                        <a:t>mem</a:t>
                      </a:r>
                      <a:r>
                        <a:rPr lang="en-US" sz="1400" b="1" dirty="0">
                          <a:solidFill>
                            <a:srgbClr val="FF0000"/>
                          </a:solidFill>
                        </a:rPr>
                        <a:t>, reg1/</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ADD reg2, reg1</a:t>
                      </a:r>
                    </a:p>
                    <a:p>
                      <a:r>
                        <a:rPr lang="en-US" sz="1400" b="1" dirty="0">
                          <a:solidFill>
                            <a:schemeClr val="tx1"/>
                          </a:solidFill>
                        </a:rPr>
                        <a:t>ADD reg2, mem</a:t>
                      </a:r>
                    </a:p>
                    <a:p>
                      <a:r>
                        <a:rPr lang="en-US" sz="1400" b="1" dirty="0">
                          <a:solidFill>
                            <a:schemeClr val="tx1"/>
                          </a:solidFill>
                        </a:rPr>
                        <a:t>ADD mem, reg1</a:t>
                      </a:r>
                    </a:p>
                    <a:p>
                      <a:endParaRPr lang="en-US" sz="1400" b="1" dirty="0">
                        <a:solidFill>
                          <a:srgbClr val="FF0000"/>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(reg2) </a:t>
                      </a:r>
                      <a:r>
                        <a:rPr lang="en-US" sz="1400" b="1" dirty="0">
                          <a:solidFill>
                            <a:schemeClr val="tx1"/>
                          </a:solidFill>
                          <a:sym typeface="Symbol"/>
                        </a:rPr>
                        <a:t> (reg1) + (reg2)</a:t>
                      </a:r>
                    </a:p>
                    <a:p>
                      <a:r>
                        <a:rPr lang="en-US" sz="1400" b="1" dirty="0">
                          <a:solidFill>
                            <a:schemeClr val="tx1"/>
                          </a:solidFill>
                          <a:sym typeface="Symbol"/>
                        </a:rPr>
                        <a:t>(reg2)</a:t>
                      </a:r>
                      <a:r>
                        <a:rPr lang="en-US" sz="1400" b="1" dirty="0">
                          <a:solidFill>
                            <a:schemeClr val="tx1"/>
                          </a:solidFill>
                        </a:rPr>
                        <a:t> </a:t>
                      </a:r>
                      <a:r>
                        <a:rPr lang="en-US" sz="1400" b="1" dirty="0">
                          <a:solidFill>
                            <a:schemeClr val="tx1"/>
                          </a:solidFill>
                          <a:sym typeface="Symbol"/>
                        </a:rPr>
                        <a:t> (reg2) + (</a:t>
                      </a:r>
                      <a:r>
                        <a:rPr lang="en-US" sz="1400" b="1" dirty="0" err="1">
                          <a:solidFill>
                            <a:schemeClr val="tx1"/>
                          </a:solidFill>
                          <a:sym typeface="Symbol"/>
                        </a:rPr>
                        <a:t>mem</a:t>
                      </a:r>
                      <a:r>
                        <a:rPr lang="en-US" sz="1400" b="1" dirty="0">
                          <a:solidFill>
                            <a:schemeClr val="tx1"/>
                          </a:solidFill>
                          <a:sym typeface="Symbol"/>
                        </a:rPr>
                        <a:t>)</a:t>
                      </a:r>
                    </a:p>
                    <a:p>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)+(reg1)</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a:solidFill>
                            <a:srgbClr val="FF0000"/>
                          </a:solidFill>
                        </a:rPr>
                        <a:t>ADD </a:t>
                      </a:r>
                      <a:r>
                        <a:rPr lang="en-US" sz="1400" b="1" dirty="0" err="1">
                          <a:solidFill>
                            <a:srgbClr val="FF0000"/>
                          </a:solidFill>
                        </a:rPr>
                        <a:t>reg</a:t>
                      </a:r>
                      <a:r>
                        <a:rPr lang="en-US" sz="1400" b="1" dirty="0">
                          <a:solidFill>
                            <a:srgbClr val="FF0000"/>
                          </a:solidFill>
                        </a:rPr>
                        <a:t>/</a:t>
                      </a:r>
                      <a:r>
                        <a:rPr lang="en-US" sz="1400" b="1" dirty="0" err="1">
                          <a:solidFill>
                            <a:srgbClr val="FF0000"/>
                          </a:solidFill>
                        </a:rPr>
                        <a:t>mem</a:t>
                      </a:r>
                      <a:r>
                        <a:rPr lang="en-US" sz="1400" b="1" dirty="0">
                          <a:solidFill>
                            <a:srgbClr val="FF0000"/>
                          </a:solidFill>
                        </a:rPr>
                        <a:t>, data</a:t>
                      </a:r>
                    </a:p>
                    <a:p>
                      <a:endParaRPr lang="en-US" sz="1400" b="1" dirty="0">
                        <a:solidFill>
                          <a:srgbClr val="FF0000"/>
                        </a:solidFill>
                      </a:endParaRPr>
                    </a:p>
                    <a:p>
                      <a:r>
                        <a:rPr lang="en-US" sz="1400" b="1" dirty="0">
                          <a:solidFill>
                            <a:schemeClr val="tx1"/>
                          </a:solidFill>
                        </a:rPr>
                        <a:t>ADD </a:t>
                      </a:r>
                      <a:r>
                        <a:rPr lang="en-US" sz="1400" b="1" dirty="0" err="1">
                          <a:solidFill>
                            <a:schemeClr val="tx1"/>
                          </a:solidFill>
                        </a:rPr>
                        <a:t>reg</a:t>
                      </a:r>
                      <a:r>
                        <a:rPr lang="en-US" sz="1400" b="1" dirty="0">
                          <a:solidFill>
                            <a:schemeClr val="tx1"/>
                          </a:solidFill>
                        </a:rPr>
                        <a:t>,</a:t>
                      </a:r>
                      <a:r>
                        <a:rPr lang="en-US" sz="1400" b="1" baseline="0" dirty="0">
                          <a:solidFill>
                            <a:schemeClr val="tx1"/>
                          </a:solidFill>
                        </a:rPr>
                        <a:t> data</a:t>
                      </a:r>
                    </a:p>
                    <a:p>
                      <a:r>
                        <a:rPr lang="en-US" sz="1400" b="1" baseline="0" dirty="0">
                          <a:solidFill>
                            <a:schemeClr val="tx1"/>
                          </a:solidFill>
                        </a:rPr>
                        <a:t>ADD </a:t>
                      </a:r>
                      <a:r>
                        <a:rPr lang="en-US" sz="1400" b="1" baseline="0" dirty="0" err="1">
                          <a:solidFill>
                            <a:schemeClr val="tx1"/>
                          </a:solidFill>
                        </a:rPr>
                        <a:t>mem</a:t>
                      </a:r>
                      <a:r>
                        <a:rPr lang="en-US" sz="1400" b="1" baseline="0" dirty="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a:t>
                      </a:r>
                      <a:r>
                        <a:rPr lang="en-US" sz="1400" b="1" dirty="0" err="1">
                          <a:solidFill>
                            <a:schemeClr val="tx1"/>
                          </a:solidFill>
                        </a:rPr>
                        <a:t>reg</a:t>
                      </a:r>
                      <a:r>
                        <a:rPr lang="en-US" sz="1400" b="1" dirty="0">
                          <a:solidFill>
                            <a:schemeClr val="tx1"/>
                          </a:solidFill>
                        </a:rPr>
                        <a:t>) </a:t>
                      </a:r>
                      <a:r>
                        <a:rPr lang="en-US" sz="1400" b="1" dirty="0">
                          <a:solidFill>
                            <a:schemeClr val="tx1"/>
                          </a:solidFill>
                          <a:sym typeface="Symbol"/>
                        </a:rPr>
                        <a:t> (</a:t>
                      </a:r>
                      <a:r>
                        <a:rPr lang="en-US" sz="1400" b="1" dirty="0" err="1">
                          <a:solidFill>
                            <a:schemeClr val="tx1"/>
                          </a:solidFill>
                          <a:sym typeface="Symbol"/>
                        </a:rPr>
                        <a:t>reg</a:t>
                      </a:r>
                      <a:r>
                        <a:rPr lang="en-US" sz="1400" b="1" dirty="0">
                          <a:solidFill>
                            <a:schemeClr val="tx1"/>
                          </a:solidFill>
                          <a:sym typeface="Symbol"/>
                        </a:rPr>
                        <a:t>)+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)+data</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r h="998992">
                <a:tc>
                  <a:txBody>
                    <a:bodyPr/>
                    <a:lstStyle/>
                    <a:p>
                      <a:r>
                        <a:rPr lang="en-US" sz="1400" b="1" dirty="0">
                          <a:solidFill>
                            <a:srgbClr val="FF0000"/>
                          </a:solidFill>
                        </a:rPr>
                        <a:t>ADD A, data</a:t>
                      </a:r>
                    </a:p>
                    <a:p>
                      <a:endParaRPr lang="en-US" sz="1400" b="1" dirty="0">
                        <a:solidFill>
                          <a:schemeClr val="tx1"/>
                        </a:solidFill>
                      </a:endParaRPr>
                    </a:p>
                    <a:p>
                      <a:r>
                        <a:rPr lang="en-US" sz="1400" b="1" dirty="0">
                          <a:solidFill>
                            <a:schemeClr val="tx1"/>
                          </a:solidFill>
                        </a:rPr>
                        <a:t>ADD</a:t>
                      </a:r>
                      <a:r>
                        <a:rPr lang="en-US" sz="1400" b="1" baseline="0" dirty="0">
                          <a:solidFill>
                            <a:schemeClr val="tx1"/>
                          </a:solidFill>
                        </a:rPr>
                        <a:t> AL, data8</a:t>
                      </a:r>
                    </a:p>
                    <a:p>
                      <a:r>
                        <a:rPr lang="en-US" sz="1400" b="1" baseline="0" dirty="0">
                          <a:solidFill>
                            <a:schemeClr val="tx1"/>
                          </a:solidFill>
                        </a:rPr>
                        <a:t>ADD AX, data16</a:t>
                      </a:r>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(AL)</a:t>
                      </a:r>
                      <a:r>
                        <a:rPr lang="en-US" sz="1400" b="1" dirty="0">
                          <a:solidFill>
                            <a:schemeClr val="tx1"/>
                          </a:solidFill>
                          <a:sym typeface="Symbol"/>
                        </a:rPr>
                        <a:t>   (AL)</a:t>
                      </a:r>
                      <a:r>
                        <a:rPr lang="en-US" sz="1400" b="1" baseline="0" dirty="0">
                          <a:solidFill>
                            <a:schemeClr val="tx1"/>
                          </a:solidFill>
                          <a:sym typeface="Symbol"/>
                        </a:rPr>
                        <a:t> + data8</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(AX)</a:t>
                      </a:r>
                      <a:r>
                        <a:rPr lang="en-US" sz="1400" b="1" dirty="0">
                          <a:solidFill>
                            <a:schemeClr val="tx1"/>
                          </a:solidFill>
                          <a:sym typeface="Symbol"/>
                        </a:rPr>
                        <a:t>   (AX) +data16</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51352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2514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28</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nvGraphicFramePr>
        <p:xfrm>
          <a:off x="2057400" y="1905000"/>
          <a:ext cx="8153400" cy="3816848"/>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ADC reg2/ </a:t>
                      </a:r>
                      <a:r>
                        <a:rPr lang="en-US" sz="1400" b="1" dirty="0" err="1">
                          <a:solidFill>
                            <a:srgbClr val="FF0000"/>
                          </a:solidFill>
                        </a:rPr>
                        <a:t>mem</a:t>
                      </a:r>
                      <a:r>
                        <a:rPr lang="en-US" sz="1400" b="1" dirty="0">
                          <a:solidFill>
                            <a:srgbClr val="FF0000"/>
                          </a:solidFill>
                        </a:rPr>
                        <a:t>, reg1/</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ADC reg2, reg1</a:t>
                      </a:r>
                    </a:p>
                    <a:p>
                      <a:r>
                        <a:rPr lang="en-US" sz="1400" b="1" dirty="0">
                          <a:solidFill>
                            <a:schemeClr val="tx1"/>
                          </a:solidFill>
                        </a:rPr>
                        <a:t>ADC reg2, </a:t>
                      </a:r>
                      <a:r>
                        <a:rPr lang="en-US" sz="1400" b="1" dirty="0" err="1">
                          <a:solidFill>
                            <a:schemeClr val="tx1"/>
                          </a:solidFill>
                        </a:rPr>
                        <a:t>mem</a:t>
                      </a:r>
                      <a:endParaRPr lang="en-US" sz="1400" b="1" dirty="0">
                        <a:solidFill>
                          <a:schemeClr val="tx1"/>
                        </a:solidFill>
                      </a:endParaRPr>
                    </a:p>
                    <a:p>
                      <a:r>
                        <a:rPr lang="en-US" sz="1400" b="1" dirty="0">
                          <a:solidFill>
                            <a:schemeClr val="tx1"/>
                          </a:solidFill>
                        </a:rPr>
                        <a:t>ADC </a:t>
                      </a:r>
                      <a:r>
                        <a:rPr lang="en-US" sz="1400" b="1" dirty="0" err="1">
                          <a:solidFill>
                            <a:schemeClr val="tx1"/>
                          </a:solidFill>
                        </a:rPr>
                        <a:t>mem</a:t>
                      </a:r>
                      <a:r>
                        <a:rPr lang="en-US" sz="1400" b="1" dirty="0">
                          <a:solidFill>
                            <a:schemeClr val="tx1"/>
                          </a:solidFill>
                        </a:rPr>
                        <a:t>, reg1</a:t>
                      </a: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(reg2) </a:t>
                      </a:r>
                      <a:r>
                        <a:rPr lang="en-US" sz="1400" b="1" dirty="0">
                          <a:solidFill>
                            <a:schemeClr val="tx1"/>
                          </a:solidFill>
                          <a:sym typeface="Symbol"/>
                        </a:rPr>
                        <a:t> (reg1) + (reg2)+CF</a:t>
                      </a:r>
                    </a:p>
                    <a:p>
                      <a:r>
                        <a:rPr lang="en-US" sz="1400" b="1" dirty="0">
                          <a:solidFill>
                            <a:schemeClr val="tx1"/>
                          </a:solidFill>
                          <a:sym typeface="Symbol"/>
                        </a:rPr>
                        <a:t>(reg2)</a:t>
                      </a:r>
                      <a:r>
                        <a:rPr lang="en-US" sz="1400" b="1" dirty="0">
                          <a:solidFill>
                            <a:schemeClr val="tx1"/>
                          </a:solidFill>
                        </a:rPr>
                        <a:t> </a:t>
                      </a:r>
                      <a:r>
                        <a:rPr lang="en-US" sz="1400" b="1" dirty="0">
                          <a:solidFill>
                            <a:schemeClr val="tx1"/>
                          </a:solidFill>
                          <a:sym typeface="Symbol"/>
                        </a:rPr>
                        <a:t> (reg2) + (</a:t>
                      </a:r>
                      <a:r>
                        <a:rPr lang="en-US" sz="1400" b="1" dirty="0" err="1">
                          <a:solidFill>
                            <a:schemeClr val="tx1"/>
                          </a:solidFill>
                          <a:sym typeface="Symbol"/>
                        </a:rPr>
                        <a:t>mem</a:t>
                      </a:r>
                      <a:r>
                        <a:rPr lang="en-US" sz="1400" b="1" dirty="0">
                          <a:solidFill>
                            <a:schemeClr val="tx1"/>
                          </a:solidFill>
                          <a:sym typeface="Symbol"/>
                        </a:rPr>
                        <a:t>)+CF</a:t>
                      </a:r>
                    </a:p>
                    <a:p>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)+(reg1)+CF</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a:solidFill>
                            <a:srgbClr val="FF0000"/>
                          </a:solidFill>
                        </a:rPr>
                        <a:t>ADC </a:t>
                      </a:r>
                      <a:r>
                        <a:rPr lang="en-US" sz="1400" b="1" dirty="0" err="1">
                          <a:solidFill>
                            <a:srgbClr val="FF0000"/>
                          </a:solidFill>
                        </a:rPr>
                        <a:t>reg</a:t>
                      </a:r>
                      <a:r>
                        <a:rPr lang="en-US" sz="1400" b="1" dirty="0">
                          <a:solidFill>
                            <a:srgbClr val="FF0000"/>
                          </a:solidFill>
                        </a:rPr>
                        <a:t>/</a:t>
                      </a:r>
                      <a:r>
                        <a:rPr lang="en-US" sz="1400" b="1" dirty="0" err="1">
                          <a:solidFill>
                            <a:srgbClr val="FF0000"/>
                          </a:solidFill>
                        </a:rPr>
                        <a:t>mem</a:t>
                      </a:r>
                      <a:r>
                        <a:rPr lang="en-US" sz="1400" b="1" dirty="0">
                          <a:solidFill>
                            <a:srgbClr val="FF0000"/>
                          </a:solidFill>
                        </a:rPr>
                        <a:t>, data</a:t>
                      </a:r>
                    </a:p>
                    <a:p>
                      <a:endParaRPr lang="en-US" sz="1400" b="1" dirty="0">
                        <a:solidFill>
                          <a:srgbClr val="FF0000"/>
                        </a:solidFill>
                      </a:endParaRPr>
                    </a:p>
                    <a:p>
                      <a:r>
                        <a:rPr lang="en-US" sz="1400" b="1" dirty="0">
                          <a:solidFill>
                            <a:schemeClr val="tx1"/>
                          </a:solidFill>
                        </a:rPr>
                        <a:t>ADC </a:t>
                      </a:r>
                      <a:r>
                        <a:rPr lang="en-US" sz="1400" b="1" dirty="0" err="1">
                          <a:solidFill>
                            <a:schemeClr val="tx1"/>
                          </a:solidFill>
                        </a:rPr>
                        <a:t>reg</a:t>
                      </a:r>
                      <a:r>
                        <a:rPr lang="en-US" sz="1400" b="1" dirty="0">
                          <a:solidFill>
                            <a:schemeClr val="tx1"/>
                          </a:solidFill>
                        </a:rPr>
                        <a:t>,</a:t>
                      </a:r>
                      <a:r>
                        <a:rPr lang="en-US" sz="1400" b="1" baseline="0" dirty="0">
                          <a:solidFill>
                            <a:schemeClr val="tx1"/>
                          </a:solidFill>
                        </a:rPr>
                        <a:t> data</a:t>
                      </a:r>
                    </a:p>
                    <a:p>
                      <a:r>
                        <a:rPr lang="en-US" sz="1400" b="1" baseline="0" dirty="0">
                          <a:solidFill>
                            <a:schemeClr val="tx1"/>
                          </a:solidFill>
                        </a:rPr>
                        <a:t>ADC </a:t>
                      </a:r>
                      <a:r>
                        <a:rPr lang="en-US" sz="1400" b="1" baseline="0" dirty="0" err="1">
                          <a:solidFill>
                            <a:schemeClr val="tx1"/>
                          </a:solidFill>
                        </a:rPr>
                        <a:t>mem</a:t>
                      </a:r>
                      <a:r>
                        <a:rPr lang="en-US" sz="1400" b="1" baseline="0" dirty="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a:t>
                      </a:r>
                      <a:r>
                        <a:rPr lang="en-US" sz="1400" b="1" dirty="0" err="1">
                          <a:solidFill>
                            <a:schemeClr val="tx1"/>
                          </a:solidFill>
                        </a:rPr>
                        <a:t>reg</a:t>
                      </a:r>
                      <a:r>
                        <a:rPr lang="en-US" sz="1400" b="1" dirty="0">
                          <a:solidFill>
                            <a:schemeClr val="tx1"/>
                          </a:solidFill>
                        </a:rPr>
                        <a:t>) </a:t>
                      </a:r>
                      <a:r>
                        <a:rPr lang="en-US" sz="1400" b="1" dirty="0">
                          <a:solidFill>
                            <a:schemeClr val="tx1"/>
                          </a:solidFill>
                          <a:sym typeface="Symbol"/>
                        </a:rPr>
                        <a:t> (</a:t>
                      </a:r>
                      <a:r>
                        <a:rPr lang="en-US" sz="1400" b="1" dirty="0" err="1">
                          <a:solidFill>
                            <a:schemeClr val="tx1"/>
                          </a:solidFill>
                          <a:sym typeface="Symbol"/>
                        </a:rPr>
                        <a:t>reg</a:t>
                      </a:r>
                      <a:r>
                        <a:rPr lang="en-US" sz="1400" b="1" dirty="0">
                          <a:solidFill>
                            <a:schemeClr val="tx1"/>
                          </a:solidFill>
                          <a:sym typeface="Symbol"/>
                        </a:rPr>
                        <a:t>)+ </a:t>
                      </a:r>
                      <a:r>
                        <a:rPr lang="en-US" sz="1400" b="1" dirty="0" err="1">
                          <a:solidFill>
                            <a:schemeClr val="tx1"/>
                          </a:solidFill>
                          <a:sym typeface="Symbol"/>
                        </a:rPr>
                        <a:t>data+CF</a:t>
                      </a:r>
                      <a:endParaRPr lang="en-US" sz="1400" b="1" dirty="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a:t>
                      </a:r>
                      <a:r>
                        <a:rPr lang="en-US" sz="1400" b="1" dirty="0" err="1">
                          <a:solidFill>
                            <a:schemeClr val="tx1"/>
                          </a:solidFill>
                          <a:sym typeface="Symbol"/>
                        </a:rPr>
                        <a:t>data+CF</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r h="998992">
                <a:tc>
                  <a:txBody>
                    <a:bodyPr/>
                    <a:lstStyle/>
                    <a:p>
                      <a:r>
                        <a:rPr lang="en-US" sz="1400" b="1" dirty="0">
                          <a:solidFill>
                            <a:srgbClr val="FF0000"/>
                          </a:solidFill>
                        </a:rPr>
                        <a:t>ADDC A, data</a:t>
                      </a:r>
                    </a:p>
                    <a:p>
                      <a:endParaRPr lang="en-US" sz="1400" b="1" dirty="0">
                        <a:solidFill>
                          <a:schemeClr val="tx1"/>
                        </a:solidFill>
                      </a:endParaRPr>
                    </a:p>
                    <a:p>
                      <a:r>
                        <a:rPr lang="en-US" sz="1400" b="1" dirty="0">
                          <a:solidFill>
                            <a:schemeClr val="tx1"/>
                          </a:solidFill>
                        </a:rPr>
                        <a:t>ADD</a:t>
                      </a:r>
                      <a:r>
                        <a:rPr lang="en-US" sz="1400" b="1" baseline="0" dirty="0">
                          <a:solidFill>
                            <a:schemeClr val="tx1"/>
                          </a:solidFill>
                        </a:rPr>
                        <a:t> AL, data8</a:t>
                      </a:r>
                    </a:p>
                    <a:p>
                      <a:r>
                        <a:rPr lang="en-US" sz="1400" b="1" baseline="0" dirty="0">
                          <a:solidFill>
                            <a:schemeClr val="tx1"/>
                          </a:solidFill>
                        </a:rPr>
                        <a:t>ADD AX, data16</a:t>
                      </a:r>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(AL)</a:t>
                      </a:r>
                      <a:r>
                        <a:rPr lang="en-US" sz="1400" b="1" dirty="0">
                          <a:solidFill>
                            <a:schemeClr val="tx1"/>
                          </a:solidFill>
                          <a:sym typeface="Symbol"/>
                        </a:rPr>
                        <a:t>   (AL)</a:t>
                      </a:r>
                      <a:r>
                        <a:rPr lang="en-US" sz="1400" b="1" baseline="0" dirty="0">
                          <a:solidFill>
                            <a:schemeClr val="tx1"/>
                          </a:solidFill>
                          <a:sym typeface="Symbol"/>
                        </a:rPr>
                        <a:t> + data8+CF</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(AX)</a:t>
                      </a:r>
                      <a:r>
                        <a:rPr lang="en-US" sz="1400" b="1" dirty="0">
                          <a:solidFill>
                            <a:schemeClr val="tx1"/>
                          </a:solidFill>
                          <a:sym typeface="Symbol"/>
                        </a:rPr>
                        <a:t>   (AX) +data16+CF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21593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9372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29</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nvGraphicFramePr>
        <p:xfrm>
          <a:off x="2057400" y="1905000"/>
          <a:ext cx="8153400" cy="3818862"/>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SUB reg2/ </a:t>
                      </a:r>
                      <a:r>
                        <a:rPr lang="en-US" sz="1400" b="1" dirty="0" err="1">
                          <a:solidFill>
                            <a:srgbClr val="FF0000"/>
                          </a:solidFill>
                        </a:rPr>
                        <a:t>mem</a:t>
                      </a:r>
                      <a:r>
                        <a:rPr lang="en-US" sz="1400" b="1" dirty="0">
                          <a:solidFill>
                            <a:srgbClr val="FF0000"/>
                          </a:solidFill>
                        </a:rPr>
                        <a:t>, reg1/</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SUB reg2, reg1</a:t>
                      </a:r>
                    </a:p>
                    <a:p>
                      <a:r>
                        <a:rPr lang="en-US" sz="1400" b="1" dirty="0">
                          <a:solidFill>
                            <a:schemeClr val="tx1"/>
                          </a:solidFill>
                        </a:rPr>
                        <a:t>SUB reg2, </a:t>
                      </a:r>
                      <a:r>
                        <a:rPr lang="en-US" sz="1400" b="1" dirty="0" err="1">
                          <a:solidFill>
                            <a:schemeClr val="tx1"/>
                          </a:solidFill>
                        </a:rPr>
                        <a:t>mem</a:t>
                      </a:r>
                      <a:endParaRPr lang="en-US" sz="1400" b="1" dirty="0">
                        <a:solidFill>
                          <a:schemeClr val="tx1"/>
                        </a:solidFill>
                      </a:endParaRPr>
                    </a:p>
                    <a:p>
                      <a:r>
                        <a:rPr lang="en-US" sz="1400" b="1" dirty="0">
                          <a:solidFill>
                            <a:schemeClr val="tx1"/>
                          </a:solidFill>
                        </a:rPr>
                        <a:t>SUB </a:t>
                      </a:r>
                      <a:r>
                        <a:rPr lang="en-US" sz="1400" b="1" dirty="0" err="1">
                          <a:solidFill>
                            <a:schemeClr val="tx1"/>
                          </a:solidFill>
                        </a:rPr>
                        <a:t>mem</a:t>
                      </a:r>
                      <a:r>
                        <a:rPr lang="en-US" sz="1400" b="1" dirty="0">
                          <a:solidFill>
                            <a:schemeClr val="tx1"/>
                          </a:solidFill>
                        </a:rPr>
                        <a:t>, reg1</a:t>
                      </a:r>
                    </a:p>
                    <a:p>
                      <a:endParaRPr lang="en-US" sz="1400" b="1" dirty="0">
                        <a:solidFill>
                          <a:srgbClr val="FF0000"/>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(reg2) </a:t>
                      </a:r>
                      <a:r>
                        <a:rPr lang="en-US" sz="1400" b="1" dirty="0">
                          <a:solidFill>
                            <a:schemeClr val="tx1"/>
                          </a:solidFill>
                          <a:sym typeface="Symbol"/>
                        </a:rPr>
                        <a:t> (reg1) - (reg2)</a:t>
                      </a:r>
                    </a:p>
                    <a:p>
                      <a:r>
                        <a:rPr lang="en-US" sz="1400" b="1" dirty="0">
                          <a:solidFill>
                            <a:schemeClr val="tx1"/>
                          </a:solidFill>
                          <a:sym typeface="Symbol"/>
                        </a:rPr>
                        <a:t>(reg2)</a:t>
                      </a:r>
                      <a:r>
                        <a:rPr lang="en-US" sz="1400" b="1" dirty="0">
                          <a:solidFill>
                            <a:schemeClr val="tx1"/>
                          </a:solidFill>
                        </a:rPr>
                        <a:t> </a:t>
                      </a:r>
                      <a:r>
                        <a:rPr lang="en-US" sz="1400" b="1" dirty="0">
                          <a:solidFill>
                            <a:schemeClr val="tx1"/>
                          </a:solidFill>
                          <a:sym typeface="Symbol"/>
                        </a:rPr>
                        <a:t> (reg2) - (</a:t>
                      </a:r>
                      <a:r>
                        <a:rPr lang="en-US" sz="1400" b="1" dirty="0" err="1">
                          <a:solidFill>
                            <a:schemeClr val="tx1"/>
                          </a:solidFill>
                          <a:sym typeface="Symbol"/>
                        </a:rPr>
                        <a:t>mem</a:t>
                      </a:r>
                      <a:r>
                        <a:rPr lang="en-US" sz="1400" b="1" dirty="0">
                          <a:solidFill>
                            <a:schemeClr val="tx1"/>
                          </a:solidFill>
                          <a:sym typeface="Symbol"/>
                        </a:rPr>
                        <a:t>)</a:t>
                      </a:r>
                    </a:p>
                    <a:p>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 - (reg1)</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a:solidFill>
                            <a:srgbClr val="FF0000"/>
                          </a:solidFill>
                        </a:rPr>
                        <a:t>SUB </a:t>
                      </a:r>
                      <a:r>
                        <a:rPr lang="en-US" sz="1400" b="1" dirty="0" err="1">
                          <a:solidFill>
                            <a:srgbClr val="FF0000"/>
                          </a:solidFill>
                        </a:rPr>
                        <a:t>reg</a:t>
                      </a:r>
                      <a:r>
                        <a:rPr lang="en-US" sz="1400" b="1" dirty="0">
                          <a:solidFill>
                            <a:srgbClr val="FF0000"/>
                          </a:solidFill>
                        </a:rPr>
                        <a:t>/</a:t>
                      </a:r>
                      <a:r>
                        <a:rPr lang="en-US" sz="1400" b="1" dirty="0" err="1">
                          <a:solidFill>
                            <a:srgbClr val="FF0000"/>
                          </a:solidFill>
                        </a:rPr>
                        <a:t>mem</a:t>
                      </a:r>
                      <a:r>
                        <a:rPr lang="en-US" sz="1400" b="1" dirty="0">
                          <a:solidFill>
                            <a:srgbClr val="FF0000"/>
                          </a:solidFill>
                        </a:rPr>
                        <a:t>, data</a:t>
                      </a:r>
                    </a:p>
                    <a:p>
                      <a:endParaRPr lang="en-US" sz="1400" b="1" dirty="0">
                        <a:solidFill>
                          <a:srgbClr val="FF0000"/>
                        </a:solidFill>
                      </a:endParaRPr>
                    </a:p>
                    <a:p>
                      <a:r>
                        <a:rPr lang="en-US" sz="1400" b="1" dirty="0">
                          <a:solidFill>
                            <a:schemeClr val="tx1"/>
                          </a:solidFill>
                        </a:rPr>
                        <a:t>SUB </a:t>
                      </a:r>
                      <a:r>
                        <a:rPr lang="en-US" sz="1400" b="1" dirty="0" err="1">
                          <a:solidFill>
                            <a:schemeClr val="tx1"/>
                          </a:solidFill>
                        </a:rPr>
                        <a:t>reg</a:t>
                      </a:r>
                      <a:r>
                        <a:rPr lang="en-US" sz="1400" b="1" dirty="0">
                          <a:solidFill>
                            <a:schemeClr val="tx1"/>
                          </a:solidFill>
                        </a:rPr>
                        <a:t>,</a:t>
                      </a:r>
                      <a:r>
                        <a:rPr lang="en-US" sz="1400" b="1" baseline="0" dirty="0">
                          <a:solidFill>
                            <a:schemeClr val="tx1"/>
                          </a:solidFill>
                        </a:rPr>
                        <a:t> data</a:t>
                      </a:r>
                    </a:p>
                    <a:p>
                      <a:r>
                        <a:rPr lang="en-US" sz="1400" b="1" baseline="0" dirty="0">
                          <a:solidFill>
                            <a:schemeClr val="tx1"/>
                          </a:solidFill>
                        </a:rPr>
                        <a:t>SUB </a:t>
                      </a:r>
                      <a:r>
                        <a:rPr lang="en-US" sz="1400" b="1" baseline="0" dirty="0" err="1">
                          <a:solidFill>
                            <a:schemeClr val="tx1"/>
                          </a:solidFill>
                        </a:rPr>
                        <a:t>mem</a:t>
                      </a:r>
                      <a:r>
                        <a:rPr lang="en-US" sz="1400" b="1" baseline="0" dirty="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a:t>
                      </a:r>
                      <a:r>
                        <a:rPr lang="en-US" sz="1400" b="1" dirty="0" err="1">
                          <a:solidFill>
                            <a:schemeClr val="tx1"/>
                          </a:solidFill>
                        </a:rPr>
                        <a:t>reg</a:t>
                      </a:r>
                      <a:r>
                        <a:rPr lang="en-US" sz="1400" b="1" dirty="0">
                          <a:solidFill>
                            <a:schemeClr val="tx1"/>
                          </a:solidFill>
                        </a:rPr>
                        <a:t>) </a:t>
                      </a:r>
                      <a:r>
                        <a:rPr lang="en-US" sz="1400" b="1" dirty="0">
                          <a:solidFill>
                            <a:schemeClr val="tx1"/>
                          </a:solidFill>
                          <a:sym typeface="Symbol"/>
                        </a:rPr>
                        <a:t> (</a:t>
                      </a:r>
                      <a:r>
                        <a:rPr lang="en-US" sz="1400" b="1" dirty="0" err="1">
                          <a:solidFill>
                            <a:schemeClr val="tx1"/>
                          </a:solidFill>
                          <a:sym typeface="Symbol"/>
                        </a:rPr>
                        <a:t>reg</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data</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 </a:t>
                      </a:r>
                      <a:r>
                        <a:rPr lang="en-US" sz="1400" b="1" dirty="0">
                          <a:solidFill>
                            <a:schemeClr val="tx1"/>
                          </a:solidFill>
                          <a:sym typeface="Symbol"/>
                        </a:rPr>
                        <a:t>data</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r h="998992">
                <a:tc>
                  <a:txBody>
                    <a:bodyPr/>
                    <a:lstStyle/>
                    <a:p>
                      <a:r>
                        <a:rPr lang="en-US" sz="1400" b="1" dirty="0">
                          <a:solidFill>
                            <a:srgbClr val="FF0000"/>
                          </a:solidFill>
                        </a:rPr>
                        <a:t>SUB A, data</a:t>
                      </a:r>
                    </a:p>
                    <a:p>
                      <a:endParaRPr lang="en-US" sz="1400" b="1" dirty="0">
                        <a:solidFill>
                          <a:schemeClr val="tx1"/>
                        </a:solidFill>
                      </a:endParaRPr>
                    </a:p>
                    <a:p>
                      <a:r>
                        <a:rPr lang="en-US" sz="1400" b="1" dirty="0">
                          <a:solidFill>
                            <a:schemeClr val="tx1"/>
                          </a:solidFill>
                        </a:rPr>
                        <a:t>SUB</a:t>
                      </a:r>
                      <a:r>
                        <a:rPr lang="en-US" sz="1400" b="1" baseline="0" dirty="0">
                          <a:solidFill>
                            <a:schemeClr val="tx1"/>
                          </a:solidFill>
                        </a:rPr>
                        <a:t> AL, data8</a:t>
                      </a:r>
                    </a:p>
                    <a:p>
                      <a:r>
                        <a:rPr lang="en-US" sz="1400" b="1" baseline="0" dirty="0">
                          <a:solidFill>
                            <a:schemeClr val="tx1"/>
                          </a:solidFill>
                        </a:rPr>
                        <a:t>SUB AX, data16</a:t>
                      </a:r>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(AL)</a:t>
                      </a:r>
                      <a:r>
                        <a:rPr lang="en-US" sz="1400" b="1" dirty="0">
                          <a:solidFill>
                            <a:schemeClr val="tx1"/>
                          </a:solidFill>
                          <a:sym typeface="Symbol"/>
                        </a:rPr>
                        <a:t>   (AL)</a:t>
                      </a:r>
                      <a:r>
                        <a:rPr lang="en-US" sz="1400" b="1" baseline="0" dirty="0">
                          <a:solidFill>
                            <a:schemeClr val="tx1"/>
                          </a:solidFill>
                          <a:sym typeface="Symbol"/>
                        </a:rPr>
                        <a:t> - data8</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(AX)</a:t>
                      </a:r>
                      <a:r>
                        <a:rPr lang="en-US" sz="1400" b="1" dirty="0">
                          <a:solidFill>
                            <a:schemeClr val="tx1"/>
                          </a:solidFill>
                          <a:sym typeface="Symbol"/>
                        </a:rPr>
                        <a:t>   (AX) - data16</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7089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Slide Number Placeholder 2"/>
          <p:cNvSpPr>
            <a:spLocks noGrp="1"/>
          </p:cNvSpPr>
          <p:nvPr>
            <p:ph type="sldNum" sz="quarter" idx="12"/>
          </p:nvPr>
        </p:nvSpPr>
        <p:spPr/>
        <p:txBody>
          <a:bodyPr/>
          <a:lstStyle/>
          <a:p>
            <a:fld id="{85E6815B-E59C-4D87-B1F6-ECBDD22AF1DC}" type="slidenum">
              <a:rPr lang="en-US" smtClean="0"/>
              <a:pPr/>
              <a:t>3</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8194" name="Picture 2" descr="C:\Users\AMMU\Desktop\Scans\yt.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3546" y="1239838"/>
            <a:ext cx="4722813" cy="39417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752600" y="1457928"/>
            <a:ext cx="1600200" cy="37236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63106" y="3454894"/>
            <a:ext cx="1600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538758" y="915889"/>
            <a:ext cx="3976842" cy="523220"/>
          </a:xfrm>
          <a:prstGeom prst="rect">
            <a:avLst/>
          </a:prstGeom>
          <a:ln>
            <a:solidFill>
              <a:srgbClr val="FF0000"/>
            </a:solidFill>
          </a:ln>
        </p:spPr>
        <p:txBody>
          <a:bodyPr wrap="square">
            <a:spAutoFit/>
          </a:bodyPr>
          <a:lstStyle/>
          <a:p>
            <a:pPr algn="ctr"/>
            <a:r>
              <a:rPr lang="en-US" sz="1400" b="1" dirty="0">
                <a:solidFill>
                  <a:srgbClr val="0070C0"/>
                </a:solidFill>
              </a:rPr>
              <a:t>Program</a:t>
            </a:r>
            <a:r>
              <a:rPr lang="en-US" sz="1400" dirty="0">
                <a:solidFill>
                  <a:srgbClr val="0070C0"/>
                </a:solidFill>
              </a:rPr>
              <a:t> </a:t>
            </a:r>
          </a:p>
          <a:p>
            <a:pPr algn="ctr"/>
            <a:r>
              <a:rPr lang="en-US" sz="1400" b="1" dirty="0"/>
              <a:t>A set of instructions written to solve a problem.</a:t>
            </a:r>
          </a:p>
        </p:txBody>
      </p:sp>
      <p:sp>
        <p:nvSpPr>
          <p:cNvPr id="8" name="Rectangle 7"/>
          <p:cNvSpPr/>
          <p:nvPr/>
        </p:nvSpPr>
        <p:spPr>
          <a:xfrm>
            <a:off x="6538758" y="1865294"/>
            <a:ext cx="3976842" cy="954107"/>
          </a:xfrm>
          <a:prstGeom prst="rect">
            <a:avLst/>
          </a:prstGeom>
          <a:ln>
            <a:solidFill>
              <a:srgbClr val="FF0000"/>
            </a:solidFill>
          </a:ln>
        </p:spPr>
        <p:txBody>
          <a:bodyPr wrap="square">
            <a:spAutoFit/>
          </a:bodyPr>
          <a:lstStyle/>
          <a:p>
            <a:pPr algn="ctr"/>
            <a:r>
              <a:rPr lang="en-US" sz="1400" b="1" dirty="0">
                <a:solidFill>
                  <a:srgbClr val="0070C0"/>
                </a:solidFill>
                <a:latin typeface="Verdana" pitchFamily="34" charset="0"/>
                <a:ea typeface="Verdana" pitchFamily="34" charset="0"/>
                <a:cs typeface="Verdana" pitchFamily="34" charset="0"/>
              </a:rPr>
              <a:t>Instruction</a:t>
            </a:r>
            <a:endParaRPr lang="en-US" sz="1400" dirty="0">
              <a:solidFill>
                <a:srgbClr val="0070C0"/>
              </a:solidFill>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Directions which a microprocessor follows to execute a task or part of a task.</a:t>
            </a:r>
          </a:p>
        </p:txBody>
      </p:sp>
      <p:sp>
        <p:nvSpPr>
          <p:cNvPr id="12" name="TextBox 11"/>
          <p:cNvSpPr txBox="1"/>
          <p:nvPr/>
        </p:nvSpPr>
        <p:spPr>
          <a:xfrm>
            <a:off x="7315201" y="3264276"/>
            <a:ext cx="1639295" cy="307777"/>
          </a:xfrm>
          <a:prstGeom prst="rect">
            <a:avLst/>
          </a:prstGeom>
          <a:solidFill>
            <a:srgbClr val="FFFF00"/>
          </a:solidFill>
        </p:spPr>
        <p:txBody>
          <a:bodyPr wrap="none" rtlCol="0">
            <a:spAutoFit/>
          </a:bodyPr>
          <a:lstStyle/>
          <a:p>
            <a:r>
              <a:rPr lang="en-US" sz="1400" b="1" dirty="0">
                <a:solidFill>
                  <a:srgbClr val="CC0099"/>
                </a:solidFill>
              </a:rPr>
              <a:t>Computer language</a:t>
            </a:r>
          </a:p>
        </p:txBody>
      </p:sp>
      <p:sp>
        <p:nvSpPr>
          <p:cNvPr id="15" name="TextBox 14"/>
          <p:cNvSpPr txBox="1"/>
          <p:nvPr/>
        </p:nvSpPr>
        <p:spPr>
          <a:xfrm>
            <a:off x="6553200" y="4183560"/>
            <a:ext cx="946734" cy="307777"/>
          </a:xfrm>
          <a:prstGeom prst="rect">
            <a:avLst/>
          </a:prstGeom>
          <a:solidFill>
            <a:srgbClr val="FFFF00"/>
          </a:solidFill>
        </p:spPr>
        <p:txBody>
          <a:bodyPr wrap="none" rtlCol="0">
            <a:spAutoFit/>
          </a:bodyPr>
          <a:lstStyle/>
          <a:p>
            <a:r>
              <a:rPr lang="en-US" sz="1400" b="1" dirty="0">
                <a:solidFill>
                  <a:srgbClr val="CC0099"/>
                </a:solidFill>
              </a:rPr>
              <a:t>High Level</a:t>
            </a:r>
          </a:p>
        </p:txBody>
      </p:sp>
      <p:sp>
        <p:nvSpPr>
          <p:cNvPr id="16" name="TextBox 15"/>
          <p:cNvSpPr txBox="1"/>
          <p:nvPr/>
        </p:nvSpPr>
        <p:spPr>
          <a:xfrm>
            <a:off x="9064238" y="4183560"/>
            <a:ext cx="911147" cy="307777"/>
          </a:xfrm>
          <a:prstGeom prst="rect">
            <a:avLst/>
          </a:prstGeom>
          <a:solidFill>
            <a:srgbClr val="FFFF00"/>
          </a:solidFill>
        </p:spPr>
        <p:txBody>
          <a:bodyPr wrap="none" rtlCol="0">
            <a:spAutoFit/>
          </a:bodyPr>
          <a:lstStyle/>
          <a:p>
            <a:r>
              <a:rPr lang="en-US" sz="1400" b="1" dirty="0">
                <a:solidFill>
                  <a:srgbClr val="CC0099"/>
                </a:solidFill>
              </a:rPr>
              <a:t>Low Level</a:t>
            </a:r>
          </a:p>
        </p:txBody>
      </p:sp>
      <p:sp>
        <p:nvSpPr>
          <p:cNvPr id="17" name="TextBox 16"/>
          <p:cNvSpPr txBox="1"/>
          <p:nvPr/>
        </p:nvSpPr>
        <p:spPr>
          <a:xfrm>
            <a:off x="5486401" y="5220647"/>
            <a:ext cx="1574149" cy="307777"/>
          </a:xfrm>
          <a:prstGeom prst="rect">
            <a:avLst/>
          </a:prstGeom>
          <a:solidFill>
            <a:srgbClr val="FFFF00"/>
          </a:solidFill>
        </p:spPr>
        <p:txBody>
          <a:bodyPr wrap="none" rtlCol="0">
            <a:spAutoFit/>
          </a:bodyPr>
          <a:lstStyle/>
          <a:p>
            <a:r>
              <a:rPr lang="en-US" sz="1400" b="1" dirty="0">
                <a:solidFill>
                  <a:srgbClr val="CC0099"/>
                </a:solidFill>
              </a:rPr>
              <a:t>Machine Language</a:t>
            </a:r>
          </a:p>
        </p:txBody>
      </p:sp>
      <p:sp>
        <p:nvSpPr>
          <p:cNvPr id="18" name="TextBox 17"/>
          <p:cNvSpPr txBox="1"/>
          <p:nvPr/>
        </p:nvSpPr>
        <p:spPr>
          <a:xfrm>
            <a:off x="8153401" y="5223680"/>
            <a:ext cx="1641475" cy="307777"/>
          </a:xfrm>
          <a:prstGeom prst="rect">
            <a:avLst/>
          </a:prstGeom>
          <a:solidFill>
            <a:srgbClr val="FFFF00"/>
          </a:solidFill>
        </p:spPr>
        <p:txBody>
          <a:bodyPr wrap="none" rtlCol="0">
            <a:spAutoFit/>
          </a:bodyPr>
          <a:lstStyle/>
          <a:p>
            <a:r>
              <a:rPr lang="en-US" sz="1400" b="1" dirty="0">
                <a:solidFill>
                  <a:srgbClr val="CC0099"/>
                </a:solidFill>
              </a:rPr>
              <a:t>Assembly Language</a:t>
            </a:r>
          </a:p>
        </p:txBody>
      </p:sp>
      <p:sp>
        <p:nvSpPr>
          <p:cNvPr id="13" name="TextBox 12"/>
          <p:cNvSpPr txBox="1"/>
          <p:nvPr/>
        </p:nvSpPr>
        <p:spPr>
          <a:xfrm>
            <a:off x="5486400" y="5665114"/>
            <a:ext cx="1981200" cy="307777"/>
          </a:xfrm>
          <a:prstGeom prst="rect">
            <a:avLst/>
          </a:prstGeom>
          <a:noFill/>
        </p:spPr>
        <p:txBody>
          <a:bodyPr wrap="square" rtlCol="0">
            <a:spAutoFit/>
          </a:bodyPr>
          <a:lstStyle/>
          <a:p>
            <a:r>
              <a:rPr lang="en-US" sz="1400" b="1" dirty="0">
                <a:latin typeface="Agency FB"/>
                <a:sym typeface="Wingdings 2"/>
              </a:rPr>
              <a:t> </a:t>
            </a:r>
            <a:r>
              <a:rPr lang="en-US" sz="1400" b="1" dirty="0"/>
              <a:t>Binary bits</a:t>
            </a:r>
          </a:p>
        </p:txBody>
      </p:sp>
      <p:sp>
        <p:nvSpPr>
          <p:cNvPr id="21" name="TextBox 20"/>
          <p:cNvSpPr txBox="1"/>
          <p:nvPr/>
        </p:nvSpPr>
        <p:spPr>
          <a:xfrm>
            <a:off x="8077200" y="5662137"/>
            <a:ext cx="2438400" cy="907941"/>
          </a:xfrm>
          <a:prstGeom prst="rect">
            <a:avLst/>
          </a:prstGeom>
          <a:noFill/>
        </p:spPr>
        <p:txBody>
          <a:bodyPr wrap="square" rtlCol="0">
            <a:spAutoFit/>
          </a:bodyPr>
          <a:lstStyle/>
          <a:p>
            <a:pPr marL="285750" indent="-285750">
              <a:buFont typeface="Wingdings 2"/>
              <a:buChar char="¾"/>
            </a:pPr>
            <a:r>
              <a:rPr lang="en-US" sz="1400" b="1" dirty="0"/>
              <a:t>English Alphabets</a:t>
            </a:r>
          </a:p>
          <a:p>
            <a:pPr marL="285750" indent="-285750">
              <a:buFont typeface="Wingdings 2"/>
              <a:buChar char="¾"/>
            </a:pPr>
            <a:r>
              <a:rPr lang="en-US" sz="1400" b="1" dirty="0">
                <a:sym typeface="Wingdings 2"/>
              </a:rPr>
              <a:t>‘Mnemonics’</a:t>
            </a:r>
          </a:p>
          <a:p>
            <a:pPr marL="285750" indent="-285750">
              <a:buFont typeface="Wingdings 2"/>
              <a:buChar char="¾"/>
            </a:pPr>
            <a:r>
              <a:rPr lang="en-US" sz="1400" b="1" dirty="0">
                <a:sym typeface="Wingdings 2"/>
              </a:rPr>
              <a:t>Assembler </a:t>
            </a:r>
            <a:r>
              <a:rPr lang="en-US" sz="1100" b="1" dirty="0">
                <a:sym typeface="Symbol"/>
              </a:rPr>
              <a:t>Mnemonics  </a:t>
            </a:r>
            <a:r>
              <a:rPr lang="en-US" sz="1100" b="1" dirty="0">
                <a:sym typeface="Wingdings 2"/>
              </a:rPr>
              <a:t>Machine Language</a:t>
            </a:r>
            <a:endParaRPr lang="en-US" sz="1100" b="1" dirty="0"/>
          </a:p>
        </p:txBody>
      </p:sp>
      <p:cxnSp>
        <p:nvCxnSpPr>
          <p:cNvPr id="19" name="Straight Arrow Connector 18"/>
          <p:cNvCxnSpPr>
            <a:stCxn id="12" idx="2"/>
          </p:cNvCxnSpPr>
          <p:nvPr/>
        </p:nvCxnSpPr>
        <p:spPr>
          <a:xfrm flipH="1">
            <a:off x="7315202" y="3572053"/>
            <a:ext cx="819647" cy="6115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2" idx="2"/>
            <a:endCxn id="16" idx="0"/>
          </p:cNvCxnSpPr>
          <p:nvPr/>
        </p:nvCxnSpPr>
        <p:spPr>
          <a:xfrm>
            <a:off x="8134849" y="3572053"/>
            <a:ext cx="1384963" cy="61150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2"/>
            <a:endCxn id="17" idx="0"/>
          </p:cNvCxnSpPr>
          <p:nvPr/>
        </p:nvCxnSpPr>
        <p:spPr>
          <a:xfrm flipH="1">
            <a:off x="6273475" y="4491336"/>
            <a:ext cx="3246336" cy="7293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6" idx="2"/>
          </p:cNvCxnSpPr>
          <p:nvPr/>
        </p:nvCxnSpPr>
        <p:spPr>
          <a:xfrm>
            <a:off x="9519812" y="4491336"/>
            <a:ext cx="386189" cy="6902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534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7" grpId="0" animBg="1"/>
      <p:bldP spid="8" grpId="0" animBg="1"/>
      <p:bldP spid="12" grpId="0" animBg="1"/>
      <p:bldP spid="15" grpId="0" animBg="1"/>
      <p:bldP spid="16" grpId="0" animBg="1"/>
      <p:bldP spid="17" grpId="0" animBg="1"/>
      <p:bldP spid="18" grpId="0" animBg="1"/>
      <p:bldP spid="13"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23034"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30</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nvGraphicFramePr>
        <p:xfrm>
          <a:off x="2057400" y="1905000"/>
          <a:ext cx="8153400" cy="3816848"/>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SBB reg2/ </a:t>
                      </a:r>
                      <a:r>
                        <a:rPr lang="en-US" sz="1400" b="1" dirty="0" err="1">
                          <a:solidFill>
                            <a:srgbClr val="FF0000"/>
                          </a:solidFill>
                        </a:rPr>
                        <a:t>mem</a:t>
                      </a:r>
                      <a:r>
                        <a:rPr lang="en-US" sz="1400" b="1" dirty="0">
                          <a:solidFill>
                            <a:srgbClr val="FF0000"/>
                          </a:solidFill>
                        </a:rPr>
                        <a:t>, reg1/</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SBB reg2, reg1</a:t>
                      </a:r>
                    </a:p>
                    <a:p>
                      <a:r>
                        <a:rPr lang="en-US" sz="1400" b="1" dirty="0">
                          <a:solidFill>
                            <a:schemeClr val="tx1"/>
                          </a:solidFill>
                        </a:rPr>
                        <a:t>SBB reg2, </a:t>
                      </a:r>
                      <a:r>
                        <a:rPr lang="en-US" sz="1400" b="1" dirty="0" err="1">
                          <a:solidFill>
                            <a:schemeClr val="tx1"/>
                          </a:solidFill>
                        </a:rPr>
                        <a:t>mem</a:t>
                      </a:r>
                      <a:endParaRPr lang="en-US" sz="1400" b="1" dirty="0">
                        <a:solidFill>
                          <a:schemeClr val="tx1"/>
                        </a:solidFill>
                      </a:endParaRPr>
                    </a:p>
                    <a:p>
                      <a:r>
                        <a:rPr lang="en-US" sz="1400" b="1" dirty="0">
                          <a:solidFill>
                            <a:schemeClr val="tx1"/>
                          </a:solidFill>
                        </a:rPr>
                        <a:t>SBB </a:t>
                      </a:r>
                      <a:r>
                        <a:rPr lang="en-US" sz="1400" b="1" dirty="0" err="1">
                          <a:solidFill>
                            <a:schemeClr val="tx1"/>
                          </a:solidFill>
                        </a:rPr>
                        <a:t>mem</a:t>
                      </a:r>
                      <a:r>
                        <a:rPr lang="en-US" sz="1400" b="1" dirty="0">
                          <a:solidFill>
                            <a:schemeClr val="tx1"/>
                          </a:solidFill>
                        </a:rPr>
                        <a:t>, reg1</a:t>
                      </a: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(reg2) </a:t>
                      </a:r>
                      <a:r>
                        <a:rPr lang="en-US" sz="1400" b="1" dirty="0">
                          <a:solidFill>
                            <a:schemeClr val="tx1"/>
                          </a:solidFill>
                          <a:sym typeface="Symbol"/>
                        </a:rPr>
                        <a:t> (reg1) - (reg2)</a:t>
                      </a:r>
                      <a:r>
                        <a:rPr lang="en-US" sz="1400" b="1" baseline="0" dirty="0">
                          <a:solidFill>
                            <a:schemeClr val="tx1"/>
                          </a:solidFill>
                          <a:sym typeface="Symbol"/>
                        </a:rPr>
                        <a:t> - </a:t>
                      </a:r>
                      <a:r>
                        <a:rPr lang="en-US" sz="1400" b="1" dirty="0">
                          <a:solidFill>
                            <a:schemeClr val="tx1"/>
                          </a:solidFill>
                          <a:sym typeface="Symbol"/>
                        </a:rPr>
                        <a:t>CF</a:t>
                      </a:r>
                    </a:p>
                    <a:p>
                      <a:r>
                        <a:rPr lang="en-US" sz="1400" b="1" dirty="0">
                          <a:solidFill>
                            <a:schemeClr val="tx1"/>
                          </a:solidFill>
                          <a:sym typeface="Symbol"/>
                        </a:rPr>
                        <a:t>(reg2)</a:t>
                      </a:r>
                      <a:r>
                        <a:rPr lang="en-US" sz="1400" b="1" dirty="0">
                          <a:solidFill>
                            <a:schemeClr val="tx1"/>
                          </a:solidFill>
                        </a:rPr>
                        <a:t> </a:t>
                      </a:r>
                      <a:r>
                        <a:rPr lang="en-US" sz="1400" b="1" dirty="0">
                          <a:solidFill>
                            <a:schemeClr val="tx1"/>
                          </a:solidFill>
                          <a:sym typeface="Symbol"/>
                        </a:rPr>
                        <a:t> (reg2) - (</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CF</a:t>
                      </a:r>
                    </a:p>
                    <a:p>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 - (reg1) –CF</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a:solidFill>
                            <a:srgbClr val="FF0000"/>
                          </a:solidFill>
                        </a:rPr>
                        <a:t>SBB </a:t>
                      </a:r>
                      <a:r>
                        <a:rPr lang="en-US" sz="1400" b="1" dirty="0" err="1">
                          <a:solidFill>
                            <a:srgbClr val="FF0000"/>
                          </a:solidFill>
                        </a:rPr>
                        <a:t>reg</a:t>
                      </a:r>
                      <a:r>
                        <a:rPr lang="en-US" sz="1400" b="1" dirty="0">
                          <a:solidFill>
                            <a:srgbClr val="FF0000"/>
                          </a:solidFill>
                        </a:rPr>
                        <a:t>/</a:t>
                      </a:r>
                      <a:r>
                        <a:rPr lang="en-US" sz="1400" b="1" dirty="0" err="1">
                          <a:solidFill>
                            <a:srgbClr val="FF0000"/>
                          </a:solidFill>
                        </a:rPr>
                        <a:t>mem</a:t>
                      </a:r>
                      <a:r>
                        <a:rPr lang="en-US" sz="1400" b="1" dirty="0">
                          <a:solidFill>
                            <a:srgbClr val="FF0000"/>
                          </a:solidFill>
                        </a:rPr>
                        <a:t>, data</a:t>
                      </a:r>
                    </a:p>
                    <a:p>
                      <a:endParaRPr lang="en-US" sz="1400" b="1" dirty="0">
                        <a:solidFill>
                          <a:srgbClr val="FF0000"/>
                        </a:solidFill>
                      </a:endParaRPr>
                    </a:p>
                    <a:p>
                      <a:r>
                        <a:rPr lang="en-US" sz="1400" b="1" dirty="0">
                          <a:solidFill>
                            <a:schemeClr val="tx1"/>
                          </a:solidFill>
                        </a:rPr>
                        <a:t>SBB </a:t>
                      </a:r>
                      <a:r>
                        <a:rPr lang="en-US" sz="1400" b="1" dirty="0" err="1">
                          <a:solidFill>
                            <a:schemeClr val="tx1"/>
                          </a:solidFill>
                        </a:rPr>
                        <a:t>reg</a:t>
                      </a:r>
                      <a:r>
                        <a:rPr lang="en-US" sz="1400" b="1" dirty="0">
                          <a:solidFill>
                            <a:schemeClr val="tx1"/>
                          </a:solidFill>
                        </a:rPr>
                        <a:t>,</a:t>
                      </a:r>
                      <a:r>
                        <a:rPr lang="en-US" sz="1400" b="1" baseline="0" dirty="0">
                          <a:solidFill>
                            <a:schemeClr val="tx1"/>
                          </a:solidFill>
                        </a:rPr>
                        <a:t> data</a:t>
                      </a:r>
                    </a:p>
                    <a:p>
                      <a:r>
                        <a:rPr lang="en-US" sz="1400" b="1" baseline="0" dirty="0">
                          <a:solidFill>
                            <a:schemeClr val="tx1"/>
                          </a:solidFill>
                        </a:rPr>
                        <a:t>SBB </a:t>
                      </a:r>
                      <a:r>
                        <a:rPr lang="en-US" sz="1400" b="1" baseline="0" dirty="0" err="1">
                          <a:solidFill>
                            <a:schemeClr val="tx1"/>
                          </a:solidFill>
                        </a:rPr>
                        <a:t>mem</a:t>
                      </a:r>
                      <a:r>
                        <a:rPr lang="en-US" sz="1400" b="1" baseline="0" dirty="0">
                          <a:solidFill>
                            <a:schemeClr val="tx1"/>
                          </a:solidFill>
                        </a:rPr>
                        <a:t>, data</a:t>
                      </a:r>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a:t>
                      </a:r>
                      <a:r>
                        <a:rPr lang="en-US" sz="1400" b="1" dirty="0" err="1">
                          <a:solidFill>
                            <a:schemeClr val="tx1"/>
                          </a:solidFill>
                        </a:rPr>
                        <a:t>reg</a:t>
                      </a:r>
                      <a:r>
                        <a:rPr lang="en-US" sz="1400" b="1" dirty="0">
                          <a:solidFill>
                            <a:schemeClr val="tx1"/>
                          </a:solidFill>
                        </a:rPr>
                        <a:t>) </a:t>
                      </a:r>
                      <a:r>
                        <a:rPr lang="en-US" sz="1400" b="1" dirty="0">
                          <a:solidFill>
                            <a:schemeClr val="tx1"/>
                          </a:solidFill>
                          <a:sym typeface="Symbol"/>
                        </a:rPr>
                        <a:t> (</a:t>
                      </a:r>
                      <a:r>
                        <a:rPr lang="en-US" sz="1400" b="1" dirty="0" err="1">
                          <a:solidFill>
                            <a:schemeClr val="tx1"/>
                          </a:solidFill>
                          <a:sym typeface="Symbol"/>
                        </a:rPr>
                        <a:t>reg</a:t>
                      </a:r>
                      <a:r>
                        <a:rPr lang="en-US" sz="1400" b="1" dirty="0">
                          <a:solidFill>
                            <a:schemeClr val="tx1"/>
                          </a:solidFill>
                          <a:sym typeface="Symbol"/>
                        </a:rPr>
                        <a:t>) – data - CF</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a:t>
                      </a:r>
                      <a:r>
                        <a:rPr lang="en-US" sz="1400" b="1" dirty="0" err="1">
                          <a:solidFill>
                            <a:schemeClr val="tx1"/>
                          </a:solidFill>
                          <a:sym typeface="Symbol"/>
                        </a:rPr>
                        <a:t>mem</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 - data - CF</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r h="998992">
                <a:tc>
                  <a:txBody>
                    <a:bodyPr/>
                    <a:lstStyle/>
                    <a:p>
                      <a:r>
                        <a:rPr lang="en-US" sz="1400" b="1" dirty="0">
                          <a:solidFill>
                            <a:srgbClr val="FF0000"/>
                          </a:solidFill>
                        </a:rPr>
                        <a:t>SBB A, data</a:t>
                      </a:r>
                    </a:p>
                    <a:p>
                      <a:endParaRPr lang="en-US" sz="1400" b="1" dirty="0">
                        <a:solidFill>
                          <a:schemeClr val="tx1"/>
                        </a:solidFill>
                      </a:endParaRPr>
                    </a:p>
                    <a:p>
                      <a:r>
                        <a:rPr lang="en-US" sz="1400" b="1" baseline="0" dirty="0">
                          <a:solidFill>
                            <a:schemeClr val="tx1"/>
                          </a:solidFill>
                        </a:rPr>
                        <a:t>SBB AL, data8</a:t>
                      </a:r>
                    </a:p>
                    <a:p>
                      <a:r>
                        <a:rPr lang="en-US" sz="1400" b="1" baseline="0" dirty="0">
                          <a:solidFill>
                            <a:schemeClr val="tx1"/>
                          </a:solidFill>
                        </a:rPr>
                        <a:t>SBB AX, data16</a:t>
                      </a:r>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(AL)</a:t>
                      </a:r>
                      <a:r>
                        <a:rPr lang="en-US" sz="1400" b="1" dirty="0">
                          <a:solidFill>
                            <a:schemeClr val="tx1"/>
                          </a:solidFill>
                          <a:sym typeface="Symbol"/>
                        </a:rPr>
                        <a:t>   (AL)</a:t>
                      </a:r>
                      <a:r>
                        <a:rPr lang="en-US" sz="1400" b="1" baseline="0" dirty="0">
                          <a:solidFill>
                            <a:schemeClr val="tx1"/>
                          </a:solidFill>
                          <a:sym typeface="Symbol"/>
                        </a:rPr>
                        <a:t> - data8 - CF</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(AX)</a:t>
                      </a:r>
                      <a:r>
                        <a:rPr lang="en-US" sz="1400" b="1" dirty="0">
                          <a:solidFill>
                            <a:schemeClr val="tx1"/>
                          </a:solidFill>
                          <a:sym typeface="Symbol"/>
                        </a:rPr>
                        <a:t>   (AX) - data16 - CF</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FFCCCC"/>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38034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69342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293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31</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nvGraphicFramePr>
        <p:xfrm>
          <a:off x="2057400" y="1905000"/>
          <a:ext cx="8153400" cy="359664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INC </a:t>
                      </a:r>
                      <a:r>
                        <a:rPr lang="en-US" sz="1400" b="1" dirty="0" err="1">
                          <a:solidFill>
                            <a:srgbClr val="FF0000"/>
                          </a:solidFill>
                        </a:rPr>
                        <a:t>reg</a:t>
                      </a:r>
                      <a:r>
                        <a:rPr lang="en-US" sz="1400" b="1" dirty="0">
                          <a:solidFill>
                            <a:srgbClr val="FF0000"/>
                          </a:solidFill>
                        </a:rPr>
                        <a:t>/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INC reg8</a:t>
                      </a: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INC reg16</a:t>
                      </a:r>
                    </a:p>
                    <a:p>
                      <a:endParaRPr lang="en-US" sz="1400" b="1" dirty="0">
                        <a:solidFill>
                          <a:schemeClr val="tx1"/>
                        </a:solidFill>
                      </a:endParaRPr>
                    </a:p>
                    <a:p>
                      <a:r>
                        <a:rPr lang="en-US" sz="1400" b="1" dirty="0">
                          <a:solidFill>
                            <a:schemeClr val="tx1"/>
                          </a:solidFill>
                        </a:rPr>
                        <a:t>INC</a:t>
                      </a:r>
                      <a:r>
                        <a:rPr lang="en-US" sz="1400" b="1" baseline="0" dirty="0">
                          <a:solidFill>
                            <a:schemeClr val="tx1"/>
                          </a:solidFill>
                        </a:rPr>
                        <a:t> </a:t>
                      </a:r>
                      <a:r>
                        <a:rPr lang="en-US" sz="1400" b="1" baseline="0" dirty="0" err="1">
                          <a:solidFill>
                            <a:schemeClr val="tx1"/>
                          </a:solidFill>
                        </a:rPr>
                        <a:t>mem</a:t>
                      </a:r>
                      <a:endParaRPr lang="en-US" sz="1400" b="1" dirty="0">
                        <a:solidFill>
                          <a:schemeClr val="tx1"/>
                        </a:solidFill>
                      </a:endParaRPr>
                    </a:p>
                    <a:p>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baseline="0" dirty="0">
                          <a:solidFill>
                            <a:schemeClr val="tx1"/>
                          </a:solidFill>
                        </a:rPr>
                        <a:t>(reg8) </a:t>
                      </a:r>
                      <a:r>
                        <a:rPr lang="en-US" sz="1400" b="1" dirty="0">
                          <a:solidFill>
                            <a:schemeClr val="tx1"/>
                          </a:solidFill>
                          <a:sym typeface="Symbol"/>
                        </a:rPr>
                        <a:t> (reg8) + 1</a:t>
                      </a:r>
                    </a:p>
                    <a:p>
                      <a:endParaRPr lang="en-US" sz="1400" b="1" dirty="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rPr>
                        <a:t>(reg16) </a:t>
                      </a:r>
                      <a:r>
                        <a:rPr lang="en-US" sz="1400" b="1" dirty="0">
                          <a:solidFill>
                            <a:schemeClr val="tx1"/>
                          </a:solidFill>
                          <a:sym typeface="Symbol"/>
                        </a:rPr>
                        <a:t> (reg16) + 1</a:t>
                      </a:r>
                    </a:p>
                    <a:p>
                      <a:endParaRPr lang="en-US" sz="1400" b="1" baseline="0" dirty="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rPr>
                        <a:t>(</a:t>
                      </a:r>
                      <a:r>
                        <a:rPr lang="en-US" sz="1400" b="1" baseline="0" dirty="0" err="1">
                          <a:solidFill>
                            <a:schemeClr val="tx1"/>
                          </a:solidFill>
                        </a:rPr>
                        <a:t>mem</a:t>
                      </a:r>
                      <a:r>
                        <a:rPr lang="en-US" sz="1400" b="1" baseline="0" dirty="0">
                          <a:solidFill>
                            <a:schemeClr val="tx1"/>
                          </a:solidFil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 + 1</a:t>
                      </a: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a:solidFill>
                            <a:srgbClr val="FF0000"/>
                          </a:solidFill>
                        </a:rPr>
                        <a:t>DEC </a:t>
                      </a:r>
                      <a:r>
                        <a:rPr lang="en-US" sz="1400" b="1" dirty="0" err="1">
                          <a:solidFill>
                            <a:srgbClr val="FF0000"/>
                          </a:solidFill>
                        </a:rPr>
                        <a:t>reg</a:t>
                      </a:r>
                      <a:r>
                        <a:rPr lang="en-US" sz="1400" b="1" dirty="0">
                          <a:solidFill>
                            <a:srgbClr val="FF0000"/>
                          </a:solidFill>
                        </a:rPr>
                        <a:t>/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DEC reg8</a:t>
                      </a: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DEC reg16</a:t>
                      </a:r>
                    </a:p>
                    <a:p>
                      <a:endParaRPr lang="en-US" sz="1400" b="1" dirty="0">
                        <a:solidFill>
                          <a:schemeClr val="tx1"/>
                        </a:solidFill>
                      </a:endParaRPr>
                    </a:p>
                    <a:p>
                      <a:r>
                        <a:rPr lang="en-US" sz="1400" b="1" baseline="0" dirty="0">
                          <a:solidFill>
                            <a:schemeClr val="tx1"/>
                          </a:solidFill>
                        </a:rPr>
                        <a:t>DEC </a:t>
                      </a:r>
                      <a:r>
                        <a:rPr lang="en-US" sz="1400" b="1" baseline="0" dirty="0" err="1">
                          <a:solidFill>
                            <a:schemeClr val="tx1"/>
                          </a:solidFill>
                        </a:rPr>
                        <a:t>mem</a:t>
                      </a:r>
                      <a:endParaRPr lang="en-US" sz="1400" b="1" dirty="0">
                        <a:solidFill>
                          <a:schemeClr val="tx1"/>
                        </a:solidFill>
                      </a:endParaRPr>
                    </a:p>
                    <a:p>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baseline="0" dirty="0">
                          <a:solidFill>
                            <a:schemeClr val="tx1"/>
                          </a:solidFill>
                        </a:rPr>
                        <a:t>(reg8) </a:t>
                      </a:r>
                      <a:r>
                        <a:rPr lang="en-US" sz="1400" b="1" dirty="0">
                          <a:solidFill>
                            <a:schemeClr val="tx1"/>
                          </a:solidFill>
                          <a:sym typeface="Symbol"/>
                        </a:rPr>
                        <a:t> (reg8) - 1</a:t>
                      </a:r>
                    </a:p>
                    <a:p>
                      <a:endParaRPr lang="en-US" sz="1400" b="1" dirty="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rPr>
                        <a:t>(reg16) </a:t>
                      </a:r>
                      <a:r>
                        <a:rPr lang="en-US" sz="1400" b="1" dirty="0">
                          <a:solidFill>
                            <a:schemeClr val="tx1"/>
                          </a:solidFill>
                          <a:sym typeface="Symbol"/>
                        </a:rPr>
                        <a:t> (reg16) - 1</a:t>
                      </a:r>
                    </a:p>
                    <a:p>
                      <a:endParaRPr lang="en-US" sz="1400" b="1" baseline="0" dirty="0">
                        <a:solidFill>
                          <a:schemeClr val="tx1"/>
                        </a:solidFill>
                        <a:sym typeface="Symbo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rPr>
                        <a:t>(</a:t>
                      </a:r>
                      <a:r>
                        <a:rPr lang="en-US" sz="1400" b="1" baseline="0" dirty="0" err="1">
                          <a:solidFill>
                            <a:schemeClr val="tx1"/>
                          </a:solidFill>
                        </a:rPr>
                        <a:t>mem</a:t>
                      </a:r>
                      <a:r>
                        <a:rPr lang="en-US" sz="1400" b="1" baseline="0" dirty="0">
                          <a:solidFill>
                            <a:schemeClr val="tx1"/>
                          </a:solidFill>
                        </a:rPr>
                        <a:t>)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 - 1</a:t>
                      </a: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03482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6200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32</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nvGraphicFramePr>
        <p:xfrm>
          <a:off x="2057400" y="1905000"/>
          <a:ext cx="8153400" cy="3383280"/>
        </p:xfrm>
        <a:graphic>
          <a:graphicData uri="http://schemas.openxmlformats.org/drawingml/2006/table">
            <a:tbl>
              <a:tblPr firstRow="1" bandRow="1">
                <a:tableStyleId>{5C22544A-7EE6-4342-B048-85BDC9FD1C3A}</a:tableStyleId>
              </a:tblPr>
              <a:tblGrid>
                <a:gridCol w="3733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MUL </a:t>
                      </a:r>
                      <a:r>
                        <a:rPr lang="en-US" sz="1400" b="1" dirty="0" err="1">
                          <a:solidFill>
                            <a:srgbClr val="FF0000"/>
                          </a:solidFill>
                        </a:rPr>
                        <a:t>reg</a:t>
                      </a:r>
                      <a:r>
                        <a:rPr lang="en-US" sz="1400" b="1" dirty="0">
                          <a:solidFill>
                            <a:srgbClr val="FF0000"/>
                          </a:solidFill>
                        </a:rPr>
                        <a:t>/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MUL </a:t>
                      </a:r>
                      <a:r>
                        <a:rPr lang="en-US" sz="1400" b="1" dirty="0" err="1">
                          <a:solidFill>
                            <a:schemeClr val="tx1"/>
                          </a:solidFill>
                        </a:rPr>
                        <a:t>reg</a:t>
                      </a:r>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r>
                        <a:rPr lang="en-US" sz="1400" b="1" dirty="0">
                          <a:solidFill>
                            <a:schemeClr val="tx1"/>
                          </a:solidFill>
                        </a:rPr>
                        <a:t>MUL </a:t>
                      </a:r>
                      <a:r>
                        <a:rPr lang="en-US" sz="1400" b="1" dirty="0" err="1">
                          <a:solidFill>
                            <a:schemeClr val="tx1"/>
                          </a:solidFill>
                        </a:rPr>
                        <a:t>mem</a:t>
                      </a:r>
                      <a:r>
                        <a:rPr lang="en-US" sz="1400" b="1" dirty="0">
                          <a:solidFill>
                            <a:schemeClr val="tx1"/>
                          </a:solidFill>
                        </a:rPr>
                        <a:t> </a:t>
                      </a:r>
                    </a:p>
                    <a:p>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u="sng" dirty="0">
                          <a:solidFill>
                            <a:schemeClr val="tx1"/>
                          </a:solidFill>
                        </a:rPr>
                        <a:t>For byte </a:t>
                      </a:r>
                      <a:r>
                        <a:rPr lang="en-US" sz="1400" b="1" dirty="0">
                          <a:solidFill>
                            <a:schemeClr val="tx1"/>
                          </a:solidFill>
                        </a:rPr>
                        <a:t>:</a:t>
                      </a:r>
                      <a:r>
                        <a:rPr lang="en-US" sz="1400" b="1" baseline="0" dirty="0">
                          <a:solidFill>
                            <a:schemeClr val="tx1"/>
                          </a:solidFill>
                        </a:rPr>
                        <a:t> (AX) </a:t>
                      </a:r>
                      <a:r>
                        <a:rPr lang="en-US" sz="1400" b="1" dirty="0">
                          <a:solidFill>
                            <a:schemeClr val="tx1"/>
                          </a:solidFill>
                          <a:sym typeface="Symbol"/>
                        </a:rPr>
                        <a:t> (AL) x (reg8)</a:t>
                      </a:r>
                    </a:p>
                    <a:p>
                      <a:r>
                        <a:rPr lang="en-US" sz="1400" b="1" u="sng" dirty="0">
                          <a:solidFill>
                            <a:schemeClr val="tx1"/>
                          </a:solidFill>
                          <a:sym typeface="Symbol"/>
                        </a:rPr>
                        <a:t>For</a:t>
                      </a:r>
                      <a:r>
                        <a:rPr lang="en-US" sz="1400" b="1" u="sng" baseline="0" dirty="0">
                          <a:solidFill>
                            <a:schemeClr val="tx1"/>
                          </a:solidFill>
                          <a:sym typeface="Symbol"/>
                        </a:rPr>
                        <a:t> word</a:t>
                      </a:r>
                      <a:r>
                        <a:rPr lang="en-US" sz="1400" b="1" baseline="0" dirty="0">
                          <a:solidFill>
                            <a:schemeClr val="tx1"/>
                          </a:solidFill>
                          <a:sym typeface="Symbol"/>
                        </a:rPr>
                        <a:t> : (DX)(AX) </a:t>
                      </a:r>
                      <a:r>
                        <a:rPr lang="en-US" sz="1400" b="1" dirty="0">
                          <a:solidFill>
                            <a:schemeClr val="tx1"/>
                          </a:solidFill>
                          <a:sym typeface="Symbol"/>
                        </a:rPr>
                        <a:t> (AX) x (reg16)</a:t>
                      </a:r>
                      <a:r>
                        <a:rPr lang="en-US" sz="1400" b="1" baseline="0" dirty="0">
                          <a:solidFill>
                            <a:schemeClr val="tx1"/>
                          </a:solidFill>
                          <a:sym typeface="Symbol"/>
                        </a:rPr>
                        <a:t> </a:t>
                      </a:r>
                    </a:p>
                    <a:p>
                      <a:endParaRPr lang="en-US" sz="1400" b="1" baseline="0" dirty="0">
                        <a:solidFill>
                          <a:schemeClr val="tx1"/>
                        </a:solidFill>
                        <a:sym typeface="Symbol"/>
                      </a:endParaRPr>
                    </a:p>
                    <a:p>
                      <a:r>
                        <a:rPr lang="en-US" sz="1400" b="1" u="sng" dirty="0">
                          <a:solidFill>
                            <a:schemeClr val="tx1"/>
                          </a:solidFill>
                        </a:rPr>
                        <a:t>For byte </a:t>
                      </a:r>
                      <a:r>
                        <a:rPr lang="en-US" sz="1400" b="1" dirty="0">
                          <a:solidFill>
                            <a:schemeClr val="tx1"/>
                          </a:solidFill>
                        </a:rPr>
                        <a:t>:</a:t>
                      </a:r>
                      <a:r>
                        <a:rPr lang="en-US" sz="1400" b="1" baseline="0" dirty="0">
                          <a:solidFill>
                            <a:schemeClr val="tx1"/>
                          </a:solidFill>
                        </a:rPr>
                        <a:t> (AX) </a:t>
                      </a:r>
                      <a:r>
                        <a:rPr lang="en-US" sz="1400" b="1" dirty="0">
                          <a:solidFill>
                            <a:schemeClr val="tx1"/>
                          </a:solidFill>
                          <a:sym typeface="Symbol"/>
                        </a:rPr>
                        <a:t> (AL) x (mem8)</a:t>
                      </a:r>
                    </a:p>
                    <a:p>
                      <a:r>
                        <a:rPr lang="en-US" sz="1400" b="1" u="sng" dirty="0">
                          <a:solidFill>
                            <a:schemeClr val="tx1"/>
                          </a:solidFill>
                          <a:sym typeface="Symbol"/>
                        </a:rPr>
                        <a:t>For</a:t>
                      </a:r>
                      <a:r>
                        <a:rPr lang="en-US" sz="1400" b="1" u="sng" baseline="0" dirty="0">
                          <a:solidFill>
                            <a:schemeClr val="tx1"/>
                          </a:solidFill>
                          <a:sym typeface="Symbol"/>
                        </a:rPr>
                        <a:t> word</a:t>
                      </a:r>
                      <a:r>
                        <a:rPr lang="en-US" sz="1400" b="1" baseline="0" dirty="0">
                          <a:solidFill>
                            <a:schemeClr val="tx1"/>
                          </a:solidFill>
                          <a:sym typeface="Symbol"/>
                        </a:rPr>
                        <a:t> : (DX)(AX) </a:t>
                      </a:r>
                      <a:r>
                        <a:rPr lang="en-US" sz="1400" b="1" dirty="0">
                          <a:solidFill>
                            <a:schemeClr val="tx1"/>
                          </a:solidFill>
                          <a:sym typeface="Symbol"/>
                        </a:rPr>
                        <a:t> (AX) x (mem16)</a:t>
                      </a:r>
                      <a:r>
                        <a:rPr lang="en-US" sz="1400" b="1" baseline="0" dirty="0">
                          <a:solidFill>
                            <a:schemeClr val="tx1"/>
                          </a:solidFill>
                          <a:sym typeface="Symbol"/>
                        </a:rPr>
                        <a:t> </a:t>
                      </a:r>
                      <a:endParaRPr lang="en-US" sz="1400" b="1" dirty="0">
                        <a:solidFill>
                          <a:schemeClr val="tx1"/>
                        </a:solidFill>
                      </a:endParaRP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r h="1289022">
                <a:tc>
                  <a:txBody>
                    <a:bodyPr/>
                    <a:lstStyle/>
                    <a:p>
                      <a:r>
                        <a:rPr lang="en-US" sz="1400" b="1" dirty="0">
                          <a:solidFill>
                            <a:srgbClr val="FF0000"/>
                          </a:solidFill>
                        </a:rPr>
                        <a:t>IMUL </a:t>
                      </a:r>
                      <a:r>
                        <a:rPr lang="en-US" sz="1400" b="1" dirty="0" err="1">
                          <a:solidFill>
                            <a:srgbClr val="FF0000"/>
                          </a:solidFill>
                        </a:rPr>
                        <a:t>reg</a:t>
                      </a:r>
                      <a:r>
                        <a:rPr lang="en-US" sz="1400" b="1" dirty="0">
                          <a:solidFill>
                            <a:srgbClr val="FF0000"/>
                          </a:solidFill>
                        </a:rPr>
                        <a:t>/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IMUL </a:t>
                      </a:r>
                      <a:r>
                        <a:rPr lang="en-US" sz="1400" b="1" dirty="0" err="1">
                          <a:solidFill>
                            <a:schemeClr val="tx1"/>
                          </a:solidFill>
                        </a:rPr>
                        <a:t>reg</a:t>
                      </a:r>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r>
                        <a:rPr lang="en-US" sz="1400" b="1" dirty="0">
                          <a:solidFill>
                            <a:schemeClr val="tx1"/>
                          </a:solidFill>
                        </a:rPr>
                        <a:t>IMUL </a:t>
                      </a:r>
                      <a:r>
                        <a:rPr lang="en-US" sz="1400" b="1" dirty="0" err="1">
                          <a:solidFill>
                            <a:schemeClr val="tx1"/>
                          </a:solidFill>
                        </a:rPr>
                        <a:t>mem</a:t>
                      </a:r>
                      <a:r>
                        <a:rPr lang="en-US" sz="1400" b="1" dirty="0">
                          <a:solidFill>
                            <a:schemeClr val="tx1"/>
                          </a:solidFill>
                        </a:rPr>
                        <a:t> </a:t>
                      </a: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u="sng" dirty="0">
                          <a:solidFill>
                            <a:schemeClr val="tx1"/>
                          </a:solidFill>
                        </a:rPr>
                        <a:t>For byte </a:t>
                      </a:r>
                      <a:r>
                        <a:rPr lang="en-US" sz="1400" b="1" dirty="0">
                          <a:solidFill>
                            <a:schemeClr val="tx1"/>
                          </a:solidFill>
                        </a:rPr>
                        <a:t>:</a:t>
                      </a:r>
                      <a:r>
                        <a:rPr lang="en-US" sz="1400" b="1" baseline="0" dirty="0">
                          <a:solidFill>
                            <a:schemeClr val="tx1"/>
                          </a:solidFill>
                        </a:rPr>
                        <a:t> (AX) </a:t>
                      </a:r>
                      <a:r>
                        <a:rPr lang="en-US" sz="1400" b="1" dirty="0">
                          <a:solidFill>
                            <a:schemeClr val="tx1"/>
                          </a:solidFill>
                          <a:sym typeface="Symbol"/>
                        </a:rPr>
                        <a:t> (AL) x (reg8)</a:t>
                      </a:r>
                    </a:p>
                    <a:p>
                      <a:r>
                        <a:rPr lang="en-US" sz="1400" b="1" u="sng" dirty="0">
                          <a:solidFill>
                            <a:schemeClr val="tx1"/>
                          </a:solidFill>
                          <a:sym typeface="Symbol"/>
                        </a:rPr>
                        <a:t>For</a:t>
                      </a:r>
                      <a:r>
                        <a:rPr lang="en-US" sz="1400" b="1" u="sng" baseline="0" dirty="0">
                          <a:solidFill>
                            <a:schemeClr val="tx1"/>
                          </a:solidFill>
                          <a:sym typeface="Symbol"/>
                        </a:rPr>
                        <a:t> word</a:t>
                      </a:r>
                      <a:r>
                        <a:rPr lang="en-US" sz="1400" b="1" baseline="0" dirty="0">
                          <a:solidFill>
                            <a:schemeClr val="tx1"/>
                          </a:solidFill>
                          <a:sym typeface="Symbol"/>
                        </a:rPr>
                        <a:t> : (DX)(AX) </a:t>
                      </a:r>
                      <a:r>
                        <a:rPr lang="en-US" sz="1400" b="1" dirty="0">
                          <a:solidFill>
                            <a:schemeClr val="tx1"/>
                          </a:solidFill>
                          <a:sym typeface="Symbol"/>
                        </a:rPr>
                        <a:t> (AX) x (reg16)</a:t>
                      </a:r>
                      <a:r>
                        <a:rPr lang="en-US" sz="1400" b="1" baseline="0" dirty="0">
                          <a:solidFill>
                            <a:schemeClr val="tx1"/>
                          </a:solidFill>
                          <a:sym typeface="Symbol"/>
                        </a:rPr>
                        <a:t> </a:t>
                      </a:r>
                    </a:p>
                    <a:p>
                      <a:endParaRPr lang="en-US" sz="1400" b="1" baseline="0" dirty="0">
                        <a:solidFill>
                          <a:schemeClr val="tx1"/>
                        </a:solidFill>
                        <a:sym typeface="Symbol"/>
                      </a:endParaRPr>
                    </a:p>
                    <a:p>
                      <a:r>
                        <a:rPr lang="en-US" sz="1400" b="1" u="sng" dirty="0">
                          <a:solidFill>
                            <a:schemeClr val="tx1"/>
                          </a:solidFill>
                        </a:rPr>
                        <a:t>For byte </a:t>
                      </a:r>
                      <a:r>
                        <a:rPr lang="en-US" sz="1400" b="1" dirty="0">
                          <a:solidFill>
                            <a:schemeClr val="tx1"/>
                          </a:solidFill>
                        </a:rPr>
                        <a:t>:</a:t>
                      </a:r>
                      <a:r>
                        <a:rPr lang="en-US" sz="1400" b="1" baseline="0" dirty="0">
                          <a:solidFill>
                            <a:schemeClr val="tx1"/>
                          </a:solidFill>
                        </a:rPr>
                        <a:t> (AX) </a:t>
                      </a:r>
                      <a:r>
                        <a:rPr lang="en-US" sz="1400" b="1" dirty="0">
                          <a:solidFill>
                            <a:schemeClr val="tx1"/>
                          </a:solidFill>
                          <a:sym typeface="Symbol"/>
                        </a:rPr>
                        <a:t> (AX) x (mem8)</a:t>
                      </a:r>
                    </a:p>
                    <a:p>
                      <a:r>
                        <a:rPr lang="en-US" sz="1400" b="1" u="sng" dirty="0">
                          <a:solidFill>
                            <a:schemeClr val="tx1"/>
                          </a:solidFill>
                          <a:sym typeface="Symbol"/>
                        </a:rPr>
                        <a:t>For</a:t>
                      </a:r>
                      <a:r>
                        <a:rPr lang="en-US" sz="1400" b="1" u="sng" baseline="0" dirty="0">
                          <a:solidFill>
                            <a:schemeClr val="tx1"/>
                          </a:solidFill>
                          <a:sym typeface="Symbol"/>
                        </a:rPr>
                        <a:t> word</a:t>
                      </a:r>
                      <a:r>
                        <a:rPr lang="en-US" sz="1400" b="1" baseline="0" dirty="0">
                          <a:solidFill>
                            <a:schemeClr val="tx1"/>
                          </a:solidFill>
                          <a:sym typeface="Symbol"/>
                        </a:rPr>
                        <a:t> : (DX)(AX) </a:t>
                      </a:r>
                      <a:r>
                        <a:rPr lang="en-US" sz="1400" b="1" dirty="0">
                          <a:solidFill>
                            <a:schemeClr val="tx1"/>
                          </a:solidFill>
                          <a:sym typeface="Symbol"/>
                        </a:rPr>
                        <a:t> (AX) x (mem16)</a:t>
                      </a:r>
                      <a:r>
                        <a:rPr lang="en-US" sz="1400" b="1" baseline="0" dirty="0">
                          <a:solidFill>
                            <a:schemeClr val="tx1"/>
                          </a:solidFill>
                          <a:sym typeface="Symbol"/>
                        </a:rPr>
                        <a:t> </a:t>
                      </a:r>
                      <a:endParaRPr lang="en-US" sz="1400" b="1" dirty="0">
                        <a:solidFill>
                          <a:schemeClr val="tx1"/>
                        </a:solidFill>
                      </a:endParaRPr>
                    </a:p>
                  </a:txBody>
                  <a:tcPr>
                    <a:solidFill>
                      <a:srgbClr val="FFCCCC"/>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16978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058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33</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nvGraphicFramePr>
        <p:xfrm>
          <a:off x="2057400" y="1905000"/>
          <a:ext cx="8153400" cy="41452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DIV </a:t>
                      </a:r>
                      <a:r>
                        <a:rPr lang="en-US" sz="1400" b="1" dirty="0" err="1">
                          <a:solidFill>
                            <a:srgbClr val="FF0000"/>
                          </a:solidFill>
                        </a:rPr>
                        <a:t>reg</a:t>
                      </a:r>
                      <a:r>
                        <a:rPr lang="en-US" sz="1400" b="1" dirty="0">
                          <a:solidFill>
                            <a:srgbClr val="FF0000"/>
                          </a:solidFill>
                        </a:rPr>
                        <a:t>/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DIV </a:t>
                      </a:r>
                      <a:r>
                        <a:rPr lang="en-US" sz="1400" b="1" dirty="0" err="1">
                          <a:solidFill>
                            <a:schemeClr val="tx1"/>
                          </a:solidFill>
                        </a:rPr>
                        <a:t>reg</a:t>
                      </a:r>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r>
                        <a:rPr lang="en-US" sz="1400" b="1" dirty="0">
                          <a:solidFill>
                            <a:schemeClr val="tx1"/>
                          </a:solidFill>
                        </a:rPr>
                        <a:t>DIV </a:t>
                      </a:r>
                      <a:r>
                        <a:rPr lang="en-US" sz="1400" b="1" dirty="0" err="1">
                          <a:solidFill>
                            <a:schemeClr val="tx1"/>
                          </a:solidFill>
                        </a:rPr>
                        <a:t>mem</a:t>
                      </a:r>
                      <a:r>
                        <a:rPr lang="en-US" sz="1400" b="1" dirty="0">
                          <a:solidFill>
                            <a:schemeClr val="tx1"/>
                          </a:solidFill>
                        </a:rPr>
                        <a:t> </a:t>
                      </a:r>
                    </a:p>
                    <a:p>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u="sng" dirty="0">
                          <a:solidFill>
                            <a:schemeClr val="tx1"/>
                          </a:solidFill>
                        </a:rPr>
                        <a:t>For 16-bit :- 8-bit </a:t>
                      </a:r>
                      <a:r>
                        <a:rPr lang="en-US" sz="1400" b="1" dirty="0">
                          <a:solidFill>
                            <a:schemeClr val="tx1"/>
                          </a:solidFill>
                        </a:rPr>
                        <a:t>:</a:t>
                      </a:r>
                      <a:r>
                        <a:rPr lang="en-US" sz="1400" b="1" baseline="0" dirty="0">
                          <a:solidFill>
                            <a:schemeClr val="tx1"/>
                          </a:solidFill>
                        </a:rPr>
                        <a:t> </a:t>
                      </a:r>
                    </a:p>
                    <a:p>
                      <a:r>
                        <a:rPr lang="en-US" sz="1400" b="1" baseline="0" dirty="0">
                          <a:solidFill>
                            <a:schemeClr val="tx1"/>
                          </a:solidFill>
                        </a:rPr>
                        <a:t>(AL) </a:t>
                      </a:r>
                      <a:r>
                        <a:rPr lang="en-US" sz="1400" b="1" dirty="0">
                          <a:solidFill>
                            <a:schemeClr val="tx1"/>
                          </a:solidFill>
                          <a:sym typeface="Symbol"/>
                        </a:rPr>
                        <a:t> (AX) :- (reg8)   Quotient</a:t>
                      </a:r>
                    </a:p>
                    <a:p>
                      <a:r>
                        <a:rPr lang="en-US" sz="1400" b="1" baseline="0" dirty="0">
                          <a:solidFill>
                            <a:schemeClr val="tx1"/>
                          </a:solidFill>
                          <a:sym typeface="Symbol"/>
                        </a:rPr>
                        <a:t>(AH) </a:t>
                      </a:r>
                      <a:r>
                        <a:rPr lang="en-US" sz="1400" b="1" dirty="0">
                          <a:solidFill>
                            <a:schemeClr val="tx1"/>
                          </a:solidFill>
                          <a:sym typeface="Symbol"/>
                        </a:rPr>
                        <a:t> (AX) MOD(reg8) Remainder</a:t>
                      </a:r>
                      <a:r>
                        <a:rPr lang="en-US" sz="1400" b="1" baseline="0" dirty="0">
                          <a:solidFill>
                            <a:schemeClr val="tx1"/>
                          </a:solidFill>
                          <a:sym typeface="Symbol"/>
                        </a:rPr>
                        <a:t> </a:t>
                      </a:r>
                    </a:p>
                    <a:p>
                      <a:endParaRPr lang="en-US" sz="1400" b="1" baseline="0" dirty="0">
                        <a:solidFill>
                          <a:schemeClr val="tx1"/>
                        </a:solidFill>
                        <a:sym typeface="Symbol"/>
                      </a:endParaRPr>
                    </a:p>
                    <a:p>
                      <a:r>
                        <a:rPr lang="en-US" sz="1400" b="1" u="sng" dirty="0">
                          <a:solidFill>
                            <a:schemeClr val="tx1"/>
                          </a:solidFill>
                        </a:rPr>
                        <a:t>For 32-bit :- 16-bit </a:t>
                      </a:r>
                      <a:r>
                        <a:rPr lang="en-US" sz="1400" b="1" dirty="0">
                          <a:solidFill>
                            <a:schemeClr val="tx1"/>
                          </a:solidFill>
                        </a:rPr>
                        <a:t>:</a:t>
                      </a:r>
                      <a:r>
                        <a:rPr lang="en-US" sz="1400" b="1" baseline="0" dirty="0">
                          <a:solidFill>
                            <a:schemeClr val="tx1"/>
                          </a:solidFill>
                        </a:rPr>
                        <a:t> </a:t>
                      </a:r>
                    </a:p>
                    <a:p>
                      <a:r>
                        <a:rPr lang="en-US" sz="1400" b="1" baseline="0" dirty="0">
                          <a:solidFill>
                            <a:schemeClr val="tx1"/>
                          </a:solidFill>
                        </a:rPr>
                        <a:t>(AX) </a:t>
                      </a:r>
                      <a:r>
                        <a:rPr lang="en-US" sz="1400" b="1" dirty="0">
                          <a:solidFill>
                            <a:schemeClr val="tx1"/>
                          </a:solidFill>
                          <a:sym typeface="Symbol"/>
                        </a:rPr>
                        <a:t> (DX)(AX) :- (reg16)   Quotient</a:t>
                      </a:r>
                    </a:p>
                    <a:p>
                      <a:r>
                        <a:rPr lang="en-US" sz="1400" b="1" baseline="0" dirty="0">
                          <a:solidFill>
                            <a:schemeClr val="tx1"/>
                          </a:solidFill>
                          <a:sym typeface="Symbol"/>
                        </a:rPr>
                        <a:t>(DX) </a:t>
                      </a:r>
                      <a:r>
                        <a:rPr lang="en-US" sz="1400" b="1" dirty="0">
                          <a:solidFill>
                            <a:schemeClr val="tx1"/>
                          </a:solidFill>
                          <a:sym typeface="Symbol"/>
                        </a:rPr>
                        <a:t> (DX)(AX) MOD(reg16) Remainder</a:t>
                      </a:r>
                      <a:r>
                        <a:rPr lang="en-US" sz="1400" b="1" baseline="0" dirty="0">
                          <a:solidFill>
                            <a:schemeClr val="tx1"/>
                          </a:solidFill>
                          <a:sym typeface="Symbol"/>
                        </a:rPr>
                        <a:t> </a:t>
                      </a:r>
                    </a:p>
                    <a:p>
                      <a:endParaRPr lang="en-US" sz="1400" b="1" baseline="0" dirty="0">
                        <a:solidFill>
                          <a:schemeClr val="tx1"/>
                        </a:solidFill>
                        <a:sym typeface="Symbol"/>
                      </a:endParaRPr>
                    </a:p>
                    <a:p>
                      <a:endParaRPr lang="en-US" sz="1400" b="1" dirty="0">
                        <a:solidFill>
                          <a:schemeClr val="tx1"/>
                        </a:solidFill>
                      </a:endParaRPr>
                    </a:p>
                    <a:p>
                      <a:r>
                        <a:rPr lang="en-US" sz="1400" b="1" u="sng" dirty="0">
                          <a:solidFill>
                            <a:schemeClr val="tx1"/>
                          </a:solidFill>
                        </a:rPr>
                        <a:t>For 16-bit :- 8-bit </a:t>
                      </a:r>
                      <a:r>
                        <a:rPr lang="en-US" sz="1400" b="1" dirty="0">
                          <a:solidFill>
                            <a:schemeClr val="tx1"/>
                          </a:solidFill>
                        </a:rPr>
                        <a:t>:</a:t>
                      </a:r>
                      <a:r>
                        <a:rPr lang="en-US" sz="1400" b="1" baseline="0" dirty="0">
                          <a:solidFill>
                            <a:schemeClr val="tx1"/>
                          </a:solidFill>
                        </a:rPr>
                        <a:t> </a:t>
                      </a:r>
                    </a:p>
                    <a:p>
                      <a:r>
                        <a:rPr lang="en-US" sz="1400" b="1" baseline="0" dirty="0">
                          <a:solidFill>
                            <a:schemeClr val="tx1"/>
                          </a:solidFill>
                        </a:rPr>
                        <a:t>(AL) </a:t>
                      </a:r>
                      <a:r>
                        <a:rPr lang="en-US" sz="1400" b="1" dirty="0">
                          <a:solidFill>
                            <a:schemeClr val="tx1"/>
                          </a:solidFill>
                          <a:sym typeface="Symbol"/>
                        </a:rPr>
                        <a:t> (AX) :- (mem8)   Quotient</a:t>
                      </a:r>
                    </a:p>
                    <a:p>
                      <a:r>
                        <a:rPr lang="en-US" sz="1400" b="1" baseline="0" dirty="0">
                          <a:solidFill>
                            <a:schemeClr val="tx1"/>
                          </a:solidFill>
                          <a:sym typeface="Symbol"/>
                        </a:rPr>
                        <a:t>(AH) </a:t>
                      </a:r>
                      <a:r>
                        <a:rPr lang="en-US" sz="1400" b="1" dirty="0">
                          <a:solidFill>
                            <a:schemeClr val="tx1"/>
                          </a:solidFill>
                          <a:sym typeface="Symbol"/>
                        </a:rPr>
                        <a:t> (AX) MOD(mem8) Remainder</a:t>
                      </a:r>
                      <a:r>
                        <a:rPr lang="en-US" sz="1400" b="1" baseline="0" dirty="0">
                          <a:solidFill>
                            <a:schemeClr val="tx1"/>
                          </a:solidFill>
                          <a:sym typeface="Symbol"/>
                        </a:rPr>
                        <a:t> </a:t>
                      </a:r>
                    </a:p>
                    <a:p>
                      <a:endParaRPr lang="en-US" sz="1400" b="1" baseline="0" dirty="0">
                        <a:solidFill>
                          <a:schemeClr val="tx1"/>
                        </a:solidFill>
                        <a:sym typeface="Symbol"/>
                      </a:endParaRPr>
                    </a:p>
                    <a:p>
                      <a:r>
                        <a:rPr lang="en-US" sz="1400" b="1" u="sng" dirty="0">
                          <a:solidFill>
                            <a:schemeClr val="tx1"/>
                          </a:solidFill>
                        </a:rPr>
                        <a:t>For 32-bit :- 16-bit </a:t>
                      </a:r>
                      <a:r>
                        <a:rPr lang="en-US" sz="1400" b="1" dirty="0">
                          <a:solidFill>
                            <a:schemeClr val="tx1"/>
                          </a:solidFill>
                        </a:rPr>
                        <a:t>:</a:t>
                      </a:r>
                      <a:r>
                        <a:rPr lang="en-US" sz="1400" b="1" baseline="0" dirty="0">
                          <a:solidFill>
                            <a:schemeClr val="tx1"/>
                          </a:solidFill>
                        </a:rPr>
                        <a:t> </a:t>
                      </a:r>
                    </a:p>
                    <a:p>
                      <a:r>
                        <a:rPr lang="en-US" sz="1400" b="1" baseline="0" dirty="0">
                          <a:solidFill>
                            <a:schemeClr val="tx1"/>
                          </a:solidFill>
                        </a:rPr>
                        <a:t>(AX) </a:t>
                      </a:r>
                      <a:r>
                        <a:rPr lang="en-US" sz="1400" b="1" dirty="0">
                          <a:solidFill>
                            <a:schemeClr val="tx1"/>
                          </a:solidFill>
                          <a:sym typeface="Symbol"/>
                        </a:rPr>
                        <a:t> (DX)(AX) :- (mem16)   Quotient</a:t>
                      </a:r>
                    </a:p>
                    <a:p>
                      <a:r>
                        <a:rPr lang="en-US" sz="1400" b="1" baseline="0" dirty="0">
                          <a:solidFill>
                            <a:schemeClr val="tx1"/>
                          </a:solidFill>
                          <a:sym typeface="Symbol"/>
                        </a:rPr>
                        <a:t>(DX) </a:t>
                      </a:r>
                      <a:r>
                        <a:rPr lang="en-US" sz="1400" b="1" dirty="0">
                          <a:solidFill>
                            <a:schemeClr val="tx1"/>
                          </a:solidFill>
                          <a:sym typeface="Symbol"/>
                        </a:rPr>
                        <a:t> (DX)(AX) MOD(mem16) Remainder</a:t>
                      </a:r>
                      <a:r>
                        <a:rPr lang="en-US" sz="1400" b="1" baseline="0" dirty="0">
                          <a:solidFill>
                            <a:schemeClr val="tx1"/>
                          </a:solidFill>
                          <a:sym typeface="Symbol"/>
                        </a:rPr>
                        <a:t> </a:t>
                      </a: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8070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058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34</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nvGraphicFramePr>
        <p:xfrm>
          <a:off x="2057400" y="1905000"/>
          <a:ext cx="8153400" cy="414528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IDIV </a:t>
                      </a:r>
                      <a:r>
                        <a:rPr lang="en-US" sz="1400" b="1" dirty="0" err="1">
                          <a:solidFill>
                            <a:srgbClr val="FF0000"/>
                          </a:solidFill>
                        </a:rPr>
                        <a:t>reg</a:t>
                      </a:r>
                      <a:r>
                        <a:rPr lang="en-US" sz="1400" b="1" dirty="0">
                          <a:solidFill>
                            <a:srgbClr val="FF0000"/>
                          </a:solidFill>
                        </a:rPr>
                        <a:t>/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IDIV </a:t>
                      </a:r>
                      <a:r>
                        <a:rPr lang="en-US" sz="1400" b="1" dirty="0" err="1">
                          <a:solidFill>
                            <a:schemeClr val="tx1"/>
                          </a:solidFill>
                        </a:rPr>
                        <a:t>reg</a:t>
                      </a:r>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r>
                        <a:rPr lang="en-US" sz="1400" b="1" dirty="0">
                          <a:solidFill>
                            <a:schemeClr val="tx1"/>
                          </a:solidFill>
                        </a:rPr>
                        <a:t>IDIV </a:t>
                      </a:r>
                      <a:r>
                        <a:rPr lang="en-US" sz="1400" b="1" dirty="0" err="1">
                          <a:solidFill>
                            <a:schemeClr val="tx1"/>
                          </a:solidFill>
                        </a:rPr>
                        <a:t>mem</a:t>
                      </a:r>
                      <a:r>
                        <a:rPr lang="en-US" sz="1400" b="1" dirty="0">
                          <a:solidFill>
                            <a:schemeClr val="tx1"/>
                          </a:solidFill>
                        </a:rPr>
                        <a:t> </a:t>
                      </a:r>
                    </a:p>
                    <a:p>
                      <a:endParaRPr lang="en-US" sz="1400" b="1" dirty="0">
                        <a:solidFill>
                          <a:schemeClr val="tx1"/>
                        </a:solidFill>
                      </a:endParaRP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u="sng" dirty="0">
                          <a:solidFill>
                            <a:schemeClr val="tx1"/>
                          </a:solidFill>
                        </a:rPr>
                        <a:t>For 16-bit :- 8-bit </a:t>
                      </a:r>
                      <a:r>
                        <a:rPr lang="en-US" sz="1400" b="1" dirty="0">
                          <a:solidFill>
                            <a:schemeClr val="tx1"/>
                          </a:solidFill>
                        </a:rPr>
                        <a:t>:</a:t>
                      </a:r>
                      <a:r>
                        <a:rPr lang="en-US" sz="1400" b="1" baseline="0" dirty="0">
                          <a:solidFill>
                            <a:schemeClr val="tx1"/>
                          </a:solidFill>
                        </a:rPr>
                        <a:t> </a:t>
                      </a:r>
                    </a:p>
                    <a:p>
                      <a:r>
                        <a:rPr lang="en-US" sz="1400" b="1" baseline="0" dirty="0">
                          <a:solidFill>
                            <a:schemeClr val="tx1"/>
                          </a:solidFill>
                        </a:rPr>
                        <a:t>(AL) </a:t>
                      </a:r>
                      <a:r>
                        <a:rPr lang="en-US" sz="1400" b="1" dirty="0">
                          <a:solidFill>
                            <a:schemeClr val="tx1"/>
                          </a:solidFill>
                          <a:sym typeface="Symbol"/>
                        </a:rPr>
                        <a:t> (AX) :- (reg8)   Quotient</a:t>
                      </a:r>
                    </a:p>
                    <a:p>
                      <a:r>
                        <a:rPr lang="en-US" sz="1400" b="1" baseline="0" dirty="0">
                          <a:solidFill>
                            <a:schemeClr val="tx1"/>
                          </a:solidFill>
                          <a:sym typeface="Symbol"/>
                        </a:rPr>
                        <a:t>(AH) </a:t>
                      </a:r>
                      <a:r>
                        <a:rPr lang="en-US" sz="1400" b="1" dirty="0">
                          <a:solidFill>
                            <a:schemeClr val="tx1"/>
                          </a:solidFill>
                          <a:sym typeface="Symbol"/>
                        </a:rPr>
                        <a:t> (AX) MOD(reg8) Remainder</a:t>
                      </a:r>
                      <a:r>
                        <a:rPr lang="en-US" sz="1400" b="1" baseline="0" dirty="0">
                          <a:solidFill>
                            <a:schemeClr val="tx1"/>
                          </a:solidFill>
                          <a:sym typeface="Symbol"/>
                        </a:rPr>
                        <a:t> </a:t>
                      </a:r>
                    </a:p>
                    <a:p>
                      <a:endParaRPr lang="en-US" sz="1400" b="1" baseline="0" dirty="0">
                        <a:solidFill>
                          <a:schemeClr val="tx1"/>
                        </a:solidFill>
                        <a:sym typeface="Symbol"/>
                      </a:endParaRPr>
                    </a:p>
                    <a:p>
                      <a:r>
                        <a:rPr lang="en-US" sz="1400" b="1" u="sng" dirty="0">
                          <a:solidFill>
                            <a:schemeClr val="tx1"/>
                          </a:solidFill>
                        </a:rPr>
                        <a:t>For 32-bit :- 16-bit </a:t>
                      </a:r>
                      <a:r>
                        <a:rPr lang="en-US" sz="1400" b="1" dirty="0">
                          <a:solidFill>
                            <a:schemeClr val="tx1"/>
                          </a:solidFill>
                        </a:rPr>
                        <a:t>:</a:t>
                      </a:r>
                      <a:r>
                        <a:rPr lang="en-US" sz="1400" b="1" baseline="0" dirty="0">
                          <a:solidFill>
                            <a:schemeClr val="tx1"/>
                          </a:solidFill>
                        </a:rPr>
                        <a:t> </a:t>
                      </a:r>
                    </a:p>
                    <a:p>
                      <a:r>
                        <a:rPr lang="en-US" sz="1400" b="1" baseline="0" dirty="0">
                          <a:solidFill>
                            <a:schemeClr val="tx1"/>
                          </a:solidFill>
                        </a:rPr>
                        <a:t>(AX) </a:t>
                      </a:r>
                      <a:r>
                        <a:rPr lang="en-US" sz="1400" b="1" dirty="0">
                          <a:solidFill>
                            <a:schemeClr val="tx1"/>
                          </a:solidFill>
                          <a:sym typeface="Symbol"/>
                        </a:rPr>
                        <a:t> (DX)(AX) :- (reg16)   Quotient</a:t>
                      </a:r>
                    </a:p>
                    <a:p>
                      <a:r>
                        <a:rPr lang="en-US" sz="1400" b="1" baseline="0" dirty="0">
                          <a:solidFill>
                            <a:schemeClr val="tx1"/>
                          </a:solidFill>
                          <a:sym typeface="Symbol"/>
                        </a:rPr>
                        <a:t>(DX) </a:t>
                      </a:r>
                      <a:r>
                        <a:rPr lang="en-US" sz="1400" b="1" dirty="0">
                          <a:solidFill>
                            <a:schemeClr val="tx1"/>
                          </a:solidFill>
                          <a:sym typeface="Symbol"/>
                        </a:rPr>
                        <a:t> (DX)(AX) MOD(reg16) Remainder</a:t>
                      </a:r>
                      <a:r>
                        <a:rPr lang="en-US" sz="1400" b="1" baseline="0" dirty="0">
                          <a:solidFill>
                            <a:schemeClr val="tx1"/>
                          </a:solidFill>
                          <a:sym typeface="Symbol"/>
                        </a:rPr>
                        <a:t> </a:t>
                      </a:r>
                    </a:p>
                    <a:p>
                      <a:endParaRPr lang="en-US" sz="1400" b="1" baseline="0" dirty="0">
                        <a:solidFill>
                          <a:schemeClr val="tx1"/>
                        </a:solidFill>
                        <a:sym typeface="Symbol"/>
                      </a:endParaRPr>
                    </a:p>
                    <a:p>
                      <a:endParaRPr lang="en-US" sz="1400" b="1" dirty="0">
                        <a:solidFill>
                          <a:schemeClr val="tx1"/>
                        </a:solidFill>
                      </a:endParaRPr>
                    </a:p>
                    <a:p>
                      <a:r>
                        <a:rPr lang="en-US" sz="1400" b="1" u="sng" dirty="0">
                          <a:solidFill>
                            <a:schemeClr val="tx1"/>
                          </a:solidFill>
                        </a:rPr>
                        <a:t>For 16-bit :- 8-bit </a:t>
                      </a:r>
                      <a:r>
                        <a:rPr lang="en-US" sz="1400" b="1" dirty="0">
                          <a:solidFill>
                            <a:schemeClr val="tx1"/>
                          </a:solidFill>
                        </a:rPr>
                        <a:t>:</a:t>
                      </a:r>
                      <a:r>
                        <a:rPr lang="en-US" sz="1400" b="1" baseline="0" dirty="0">
                          <a:solidFill>
                            <a:schemeClr val="tx1"/>
                          </a:solidFill>
                        </a:rPr>
                        <a:t> </a:t>
                      </a:r>
                    </a:p>
                    <a:p>
                      <a:r>
                        <a:rPr lang="en-US" sz="1400" b="1" baseline="0" dirty="0">
                          <a:solidFill>
                            <a:schemeClr val="tx1"/>
                          </a:solidFill>
                        </a:rPr>
                        <a:t>(AL) </a:t>
                      </a:r>
                      <a:r>
                        <a:rPr lang="en-US" sz="1400" b="1" dirty="0">
                          <a:solidFill>
                            <a:schemeClr val="tx1"/>
                          </a:solidFill>
                          <a:sym typeface="Symbol"/>
                        </a:rPr>
                        <a:t> (AX) :- (mem8)   Quotient</a:t>
                      </a:r>
                    </a:p>
                    <a:p>
                      <a:r>
                        <a:rPr lang="en-US" sz="1400" b="1" baseline="0" dirty="0">
                          <a:solidFill>
                            <a:schemeClr val="tx1"/>
                          </a:solidFill>
                          <a:sym typeface="Symbol"/>
                        </a:rPr>
                        <a:t>(AH) </a:t>
                      </a:r>
                      <a:r>
                        <a:rPr lang="en-US" sz="1400" b="1" dirty="0">
                          <a:solidFill>
                            <a:schemeClr val="tx1"/>
                          </a:solidFill>
                          <a:sym typeface="Symbol"/>
                        </a:rPr>
                        <a:t> (AX) MOD(mem8) Remainder</a:t>
                      </a:r>
                      <a:r>
                        <a:rPr lang="en-US" sz="1400" b="1" baseline="0" dirty="0">
                          <a:solidFill>
                            <a:schemeClr val="tx1"/>
                          </a:solidFill>
                          <a:sym typeface="Symbol"/>
                        </a:rPr>
                        <a:t> </a:t>
                      </a:r>
                    </a:p>
                    <a:p>
                      <a:endParaRPr lang="en-US" sz="1400" b="1" baseline="0" dirty="0">
                        <a:solidFill>
                          <a:schemeClr val="tx1"/>
                        </a:solidFill>
                        <a:sym typeface="Symbol"/>
                      </a:endParaRPr>
                    </a:p>
                    <a:p>
                      <a:r>
                        <a:rPr lang="en-US" sz="1400" b="1" u="sng" dirty="0">
                          <a:solidFill>
                            <a:schemeClr val="tx1"/>
                          </a:solidFill>
                        </a:rPr>
                        <a:t>For 32-bit :- 16-bit </a:t>
                      </a:r>
                      <a:r>
                        <a:rPr lang="en-US" sz="1400" b="1" dirty="0">
                          <a:solidFill>
                            <a:schemeClr val="tx1"/>
                          </a:solidFill>
                        </a:rPr>
                        <a:t>:</a:t>
                      </a:r>
                      <a:r>
                        <a:rPr lang="en-US" sz="1400" b="1" baseline="0" dirty="0">
                          <a:solidFill>
                            <a:schemeClr val="tx1"/>
                          </a:solidFill>
                        </a:rPr>
                        <a:t> </a:t>
                      </a:r>
                    </a:p>
                    <a:p>
                      <a:r>
                        <a:rPr lang="en-US" sz="1400" b="1" baseline="0" dirty="0">
                          <a:solidFill>
                            <a:schemeClr val="tx1"/>
                          </a:solidFill>
                        </a:rPr>
                        <a:t>(AX) </a:t>
                      </a:r>
                      <a:r>
                        <a:rPr lang="en-US" sz="1400" b="1" dirty="0">
                          <a:solidFill>
                            <a:schemeClr val="tx1"/>
                          </a:solidFill>
                          <a:sym typeface="Symbol"/>
                        </a:rPr>
                        <a:t> (DX)(AX) :- (mem16)   Quotient</a:t>
                      </a:r>
                    </a:p>
                    <a:p>
                      <a:r>
                        <a:rPr lang="en-US" sz="1400" b="1" baseline="0" dirty="0">
                          <a:solidFill>
                            <a:schemeClr val="tx1"/>
                          </a:solidFill>
                          <a:sym typeface="Symbol"/>
                        </a:rPr>
                        <a:t>(DX) </a:t>
                      </a:r>
                      <a:r>
                        <a:rPr lang="en-US" sz="1400" b="1" dirty="0">
                          <a:solidFill>
                            <a:schemeClr val="tx1"/>
                          </a:solidFill>
                          <a:sym typeface="Symbol"/>
                        </a:rPr>
                        <a:t> (DX)(AX) MOD(mem16) Remainder</a:t>
                      </a:r>
                      <a:r>
                        <a:rPr lang="en-US" sz="1400" b="1" baseline="0" dirty="0">
                          <a:solidFill>
                            <a:schemeClr val="tx1"/>
                          </a:solidFill>
                          <a:sym typeface="Symbol"/>
                        </a:rPr>
                        <a:t> </a:t>
                      </a: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37562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960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35</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nvGraphicFramePr>
        <p:xfrm>
          <a:off x="2057400" y="1905000"/>
          <a:ext cx="8153400" cy="435864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CMP reg2/</a:t>
                      </a:r>
                      <a:r>
                        <a:rPr lang="en-US" sz="1400" b="1" dirty="0" err="1">
                          <a:solidFill>
                            <a:srgbClr val="FF0000"/>
                          </a:solidFill>
                        </a:rPr>
                        <a:t>mem</a:t>
                      </a:r>
                      <a:r>
                        <a:rPr lang="en-US" sz="1400" b="1" dirty="0">
                          <a:solidFill>
                            <a:srgbClr val="FF0000"/>
                          </a:solidFill>
                        </a:rPr>
                        <a:t>, reg1/ </a:t>
                      </a:r>
                      <a:r>
                        <a:rPr lang="en-US" sz="1400" b="1" dirty="0" err="1">
                          <a:solidFill>
                            <a:srgbClr val="FF0000"/>
                          </a:solidFill>
                        </a:rPr>
                        <a:t>mem</a:t>
                      </a:r>
                      <a:endParaRPr lang="en-US" sz="1400" b="1" dirty="0">
                        <a:solidFill>
                          <a:srgbClr val="FF0000"/>
                        </a:solidFill>
                      </a:endParaRPr>
                    </a:p>
                    <a:p>
                      <a:endParaRPr lang="en-US" sz="1400" b="1" dirty="0">
                        <a:solidFill>
                          <a:srgbClr val="FF0000"/>
                        </a:solidFill>
                      </a:endParaRPr>
                    </a:p>
                    <a:p>
                      <a:r>
                        <a:rPr lang="en-US" sz="1400" b="1" dirty="0">
                          <a:solidFill>
                            <a:schemeClr val="tx1"/>
                          </a:solidFill>
                        </a:rPr>
                        <a:t>CMP reg2, reg1</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CMP reg2, </a:t>
                      </a:r>
                      <a:r>
                        <a:rPr lang="en-US" sz="1400" b="1" dirty="0" err="1">
                          <a:solidFill>
                            <a:schemeClr val="tx1"/>
                          </a:solidFill>
                        </a:rPr>
                        <a:t>mem</a:t>
                      </a:r>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CMP </a:t>
                      </a:r>
                      <a:r>
                        <a:rPr lang="en-US" sz="1400" b="1" dirty="0" err="1">
                          <a:solidFill>
                            <a:schemeClr val="tx1"/>
                          </a:solidFill>
                        </a:rPr>
                        <a:t>mem</a:t>
                      </a:r>
                      <a:r>
                        <a:rPr lang="en-US" sz="1400" b="1" dirty="0">
                          <a:solidFill>
                            <a:schemeClr val="tx1"/>
                          </a:solidFill>
                        </a:rPr>
                        <a:t>, reg1</a:t>
                      </a: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Modify flags </a:t>
                      </a:r>
                      <a:r>
                        <a:rPr lang="en-US" sz="1400" b="1" dirty="0">
                          <a:solidFill>
                            <a:schemeClr val="tx1"/>
                          </a:solidFill>
                          <a:sym typeface="Symbol"/>
                        </a:rPr>
                        <a:t> (reg2) – (reg1)</a:t>
                      </a:r>
                      <a:endParaRPr lang="en-US" sz="1400" b="1" dirty="0">
                        <a:solidFill>
                          <a:schemeClr val="tx1"/>
                        </a:solidFill>
                      </a:endParaRPr>
                    </a:p>
                    <a:p>
                      <a:endParaRPr lang="en-US" sz="1400" b="1" dirty="0">
                        <a:solidFill>
                          <a:schemeClr val="tx1"/>
                        </a:solidFill>
                      </a:endParaRPr>
                    </a:p>
                    <a:p>
                      <a:r>
                        <a:rPr lang="en-US" sz="1400" b="1" u="none" dirty="0">
                          <a:solidFill>
                            <a:schemeClr val="tx1"/>
                          </a:solidFill>
                        </a:rPr>
                        <a:t>If (reg2) &gt; (reg1)  then CF=0,</a:t>
                      </a:r>
                      <a:r>
                        <a:rPr lang="en-US" sz="1400" b="1" u="none" baseline="0" dirty="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(reg2) &lt; (reg1)  then CF=1,</a:t>
                      </a:r>
                      <a:r>
                        <a:rPr lang="en-US" sz="1400" b="1" u="none" baseline="0" dirty="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(reg2) = (reg1)  then CF=0,</a:t>
                      </a:r>
                      <a:r>
                        <a:rPr lang="en-US" sz="1400" b="1" u="none" baseline="0" dirty="0">
                          <a:solidFill>
                            <a:schemeClr val="tx1"/>
                          </a:solidFill>
                        </a:rPr>
                        <a:t> ZF=1, SF=0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u="none" baseline="0" dirty="0">
                        <a:solidFill>
                          <a:schemeClr val="tx1"/>
                        </a:solidFill>
                      </a:endParaRPr>
                    </a:p>
                    <a:p>
                      <a:r>
                        <a:rPr lang="en-US" sz="1400" b="1" dirty="0">
                          <a:solidFill>
                            <a:schemeClr val="tx1"/>
                          </a:solidFill>
                        </a:rPr>
                        <a:t>Modify flags </a:t>
                      </a:r>
                      <a:r>
                        <a:rPr lang="en-US" sz="1400" b="1" dirty="0">
                          <a:solidFill>
                            <a:schemeClr val="tx1"/>
                          </a:solidFill>
                          <a:sym typeface="Symbol"/>
                        </a:rPr>
                        <a:t> (reg2) – (</a:t>
                      </a:r>
                      <a:r>
                        <a:rPr lang="en-US" sz="1400" b="1" dirty="0" err="1">
                          <a:solidFill>
                            <a:schemeClr val="tx1"/>
                          </a:solidFill>
                          <a:sym typeface="Symbol"/>
                        </a:rPr>
                        <a:t>mem</a:t>
                      </a:r>
                      <a:r>
                        <a:rPr lang="en-US" sz="1400" b="1" dirty="0">
                          <a:solidFill>
                            <a:schemeClr val="tx1"/>
                          </a:solidFill>
                          <a:sym typeface="Symbol"/>
                        </a:rPr>
                        <a:t>)</a:t>
                      </a:r>
                      <a:endParaRPr lang="en-US" sz="1400" b="1" dirty="0">
                        <a:solidFill>
                          <a:schemeClr val="tx1"/>
                        </a:solidFill>
                      </a:endParaRPr>
                    </a:p>
                    <a:p>
                      <a:endParaRPr lang="en-US" sz="1400" b="1" dirty="0">
                        <a:solidFill>
                          <a:schemeClr val="tx1"/>
                        </a:solidFill>
                      </a:endParaRPr>
                    </a:p>
                    <a:p>
                      <a:r>
                        <a:rPr lang="en-US" sz="1400" b="1" u="none" dirty="0">
                          <a:solidFill>
                            <a:schemeClr val="tx1"/>
                          </a:solidFill>
                        </a:rPr>
                        <a:t>If (reg2) &gt; (</a:t>
                      </a:r>
                      <a:r>
                        <a:rPr lang="en-US" sz="1400" b="1" u="none" dirty="0" err="1">
                          <a:solidFill>
                            <a:schemeClr val="tx1"/>
                          </a:solidFill>
                        </a:rPr>
                        <a:t>mem</a:t>
                      </a:r>
                      <a:r>
                        <a:rPr lang="en-US" sz="1400" b="1" u="none" dirty="0">
                          <a:solidFill>
                            <a:schemeClr val="tx1"/>
                          </a:solidFill>
                        </a:rPr>
                        <a:t>)  then CF=0,</a:t>
                      </a:r>
                      <a:r>
                        <a:rPr lang="en-US" sz="1400" b="1" u="none" baseline="0" dirty="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(reg2) &lt; (</a:t>
                      </a:r>
                      <a:r>
                        <a:rPr lang="en-US" sz="1400" b="1" u="none" dirty="0" err="1">
                          <a:solidFill>
                            <a:schemeClr val="tx1"/>
                          </a:solidFill>
                        </a:rPr>
                        <a:t>mem</a:t>
                      </a:r>
                      <a:r>
                        <a:rPr lang="en-US" sz="1400" b="1" u="none" dirty="0">
                          <a:solidFill>
                            <a:schemeClr val="tx1"/>
                          </a:solidFill>
                        </a:rPr>
                        <a:t>)  then CF=1,</a:t>
                      </a:r>
                      <a:r>
                        <a:rPr lang="en-US" sz="1400" b="1" u="none" baseline="0" dirty="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(reg2) = (</a:t>
                      </a:r>
                      <a:r>
                        <a:rPr lang="en-US" sz="1400" b="1" u="none" dirty="0" err="1">
                          <a:solidFill>
                            <a:schemeClr val="tx1"/>
                          </a:solidFill>
                        </a:rPr>
                        <a:t>mem</a:t>
                      </a:r>
                      <a:r>
                        <a:rPr lang="en-US" sz="1400" b="1" u="none" dirty="0">
                          <a:solidFill>
                            <a:schemeClr val="tx1"/>
                          </a:solidFill>
                        </a:rPr>
                        <a:t>)  then CF=0,</a:t>
                      </a:r>
                      <a:r>
                        <a:rPr lang="en-US" sz="1400" b="1" u="none" baseline="0" dirty="0">
                          <a:solidFill>
                            <a:schemeClr val="tx1"/>
                          </a:solidFill>
                        </a:rPr>
                        <a:t> ZF=1, SF=0</a:t>
                      </a:r>
                    </a:p>
                    <a:p>
                      <a:endParaRPr lang="en-US" sz="1400" b="1" u="none" baseline="0" dirty="0">
                        <a:solidFill>
                          <a:schemeClr val="tx1"/>
                        </a:solidFill>
                        <a:sym typeface="Symbol"/>
                      </a:endParaRPr>
                    </a:p>
                    <a:p>
                      <a:r>
                        <a:rPr lang="en-US" sz="1400" b="1" dirty="0">
                          <a:solidFill>
                            <a:schemeClr val="tx1"/>
                          </a:solidFill>
                        </a:rPr>
                        <a:t>Modify flags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 – (reg1)</a:t>
                      </a:r>
                      <a:endParaRPr lang="en-US" sz="1400" b="1" dirty="0">
                        <a:solidFill>
                          <a:schemeClr val="tx1"/>
                        </a:solidFill>
                      </a:endParaRPr>
                    </a:p>
                    <a:p>
                      <a:endParaRPr lang="en-US" sz="1400" b="1" dirty="0">
                        <a:solidFill>
                          <a:schemeClr val="tx1"/>
                        </a:solidFill>
                      </a:endParaRPr>
                    </a:p>
                    <a:p>
                      <a:r>
                        <a:rPr lang="en-US" sz="1400" b="1" u="none" dirty="0">
                          <a:solidFill>
                            <a:schemeClr val="tx1"/>
                          </a:solidFill>
                        </a:rPr>
                        <a:t>If (</a:t>
                      </a:r>
                      <a:r>
                        <a:rPr lang="en-US" sz="1400" b="1" u="none" dirty="0" err="1">
                          <a:solidFill>
                            <a:schemeClr val="tx1"/>
                          </a:solidFill>
                        </a:rPr>
                        <a:t>mem</a:t>
                      </a:r>
                      <a:r>
                        <a:rPr lang="en-US" sz="1400" b="1" u="none" dirty="0">
                          <a:solidFill>
                            <a:schemeClr val="tx1"/>
                          </a:solidFill>
                        </a:rPr>
                        <a:t>) &gt; (reg1)  then CF=0,</a:t>
                      </a:r>
                      <a:r>
                        <a:rPr lang="en-US" sz="1400" b="1" u="none" baseline="0" dirty="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t>
                      </a:r>
                      <a:r>
                        <a:rPr lang="en-US" sz="1400" b="1" u="none" dirty="0" err="1">
                          <a:solidFill>
                            <a:schemeClr val="tx1"/>
                          </a:solidFill>
                        </a:rPr>
                        <a:t>mem</a:t>
                      </a:r>
                      <a:r>
                        <a:rPr lang="en-US" sz="1400" b="1" u="none" dirty="0">
                          <a:solidFill>
                            <a:schemeClr val="tx1"/>
                          </a:solidFill>
                        </a:rPr>
                        <a:t>) &lt; (reg1)  then CF=1,</a:t>
                      </a:r>
                      <a:r>
                        <a:rPr lang="en-US" sz="1400" b="1" u="none" baseline="0" dirty="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t>
                      </a:r>
                      <a:r>
                        <a:rPr lang="en-US" sz="1400" b="1" u="none" dirty="0" err="1">
                          <a:solidFill>
                            <a:schemeClr val="tx1"/>
                          </a:solidFill>
                        </a:rPr>
                        <a:t>mem</a:t>
                      </a:r>
                      <a:r>
                        <a:rPr lang="en-US" sz="1400" b="1" u="none" dirty="0">
                          <a:solidFill>
                            <a:schemeClr val="tx1"/>
                          </a:solidFill>
                        </a:rPr>
                        <a:t>) = (reg1)  then CF=0,</a:t>
                      </a:r>
                      <a:r>
                        <a:rPr lang="en-US" sz="1400" b="1" u="none" baseline="0" dirty="0">
                          <a:solidFill>
                            <a:schemeClr val="tx1"/>
                          </a:solidFill>
                        </a:rPr>
                        <a:t> ZF=1, SF=0</a:t>
                      </a:r>
                      <a:endParaRPr lang="en-US" sz="1400" b="1" baseline="0" dirty="0">
                        <a:solidFill>
                          <a:schemeClr val="tx1"/>
                        </a:solidFill>
                        <a:sym typeface="Symbol"/>
                      </a:endParaRP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75532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960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36</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nvGraphicFramePr>
        <p:xfrm>
          <a:off x="2057400" y="1905000"/>
          <a:ext cx="8153400" cy="329184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CMP </a:t>
                      </a:r>
                      <a:r>
                        <a:rPr lang="en-US" sz="1400" b="1" dirty="0" err="1">
                          <a:solidFill>
                            <a:srgbClr val="FF0000"/>
                          </a:solidFill>
                        </a:rPr>
                        <a:t>reg</a:t>
                      </a:r>
                      <a:r>
                        <a:rPr lang="en-US" sz="1400" b="1" dirty="0">
                          <a:solidFill>
                            <a:srgbClr val="FF0000"/>
                          </a:solidFill>
                        </a:rPr>
                        <a:t>/</a:t>
                      </a:r>
                      <a:r>
                        <a:rPr lang="en-US" sz="1400" b="1" dirty="0" err="1">
                          <a:solidFill>
                            <a:srgbClr val="FF0000"/>
                          </a:solidFill>
                        </a:rPr>
                        <a:t>mem</a:t>
                      </a:r>
                      <a:r>
                        <a:rPr lang="en-US" sz="1400" b="1" dirty="0">
                          <a:solidFill>
                            <a:srgbClr val="FF0000"/>
                          </a:solidFill>
                        </a:rPr>
                        <a:t>, data </a:t>
                      </a:r>
                    </a:p>
                    <a:p>
                      <a:endParaRPr lang="en-US" sz="1400" b="1" dirty="0">
                        <a:solidFill>
                          <a:srgbClr val="FF0000"/>
                        </a:solidFill>
                      </a:endParaRPr>
                    </a:p>
                    <a:p>
                      <a:r>
                        <a:rPr lang="en-US" sz="1400" b="1" dirty="0">
                          <a:solidFill>
                            <a:schemeClr val="tx1"/>
                          </a:solidFill>
                        </a:rPr>
                        <a:t>CMP </a:t>
                      </a:r>
                      <a:r>
                        <a:rPr lang="en-US" sz="1400" b="1" dirty="0" err="1">
                          <a:solidFill>
                            <a:schemeClr val="tx1"/>
                          </a:solidFill>
                        </a:rPr>
                        <a:t>reg</a:t>
                      </a:r>
                      <a:r>
                        <a:rPr lang="en-US" sz="1400" b="1" dirty="0">
                          <a:solidFill>
                            <a:schemeClr val="tx1"/>
                          </a:solidFill>
                        </a:rPr>
                        <a:t>, data</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CMP </a:t>
                      </a:r>
                      <a:r>
                        <a:rPr lang="en-US" sz="1400" b="1" dirty="0" err="1">
                          <a:solidFill>
                            <a:schemeClr val="tx1"/>
                          </a:solidFill>
                        </a:rPr>
                        <a:t>mem</a:t>
                      </a:r>
                      <a:r>
                        <a:rPr lang="en-US" sz="1400" b="1" dirty="0">
                          <a:solidFill>
                            <a:schemeClr val="tx1"/>
                          </a:solidFill>
                        </a:rPr>
                        <a:t>, data</a:t>
                      </a: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Modify flags </a:t>
                      </a:r>
                      <a:r>
                        <a:rPr lang="en-US" sz="1400" b="1" dirty="0">
                          <a:solidFill>
                            <a:schemeClr val="tx1"/>
                          </a:solidFill>
                          <a:sym typeface="Symbol"/>
                        </a:rPr>
                        <a:t> (</a:t>
                      </a:r>
                      <a:r>
                        <a:rPr lang="en-US" sz="1400" b="1" dirty="0" err="1">
                          <a:solidFill>
                            <a:schemeClr val="tx1"/>
                          </a:solidFill>
                          <a:sym typeface="Symbol"/>
                        </a:rPr>
                        <a:t>reg</a:t>
                      </a:r>
                      <a:r>
                        <a:rPr lang="en-US" sz="1400" b="1" dirty="0">
                          <a:solidFill>
                            <a:schemeClr val="tx1"/>
                          </a:solidFill>
                          <a:sym typeface="Symbol"/>
                        </a:rPr>
                        <a:t>) – (data)</a:t>
                      </a:r>
                      <a:endParaRPr lang="en-US" sz="1400" b="1" dirty="0">
                        <a:solidFill>
                          <a:schemeClr val="tx1"/>
                        </a:solidFill>
                      </a:endParaRPr>
                    </a:p>
                    <a:p>
                      <a:endParaRPr lang="en-US" sz="1400" b="1" dirty="0">
                        <a:solidFill>
                          <a:schemeClr val="tx1"/>
                        </a:solidFill>
                      </a:endParaRPr>
                    </a:p>
                    <a:p>
                      <a:r>
                        <a:rPr lang="en-US" sz="1400" b="1" u="none" dirty="0">
                          <a:solidFill>
                            <a:schemeClr val="tx1"/>
                          </a:solidFill>
                        </a:rPr>
                        <a:t>If (</a:t>
                      </a:r>
                      <a:r>
                        <a:rPr lang="en-US" sz="1400" b="1" u="none" dirty="0" err="1">
                          <a:solidFill>
                            <a:schemeClr val="tx1"/>
                          </a:solidFill>
                        </a:rPr>
                        <a:t>reg</a:t>
                      </a:r>
                      <a:r>
                        <a:rPr lang="en-US" sz="1400" b="1" u="none" dirty="0">
                          <a:solidFill>
                            <a:schemeClr val="tx1"/>
                          </a:solidFill>
                        </a:rPr>
                        <a:t>) &gt; data  then CF=0,</a:t>
                      </a:r>
                      <a:r>
                        <a:rPr lang="en-US" sz="1400" b="1" u="none" baseline="0" dirty="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t>
                      </a:r>
                      <a:r>
                        <a:rPr lang="en-US" sz="1400" b="1" u="none" dirty="0" err="1">
                          <a:solidFill>
                            <a:schemeClr val="tx1"/>
                          </a:solidFill>
                        </a:rPr>
                        <a:t>reg</a:t>
                      </a:r>
                      <a:r>
                        <a:rPr lang="en-US" sz="1400" b="1" u="none" dirty="0">
                          <a:solidFill>
                            <a:schemeClr val="tx1"/>
                          </a:solidFill>
                        </a:rPr>
                        <a:t>) &lt; data  then CF=1,</a:t>
                      </a:r>
                      <a:r>
                        <a:rPr lang="en-US" sz="1400" b="1" u="none" baseline="0" dirty="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t>
                      </a:r>
                      <a:r>
                        <a:rPr lang="en-US" sz="1400" b="1" u="none" dirty="0" err="1">
                          <a:solidFill>
                            <a:schemeClr val="tx1"/>
                          </a:solidFill>
                        </a:rPr>
                        <a:t>reg</a:t>
                      </a:r>
                      <a:r>
                        <a:rPr lang="en-US" sz="1400" b="1" u="none" dirty="0">
                          <a:solidFill>
                            <a:schemeClr val="tx1"/>
                          </a:solidFill>
                        </a:rPr>
                        <a:t>) = data  then CF=0,</a:t>
                      </a:r>
                      <a:r>
                        <a:rPr lang="en-US" sz="1400" b="1" u="none" baseline="0" dirty="0">
                          <a:solidFill>
                            <a:schemeClr val="tx1"/>
                          </a:solidFill>
                        </a:rPr>
                        <a:t> ZF=1, SF=0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u="none" baseline="0" dirty="0">
                        <a:solidFill>
                          <a:schemeClr val="tx1"/>
                        </a:solidFill>
                      </a:endParaRPr>
                    </a:p>
                    <a:p>
                      <a:endParaRPr lang="en-US" sz="1400" b="1" u="none" baseline="0" dirty="0">
                        <a:solidFill>
                          <a:schemeClr val="tx1"/>
                        </a:solidFill>
                        <a:sym typeface="Symbol"/>
                      </a:endParaRPr>
                    </a:p>
                    <a:p>
                      <a:r>
                        <a:rPr lang="en-US" sz="1400" b="1" dirty="0">
                          <a:solidFill>
                            <a:schemeClr val="tx1"/>
                          </a:solidFill>
                        </a:rPr>
                        <a:t>Modify flags </a:t>
                      </a:r>
                      <a:r>
                        <a:rPr lang="en-US" sz="1400" b="1" dirty="0">
                          <a:solidFill>
                            <a:schemeClr val="tx1"/>
                          </a:solidFill>
                          <a:sym typeface="Symbol"/>
                        </a:rPr>
                        <a:t> (</a:t>
                      </a:r>
                      <a:r>
                        <a:rPr lang="en-US" sz="1400" b="1" dirty="0" err="1">
                          <a:solidFill>
                            <a:schemeClr val="tx1"/>
                          </a:solidFill>
                          <a:sym typeface="Symbol"/>
                        </a:rPr>
                        <a:t>mem</a:t>
                      </a:r>
                      <a:r>
                        <a:rPr lang="en-US" sz="1400" b="1" dirty="0">
                          <a:solidFill>
                            <a:schemeClr val="tx1"/>
                          </a:solidFill>
                          <a:sym typeface="Symbol"/>
                        </a:rPr>
                        <a:t>) – (</a:t>
                      </a:r>
                      <a:r>
                        <a:rPr lang="en-US" sz="1400" b="1" dirty="0" err="1">
                          <a:solidFill>
                            <a:schemeClr val="tx1"/>
                          </a:solidFill>
                          <a:sym typeface="Symbol"/>
                        </a:rPr>
                        <a:t>mem</a:t>
                      </a:r>
                      <a:r>
                        <a:rPr lang="en-US" sz="1400" b="1" dirty="0">
                          <a:solidFill>
                            <a:schemeClr val="tx1"/>
                          </a:solidFill>
                          <a:sym typeface="Symbol"/>
                        </a:rPr>
                        <a:t>)</a:t>
                      </a:r>
                      <a:endParaRPr lang="en-US" sz="1400" b="1" dirty="0">
                        <a:solidFill>
                          <a:schemeClr val="tx1"/>
                        </a:solidFill>
                      </a:endParaRPr>
                    </a:p>
                    <a:p>
                      <a:endParaRPr lang="en-US" sz="1400" b="1" dirty="0">
                        <a:solidFill>
                          <a:schemeClr val="tx1"/>
                        </a:solidFill>
                      </a:endParaRPr>
                    </a:p>
                    <a:p>
                      <a:r>
                        <a:rPr lang="en-US" sz="1400" b="1" u="none" dirty="0">
                          <a:solidFill>
                            <a:schemeClr val="tx1"/>
                          </a:solidFill>
                        </a:rPr>
                        <a:t>If (</a:t>
                      </a:r>
                      <a:r>
                        <a:rPr lang="en-US" sz="1400" b="1" u="none" dirty="0" err="1">
                          <a:solidFill>
                            <a:schemeClr val="tx1"/>
                          </a:solidFill>
                        </a:rPr>
                        <a:t>mem</a:t>
                      </a:r>
                      <a:r>
                        <a:rPr lang="en-US" sz="1400" b="1" u="none" dirty="0">
                          <a:solidFill>
                            <a:schemeClr val="tx1"/>
                          </a:solidFill>
                        </a:rPr>
                        <a:t>) &gt; data  then CF=0,</a:t>
                      </a:r>
                      <a:r>
                        <a:rPr lang="en-US" sz="1400" b="1" u="none" baseline="0" dirty="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t>
                      </a:r>
                      <a:r>
                        <a:rPr lang="en-US" sz="1400" b="1" u="none" dirty="0" err="1">
                          <a:solidFill>
                            <a:schemeClr val="tx1"/>
                          </a:solidFill>
                        </a:rPr>
                        <a:t>mem</a:t>
                      </a:r>
                      <a:r>
                        <a:rPr lang="en-US" sz="1400" b="1" u="none" dirty="0">
                          <a:solidFill>
                            <a:schemeClr val="tx1"/>
                          </a:solidFill>
                        </a:rPr>
                        <a:t>) &lt; data  then CF=1,</a:t>
                      </a:r>
                      <a:r>
                        <a:rPr lang="en-US" sz="1400" b="1" u="none" baseline="0" dirty="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t>
                      </a:r>
                      <a:r>
                        <a:rPr lang="en-US" sz="1400" b="1" u="none" dirty="0" err="1">
                          <a:solidFill>
                            <a:schemeClr val="tx1"/>
                          </a:solidFill>
                        </a:rPr>
                        <a:t>mem</a:t>
                      </a:r>
                      <a:r>
                        <a:rPr lang="en-US" sz="1400" b="1" u="none" dirty="0">
                          <a:solidFill>
                            <a:schemeClr val="tx1"/>
                          </a:solidFill>
                        </a:rPr>
                        <a:t>) = data  then CF=0,</a:t>
                      </a:r>
                      <a:r>
                        <a:rPr lang="en-US" sz="1400" b="1" u="none" baseline="0" dirty="0">
                          <a:solidFill>
                            <a:schemeClr val="tx1"/>
                          </a:solidFill>
                        </a:rPr>
                        <a:t> ZF=1, SF=0</a:t>
                      </a:r>
                      <a:endParaRPr lang="en-US" sz="1400" b="1" baseline="0" dirty="0">
                        <a:solidFill>
                          <a:schemeClr val="tx1"/>
                        </a:solidFill>
                        <a:sym typeface="Symbol"/>
                      </a:endParaRP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05730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960068"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2. Arithmetic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37</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ADD, ADC, SUB, SBB, INC, DEC, MUL, DIV, CMP…</a:t>
            </a:r>
          </a:p>
        </p:txBody>
      </p:sp>
      <p:graphicFrame>
        <p:nvGraphicFramePr>
          <p:cNvPr id="6" name="Table 5"/>
          <p:cNvGraphicFramePr>
            <a:graphicFrameLocks noGrp="1"/>
          </p:cNvGraphicFramePr>
          <p:nvPr/>
        </p:nvGraphicFramePr>
        <p:xfrm>
          <a:off x="2057400" y="1905000"/>
          <a:ext cx="8153400" cy="329184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CMP A, data </a:t>
                      </a:r>
                    </a:p>
                    <a:p>
                      <a:endParaRPr lang="en-US" sz="1400" b="1" dirty="0">
                        <a:solidFill>
                          <a:srgbClr val="FF0000"/>
                        </a:solidFill>
                      </a:endParaRPr>
                    </a:p>
                    <a:p>
                      <a:r>
                        <a:rPr lang="en-US" sz="1400" b="1" dirty="0">
                          <a:solidFill>
                            <a:schemeClr val="tx1"/>
                          </a:solidFill>
                        </a:rPr>
                        <a:t>CMP AL, data8</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CMP AX, data16</a:t>
                      </a:r>
                    </a:p>
                  </a:txBody>
                  <a:tcPr>
                    <a:solidFill>
                      <a:srgbClr val="FFCCCC"/>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Modify flags </a:t>
                      </a:r>
                      <a:r>
                        <a:rPr lang="en-US" sz="1400" b="1" dirty="0">
                          <a:solidFill>
                            <a:schemeClr val="tx1"/>
                          </a:solidFill>
                          <a:sym typeface="Symbol"/>
                        </a:rPr>
                        <a:t> (AL) – data8</a:t>
                      </a:r>
                      <a:endParaRPr lang="en-US" sz="1400" b="1" dirty="0">
                        <a:solidFill>
                          <a:schemeClr val="tx1"/>
                        </a:solidFill>
                      </a:endParaRPr>
                    </a:p>
                    <a:p>
                      <a:endParaRPr lang="en-US" sz="1400" b="1" dirty="0">
                        <a:solidFill>
                          <a:schemeClr val="tx1"/>
                        </a:solidFill>
                      </a:endParaRPr>
                    </a:p>
                    <a:p>
                      <a:r>
                        <a:rPr lang="en-US" sz="1400" b="1" u="none" dirty="0">
                          <a:solidFill>
                            <a:schemeClr val="tx1"/>
                          </a:solidFill>
                        </a:rPr>
                        <a:t>If (AL) &gt; data8  then CF=0,</a:t>
                      </a:r>
                      <a:r>
                        <a:rPr lang="en-US" sz="1400" b="1" u="none" baseline="0" dirty="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(AL) &lt; data8  then CF=1,</a:t>
                      </a:r>
                      <a:r>
                        <a:rPr lang="en-US" sz="1400" b="1" u="none" baseline="0" dirty="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(AL) = data8  then CF=0,</a:t>
                      </a:r>
                      <a:r>
                        <a:rPr lang="en-US" sz="1400" b="1" u="none" baseline="0" dirty="0">
                          <a:solidFill>
                            <a:schemeClr val="tx1"/>
                          </a:solidFill>
                        </a:rPr>
                        <a:t> ZF=1, SF=0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u="none" baseline="0" dirty="0">
                        <a:solidFill>
                          <a:schemeClr val="tx1"/>
                        </a:solidFill>
                      </a:endParaRPr>
                    </a:p>
                    <a:p>
                      <a:endParaRPr lang="en-US" sz="1400" b="1" u="none" baseline="0" dirty="0">
                        <a:solidFill>
                          <a:schemeClr val="tx1"/>
                        </a:solidFill>
                        <a:sym typeface="Symbol"/>
                      </a:endParaRPr>
                    </a:p>
                    <a:p>
                      <a:r>
                        <a:rPr lang="en-US" sz="1400" b="1" dirty="0">
                          <a:solidFill>
                            <a:schemeClr val="tx1"/>
                          </a:solidFill>
                        </a:rPr>
                        <a:t>Modify flags </a:t>
                      </a:r>
                      <a:r>
                        <a:rPr lang="en-US" sz="1400" b="1" dirty="0">
                          <a:solidFill>
                            <a:schemeClr val="tx1"/>
                          </a:solidFill>
                          <a:sym typeface="Symbol"/>
                        </a:rPr>
                        <a:t> (AX) – data16</a:t>
                      </a:r>
                      <a:endParaRPr lang="en-US" sz="1400" b="1" dirty="0">
                        <a:solidFill>
                          <a:schemeClr val="tx1"/>
                        </a:solidFill>
                      </a:endParaRPr>
                    </a:p>
                    <a:p>
                      <a:endParaRPr lang="en-US" sz="1400" b="1" dirty="0">
                        <a:solidFill>
                          <a:schemeClr val="tx1"/>
                        </a:solidFill>
                      </a:endParaRPr>
                    </a:p>
                    <a:p>
                      <a:r>
                        <a:rPr lang="en-US" sz="1400" b="1" u="none" dirty="0">
                          <a:solidFill>
                            <a:schemeClr val="tx1"/>
                          </a:solidFill>
                        </a:rPr>
                        <a:t>If (AX) &gt; data16      then CF=0,</a:t>
                      </a:r>
                      <a:r>
                        <a:rPr lang="en-US" sz="1400" b="1" u="none" baseline="0" dirty="0">
                          <a:solidFill>
                            <a:schemeClr val="tx1"/>
                          </a:solidFill>
                        </a:rPr>
                        <a:t> ZF=0, SF=0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t>
                      </a:r>
                      <a:r>
                        <a:rPr lang="en-US" sz="1400" b="1" u="none" dirty="0" err="1">
                          <a:solidFill>
                            <a:schemeClr val="tx1"/>
                          </a:solidFill>
                        </a:rPr>
                        <a:t>mem</a:t>
                      </a:r>
                      <a:r>
                        <a:rPr lang="en-US" sz="1400" b="1" u="none" dirty="0">
                          <a:solidFill>
                            <a:schemeClr val="tx1"/>
                          </a:solidFill>
                        </a:rPr>
                        <a:t>) &lt; data16  then CF=1,</a:t>
                      </a:r>
                      <a:r>
                        <a:rPr lang="en-US" sz="1400" b="1" u="none" baseline="0" dirty="0">
                          <a:solidFill>
                            <a:schemeClr val="tx1"/>
                          </a:solidFill>
                        </a:rPr>
                        <a:t> ZF=0, SF=1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u="none" dirty="0">
                          <a:solidFill>
                            <a:schemeClr val="tx1"/>
                          </a:solidFill>
                        </a:rPr>
                        <a:t>If (</a:t>
                      </a:r>
                      <a:r>
                        <a:rPr lang="en-US" sz="1400" b="1" u="none" dirty="0" err="1">
                          <a:solidFill>
                            <a:schemeClr val="tx1"/>
                          </a:solidFill>
                        </a:rPr>
                        <a:t>mem</a:t>
                      </a:r>
                      <a:r>
                        <a:rPr lang="en-US" sz="1400" b="1" u="none" dirty="0">
                          <a:solidFill>
                            <a:schemeClr val="tx1"/>
                          </a:solidFill>
                        </a:rPr>
                        <a:t>) = data16  then CF=0,</a:t>
                      </a:r>
                      <a:r>
                        <a:rPr lang="en-US" sz="1400" b="1" u="none" baseline="0" dirty="0">
                          <a:solidFill>
                            <a:schemeClr val="tx1"/>
                          </a:solidFill>
                        </a:rPr>
                        <a:t> ZF=1, SF=0</a:t>
                      </a:r>
                      <a:endParaRPr lang="en-US" sz="1400" b="1" baseline="0" dirty="0">
                        <a:solidFill>
                          <a:schemeClr val="tx1"/>
                        </a:solidFill>
                        <a:sym typeface="Symbol"/>
                      </a:endParaRPr>
                    </a:p>
                    <a:p>
                      <a:endParaRPr lang="en-US" sz="1400" b="1" dirty="0">
                        <a:solidFill>
                          <a:schemeClr val="tx1"/>
                        </a:solidFill>
                      </a:endParaRPr>
                    </a:p>
                  </a:txBody>
                  <a:tcPr>
                    <a:solidFill>
                      <a:srgbClr val="FFCCCC"/>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24625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8862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3. Logical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38</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AND, OR, XOR, TEST, SHR, SHL, RCR, RCL …</a:t>
            </a:r>
          </a:p>
        </p:txBody>
      </p:sp>
      <p:pic>
        <p:nvPicPr>
          <p:cNvPr id="1027" name="Picture 3" descr="C:\Users\AMMU\Desktop\Scans\1 copy.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1" y="1828800"/>
            <a:ext cx="6846087" cy="2424266"/>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AMMU\Desktop\Scans\2 copy.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01361" y="4311869"/>
            <a:ext cx="6790858" cy="24647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AMMU\Desktop\Scans\2 copy copy.t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38881" y="1883646"/>
            <a:ext cx="6781522"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30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2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29"/>
                                        </p:tgtEl>
                                        <p:attrNameLst>
                                          <p:attrName>style.visibility</p:attrName>
                                        </p:attrNameLst>
                                      </p:cBhvr>
                                      <p:to>
                                        <p:strVal val="hidden"/>
                                      </p:to>
                                    </p:set>
                                  </p:childTnLst>
                                </p:cTn>
                              </p:par>
                              <p:par>
                                <p:cTn id="9" presetID="10"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animEffect transition="in" filter="fade">
                                      <p:cBhvr>
                                        <p:cTn id="11"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495800"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3. Logical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39</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AND, OR, XOR, TEST, SHR, SHL, RCR, RCL …</a:t>
            </a:r>
          </a:p>
        </p:txBody>
      </p:sp>
      <p:pic>
        <p:nvPicPr>
          <p:cNvPr id="2050" name="Picture 2" descr="C:\Users\AMMU\Desktop\Scans\2 copycopycopy.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4731" y="1664733"/>
            <a:ext cx="6248400" cy="24674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MMU\Desktop\Scans\3 copy.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5752" y="4074399"/>
            <a:ext cx="6248400" cy="1680342"/>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AMMU\Desktop\Scans\3 copycopy.t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05752" y="5519492"/>
            <a:ext cx="6472340" cy="1347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95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fade">
                                      <p:cBhvr>
                                        <p:cTn id="12"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23" name="Rectangle 3"/>
          <p:cNvSpPr txBox="1">
            <a:spLocks noChangeArrowheads="1"/>
          </p:cNvSpPr>
          <p:nvPr/>
        </p:nvSpPr>
        <p:spPr>
          <a:xfrm>
            <a:off x="1524000" y="914400"/>
            <a:ext cx="7924800" cy="5943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buFont typeface="Wingdings" pitchFamily="2" charset="2"/>
              <a:buNone/>
              <a:defRPr/>
            </a:pPr>
            <a:r>
              <a:rPr lang="en-US" sz="1750" b="1" dirty="0">
                <a:solidFill>
                  <a:schemeClr val="tx2"/>
                </a:solidFill>
                <a:latin typeface="Time New Roman"/>
              </a:rPr>
              <a:t>	</a:t>
            </a:r>
            <a:r>
              <a:rPr lang="en-US" sz="1750" dirty="0">
                <a:latin typeface="Time New Roman"/>
              </a:rPr>
              <a:t>Program is a set of instructions written to solve a problem. Instructions are the directions which a microprocessor follows to execute a task or part of a task.	Broadly, computer language can be divided into two parts as high-level language and low level language. Low level language are machine specific. Low level language can be further divided into machine language and assembly language.</a:t>
            </a:r>
          </a:p>
          <a:p>
            <a:pPr algn="just">
              <a:lnSpc>
                <a:spcPct val="80000"/>
              </a:lnSpc>
              <a:buFont typeface="Wingdings" pitchFamily="2" charset="2"/>
              <a:buNone/>
              <a:defRPr/>
            </a:pPr>
            <a:endParaRPr lang="en-US" sz="1750" dirty="0">
              <a:latin typeface="Time New Roman"/>
            </a:endParaRPr>
          </a:p>
          <a:p>
            <a:pPr algn="just">
              <a:lnSpc>
                <a:spcPct val="80000"/>
              </a:lnSpc>
              <a:buFont typeface="Wingdings" pitchFamily="2" charset="2"/>
              <a:buNone/>
              <a:defRPr/>
            </a:pPr>
            <a:r>
              <a:rPr lang="en-US" sz="1750" dirty="0">
                <a:latin typeface="Time New Roman"/>
              </a:rPr>
              <a:t>	Machine language is the only language which a machine can understand. Instructions in this language are written in binary bits as a specific bit pattern. The computer interprets this bit pattern as an instruction to perform a particular task. The entire program is a sequence of binary numbers. This is a machine-friendly language but not user friendly. Debugging is another problem associated with machine language. </a:t>
            </a:r>
          </a:p>
          <a:p>
            <a:pPr algn="just">
              <a:lnSpc>
                <a:spcPct val="80000"/>
              </a:lnSpc>
              <a:buFont typeface="Wingdings" pitchFamily="2" charset="2"/>
              <a:buNone/>
              <a:defRPr/>
            </a:pPr>
            <a:endParaRPr lang="en-US" sz="1750" dirty="0">
              <a:latin typeface="Time New Roman"/>
            </a:endParaRPr>
          </a:p>
          <a:p>
            <a:pPr algn="just">
              <a:lnSpc>
                <a:spcPct val="80000"/>
              </a:lnSpc>
              <a:buFont typeface="Wingdings" pitchFamily="2" charset="2"/>
              <a:buNone/>
              <a:defRPr/>
            </a:pPr>
            <a:r>
              <a:rPr lang="en-US" sz="1750" dirty="0">
                <a:latin typeface="Time New Roman"/>
              </a:rPr>
              <a:t>	To overcome these problems, programmers develop another way in which instructions are written in English alphabets. This new language is known as Assembly language. The instructions in this language are termed </a:t>
            </a:r>
            <a:r>
              <a:rPr lang="en-US" sz="1750" i="1" dirty="0">
                <a:latin typeface="Time New Roman"/>
              </a:rPr>
              <a:t>mnemonics. As</a:t>
            </a:r>
            <a:r>
              <a:rPr lang="en-US" sz="1750" dirty="0">
                <a:latin typeface="Time New Roman"/>
              </a:rPr>
              <a:t> microprocessor can only understand the machine language so mnemonics</a:t>
            </a:r>
            <a:r>
              <a:rPr lang="en-US" sz="1750" i="1" dirty="0">
                <a:latin typeface="Time New Roman"/>
              </a:rPr>
              <a:t> </a:t>
            </a:r>
            <a:r>
              <a:rPr lang="en-US" sz="1750" dirty="0">
                <a:latin typeface="Time New Roman"/>
              </a:rPr>
              <a:t>are translated into machine language either manually or by a program known as</a:t>
            </a:r>
            <a:r>
              <a:rPr lang="en-US" sz="1750" i="1" dirty="0">
                <a:latin typeface="Time New Roman"/>
              </a:rPr>
              <a:t> assembler.</a:t>
            </a:r>
          </a:p>
          <a:p>
            <a:pPr algn="just">
              <a:lnSpc>
                <a:spcPct val="80000"/>
              </a:lnSpc>
              <a:buFont typeface="Wingdings" pitchFamily="2" charset="2"/>
              <a:buNone/>
              <a:defRPr/>
            </a:pPr>
            <a:r>
              <a:rPr lang="en-US" sz="1750" i="1" dirty="0">
                <a:latin typeface="Time New Roman"/>
              </a:rPr>
              <a:t> 	</a:t>
            </a:r>
          </a:p>
          <a:p>
            <a:pPr algn="just">
              <a:lnSpc>
                <a:spcPct val="80000"/>
              </a:lnSpc>
              <a:buFont typeface="Wingdings" pitchFamily="2" charset="2"/>
              <a:buNone/>
              <a:defRPr/>
            </a:pPr>
            <a:r>
              <a:rPr lang="en-US" sz="1750" i="1" dirty="0">
                <a:latin typeface="Time New Roman"/>
              </a:rPr>
              <a:t>	Efficient software development for the microprocessor requires a complete familiarity with the instruction set, their format and addressing modes. Here in this chapter, we will focus on the addressing modes and instructions formats of microprocessor 8086.</a:t>
            </a:r>
          </a:p>
        </p:txBody>
      </p:sp>
    </p:spTree>
    <p:extLst>
      <p:ext uri="{BB962C8B-B14F-4D97-AF65-F5344CB8AC3E}">
        <p14:creationId xmlns:p14="http://schemas.microsoft.com/office/powerpoint/2010/main" val="31882128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136932"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3. Logical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40</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AND, OR, XOR, TEST, SHR, SHL, RCR, RCL …</a:t>
            </a:r>
          </a:p>
        </p:txBody>
      </p:sp>
      <p:pic>
        <p:nvPicPr>
          <p:cNvPr id="3074" name="Picture 2" descr="C:\Users\AMMU\Desktop\Scans\3 ccc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5752" y="1986890"/>
            <a:ext cx="6185849" cy="15606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MMU\Desktop\Scans\4c.t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05752" y="3661490"/>
            <a:ext cx="6185848" cy="12595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AMMU\Desktop\Scans\4cc.t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11008" y="5010336"/>
            <a:ext cx="6180593" cy="1314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49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fade">
                                      <p:cBhvr>
                                        <p:cTn id="12"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836920"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3. Logical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41</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AND, OR, XOR, TEST, SHR, SHL, RCR, RCL …</a:t>
            </a:r>
          </a:p>
        </p:txBody>
      </p:sp>
      <p:pic>
        <p:nvPicPr>
          <p:cNvPr id="4098" name="Picture 2" descr="C:\Users\AMMU\Desktop\Scans\4 cc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1498" y="1834815"/>
            <a:ext cx="6272502" cy="166962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AMMU\Desktop\Scans\5c.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1574" y="3482920"/>
            <a:ext cx="6255686" cy="16960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AMMU\Desktop\Scans\5cc.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3107" y="5178971"/>
            <a:ext cx="6219647" cy="1479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78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fade">
                                      <p:cBhvr>
                                        <p:cTn id="12"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584206"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3. Logical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42</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AND, OR, XOR, TEST, SHR, SHL, RCR, RCL …</a:t>
            </a:r>
          </a:p>
        </p:txBody>
      </p:sp>
      <p:pic>
        <p:nvPicPr>
          <p:cNvPr id="5123" name="Picture 3" descr="C:\Users\AMMU\Desktop\Scans\6c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6166" y="2007476"/>
            <a:ext cx="8074925" cy="4164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2218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254240"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3. Logical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43</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AND, OR, XOR, TEST, SHR, SHL, RCR, RCL …</a:t>
            </a:r>
          </a:p>
        </p:txBody>
      </p:sp>
      <p:pic>
        <p:nvPicPr>
          <p:cNvPr id="5122" name="Picture 2" descr="C:\Users\AMMU\Desktop\Scans\6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7214" y="2086302"/>
            <a:ext cx="8505986" cy="3857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8767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940040"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3. Logical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44</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AND, OR, XOR, TEST, SHR, SHL, RCR, RCL …</a:t>
            </a:r>
          </a:p>
        </p:txBody>
      </p:sp>
      <p:pic>
        <p:nvPicPr>
          <p:cNvPr id="6146" name="Picture 2" descr="C:\Users\AMMU\Desktop\Scans\8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5030" y="2019872"/>
            <a:ext cx="8265771" cy="422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454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625840" y="1282714"/>
            <a:ext cx="67056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3. Logical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45</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AND, OR, XOR, TEST, SHR, SHL, RCR, RCL …</a:t>
            </a:r>
          </a:p>
        </p:txBody>
      </p:sp>
      <p:pic>
        <p:nvPicPr>
          <p:cNvPr id="7170" name="Picture 2" descr="C:\Users\AMMU\Desktop\Scans\7c.t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3310" y="2057400"/>
            <a:ext cx="8151291" cy="4015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539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447093" y="4953001"/>
            <a:ext cx="6629400"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274096" y="4316105"/>
            <a:ext cx="1235493"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567752" y="3932699"/>
            <a:ext cx="4691784"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429001" y="3652790"/>
            <a:ext cx="6248400" cy="27990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440342" y="3021582"/>
            <a:ext cx="4265258"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438401" y="2613286"/>
            <a:ext cx="2188751"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438401" y="2209801"/>
            <a:ext cx="2188751"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871649" y="1983482"/>
            <a:ext cx="3204551"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00400" y="1533979"/>
            <a:ext cx="2913228" cy="28231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4. String Manipulation Instructions</a:t>
            </a:r>
          </a:p>
        </p:txBody>
      </p:sp>
      <p:sp>
        <p:nvSpPr>
          <p:cNvPr id="2" name="Title 1"/>
          <p:cNvSpPr>
            <a:spLocks noGrp="1"/>
          </p:cNvSpPr>
          <p:nvPr>
            <p:ph type="title"/>
          </p:nvPr>
        </p:nvSpPr>
        <p:spPr>
          <a:xfrm>
            <a:off x="838200" y="365126"/>
            <a:ext cx="10515600" cy="719760"/>
          </a:xfrm>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46</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7" name="TextBox 6"/>
          <p:cNvSpPr txBox="1"/>
          <p:nvPr/>
        </p:nvSpPr>
        <p:spPr>
          <a:xfrm>
            <a:off x="2071468" y="1529239"/>
            <a:ext cx="8153400" cy="3754874"/>
          </a:xfrm>
          <a:prstGeom prst="rect">
            <a:avLst/>
          </a:prstGeom>
          <a:noFill/>
        </p:spPr>
        <p:txBody>
          <a:bodyPr wrap="square" rtlCol="0">
            <a:spAutoFit/>
          </a:bodyPr>
          <a:lstStyle/>
          <a:p>
            <a:pPr marL="285750" indent="-285750">
              <a:buFont typeface="Wingdings" pitchFamily="2" charset="2"/>
              <a:buChar char="q"/>
            </a:pPr>
            <a:r>
              <a:rPr lang="en-US" sz="1400" b="1" dirty="0"/>
              <a:t>String : Sequence of bytes or words</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a:t>8086 instruction set includes instruction for string movement, comparison, scan, load and store.</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a:t>REP instruction prefix : used to repeat execution of string instructions</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a:t>String instructions end with </a:t>
            </a:r>
            <a:r>
              <a:rPr lang="en-US" sz="1400" b="1" dirty="0">
                <a:solidFill>
                  <a:srgbClr val="CC0099"/>
                </a:solidFill>
              </a:rPr>
              <a:t>S</a:t>
            </a:r>
            <a:r>
              <a:rPr lang="en-US" sz="1400" b="1" dirty="0"/>
              <a:t> or </a:t>
            </a:r>
            <a:r>
              <a:rPr lang="en-US" sz="1400" b="1" dirty="0">
                <a:solidFill>
                  <a:srgbClr val="CC0099"/>
                </a:solidFill>
              </a:rPr>
              <a:t>SB</a:t>
            </a:r>
            <a:r>
              <a:rPr lang="en-US" sz="1400" b="1" dirty="0"/>
              <a:t> or </a:t>
            </a:r>
            <a:r>
              <a:rPr lang="en-US" sz="1400" b="1" dirty="0">
                <a:solidFill>
                  <a:srgbClr val="CC0099"/>
                </a:solidFill>
              </a:rPr>
              <a:t>SW</a:t>
            </a:r>
            <a:r>
              <a:rPr lang="en-US" sz="1400" b="1" dirty="0"/>
              <a:t>.                                        </a:t>
            </a:r>
          </a:p>
          <a:p>
            <a:pPr marL="285750" indent="-285750">
              <a:buFont typeface="Wingdings" pitchFamily="2" charset="2"/>
              <a:buChar char="q"/>
            </a:pPr>
            <a:r>
              <a:rPr lang="en-US" sz="1400" b="1" dirty="0"/>
              <a:t>  </a:t>
            </a:r>
            <a:r>
              <a:rPr lang="en-US" sz="1400" b="1" dirty="0">
                <a:solidFill>
                  <a:srgbClr val="CC0099"/>
                </a:solidFill>
              </a:rPr>
              <a:t>S</a:t>
            </a:r>
            <a:r>
              <a:rPr lang="en-US" sz="1400" b="1" dirty="0"/>
              <a:t> represents string, </a:t>
            </a:r>
            <a:r>
              <a:rPr lang="en-US" sz="1400" b="1" dirty="0">
                <a:solidFill>
                  <a:srgbClr val="CC0099"/>
                </a:solidFill>
              </a:rPr>
              <a:t>SB</a:t>
            </a:r>
            <a:r>
              <a:rPr lang="en-US" sz="1400" b="1" dirty="0"/>
              <a:t> string byte and </a:t>
            </a:r>
            <a:r>
              <a:rPr lang="en-US" sz="1400" b="1" dirty="0">
                <a:solidFill>
                  <a:srgbClr val="CC0099"/>
                </a:solidFill>
              </a:rPr>
              <a:t>SW</a:t>
            </a:r>
            <a:r>
              <a:rPr lang="en-US" sz="1400" b="1" dirty="0"/>
              <a:t> string word.</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a:t>Offset or effective address of the source operand is stored in </a:t>
            </a:r>
            <a:r>
              <a:rPr lang="en-US" sz="1400" b="1" dirty="0">
                <a:solidFill>
                  <a:srgbClr val="CC0099"/>
                </a:solidFill>
              </a:rPr>
              <a:t>SI</a:t>
            </a:r>
            <a:r>
              <a:rPr lang="en-US" sz="1400" b="1" dirty="0"/>
              <a:t> register and that of the destination operand is stored in </a:t>
            </a:r>
            <a:r>
              <a:rPr lang="en-US" sz="1400" b="1" dirty="0">
                <a:solidFill>
                  <a:srgbClr val="CC0099"/>
                </a:solidFill>
              </a:rPr>
              <a:t>DI</a:t>
            </a:r>
            <a:r>
              <a:rPr lang="en-US" sz="1400" b="1" dirty="0"/>
              <a:t> register.</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a:t>Depending on the status of </a:t>
            </a:r>
            <a:r>
              <a:rPr lang="en-US" sz="1400" b="1" dirty="0">
                <a:solidFill>
                  <a:srgbClr val="CC0099"/>
                </a:solidFill>
              </a:rPr>
              <a:t>DF</a:t>
            </a:r>
            <a:r>
              <a:rPr lang="en-US" sz="1400" b="1" dirty="0"/>
              <a:t>, </a:t>
            </a:r>
            <a:r>
              <a:rPr lang="en-US" sz="1400" b="1" dirty="0">
                <a:solidFill>
                  <a:srgbClr val="CC0099"/>
                </a:solidFill>
              </a:rPr>
              <a:t>SI</a:t>
            </a:r>
            <a:r>
              <a:rPr lang="en-US" sz="1400" b="1" dirty="0"/>
              <a:t> and </a:t>
            </a:r>
            <a:r>
              <a:rPr lang="en-US" sz="1400" b="1" dirty="0">
                <a:solidFill>
                  <a:srgbClr val="CC0099"/>
                </a:solidFill>
              </a:rPr>
              <a:t>DI</a:t>
            </a:r>
            <a:r>
              <a:rPr lang="en-US" sz="1400" b="1" dirty="0"/>
              <a:t> registers are automatically updated.</a:t>
            </a:r>
          </a:p>
          <a:p>
            <a:pPr marL="285750" indent="-285750">
              <a:buFont typeface="Wingdings" pitchFamily="2" charset="2"/>
              <a:buChar char="q"/>
            </a:pPr>
            <a:endParaRPr lang="en-US" sz="1400" b="1" dirty="0"/>
          </a:p>
          <a:p>
            <a:pPr marL="285750" indent="-285750">
              <a:buFont typeface="Wingdings" pitchFamily="2" charset="2"/>
              <a:buChar char="q"/>
            </a:pPr>
            <a:r>
              <a:rPr lang="en-US" sz="1400" b="1" dirty="0"/>
              <a:t>DF = 0 </a:t>
            </a:r>
            <a:r>
              <a:rPr lang="en-US" sz="1400" b="1" dirty="0">
                <a:sym typeface="Symbol"/>
              </a:rPr>
              <a:t> SI and DI are incremented by 1 for byte and 2 for word.</a:t>
            </a:r>
          </a:p>
          <a:p>
            <a:pPr marL="285750" indent="-285750">
              <a:buFont typeface="Wingdings" pitchFamily="2" charset="2"/>
              <a:buChar char="q"/>
            </a:pPr>
            <a:endParaRPr lang="en-US" sz="1400" b="1" dirty="0">
              <a:sym typeface="Symbol"/>
            </a:endParaRPr>
          </a:p>
          <a:p>
            <a:pPr marL="285750" indent="-285750">
              <a:buFont typeface="Wingdings" pitchFamily="2" charset="2"/>
              <a:buChar char="q"/>
            </a:pPr>
            <a:r>
              <a:rPr lang="en-US" sz="1400" b="1" dirty="0"/>
              <a:t>DF = 1 </a:t>
            </a:r>
            <a:r>
              <a:rPr lang="en-US" sz="1400" b="1" dirty="0">
                <a:sym typeface="Symbol"/>
              </a:rPr>
              <a:t> SI and DI are decremented by 1 for byte and 2 for word.</a:t>
            </a:r>
            <a:endParaRPr lang="en-US" sz="1400" b="1" dirty="0"/>
          </a:p>
        </p:txBody>
      </p:sp>
    </p:spTree>
    <p:extLst>
      <p:ext uri="{BB962C8B-B14F-4D97-AF65-F5344CB8AC3E}">
        <p14:creationId xmlns:p14="http://schemas.microsoft.com/office/powerpoint/2010/main" val="361009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6"/>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18" grpId="0" animBg="1"/>
      <p:bldP spid="18" grpId="1" animBg="1"/>
      <p:bldP spid="17" grpId="0" animBg="1"/>
      <p:bldP spid="17" grpId="1" animBg="1"/>
      <p:bldP spid="16" grpId="0" animBg="1"/>
      <p:bldP spid="16" grpId="1" animBg="1"/>
      <p:bldP spid="15" grpId="0" animBg="1"/>
      <p:bldP spid="15" grpId="1" animBg="1"/>
      <p:bldP spid="14" grpId="0" animBg="1"/>
      <p:bldP spid="14" grpId="1" animBg="1"/>
      <p:bldP spid="13" grpId="0" animBg="1"/>
      <p:bldP spid="13" grpId="1" animBg="1"/>
      <p:bldP spid="12" grpId="0" animBg="1"/>
      <p:bldP spid="12" grpId="1" animBg="1"/>
      <p:bldP spid="11" grpId="0" animBg="1"/>
      <p:bldP spid="11"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253552" y="1282714"/>
            <a:ext cx="609600"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4. String Manipulation Instructions</a:t>
            </a:r>
          </a:p>
        </p:txBody>
      </p:sp>
      <p:sp>
        <p:nvSpPr>
          <p:cNvPr id="2" name="Title 1"/>
          <p:cNvSpPr>
            <a:spLocks noGrp="1"/>
          </p:cNvSpPr>
          <p:nvPr>
            <p:ph type="title"/>
          </p:nvPr>
        </p:nvSpPr>
        <p:spPr>
          <a:xfrm>
            <a:off x="838200" y="365125"/>
            <a:ext cx="10515600" cy="879391"/>
          </a:xfrm>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47</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REP, MOVS, CMPS, SCAS, LODS, STOS</a:t>
            </a:r>
          </a:p>
        </p:txBody>
      </p:sp>
      <p:graphicFrame>
        <p:nvGraphicFramePr>
          <p:cNvPr id="6" name="Table 5"/>
          <p:cNvGraphicFramePr>
            <a:graphicFrameLocks noGrp="1"/>
          </p:cNvGraphicFramePr>
          <p:nvPr/>
        </p:nvGraphicFramePr>
        <p:xfrm>
          <a:off x="2057400" y="2133600"/>
          <a:ext cx="8153400" cy="286512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REP</a:t>
                      </a:r>
                    </a:p>
                    <a:p>
                      <a:endParaRPr lang="en-US" sz="1400" b="1" dirty="0">
                        <a:solidFill>
                          <a:srgbClr val="FF0000"/>
                        </a:solidFill>
                      </a:endParaRPr>
                    </a:p>
                    <a:p>
                      <a:r>
                        <a:rPr lang="en-US" sz="1400" b="1" dirty="0">
                          <a:solidFill>
                            <a:schemeClr val="tx1"/>
                          </a:solidFill>
                        </a:rPr>
                        <a:t>REPZ/ REPE</a:t>
                      </a:r>
                    </a:p>
                    <a:p>
                      <a:endParaRPr lang="en-US" sz="1400" b="1" dirty="0">
                        <a:solidFill>
                          <a:schemeClr val="tx1"/>
                        </a:solidFill>
                      </a:endParaRPr>
                    </a:p>
                    <a:p>
                      <a:r>
                        <a:rPr lang="en-US" sz="1400" b="1" dirty="0">
                          <a:solidFill>
                            <a:srgbClr val="C00000"/>
                          </a:solidFill>
                        </a:rPr>
                        <a:t>(Repeat CMPS or SCAS until</a:t>
                      </a:r>
                      <a:r>
                        <a:rPr lang="en-US" sz="1400" b="1" baseline="0" dirty="0">
                          <a:solidFill>
                            <a:srgbClr val="C00000"/>
                          </a:solidFill>
                        </a:rPr>
                        <a:t> ZF = 0)</a:t>
                      </a:r>
                      <a:endParaRPr lang="en-US" sz="1400" b="1" dirty="0">
                        <a:solidFill>
                          <a:srgbClr val="C00000"/>
                        </a:solidFill>
                      </a:endParaRP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REPNZ/ REPNE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rPr>
                        <a:t>(Repeat CMPS or SCAS until</a:t>
                      </a:r>
                      <a:r>
                        <a:rPr lang="en-US" sz="1400" b="1" baseline="0" dirty="0">
                          <a:solidFill>
                            <a:srgbClr val="C00000"/>
                          </a:solidFill>
                        </a:rPr>
                        <a:t> ZF = 1)</a:t>
                      </a:r>
                      <a:endParaRPr lang="en-US" sz="1400" b="1" dirty="0">
                        <a:solidFill>
                          <a:srgbClr val="C0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While CX </a:t>
                      </a:r>
                      <a:r>
                        <a:rPr lang="en-US" sz="1400" b="1" dirty="0">
                          <a:solidFill>
                            <a:schemeClr val="tx1"/>
                          </a:solidFill>
                          <a:sym typeface="Symbol"/>
                        </a:rPr>
                        <a:t> 0 and ZF = 1, repeat</a:t>
                      </a:r>
                      <a:r>
                        <a:rPr lang="en-US" sz="1400" b="1" baseline="0" dirty="0">
                          <a:solidFill>
                            <a:schemeClr val="tx1"/>
                          </a:solidFill>
                          <a:sym typeface="Symbol"/>
                        </a:rPr>
                        <a:t> execution of string instruction and</a:t>
                      </a:r>
                    </a:p>
                    <a:p>
                      <a:r>
                        <a:rPr lang="en-US" sz="1400" b="1" u="none" baseline="0" dirty="0">
                          <a:solidFill>
                            <a:schemeClr val="tx1"/>
                          </a:solidFill>
                          <a:sym typeface="Symbol"/>
                        </a:rPr>
                        <a:t>(CX) </a:t>
                      </a:r>
                      <a:r>
                        <a:rPr lang="en-US" sz="1400" b="1" dirty="0">
                          <a:solidFill>
                            <a:schemeClr val="tx1"/>
                          </a:solidFill>
                          <a:sym typeface="Symbol"/>
                        </a:rPr>
                        <a:t> (CX) – 1</a:t>
                      </a:r>
                    </a:p>
                    <a:p>
                      <a:endParaRPr lang="en-US" sz="1400" b="1" u="none" baseline="0" dirty="0">
                        <a:solidFill>
                          <a:schemeClr val="tx1"/>
                        </a:solidFill>
                      </a:endParaRPr>
                    </a:p>
                    <a:p>
                      <a:endParaRPr lang="en-US" sz="1400" b="1" u="none" baseline="0" dirty="0">
                        <a:solidFill>
                          <a:schemeClr val="tx1"/>
                        </a:solidFill>
                      </a:endParaRPr>
                    </a:p>
                    <a:p>
                      <a:endParaRPr lang="en-US" sz="1400" b="1" u="none" baseline="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u="none" baseline="0" dirty="0">
                        <a:solidFill>
                          <a:schemeClr val="tx1"/>
                        </a:solidFill>
                      </a:endParaRPr>
                    </a:p>
                    <a:p>
                      <a:r>
                        <a:rPr lang="en-US" sz="1400" b="1" dirty="0">
                          <a:solidFill>
                            <a:schemeClr val="tx1"/>
                          </a:solidFill>
                        </a:rPr>
                        <a:t>While CX </a:t>
                      </a:r>
                      <a:r>
                        <a:rPr lang="en-US" sz="1400" b="1" dirty="0">
                          <a:solidFill>
                            <a:schemeClr val="tx1"/>
                          </a:solidFill>
                          <a:sym typeface="Symbol"/>
                        </a:rPr>
                        <a:t> 0 and ZF = 0, repeat</a:t>
                      </a:r>
                      <a:r>
                        <a:rPr lang="en-US" sz="1400" b="1" baseline="0" dirty="0">
                          <a:solidFill>
                            <a:schemeClr val="tx1"/>
                          </a:solidFill>
                          <a:sym typeface="Symbol"/>
                        </a:rPr>
                        <a:t> execution of string instruction and</a:t>
                      </a:r>
                    </a:p>
                    <a:p>
                      <a:r>
                        <a:rPr lang="en-US" sz="1400" b="1" u="none" baseline="0" dirty="0">
                          <a:solidFill>
                            <a:schemeClr val="tx1"/>
                          </a:solidFill>
                          <a:sym typeface="Symbol"/>
                        </a:rPr>
                        <a:t>(CX) </a:t>
                      </a:r>
                      <a:r>
                        <a:rPr lang="en-US" sz="1400" b="1" dirty="0">
                          <a:solidFill>
                            <a:schemeClr val="tx1"/>
                          </a:solidFill>
                          <a:sym typeface="Symbol"/>
                        </a:rPr>
                        <a:t> (CX) - 1</a:t>
                      </a:r>
                      <a:endParaRPr lang="en-US" sz="1400" b="1" u="none" baseline="0" dirty="0">
                        <a:solidFill>
                          <a:schemeClr val="tx1"/>
                        </a:solidFill>
                        <a:sym typeface="Symbol"/>
                      </a:endParaRPr>
                    </a:p>
                    <a:p>
                      <a:endParaRPr lang="en-US" sz="1400" b="1" dirty="0">
                        <a:solidFill>
                          <a:schemeClr val="tx1"/>
                        </a:solidFill>
                      </a:endParaRPr>
                    </a:p>
                  </a:txBody>
                  <a:tcPr>
                    <a:solidFill>
                      <a:srgbClr val="99FF6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887239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876800" y="1282714"/>
            <a:ext cx="892516"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4. String Manipulation Instructions</a:t>
            </a:r>
          </a:p>
        </p:txBody>
      </p:sp>
      <p:sp>
        <p:nvSpPr>
          <p:cNvPr id="2" name="Title 1"/>
          <p:cNvSpPr>
            <a:spLocks noGrp="1"/>
          </p:cNvSpPr>
          <p:nvPr>
            <p:ph type="title"/>
          </p:nvPr>
        </p:nvSpPr>
        <p:spPr>
          <a:xfrm>
            <a:off x="838200" y="365125"/>
            <a:ext cx="10515600" cy="879391"/>
          </a:xfrm>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48</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REP, MOVS, CMPS, SCAS, LODS, STOS</a:t>
            </a:r>
          </a:p>
        </p:txBody>
      </p:sp>
      <p:graphicFrame>
        <p:nvGraphicFramePr>
          <p:cNvPr id="6" name="Table 5"/>
          <p:cNvGraphicFramePr>
            <a:graphicFrameLocks noGrp="1"/>
          </p:cNvGraphicFramePr>
          <p:nvPr/>
        </p:nvGraphicFramePr>
        <p:xfrm>
          <a:off x="2057400" y="2270760"/>
          <a:ext cx="8153400" cy="414528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MOVS</a:t>
                      </a:r>
                    </a:p>
                    <a:p>
                      <a:endParaRPr lang="en-US" sz="1400" b="1" dirty="0">
                        <a:solidFill>
                          <a:srgbClr val="FF0000"/>
                        </a:solidFill>
                      </a:endParaRPr>
                    </a:p>
                    <a:p>
                      <a:r>
                        <a:rPr lang="en-US" sz="1400" b="1" dirty="0">
                          <a:solidFill>
                            <a:schemeClr val="tx1"/>
                          </a:solidFill>
                        </a:rPr>
                        <a:t>MOVSB</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MOVSW</a:t>
                      </a: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MA = (DS) x 16</a:t>
                      </a:r>
                      <a:r>
                        <a:rPr lang="en-US" sz="1400" b="1" baseline="-25000" dirty="0">
                          <a:solidFill>
                            <a:schemeClr val="tx1"/>
                          </a:solidFill>
                        </a:rPr>
                        <a:t>10</a:t>
                      </a:r>
                      <a:r>
                        <a:rPr lang="en-US" sz="1400" b="1" baseline="0" dirty="0">
                          <a:solidFill>
                            <a:schemeClr val="tx1"/>
                          </a:solidFill>
                        </a:rPr>
                        <a:t> + (SI)</a:t>
                      </a:r>
                    </a:p>
                    <a:p>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 (ES) x 16</a:t>
                      </a:r>
                      <a:r>
                        <a:rPr lang="en-US" sz="1400" b="1" baseline="-25000" dirty="0">
                          <a:solidFill>
                            <a:schemeClr val="tx1"/>
                          </a:solidFill>
                        </a:rPr>
                        <a:t>10</a:t>
                      </a:r>
                      <a:r>
                        <a:rPr lang="en-US" sz="1400" b="1" baseline="0" dirty="0">
                          <a:solidFill>
                            <a:schemeClr val="tx1"/>
                          </a:solidFill>
                        </a:rPr>
                        <a:t> + (DI)</a:t>
                      </a:r>
                    </a:p>
                    <a:p>
                      <a:endParaRPr lang="en-US" sz="1400" b="1" baseline="0" dirty="0">
                        <a:solidFill>
                          <a:schemeClr val="tx1"/>
                        </a:solidFill>
                      </a:endParaRPr>
                    </a:p>
                    <a:p>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a:t>
                      </a:r>
                      <a:r>
                        <a:rPr lang="en-US" sz="1400" b="1" dirty="0">
                          <a:solidFill>
                            <a:schemeClr val="tx1"/>
                          </a:solidFill>
                          <a:sym typeface="Symbol"/>
                        </a:rPr>
                        <a:t> (MA)</a:t>
                      </a:r>
                    </a:p>
                    <a:p>
                      <a:endParaRPr lang="en-US" sz="1400" b="1" dirty="0">
                        <a:solidFill>
                          <a:schemeClr val="tx1"/>
                        </a:solidFill>
                        <a:sym typeface="Symbol"/>
                      </a:endParaRPr>
                    </a:p>
                    <a:p>
                      <a:r>
                        <a:rPr lang="en-US" sz="1400" b="1" dirty="0">
                          <a:solidFill>
                            <a:schemeClr val="tx1"/>
                          </a:solidFill>
                          <a:sym typeface="Symbol"/>
                        </a:rPr>
                        <a:t>If DF = 0, then (DI)  (DI)</a:t>
                      </a:r>
                      <a:r>
                        <a:rPr lang="en-US" sz="1400" b="1" baseline="0" dirty="0">
                          <a:solidFill>
                            <a:schemeClr val="tx1"/>
                          </a:solidFill>
                          <a:sym typeface="Symbol"/>
                        </a:rPr>
                        <a:t> + 1;  (SI)</a:t>
                      </a:r>
                      <a:r>
                        <a:rPr lang="en-US" sz="1400" b="1" dirty="0">
                          <a:solidFill>
                            <a:schemeClr val="tx1"/>
                          </a:solidFill>
                          <a:sym typeface="Symbol"/>
                        </a:rPr>
                        <a:t>  (SI) </a:t>
                      </a:r>
                      <a:r>
                        <a:rPr lang="en-US" sz="1400" b="1" baseline="0" dirty="0">
                          <a:solidFill>
                            <a:schemeClr val="tx1"/>
                          </a:solidFill>
                          <a:sym typeface="Symbol"/>
                        </a:rPr>
                        <a:t>+ 1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(DI)  (DI)</a:t>
                      </a:r>
                      <a:r>
                        <a:rPr lang="en-US" sz="1400" b="1" baseline="0" dirty="0">
                          <a:solidFill>
                            <a:schemeClr val="tx1"/>
                          </a:solidFill>
                          <a:sym typeface="Symbol"/>
                        </a:rPr>
                        <a:t> - 1;  (SI)</a:t>
                      </a:r>
                      <a:r>
                        <a:rPr lang="en-US" sz="1400" b="1" dirty="0">
                          <a:solidFill>
                            <a:schemeClr val="tx1"/>
                          </a:solidFill>
                          <a:sym typeface="Symbol"/>
                        </a:rPr>
                        <a:t>  (SI) </a:t>
                      </a:r>
                      <a:r>
                        <a:rPr lang="en-US" sz="1400" b="1" baseline="0" dirty="0">
                          <a:solidFill>
                            <a:schemeClr val="tx1"/>
                          </a:solidFill>
                          <a:sym typeface="Symbol"/>
                        </a:rPr>
                        <a:t>- 1</a:t>
                      </a:r>
                    </a:p>
                    <a:p>
                      <a:endParaRPr lang="en-US" sz="1400" b="1" baseline="0" dirty="0">
                        <a:solidFill>
                          <a:schemeClr val="tx1"/>
                        </a:solidFill>
                        <a:sym typeface="Symbol"/>
                      </a:endParaRPr>
                    </a:p>
                    <a:p>
                      <a:endParaRPr lang="en-US" sz="1400" b="1" baseline="0" dirty="0">
                        <a:solidFill>
                          <a:schemeClr val="tx1"/>
                        </a:solidFill>
                        <a:sym typeface="Symbol"/>
                      </a:endParaRPr>
                    </a:p>
                    <a:p>
                      <a:r>
                        <a:rPr lang="en-US" sz="1400" b="1" dirty="0">
                          <a:solidFill>
                            <a:schemeClr val="tx1"/>
                          </a:solidFill>
                        </a:rPr>
                        <a:t>MA = (DS) x 16</a:t>
                      </a:r>
                      <a:r>
                        <a:rPr lang="en-US" sz="1400" b="1" baseline="-25000" dirty="0">
                          <a:solidFill>
                            <a:schemeClr val="tx1"/>
                          </a:solidFill>
                        </a:rPr>
                        <a:t>10</a:t>
                      </a:r>
                      <a:r>
                        <a:rPr lang="en-US" sz="1400" b="1" baseline="0" dirty="0">
                          <a:solidFill>
                            <a:schemeClr val="tx1"/>
                          </a:solidFill>
                        </a:rPr>
                        <a:t> + (SI)</a:t>
                      </a:r>
                    </a:p>
                    <a:p>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 (ES) x 16</a:t>
                      </a:r>
                      <a:r>
                        <a:rPr lang="en-US" sz="1400" b="1" baseline="-25000" dirty="0">
                          <a:solidFill>
                            <a:schemeClr val="tx1"/>
                          </a:solidFill>
                        </a:rPr>
                        <a:t>10</a:t>
                      </a:r>
                      <a:r>
                        <a:rPr lang="en-US" sz="1400" b="1" baseline="0" dirty="0">
                          <a:solidFill>
                            <a:schemeClr val="tx1"/>
                          </a:solidFill>
                        </a:rPr>
                        <a:t> + (DI)</a:t>
                      </a:r>
                    </a:p>
                    <a:p>
                      <a:endParaRPr lang="en-US" sz="1400" b="1" baseline="0" dirty="0">
                        <a:solidFill>
                          <a:schemeClr val="tx1"/>
                        </a:solidFill>
                      </a:endParaRPr>
                    </a:p>
                    <a:p>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 MA</a:t>
                      </a:r>
                      <a:r>
                        <a:rPr lang="en-US" sz="1400" b="1" baseline="-25000" dirty="0">
                          <a:solidFill>
                            <a:schemeClr val="tx1"/>
                          </a:solidFill>
                        </a:rPr>
                        <a:t>E</a:t>
                      </a:r>
                      <a:r>
                        <a:rPr lang="en-US" sz="1400" b="1" baseline="0" dirty="0">
                          <a:solidFill>
                            <a:schemeClr val="tx1"/>
                          </a:solidFill>
                        </a:rPr>
                        <a:t> + 1) </a:t>
                      </a:r>
                      <a:r>
                        <a:rPr lang="en-US" sz="1400" b="1" dirty="0">
                          <a:solidFill>
                            <a:schemeClr val="tx1"/>
                          </a:solidFill>
                          <a:sym typeface="Symbol"/>
                        </a:rPr>
                        <a:t> (MA; MA + 1)</a:t>
                      </a:r>
                    </a:p>
                    <a:p>
                      <a:endParaRPr lang="en-US" sz="1400" b="1" dirty="0">
                        <a:solidFill>
                          <a:schemeClr val="tx1"/>
                        </a:solidFill>
                        <a:sym typeface="Symbol"/>
                      </a:endParaRPr>
                    </a:p>
                    <a:p>
                      <a:r>
                        <a:rPr lang="en-US" sz="1400" b="1" dirty="0">
                          <a:solidFill>
                            <a:schemeClr val="tx1"/>
                          </a:solidFill>
                          <a:sym typeface="Symbol"/>
                        </a:rPr>
                        <a:t>If DF = 0, then (DI)  (DI)</a:t>
                      </a:r>
                      <a:r>
                        <a:rPr lang="en-US" sz="1400" b="1" baseline="0" dirty="0">
                          <a:solidFill>
                            <a:schemeClr val="tx1"/>
                          </a:solidFill>
                          <a:sym typeface="Symbol"/>
                        </a:rPr>
                        <a:t> + 2;  (SI)</a:t>
                      </a:r>
                      <a:r>
                        <a:rPr lang="en-US" sz="1400" b="1" dirty="0">
                          <a:solidFill>
                            <a:schemeClr val="tx1"/>
                          </a:solidFill>
                          <a:sym typeface="Symbol"/>
                        </a:rPr>
                        <a:t>  (SI) </a:t>
                      </a:r>
                      <a:r>
                        <a:rPr lang="en-US" sz="1400" b="1" baseline="0" dirty="0">
                          <a:solidFill>
                            <a:schemeClr val="tx1"/>
                          </a:solidFill>
                          <a:sym typeface="Symbol"/>
                        </a:rPr>
                        <a:t>+ 2</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(DI)  (DI)</a:t>
                      </a:r>
                      <a:r>
                        <a:rPr lang="en-US" sz="1400" b="1" baseline="0" dirty="0">
                          <a:solidFill>
                            <a:schemeClr val="tx1"/>
                          </a:solidFill>
                          <a:sym typeface="Symbol"/>
                        </a:rPr>
                        <a:t> - 2;  (SI)</a:t>
                      </a:r>
                      <a:r>
                        <a:rPr lang="en-US" sz="1400" b="1" dirty="0">
                          <a:solidFill>
                            <a:schemeClr val="tx1"/>
                          </a:solidFill>
                          <a:sym typeface="Symbol"/>
                        </a:rPr>
                        <a:t>  (SI) </a:t>
                      </a:r>
                      <a:r>
                        <a:rPr lang="en-US" sz="1400" b="1" baseline="0" dirty="0">
                          <a:solidFill>
                            <a:schemeClr val="tx1"/>
                          </a:solidFill>
                          <a:sym typeface="Symbol"/>
                        </a:rPr>
                        <a:t>- 2</a:t>
                      </a:r>
                    </a:p>
                    <a:p>
                      <a:endParaRPr lang="en-US" sz="1400" b="1" dirty="0">
                        <a:solidFill>
                          <a:schemeClr val="tx1"/>
                        </a:solidFill>
                      </a:endParaRPr>
                    </a:p>
                  </a:txBody>
                  <a:tcPr>
                    <a:solidFill>
                      <a:srgbClr val="99FF6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256715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791200" y="1282714"/>
            <a:ext cx="892516"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4. String Manipulation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49</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REP, MOVS, CMPS, SCAS, LODS, STOS</a:t>
            </a:r>
          </a:p>
        </p:txBody>
      </p:sp>
      <p:graphicFrame>
        <p:nvGraphicFramePr>
          <p:cNvPr id="6" name="Table 5"/>
          <p:cNvGraphicFramePr>
            <a:graphicFrameLocks noGrp="1"/>
          </p:cNvGraphicFramePr>
          <p:nvPr/>
        </p:nvGraphicFramePr>
        <p:xfrm>
          <a:off x="2057400" y="2270760"/>
          <a:ext cx="8153400" cy="414528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CMPS</a:t>
                      </a:r>
                    </a:p>
                    <a:p>
                      <a:endParaRPr lang="en-US" sz="1400" b="1" dirty="0">
                        <a:solidFill>
                          <a:srgbClr val="FF0000"/>
                        </a:solidFill>
                      </a:endParaRPr>
                    </a:p>
                    <a:p>
                      <a:r>
                        <a:rPr lang="en-US" sz="1400" b="1" dirty="0">
                          <a:solidFill>
                            <a:schemeClr val="tx1"/>
                          </a:solidFill>
                        </a:rPr>
                        <a:t>CMPSB</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CMPSW</a:t>
                      </a: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MA = (DS) x 16</a:t>
                      </a:r>
                      <a:r>
                        <a:rPr lang="en-US" sz="1400" b="1" baseline="-25000" dirty="0">
                          <a:solidFill>
                            <a:schemeClr val="tx1"/>
                          </a:solidFill>
                        </a:rPr>
                        <a:t>10</a:t>
                      </a:r>
                      <a:r>
                        <a:rPr lang="en-US" sz="1400" b="1" baseline="0" dirty="0">
                          <a:solidFill>
                            <a:schemeClr val="tx1"/>
                          </a:solidFill>
                        </a:rPr>
                        <a:t> + (SI)</a:t>
                      </a:r>
                    </a:p>
                    <a:p>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 (ES) x 16</a:t>
                      </a:r>
                      <a:r>
                        <a:rPr lang="en-US" sz="1400" b="1" baseline="-25000" dirty="0">
                          <a:solidFill>
                            <a:schemeClr val="tx1"/>
                          </a:solidFill>
                        </a:rPr>
                        <a:t>10</a:t>
                      </a:r>
                      <a:r>
                        <a:rPr lang="en-US" sz="1400" b="1" baseline="0" dirty="0">
                          <a:solidFill>
                            <a:schemeClr val="tx1"/>
                          </a:solidFill>
                        </a:rPr>
                        <a:t> + (DI)</a:t>
                      </a:r>
                    </a:p>
                    <a:p>
                      <a:endParaRPr lang="en-US" sz="1400" b="1" baseline="0" dirty="0">
                        <a:solidFill>
                          <a:schemeClr val="tx1"/>
                        </a:solidFill>
                      </a:endParaRPr>
                    </a:p>
                    <a:p>
                      <a:r>
                        <a:rPr lang="en-US" sz="1400" b="1" dirty="0">
                          <a:solidFill>
                            <a:schemeClr val="tx1"/>
                          </a:solidFill>
                          <a:sym typeface="Symbol"/>
                        </a:rPr>
                        <a:t>Modify</a:t>
                      </a:r>
                      <a:r>
                        <a:rPr lang="en-US" sz="1400" b="1" baseline="0" dirty="0">
                          <a:solidFill>
                            <a:schemeClr val="tx1"/>
                          </a:solidFill>
                          <a:sym typeface="Symbol"/>
                        </a:rPr>
                        <a:t> flags </a:t>
                      </a:r>
                      <a:r>
                        <a:rPr lang="en-US" sz="1400" b="1" dirty="0">
                          <a:solidFill>
                            <a:schemeClr val="tx1"/>
                          </a:solidFill>
                          <a:sym typeface="Symbol"/>
                        </a:rPr>
                        <a:t> (MA) - </a:t>
                      </a:r>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a:t>
                      </a:r>
                    </a:p>
                    <a:p>
                      <a:endParaRPr lang="en-US" sz="1400" b="1" baseline="0" dirty="0">
                        <a:solidFill>
                          <a:schemeClr val="tx1"/>
                        </a:solidFill>
                        <a:sym typeface="Symbol"/>
                      </a:endParaRPr>
                    </a:p>
                    <a:p>
                      <a:r>
                        <a:rPr lang="en-US" sz="1400" b="1" baseline="0" dirty="0">
                          <a:solidFill>
                            <a:schemeClr val="tx1"/>
                          </a:solidFill>
                          <a:sym typeface="Symbol"/>
                        </a:rPr>
                        <a:t>If (MA) &gt; (MA</a:t>
                      </a:r>
                      <a:r>
                        <a:rPr lang="en-US" sz="1400" b="1" baseline="-25000" dirty="0">
                          <a:solidFill>
                            <a:schemeClr val="tx1"/>
                          </a:solidFill>
                          <a:sym typeface="Symbol"/>
                        </a:rPr>
                        <a:t>E</a:t>
                      </a:r>
                      <a:r>
                        <a:rPr lang="en-US" sz="1400" b="1" baseline="0" dirty="0">
                          <a:solidFill>
                            <a:schemeClr val="tx1"/>
                          </a:solidFill>
                          <a:sym typeface="Symbol"/>
                        </a:rPr>
                        <a:t>), then CF = 0; ZF = 0; SF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If (MA) &lt; (MA</a:t>
                      </a:r>
                      <a:r>
                        <a:rPr lang="en-US" sz="1400" b="1" baseline="-25000" dirty="0">
                          <a:solidFill>
                            <a:schemeClr val="tx1"/>
                          </a:solidFill>
                          <a:sym typeface="Symbol"/>
                        </a:rPr>
                        <a:t>E</a:t>
                      </a:r>
                      <a:r>
                        <a:rPr lang="en-US" sz="1400" b="1" baseline="0" dirty="0">
                          <a:solidFill>
                            <a:schemeClr val="tx1"/>
                          </a:solidFill>
                          <a:sym typeface="Symbol"/>
                        </a:rPr>
                        <a:t>), then CF = 1; ZF = 0; SF =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If (MA) = (MA</a:t>
                      </a:r>
                      <a:r>
                        <a:rPr lang="en-US" sz="1400" b="1" baseline="-25000" dirty="0">
                          <a:solidFill>
                            <a:schemeClr val="tx1"/>
                          </a:solidFill>
                          <a:sym typeface="Symbol"/>
                        </a:rPr>
                        <a:t>E</a:t>
                      </a:r>
                      <a:r>
                        <a:rPr lang="en-US" sz="1400" b="1" baseline="0" dirty="0">
                          <a:solidFill>
                            <a:schemeClr val="tx1"/>
                          </a:solidFill>
                          <a:sym typeface="Symbol"/>
                        </a:rPr>
                        <a:t>), then CF = 0; ZF = 1; SF =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baseline="0" dirty="0">
                        <a:solidFill>
                          <a:schemeClr val="tx1"/>
                        </a:solidFill>
                        <a:sym typeface="Symbol"/>
                      </a:endParaRPr>
                    </a:p>
                    <a:p>
                      <a:r>
                        <a:rPr lang="en-US" sz="1400" b="1" u="sng" baseline="0" dirty="0">
                          <a:solidFill>
                            <a:schemeClr val="tx1"/>
                          </a:solidFill>
                          <a:sym typeface="Symbol"/>
                        </a:rPr>
                        <a:t>For byte operation</a:t>
                      </a:r>
                    </a:p>
                    <a:p>
                      <a:r>
                        <a:rPr lang="en-US" sz="1400" b="1" dirty="0">
                          <a:solidFill>
                            <a:schemeClr val="tx1"/>
                          </a:solidFill>
                          <a:sym typeface="Symbol"/>
                        </a:rPr>
                        <a:t>If DF = 0, then (DI)  (DI)</a:t>
                      </a:r>
                      <a:r>
                        <a:rPr lang="en-US" sz="1400" b="1" baseline="0" dirty="0">
                          <a:solidFill>
                            <a:schemeClr val="tx1"/>
                          </a:solidFill>
                          <a:sym typeface="Symbol"/>
                        </a:rPr>
                        <a:t> + 1;  (SI)</a:t>
                      </a:r>
                      <a:r>
                        <a:rPr lang="en-US" sz="1400" b="1" dirty="0">
                          <a:solidFill>
                            <a:schemeClr val="tx1"/>
                          </a:solidFill>
                          <a:sym typeface="Symbol"/>
                        </a:rPr>
                        <a:t>  (SI) </a:t>
                      </a:r>
                      <a:r>
                        <a:rPr lang="en-US" sz="1400" b="1" baseline="0" dirty="0">
                          <a:solidFill>
                            <a:schemeClr val="tx1"/>
                          </a:solidFill>
                          <a:sym typeface="Symbol"/>
                        </a:rPr>
                        <a:t>+ 1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(DI)  (DI)</a:t>
                      </a:r>
                      <a:r>
                        <a:rPr lang="en-US" sz="1400" b="1" baseline="0" dirty="0">
                          <a:solidFill>
                            <a:schemeClr val="tx1"/>
                          </a:solidFill>
                          <a:sym typeface="Symbol"/>
                        </a:rPr>
                        <a:t> - 1;  (SI)</a:t>
                      </a:r>
                      <a:r>
                        <a:rPr lang="en-US" sz="1400" b="1" dirty="0">
                          <a:solidFill>
                            <a:schemeClr val="tx1"/>
                          </a:solidFill>
                          <a:sym typeface="Symbol"/>
                        </a:rPr>
                        <a:t>  (SI) </a:t>
                      </a:r>
                      <a:r>
                        <a:rPr lang="en-US" sz="1400" b="1" baseline="0" dirty="0">
                          <a:solidFill>
                            <a:schemeClr val="tx1"/>
                          </a:solidFill>
                          <a:sym typeface="Symbol"/>
                        </a:rPr>
                        <a:t>- 1</a:t>
                      </a:r>
                    </a:p>
                    <a:p>
                      <a:endParaRPr lang="en-US" sz="1400" b="1" baseline="0" dirty="0">
                        <a:solidFill>
                          <a:schemeClr val="tx1"/>
                        </a:solidFill>
                        <a:sym typeface="Symbol"/>
                      </a:endParaRPr>
                    </a:p>
                    <a:p>
                      <a:r>
                        <a:rPr lang="en-US" sz="1400" b="1" u="sng" baseline="0" dirty="0">
                          <a:solidFill>
                            <a:schemeClr val="tx1"/>
                          </a:solidFill>
                          <a:sym typeface="Symbol"/>
                        </a:rPr>
                        <a:t>For word operation</a:t>
                      </a:r>
                    </a:p>
                    <a:p>
                      <a:r>
                        <a:rPr lang="en-US" sz="1400" b="1" dirty="0">
                          <a:solidFill>
                            <a:schemeClr val="tx1"/>
                          </a:solidFill>
                          <a:sym typeface="Symbol"/>
                        </a:rPr>
                        <a:t>If DF = 0, then (DI)  (DI)</a:t>
                      </a:r>
                      <a:r>
                        <a:rPr lang="en-US" sz="1400" b="1" baseline="0" dirty="0">
                          <a:solidFill>
                            <a:schemeClr val="tx1"/>
                          </a:solidFill>
                          <a:sym typeface="Symbol"/>
                        </a:rPr>
                        <a:t> + 2;  (SI)</a:t>
                      </a:r>
                      <a:r>
                        <a:rPr lang="en-US" sz="1400" b="1" dirty="0">
                          <a:solidFill>
                            <a:schemeClr val="tx1"/>
                          </a:solidFill>
                          <a:sym typeface="Symbol"/>
                        </a:rPr>
                        <a:t>  (SI) </a:t>
                      </a:r>
                      <a:r>
                        <a:rPr lang="en-US" sz="1400" b="1" baseline="0" dirty="0">
                          <a:solidFill>
                            <a:schemeClr val="tx1"/>
                          </a:solidFill>
                          <a:sym typeface="Symbol"/>
                        </a:rPr>
                        <a:t>+ 2</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(DI)  (DI)</a:t>
                      </a:r>
                      <a:r>
                        <a:rPr lang="en-US" sz="1400" b="1" baseline="0" dirty="0">
                          <a:solidFill>
                            <a:schemeClr val="tx1"/>
                          </a:solidFill>
                          <a:sym typeface="Symbol"/>
                        </a:rPr>
                        <a:t> - 2;  (SI)</a:t>
                      </a:r>
                      <a:r>
                        <a:rPr lang="en-US" sz="1400" b="1" dirty="0">
                          <a:solidFill>
                            <a:schemeClr val="tx1"/>
                          </a:solidFill>
                          <a:sym typeface="Symbol"/>
                        </a:rPr>
                        <a:t>  (SI) </a:t>
                      </a:r>
                      <a:r>
                        <a:rPr lang="en-US" sz="1400" b="1" baseline="0" dirty="0">
                          <a:solidFill>
                            <a:schemeClr val="tx1"/>
                          </a:solidFill>
                          <a:sym typeface="Symbol"/>
                        </a:rPr>
                        <a:t>- 2</a:t>
                      </a:r>
                    </a:p>
                    <a:p>
                      <a:endParaRPr lang="en-US" sz="1400" b="1" dirty="0">
                        <a:solidFill>
                          <a:schemeClr val="tx1"/>
                        </a:solidFill>
                      </a:endParaRPr>
                    </a:p>
                  </a:txBody>
                  <a:tcPr>
                    <a:solidFill>
                      <a:srgbClr val="99FF66"/>
                    </a:solidFill>
                  </a:tcPr>
                </a:tc>
                <a:extLst>
                  <a:ext uri="{0D108BD9-81ED-4DB2-BD59-A6C34878D82A}">
                    <a16:rowId xmlns:a16="http://schemas.microsoft.com/office/drawing/2014/main" val="10000"/>
                  </a:ext>
                </a:extLst>
              </a:tr>
            </a:tbl>
          </a:graphicData>
        </a:graphic>
      </p:graphicFrame>
      <p:sp>
        <p:nvSpPr>
          <p:cNvPr id="5" name="TextBox 4"/>
          <p:cNvSpPr txBox="1"/>
          <p:nvPr/>
        </p:nvSpPr>
        <p:spPr>
          <a:xfrm>
            <a:off x="3986131" y="1828801"/>
            <a:ext cx="3111236" cy="307777"/>
          </a:xfrm>
          <a:prstGeom prst="rect">
            <a:avLst/>
          </a:prstGeom>
          <a:noFill/>
        </p:spPr>
        <p:txBody>
          <a:bodyPr wrap="none" rtlCol="0">
            <a:spAutoFit/>
          </a:bodyPr>
          <a:lstStyle/>
          <a:p>
            <a:r>
              <a:rPr lang="en-US" sz="1400" b="1" dirty="0"/>
              <a:t>Compare two string byte or string word</a:t>
            </a:r>
          </a:p>
        </p:txBody>
      </p:sp>
    </p:spTree>
    <p:extLst>
      <p:ext uri="{BB962C8B-B14F-4D97-AF65-F5344CB8AC3E}">
        <p14:creationId xmlns:p14="http://schemas.microsoft.com/office/powerpoint/2010/main" val="1440076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latin typeface="Octapost NBP" pitchFamily="2" charset="0"/>
              </a:rPr>
              <a:t>ADDRESSING MODES</a:t>
            </a:r>
          </a:p>
        </p:txBody>
      </p:sp>
    </p:spTree>
    <p:extLst>
      <p:ext uri="{BB962C8B-B14F-4D97-AF65-F5344CB8AC3E}">
        <p14:creationId xmlns:p14="http://schemas.microsoft.com/office/powerpoint/2010/main" val="1708259086"/>
      </p:ext>
    </p:extLst>
  </p:cSld>
  <p:clrMapOvr>
    <a:masterClrMapping/>
  </p:clrMapOvr>
  <p:transition>
    <p:split orient="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651284" y="1282714"/>
            <a:ext cx="892516"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4. String Manipulation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50</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REP, MOVS, CMPS, SCAS, LODS, STOS</a:t>
            </a:r>
          </a:p>
        </p:txBody>
      </p:sp>
      <p:graphicFrame>
        <p:nvGraphicFramePr>
          <p:cNvPr id="6" name="Table 5"/>
          <p:cNvGraphicFramePr>
            <a:graphicFrameLocks noGrp="1"/>
          </p:cNvGraphicFramePr>
          <p:nvPr/>
        </p:nvGraphicFramePr>
        <p:xfrm>
          <a:off x="2057400" y="2010088"/>
          <a:ext cx="8153400" cy="4785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SCAS</a:t>
                      </a:r>
                    </a:p>
                    <a:p>
                      <a:endParaRPr lang="en-US" sz="1400" b="1" dirty="0">
                        <a:solidFill>
                          <a:srgbClr val="FF0000"/>
                        </a:solidFill>
                      </a:endParaRPr>
                    </a:p>
                    <a:p>
                      <a:r>
                        <a:rPr lang="en-US" sz="1400" b="1" dirty="0">
                          <a:solidFill>
                            <a:schemeClr val="tx1"/>
                          </a:solidFill>
                        </a:rPr>
                        <a:t>SCASB</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SCASW</a:t>
                      </a: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 (ES) x 16</a:t>
                      </a:r>
                      <a:r>
                        <a:rPr lang="en-US" sz="1400" b="1" baseline="-25000" dirty="0">
                          <a:solidFill>
                            <a:schemeClr val="tx1"/>
                          </a:solidFill>
                        </a:rPr>
                        <a:t>10</a:t>
                      </a:r>
                      <a:r>
                        <a:rPr lang="en-US" sz="1400" b="1" baseline="0" dirty="0">
                          <a:solidFill>
                            <a:schemeClr val="tx1"/>
                          </a:solidFill>
                        </a:rPr>
                        <a:t> + (DI)</a:t>
                      </a:r>
                    </a:p>
                    <a:p>
                      <a:r>
                        <a:rPr lang="en-US" sz="1400" b="1" dirty="0">
                          <a:solidFill>
                            <a:schemeClr val="tx1"/>
                          </a:solidFill>
                          <a:sym typeface="Symbol"/>
                        </a:rPr>
                        <a:t>Modify</a:t>
                      </a:r>
                      <a:r>
                        <a:rPr lang="en-US" sz="1400" b="1" baseline="0" dirty="0">
                          <a:solidFill>
                            <a:schemeClr val="tx1"/>
                          </a:solidFill>
                          <a:sym typeface="Symbol"/>
                        </a:rPr>
                        <a:t> flags </a:t>
                      </a:r>
                      <a:r>
                        <a:rPr lang="en-US" sz="1400" b="1" dirty="0">
                          <a:solidFill>
                            <a:schemeClr val="tx1"/>
                          </a:solidFill>
                          <a:sym typeface="Symbol"/>
                        </a:rPr>
                        <a:t> (AL) - </a:t>
                      </a:r>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a:t>
                      </a:r>
                    </a:p>
                    <a:p>
                      <a:endParaRPr lang="en-US" sz="1400" b="1" baseline="0" dirty="0">
                        <a:solidFill>
                          <a:schemeClr val="tx1"/>
                        </a:solidFill>
                        <a:sym typeface="Symbol"/>
                      </a:endParaRPr>
                    </a:p>
                    <a:p>
                      <a:r>
                        <a:rPr lang="en-US" sz="1400" b="1" baseline="0" dirty="0">
                          <a:solidFill>
                            <a:schemeClr val="tx1"/>
                          </a:solidFill>
                          <a:sym typeface="Symbol"/>
                        </a:rPr>
                        <a:t>If (AL) &gt; (MA</a:t>
                      </a:r>
                      <a:r>
                        <a:rPr lang="en-US" sz="1400" b="1" baseline="-25000" dirty="0">
                          <a:solidFill>
                            <a:schemeClr val="tx1"/>
                          </a:solidFill>
                          <a:sym typeface="Symbol"/>
                        </a:rPr>
                        <a:t>E</a:t>
                      </a:r>
                      <a:r>
                        <a:rPr lang="en-US" sz="1400" b="1" baseline="0" dirty="0">
                          <a:solidFill>
                            <a:schemeClr val="tx1"/>
                          </a:solidFill>
                          <a:sym typeface="Symbol"/>
                        </a:rPr>
                        <a:t>), then CF = 0; ZF = 0; SF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If (AL) &lt; (MA</a:t>
                      </a:r>
                      <a:r>
                        <a:rPr lang="en-US" sz="1400" b="1" baseline="-25000" dirty="0">
                          <a:solidFill>
                            <a:schemeClr val="tx1"/>
                          </a:solidFill>
                          <a:sym typeface="Symbol"/>
                        </a:rPr>
                        <a:t>E</a:t>
                      </a:r>
                      <a:r>
                        <a:rPr lang="en-US" sz="1400" b="1" baseline="0" dirty="0">
                          <a:solidFill>
                            <a:schemeClr val="tx1"/>
                          </a:solidFill>
                          <a:sym typeface="Symbol"/>
                        </a:rPr>
                        <a:t>), then CF = 1; ZF = 0; SF =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If (AL) = (MA</a:t>
                      </a:r>
                      <a:r>
                        <a:rPr lang="en-US" sz="1400" b="1" baseline="-25000" dirty="0">
                          <a:solidFill>
                            <a:schemeClr val="tx1"/>
                          </a:solidFill>
                          <a:sym typeface="Symbol"/>
                        </a:rPr>
                        <a:t>E</a:t>
                      </a:r>
                      <a:r>
                        <a:rPr lang="en-US" sz="1400" b="1" baseline="0" dirty="0">
                          <a:solidFill>
                            <a:schemeClr val="tx1"/>
                          </a:solidFill>
                          <a:sym typeface="Symbol"/>
                        </a:rPr>
                        <a:t>), then CF = 0; ZF = 1; SF = 0</a:t>
                      </a:r>
                    </a:p>
                    <a:p>
                      <a:endParaRPr lang="en-US" sz="1400" b="1" dirty="0">
                        <a:solidFill>
                          <a:schemeClr val="tx1"/>
                        </a:solidFill>
                        <a:sym typeface="Symbol"/>
                      </a:endParaRPr>
                    </a:p>
                    <a:p>
                      <a:r>
                        <a:rPr lang="en-US" sz="1400" b="1" dirty="0">
                          <a:solidFill>
                            <a:schemeClr val="tx1"/>
                          </a:solidFill>
                          <a:sym typeface="Symbol"/>
                        </a:rPr>
                        <a:t>If DF = 0, then (DI)  (DI)</a:t>
                      </a:r>
                      <a:r>
                        <a:rPr lang="en-US" sz="1400" b="1" baseline="0" dirty="0">
                          <a:solidFill>
                            <a:schemeClr val="tx1"/>
                          </a:solidFill>
                          <a:sym typeface="Symbol"/>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(DI)  (DI)</a:t>
                      </a:r>
                      <a:r>
                        <a:rPr lang="en-US" sz="1400" b="1" baseline="0" dirty="0">
                          <a:solidFill>
                            <a:schemeClr val="tx1"/>
                          </a:solidFill>
                          <a:sym typeface="Symbol"/>
                        </a:rPr>
                        <a:t> – 1 </a:t>
                      </a:r>
                    </a:p>
                    <a:p>
                      <a:endParaRPr lang="en-US" sz="1400" b="1" baseline="0" dirty="0">
                        <a:solidFill>
                          <a:schemeClr val="tx1"/>
                        </a:solidFill>
                        <a:sym typeface="Symbol"/>
                      </a:endParaRPr>
                    </a:p>
                    <a:p>
                      <a:endParaRPr lang="en-US" sz="1400" b="1" baseline="0" dirty="0">
                        <a:solidFill>
                          <a:schemeClr val="tx1"/>
                        </a:solidFill>
                        <a:sym typeface="Symbol"/>
                      </a:endParaRPr>
                    </a:p>
                    <a:p>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 (ES) x 16</a:t>
                      </a:r>
                      <a:r>
                        <a:rPr lang="en-US" sz="1400" b="1" baseline="-25000" dirty="0">
                          <a:solidFill>
                            <a:schemeClr val="tx1"/>
                          </a:solidFill>
                        </a:rPr>
                        <a:t>10</a:t>
                      </a:r>
                      <a:r>
                        <a:rPr lang="en-US" sz="1400" b="1" baseline="0" dirty="0">
                          <a:solidFill>
                            <a:schemeClr val="tx1"/>
                          </a:solidFill>
                        </a:rPr>
                        <a:t> + (DI)</a:t>
                      </a:r>
                    </a:p>
                    <a:p>
                      <a:r>
                        <a:rPr lang="en-US" sz="1400" b="1" dirty="0">
                          <a:solidFill>
                            <a:schemeClr val="tx1"/>
                          </a:solidFill>
                          <a:sym typeface="Symbol"/>
                        </a:rPr>
                        <a:t>Modify</a:t>
                      </a:r>
                      <a:r>
                        <a:rPr lang="en-US" sz="1400" b="1" baseline="0" dirty="0">
                          <a:solidFill>
                            <a:schemeClr val="tx1"/>
                          </a:solidFill>
                          <a:sym typeface="Symbol"/>
                        </a:rPr>
                        <a:t> flags </a:t>
                      </a:r>
                      <a:r>
                        <a:rPr lang="en-US" sz="1400" b="1" dirty="0">
                          <a:solidFill>
                            <a:schemeClr val="tx1"/>
                          </a:solidFill>
                          <a:sym typeface="Symbol"/>
                        </a:rPr>
                        <a:t> (AL) - </a:t>
                      </a:r>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a:t>
                      </a:r>
                    </a:p>
                    <a:p>
                      <a:endParaRPr lang="en-US" sz="1400" b="1" baseline="0" dirty="0">
                        <a:solidFill>
                          <a:schemeClr val="tx1"/>
                        </a:solidFill>
                        <a:sym typeface="Symbol"/>
                      </a:endParaRPr>
                    </a:p>
                    <a:p>
                      <a:r>
                        <a:rPr lang="en-US" sz="1400" b="1" baseline="0" dirty="0">
                          <a:solidFill>
                            <a:schemeClr val="tx1"/>
                          </a:solidFill>
                          <a:sym typeface="Symbol"/>
                        </a:rPr>
                        <a:t>If (AX) &gt; (MA</a:t>
                      </a:r>
                      <a:r>
                        <a:rPr lang="en-US" sz="1400" b="1" baseline="-25000" dirty="0">
                          <a:solidFill>
                            <a:schemeClr val="tx1"/>
                          </a:solidFill>
                          <a:sym typeface="Symbol"/>
                        </a:rPr>
                        <a:t>E</a:t>
                      </a:r>
                      <a:r>
                        <a:rPr lang="en-US" sz="1400" b="1" baseline="0" dirty="0">
                          <a:solidFill>
                            <a:schemeClr val="tx1"/>
                          </a:solidFill>
                          <a:sym typeface="Symbol"/>
                        </a:rPr>
                        <a:t> ; MA</a:t>
                      </a:r>
                      <a:r>
                        <a:rPr lang="en-US" sz="1400" b="1" baseline="-25000" dirty="0">
                          <a:solidFill>
                            <a:schemeClr val="tx1"/>
                          </a:solidFill>
                          <a:sym typeface="Symbol"/>
                        </a:rPr>
                        <a:t>E</a:t>
                      </a:r>
                      <a:r>
                        <a:rPr lang="en-US" sz="1400" b="1" baseline="0" dirty="0">
                          <a:solidFill>
                            <a:schemeClr val="tx1"/>
                          </a:solidFill>
                          <a:sym typeface="Symbol"/>
                        </a:rPr>
                        <a:t> + 1), then CF = 0; ZF = 0; SF = 0</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If (AX) &lt; (MA</a:t>
                      </a:r>
                      <a:r>
                        <a:rPr lang="en-US" sz="1400" b="1" baseline="-25000" dirty="0">
                          <a:solidFill>
                            <a:schemeClr val="tx1"/>
                          </a:solidFill>
                          <a:sym typeface="Symbol"/>
                        </a:rPr>
                        <a:t>E</a:t>
                      </a:r>
                      <a:r>
                        <a:rPr lang="en-US" sz="1400" b="1" baseline="0" dirty="0">
                          <a:solidFill>
                            <a:schemeClr val="tx1"/>
                          </a:solidFill>
                          <a:sym typeface="Symbol"/>
                        </a:rPr>
                        <a:t> ; MA</a:t>
                      </a:r>
                      <a:r>
                        <a:rPr lang="en-US" sz="1400" b="1" baseline="-25000" dirty="0">
                          <a:solidFill>
                            <a:schemeClr val="tx1"/>
                          </a:solidFill>
                          <a:sym typeface="Symbol"/>
                        </a:rPr>
                        <a:t>E</a:t>
                      </a:r>
                      <a:r>
                        <a:rPr lang="en-US" sz="1400" b="1" baseline="0" dirty="0">
                          <a:solidFill>
                            <a:schemeClr val="tx1"/>
                          </a:solidFill>
                          <a:sym typeface="Symbol"/>
                        </a:rPr>
                        <a:t> + 1), then CF = 1; ZF = 0; SF = 1</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chemeClr val="tx1"/>
                          </a:solidFill>
                          <a:sym typeface="Symbol"/>
                        </a:rPr>
                        <a:t>If (AX) = (MA</a:t>
                      </a:r>
                      <a:r>
                        <a:rPr lang="en-US" sz="1400" b="1" baseline="-25000" dirty="0">
                          <a:solidFill>
                            <a:schemeClr val="tx1"/>
                          </a:solidFill>
                          <a:sym typeface="Symbol"/>
                        </a:rPr>
                        <a:t>E</a:t>
                      </a:r>
                      <a:r>
                        <a:rPr lang="en-US" sz="1400" b="1" baseline="0" dirty="0">
                          <a:solidFill>
                            <a:schemeClr val="tx1"/>
                          </a:solidFill>
                          <a:sym typeface="Symbol"/>
                        </a:rPr>
                        <a:t> ; MA</a:t>
                      </a:r>
                      <a:r>
                        <a:rPr lang="en-US" sz="1400" b="1" baseline="-25000" dirty="0">
                          <a:solidFill>
                            <a:schemeClr val="tx1"/>
                          </a:solidFill>
                          <a:sym typeface="Symbol"/>
                        </a:rPr>
                        <a:t>E</a:t>
                      </a:r>
                      <a:r>
                        <a:rPr lang="en-US" sz="1400" b="1" baseline="0" dirty="0">
                          <a:solidFill>
                            <a:schemeClr val="tx1"/>
                          </a:solidFill>
                          <a:sym typeface="Symbol"/>
                        </a:rPr>
                        <a:t> + 1), then CF = 0; ZF = 1; SF = 0</a:t>
                      </a:r>
                    </a:p>
                    <a:p>
                      <a:endParaRPr lang="en-US" sz="1400" b="1" dirty="0">
                        <a:solidFill>
                          <a:schemeClr val="tx1"/>
                        </a:solidFill>
                        <a:sym typeface="Symbol"/>
                      </a:endParaRPr>
                    </a:p>
                    <a:p>
                      <a:r>
                        <a:rPr lang="en-US" sz="1400" b="1" dirty="0">
                          <a:solidFill>
                            <a:schemeClr val="tx1"/>
                          </a:solidFill>
                          <a:sym typeface="Symbol"/>
                        </a:rPr>
                        <a:t>If DF = 0, then (DI)  (DI)</a:t>
                      </a:r>
                      <a:r>
                        <a:rPr lang="en-US" sz="1400" b="1" baseline="0" dirty="0">
                          <a:solidFill>
                            <a:schemeClr val="tx1"/>
                          </a:solidFill>
                          <a:sym typeface="Symbol"/>
                        </a:rPr>
                        <a:t> + 2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(DI)  (DI)</a:t>
                      </a:r>
                      <a:r>
                        <a:rPr lang="en-US" sz="1400" b="1" baseline="0" dirty="0">
                          <a:solidFill>
                            <a:schemeClr val="tx1"/>
                          </a:solidFill>
                          <a:sym typeface="Symbol"/>
                        </a:rPr>
                        <a:t> – 2 </a:t>
                      </a:r>
                      <a:endParaRPr lang="en-US" sz="1400" b="1" dirty="0">
                        <a:solidFill>
                          <a:schemeClr val="tx1"/>
                        </a:solidFill>
                      </a:endParaRPr>
                    </a:p>
                  </a:txBody>
                  <a:tcPr>
                    <a:solidFill>
                      <a:srgbClr val="99FF66"/>
                    </a:solid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3276600" y="1676401"/>
            <a:ext cx="4268348" cy="307777"/>
          </a:xfrm>
          <a:prstGeom prst="rect">
            <a:avLst/>
          </a:prstGeom>
          <a:noFill/>
        </p:spPr>
        <p:txBody>
          <a:bodyPr wrap="none" rtlCol="0">
            <a:spAutoFit/>
          </a:bodyPr>
          <a:lstStyle/>
          <a:p>
            <a:r>
              <a:rPr lang="en-US" sz="1400" b="1" dirty="0"/>
              <a:t>Scan (compare) a string byte or word with accumulator</a:t>
            </a:r>
          </a:p>
        </p:txBody>
      </p:sp>
    </p:spTree>
    <p:extLst>
      <p:ext uri="{BB962C8B-B14F-4D97-AF65-F5344CB8AC3E}">
        <p14:creationId xmlns:p14="http://schemas.microsoft.com/office/powerpoint/2010/main" val="26598477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489484" y="1282714"/>
            <a:ext cx="892516"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4. String Manipulation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51</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REP, MOVS, CMPS, SCAS, LODS, STOS</a:t>
            </a:r>
          </a:p>
        </p:txBody>
      </p:sp>
      <p:graphicFrame>
        <p:nvGraphicFramePr>
          <p:cNvPr id="6" name="Table 5"/>
          <p:cNvGraphicFramePr>
            <a:graphicFrameLocks noGrp="1"/>
          </p:cNvGraphicFramePr>
          <p:nvPr/>
        </p:nvGraphicFramePr>
        <p:xfrm>
          <a:off x="2057400" y="2499360"/>
          <a:ext cx="8153400" cy="329184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LODS</a:t>
                      </a:r>
                    </a:p>
                    <a:p>
                      <a:endParaRPr lang="en-US" sz="1400" b="1" dirty="0">
                        <a:solidFill>
                          <a:srgbClr val="FF0000"/>
                        </a:solidFill>
                      </a:endParaRPr>
                    </a:p>
                    <a:p>
                      <a:r>
                        <a:rPr lang="en-US" sz="1400" b="1" dirty="0">
                          <a:solidFill>
                            <a:schemeClr val="tx1"/>
                          </a:solidFill>
                        </a:rPr>
                        <a:t>LODSB</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LODSW</a:t>
                      </a: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MA = (DS) x 16</a:t>
                      </a:r>
                      <a:r>
                        <a:rPr lang="en-US" sz="1400" b="1" baseline="-25000" dirty="0">
                          <a:solidFill>
                            <a:schemeClr val="tx1"/>
                          </a:solidFill>
                        </a:rPr>
                        <a:t>10</a:t>
                      </a:r>
                      <a:r>
                        <a:rPr lang="en-US" sz="1400" b="1" baseline="0" dirty="0">
                          <a:solidFill>
                            <a:schemeClr val="tx1"/>
                          </a:solidFill>
                        </a:rPr>
                        <a:t> + (SI)</a:t>
                      </a:r>
                    </a:p>
                    <a:p>
                      <a:r>
                        <a:rPr lang="en-US" sz="1400" b="1" dirty="0">
                          <a:solidFill>
                            <a:schemeClr val="tx1"/>
                          </a:solidFill>
                          <a:sym typeface="Symbol"/>
                        </a:rPr>
                        <a:t>(AL)</a:t>
                      </a:r>
                      <a:r>
                        <a:rPr lang="en-US" sz="1400" b="1" baseline="0" dirty="0">
                          <a:solidFill>
                            <a:schemeClr val="tx1"/>
                          </a:solidFill>
                          <a:sym typeface="Symbol"/>
                        </a:rPr>
                        <a:t> </a:t>
                      </a:r>
                      <a:r>
                        <a:rPr lang="en-US" sz="1400" b="1" dirty="0">
                          <a:solidFill>
                            <a:schemeClr val="tx1"/>
                          </a:solidFill>
                          <a:sym typeface="Symbol"/>
                        </a:rPr>
                        <a:t> </a:t>
                      </a:r>
                      <a:r>
                        <a:rPr lang="en-US" sz="1400" b="1" baseline="0" dirty="0">
                          <a:solidFill>
                            <a:schemeClr val="tx1"/>
                          </a:solidFill>
                        </a:rPr>
                        <a:t>(MA) </a:t>
                      </a:r>
                    </a:p>
                    <a:p>
                      <a:endParaRPr lang="en-US" sz="1400" b="1" baseline="0" dirty="0">
                        <a:solidFill>
                          <a:schemeClr val="tx1"/>
                        </a:solidFill>
                        <a:sym typeface="Symbol"/>
                      </a:endParaRPr>
                    </a:p>
                    <a:p>
                      <a:r>
                        <a:rPr lang="en-US" sz="1400" b="1" dirty="0">
                          <a:solidFill>
                            <a:schemeClr val="tx1"/>
                          </a:solidFill>
                          <a:sym typeface="Symbol"/>
                        </a:rPr>
                        <a:t>If DF = 0, then (SI)  (SI)</a:t>
                      </a:r>
                      <a:r>
                        <a:rPr lang="en-US" sz="1400" b="1" baseline="0" dirty="0">
                          <a:solidFill>
                            <a:schemeClr val="tx1"/>
                          </a:solidFill>
                          <a:sym typeface="Symbol"/>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(SI)  (SI)</a:t>
                      </a:r>
                      <a:r>
                        <a:rPr lang="en-US" sz="1400" b="1" baseline="0" dirty="0">
                          <a:solidFill>
                            <a:schemeClr val="tx1"/>
                          </a:solidFill>
                          <a:sym typeface="Symbol"/>
                        </a:rPr>
                        <a:t> – 1 </a:t>
                      </a:r>
                    </a:p>
                    <a:p>
                      <a:endParaRPr lang="en-US" sz="1400" b="1" baseline="0" dirty="0">
                        <a:solidFill>
                          <a:schemeClr val="tx1"/>
                        </a:solidFill>
                        <a:sym typeface="Symbol"/>
                      </a:endParaRPr>
                    </a:p>
                    <a:p>
                      <a:endParaRPr lang="en-US" sz="1400" b="1" baseline="0" dirty="0">
                        <a:solidFill>
                          <a:schemeClr val="tx1"/>
                        </a:solidFill>
                        <a:sym typeface="Symbol"/>
                      </a:endParaRPr>
                    </a:p>
                    <a:p>
                      <a:r>
                        <a:rPr lang="en-US" sz="1400" b="1" dirty="0">
                          <a:solidFill>
                            <a:schemeClr val="tx1"/>
                          </a:solidFill>
                        </a:rPr>
                        <a:t>MA = (DS) x 16</a:t>
                      </a:r>
                      <a:r>
                        <a:rPr lang="en-US" sz="1400" b="1" baseline="-25000" dirty="0">
                          <a:solidFill>
                            <a:schemeClr val="tx1"/>
                          </a:solidFill>
                        </a:rPr>
                        <a:t>10</a:t>
                      </a:r>
                      <a:r>
                        <a:rPr lang="en-US" sz="1400" b="1" baseline="0" dirty="0">
                          <a:solidFill>
                            <a:schemeClr val="tx1"/>
                          </a:solidFill>
                        </a:rPr>
                        <a:t> + (SI)</a:t>
                      </a:r>
                    </a:p>
                    <a:p>
                      <a:r>
                        <a:rPr lang="en-US" sz="1400" b="1" dirty="0">
                          <a:solidFill>
                            <a:schemeClr val="tx1"/>
                          </a:solidFill>
                          <a:sym typeface="Symbol"/>
                        </a:rPr>
                        <a:t>(AX)</a:t>
                      </a:r>
                      <a:r>
                        <a:rPr lang="en-US" sz="1400" b="1" baseline="0" dirty="0">
                          <a:solidFill>
                            <a:schemeClr val="tx1"/>
                          </a:solidFill>
                          <a:sym typeface="Symbol"/>
                        </a:rPr>
                        <a:t> </a:t>
                      </a:r>
                      <a:r>
                        <a:rPr lang="en-US" sz="1400" b="1" dirty="0">
                          <a:solidFill>
                            <a:schemeClr val="tx1"/>
                          </a:solidFill>
                          <a:sym typeface="Symbol"/>
                        </a:rPr>
                        <a:t> </a:t>
                      </a:r>
                      <a:r>
                        <a:rPr lang="en-US" sz="1400" b="1" baseline="0" dirty="0">
                          <a:solidFill>
                            <a:schemeClr val="tx1"/>
                          </a:solidFill>
                        </a:rPr>
                        <a:t>(MA ; MA + 1) </a:t>
                      </a:r>
                    </a:p>
                    <a:p>
                      <a:endParaRPr lang="en-US" sz="1400" b="1" baseline="0" dirty="0">
                        <a:solidFill>
                          <a:schemeClr val="tx1"/>
                        </a:solidFill>
                        <a:sym typeface="Symbol"/>
                      </a:endParaRPr>
                    </a:p>
                    <a:p>
                      <a:r>
                        <a:rPr lang="en-US" sz="1400" b="1" dirty="0">
                          <a:solidFill>
                            <a:schemeClr val="tx1"/>
                          </a:solidFill>
                          <a:sym typeface="Symbol"/>
                        </a:rPr>
                        <a:t>If DF = 0, then (SI)  (SI)</a:t>
                      </a:r>
                      <a:r>
                        <a:rPr lang="en-US" sz="1400" b="1" baseline="0" dirty="0">
                          <a:solidFill>
                            <a:schemeClr val="tx1"/>
                          </a:solidFill>
                          <a:sym typeface="Symbol"/>
                        </a:rPr>
                        <a:t> + 2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(SI)  (SI)</a:t>
                      </a:r>
                      <a:r>
                        <a:rPr lang="en-US" sz="1400" b="1" baseline="0" dirty="0">
                          <a:solidFill>
                            <a:schemeClr val="tx1"/>
                          </a:solidFill>
                          <a:sym typeface="Symbol"/>
                        </a:rPr>
                        <a:t> – 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baseline="0" dirty="0">
                        <a:solidFill>
                          <a:schemeClr val="tx1"/>
                        </a:solidFill>
                        <a:sym typeface="Symbol"/>
                      </a:endParaRPr>
                    </a:p>
                  </a:txBody>
                  <a:tcPr>
                    <a:solidFill>
                      <a:srgbClr val="99FF66"/>
                    </a:solid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3524696" y="1905001"/>
            <a:ext cx="3693127" cy="307777"/>
          </a:xfrm>
          <a:prstGeom prst="rect">
            <a:avLst/>
          </a:prstGeom>
          <a:noFill/>
        </p:spPr>
        <p:txBody>
          <a:bodyPr wrap="none" rtlCol="0">
            <a:spAutoFit/>
          </a:bodyPr>
          <a:lstStyle/>
          <a:p>
            <a:r>
              <a:rPr lang="en-US" sz="1400" b="1" dirty="0"/>
              <a:t>Load string byte in to AL or string word in to AX</a:t>
            </a:r>
          </a:p>
        </p:txBody>
      </p:sp>
    </p:spTree>
    <p:extLst>
      <p:ext uri="{BB962C8B-B14F-4D97-AF65-F5344CB8AC3E}">
        <p14:creationId xmlns:p14="http://schemas.microsoft.com/office/powerpoint/2010/main" val="4746428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332622" y="1282714"/>
            <a:ext cx="811378" cy="39464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4. String Manipulation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52</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10" name="Rectangle 9"/>
          <p:cNvSpPr/>
          <p:nvPr/>
        </p:nvSpPr>
        <p:spPr>
          <a:xfrm>
            <a:off x="1787856" y="1295400"/>
            <a:ext cx="8651544" cy="369332"/>
          </a:xfrm>
          <a:prstGeom prst="rect">
            <a:avLst/>
          </a:prstGeom>
        </p:spPr>
        <p:txBody>
          <a:bodyPr wrap="square">
            <a:spAutoFit/>
          </a:bodyPr>
          <a:lstStyle/>
          <a:p>
            <a:pPr algn="ctr"/>
            <a:r>
              <a:rPr lang="en-US" sz="1200" b="1" dirty="0"/>
              <a:t>Mnemonics:  </a:t>
            </a:r>
            <a:r>
              <a:rPr lang="en-US" b="1" dirty="0">
                <a:solidFill>
                  <a:srgbClr val="FF0000"/>
                </a:solidFill>
              </a:rPr>
              <a:t>REP, MOVS, CMPS, SCAS, LODS, STOS</a:t>
            </a:r>
          </a:p>
        </p:txBody>
      </p:sp>
      <p:graphicFrame>
        <p:nvGraphicFramePr>
          <p:cNvPr id="6" name="Table 5"/>
          <p:cNvGraphicFramePr>
            <a:graphicFrameLocks noGrp="1"/>
          </p:cNvGraphicFramePr>
          <p:nvPr/>
        </p:nvGraphicFramePr>
        <p:xfrm>
          <a:off x="2057400" y="2499360"/>
          <a:ext cx="8153400" cy="329184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1369586">
                <a:tc>
                  <a:txBody>
                    <a:bodyPr/>
                    <a:lstStyle/>
                    <a:p>
                      <a:r>
                        <a:rPr lang="en-US" sz="1400" b="1" dirty="0">
                          <a:solidFill>
                            <a:srgbClr val="FF0000"/>
                          </a:solidFill>
                        </a:rPr>
                        <a:t>STOS</a:t>
                      </a:r>
                    </a:p>
                    <a:p>
                      <a:endParaRPr lang="en-US" sz="1400" b="1" dirty="0">
                        <a:solidFill>
                          <a:srgbClr val="FF0000"/>
                        </a:solidFill>
                      </a:endParaRPr>
                    </a:p>
                    <a:p>
                      <a:r>
                        <a:rPr lang="en-US" sz="1400" b="1" dirty="0">
                          <a:solidFill>
                            <a:schemeClr val="tx1"/>
                          </a:solidFill>
                        </a:rPr>
                        <a:t>STOSB</a:t>
                      </a:r>
                    </a:p>
                    <a:p>
                      <a:endParaRPr lang="en-US" sz="1400" b="1" dirty="0">
                        <a:solidFill>
                          <a:schemeClr val="tx1"/>
                        </a:solidFill>
                      </a:endParaRPr>
                    </a:p>
                    <a:p>
                      <a:endParaRPr lang="en-US" sz="1400" b="1" dirty="0">
                        <a:solidFill>
                          <a:schemeClr val="tx1"/>
                        </a:solidFill>
                      </a:endParaRPr>
                    </a:p>
                    <a:p>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STOSW</a:t>
                      </a:r>
                    </a:p>
                  </a:txBody>
                  <a:tcPr>
                    <a:solidFill>
                      <a:srgbClr val="99FF66"/>
                    </a:solidFill>
                  </a:tcPr>
                </a:tc>
                <a:tc>
                  <a:txBody>
                    <a:bodyPr/>
                    <a:lstStyle/>
                    <a:p>
                      <a:endParaRPr lang="en-US" sz="1400" b="1" dirty="0">
                        <a:solidFill>
                          <a:schemeClr val="tx1"/>
                        </a:solidFill>
                      </a:endParaRPr>
                    </a:p>
                    <a:p>
                      <a:endParaRPr lang="en-US" sz="1400" b="1" dirty="0">
                        <a:solidFill>
                          <a:schemeClr val="tx1"/>
                        </a:solidFill>
                      </a:endParaRPr>
                    </a:p>
                    <a:p>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 (ES) x 16</a:t>
                      </a:r>
                      <a:r>
                        <a:rPr lang="en-US" sz="1400" b="1" baseline="-25000" dirty="0">
                          <a:solidFill>
                            <a:schemeClr val="tx1"/>
                          </a:solidFill>
                        </a:rPr>
                        <a:t>10</a:t>
                      </a:r>
                      <a:r>
                        <a:rPr lang="en-US" sz="1400" b="1" baseline="0" dirty="0">
                          <a:solidFill>
                            <a:schemeClr val="tx1"/>
                          </a:solidFill>
                        </a:rPr>
                        <a:t> + (DI)</a:t>
                      </a:r>
                    </a:p>
                    <a:p>
                      <a:r>
                        <a:rPr lang="en-US" sz="1400" b="1" dirty="0">
                          <a:solidFill>
                            <a:schemeClr val="tx1"/>
                          </a:solidFill>
                          <a:sym typeface="Symbol"/>
                        </a:rPr>
                        <a:t>(MA</a:t>
                      </a:r>
                      <a:r>
                        <a:rPr lang="en-US" sz="1400" b="1" baseline="-25000" dirty="0">
                          <a:solidFill>
                            <a:schemeClr val="tx1"/>
                          </a:solidFill>
                          <a:sym typeface="Symbol"/>
                        </a:rPr>
                        <a:t>E</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baseline="0" dirty="0">
                          <a:solidFill>
                            <a:schemeClr val="tx1"/>
                          </a:solidFill>
                        </a:rPr>
                        <a:t>(AL) </a:t>
                      </a:r>
                    </a:p>
                    <a:p>
                      <a:endParaRPr lang="en-US" sz="1400" b="1" baseline="0" dirty="0">
                        <a:solidFill>
                          <a:schemeClr val="tx1"/>
                        </a:solidFill>
                        <a:sym typeface="Symbol"/>
                      </a:endParaRPr>
                    </a:p>
                    <a:p>
                      <a:r>
                        <a:rPr lang="en-US" sz="1400" b="1" dirty="0">
                          <a:solidFill>
                            <a:schemeClr val="tx1"/>
                          </a:solidFill>
                          <a:sym typeface="Symbol"/>
                        </a:rPr>
                        <a:t>If DF = 0, then (DI)  (DI)</a:t>
                      </a:r>
                      <a:r>
                        <a:rPr lang="en-US" sz="1400" b="1" baseline="0" dirty="0">
                          <a:solidFill>
                            <a:schemeClr val="tx1"/>
                          </a:solidFill>
                          <a:sym typeface="Symbol"/>
                        </a:rPr>
                        <a:t> + 1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(DI)  (DI)</a:t>
                      </a:r>
                      <a:r>
                        <a:rPr lang="en-US" sz="1400" b="1" baseline="0" dirty="0">
                          <a:solidFill>
                            <a:schemeClr val="tx1"/>
                          </a:solidFill>
                          <a:sym typeface="Symbol"/>
                        </a:rPr>
                        <a:t> – 1 </a:t>
                      </a:r>
                    </a:p>
                    <a:p>
                      <a:endParaRPr lang="en-US" sz="1400" b="1" baseline="0" dirty="0">
                        <a:solidFill>
                          <a:schemeClr val="tx1"/>
                        </a:solidFill>
                        <a:sym typeface="Symbol"/>
                      </a:endParaRPr>
                    </a:p>
                    <a:p>
                      <a:endParaRPr lang="en-US" sz="1400" b="1" baseline="0" dirty="0">
                        <a:solidFill>
                          <a:schemeClr val="tx1"/>
                        </a:solidFill>
                        <a:sym typeface="Symbol"/>
                      </a:endParaRPr>
                    </a:p>
                    <a:p>
                      <a:r>
                        <a:rPr lang="en-US" sz="1400" b="1" baseline="0" dirty="0">
                          <a:solidFill>
                            <a:schemeClr val="tx1"/>
                          </a:solidFill>
                        </a:rPr>
                        <a:t>MA</a:t>
                      </a:r>
                      <a:r>
                        <a:rPr lang="en-US" sz="1400" b="1" baseline="-25000" dirty="0">
                          <a:solidFill>
                            <a:schemeClr val="tx1"/>
                          </a:solidFill>
                        </a:rPr>
                        <a:t>E</a:t>
                      </a:r>
                      <a:r>
                        <a:rPr lang="en-US" sz="1400" b="1" baseline="0" dirty="0">
                          <a:solidFill>
                            <a:schemeClr val="tx1"/>
                          </a:solidFill>
                        </a:rPr>
                        <a:t> = (ES) x 16</a:t>
                      </a:r>
                      <a:r>
                        <a:rPr lang="en-US" sz="1400" b="1" baseline="-25000" dirty="0">
                          <a:solidFill>
                            <a:schemeClr val="tx1"/>
                          </a:solidFill>
                        </a:rPr>
                        <a:t>10</a:t>
                      </a:r>
                      <a:r>
                        <a:rPr lang="en-US" sz="1400" b="1" baseline="0" dirty="0">
                          <a:solidFill>
                            <a:schemeClr val="tx1"/>
                          </a:solidFill>
                        </a:rPr>
                        <a:t> + (DI)</a:t>
                      </a:r>
                    </a:p>
                    <a:p>
                      <a:r>
                        <a:rPr lang="en-US" sz="1400" b="1" dirty="0">
                          <a:solidFill>
                            <a:schemeClr val="tx1"/>
                          </a:solidFill>
                          <a:sym typeface="Symbol"/>
                        </a:rPr>
                        <a:t>(MA</a:t>
                      </a:r>
                      <a:r>
                        <a:rPr lang="en-US" sz="1400" b="1" baseline="-25000" dirty="0">
                          <a:solidFill>
                            <a:schemeClr val="tx1"/>
                          </a:solidFill>
                          <a:sym typeface="Symbol"/>
                        </a:rPr>
                        <a:t>E</a:t>
                      </a:r>
                      <a:r>
                        <a:rPr lang="en-US" sz="1400" b="1" baseline="0" dirty="0">
                          <a:solidFill>
                            <a:schemeClr val="tx1"/>
                          </a:solidFill>
                          <a:sym typeface="Symbol"/>
                        </a:rPr>
                        <a:t> ; </a:t>
                      </a:r>
                      <a:r>
                        <a:rPr lang="en-US" sz="1400" b="1" dirty="0">
                          <a:solidFill>
                            <a:schemeClr val="tx1"/>
                          </a:solidFill>
                          <a:sym typeface="Symbol"/>
                        </a:rPr>
                        <a:t>MA</a:t>
                      </a:r>
                      <a:r>
                        <a:rPr lang="en-US" sz="1400" b="1" baseline="-25000" dirty="0">
                          <a:solidFill>
                            <a:schemeClr val="tx1"/>
                          </a:solidFill>
                          <a:sym typeface="Symbol"/>
                        </a:rPr>
                        <a:t>E</a:t>
                      </a:r>
                      <a:r>
                        <a:rPr lang="en-US" sz="1400" b="1" baseline="0" dirty="0">
                          <a:solidFill>
                            <a:schemeClr val="tx1"/>
                          </a:solidFill>
                          <a:sym typeface="Symbol"/>
                        </a:rPr>
                        <a:t> + 1 </a:t>
                      </a:r>
                      <a:r>
                        <a:rPr lang="en-US" sz="1400" b="1" dirty="0">
                          <a:solidFill>
                            <a:schemeClr val="tx1"/>
                          </a:solidFill>
                          <a:sym typeface="Symbol"/>
                        </a:rPr>
                        <a:t>)</a:t>
                      </a:r>
                      <a:r>
                        <a:rPr lang="en-US" sz="1400" b="1" baseline="0" dirty="0">
                          <a:solidFill>
                            <a:schemeClr val="tx1"/>
                          </a:solidFill>
                          <a:sym typeface="Symbol"/>
                        </a:rPr>
                        <a:t> </a:t>
                      </a:r>
                      <a:r>
                        <a:rPr lang="en-US" sz="1400" b="1" dirty="0">
                          <a:solidFill>
                            <a:schemeClr val="tx1"/>
                          </a:solidFill>
                          <a:sym typeface="Symbol"/>
                        </a:rPr>
                        <a:t> </a:t>
                      </a:r>
                      <a:r>
                        <a:rPr lang="en-US" sz="1400" b="1" baseline="0" dirty="0">
                          <a:solidFill>
                            <a:schemeClr val="tx1"/>
                          </a:solidFill>
                        </a:rPr>
                        <a:t>(AX) </a:t>
                      </a:r>
                    </a:p>
                    <a:p>
                      <a:endParaRPr lang="en-US" sz="1400" b="1" baseline="0" dirty="0">
                        <a:solidFill>
                          <a:schemeClr val="tx1"/>
                        </a:solidFill>
                        <a:sym typeface="Symbol"/>
                      </a:endParaRPr>
                    </a:p>
                    <a:p>
                      <a:r>
                        <a:rPr lang="en-US" sz="1400" b="1" dirty="0">
                          <a:solidFill>
                            <a:schemeClr val="tx1"/>
                          </a:solidFill>
                          <a:sym typeface="Symbol"/>
                        </a:rPr>
                        <a:t>If DF = 0, then (DI)  (DI)</a:t>
                      </a:r>
                      <a:r>
                        <a:rPr lang="en-US" sz="1400" b="1" baseline="0" dirty="0">
                          <a:solidFill>
                            <a:schemeClr val="tx1"/>
                          </a:solidFill>
                          <a:sym typeface="Symbol"/>
                        </a:rPr>
                        <a:t> + 2 </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sym typeface="Symbol"/>
                        </a:rPr>
                        <a:t>If DF = 1, then (DI)  (DI)</a:t>
                      </a:r>
                      <a:r>
                        <a:rPr lang="en-US" sz="1400" b="1" baseline="0" dirty="0">
                          <a:solidFill>
                            <a:schemeClr val="tx1"/>
                          </a:solidFill>
                          <a:sym typeface="Symbol"/>
                        </a:rPr>
                        <a:t> – 2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b="1" baseline="0" dirty="0">
                        <a:solidFill>
                          <a:schemeClr val="tx1"/>
                        </a:solidFill>
                        <a:sym typeface="Symbol"/>
                      </a:endParaRPr>
                    </a:p>
                  </a:txBody>
                  <a:tcPr>
                    <a:solidFill>
                      <a:srgbClr val="99FF66"/>
                    </a:solidFill>
                  </a:tcPr>
                </a:tc>
                <a:extLst>
                  <a:ext uri="{0D108BD9-81ED-4DB2-BD59-A6C34878D82A}">
                    <a16:rowId xmlns:a16="http://schemas.microsoft.com/office/drawing/2014/main" val="10000"/>
                  </a:ext>
                </a:extLst>
              </a:tr>
            </a:tbl>
          </a:graphicData>
        </a:graphic>
      </p:graphicFrame>
      <p:sp>
        <p:nvSpPr>
          <p:cNvPr id="11" name="TextBox 10"/>
          <p:cNvSpPr txBox="1"/>
          <p:nvPr/>
        </p:nvSpPr>
        <p:spPr>
          <a:xfrm>
            <a:off x="3581401" y="1902024"/>
            <a:ext cx="3690369" cy="307777"/>
          </a:xfrm>
          <a:prstGeom prst="rect">
            <a:avLst/>
          </a:prstGeom>
          <a:noFill/>
        </p:spPr>
        <p:txBody>
          <a:bodyPr wrap="none" rtlCol="0">
            <a:spAutoFit/>
          </a:bodyPr>
          <a:lstStyle/>
          <a:p>
            <a:r>
              <a:rPr lang="en-US" sz="1400" b="1" dirty="0"/>
              <a:t>Store byte from AL or word from AX in to string</a:t>
            </a:r>
          </a:p>
        </p:txBody>
      </p:sp>
    </p:spTree>
    <p:extLst>
      <p:ext uri="{BB962C8B-B14F-4D97-AF65-F5344CB8AC3E}">
        <p14:creationId xmlns:p14="http://schemas.microsoft.com/office/powerpoint/2010/main" val="37629734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58704" y="1295400"/>
          <a:ext cx="7696200" cy="5393632"/>
        </p:xfrm>
        <a:graphic>
          <a:graphicData uri="http://schemas.openxmlformats.org/drawingml/2006/table">
            <a:tbl>
              <a:tblPr firstRow="1" bandRow="1">
                <a:tableStyleId>{5C22544A-7EE6-4342-B048-85BDC9FD1C3A}</a:tableStyleId>
              </a:tblPr>
              <a:tblGrid>
                <a:gridCol w="3117254">
                  <a:extLst>
                    <a:ext uri="{9D8B030D-6E8A-4147-A177-3AD203B41FA5}">
                      <a16:colId xmlns:a16="http://schemas.microsoft.com/office/drawing/2014/main" val="20000"/>
                    </a:ext>
                  </a:extLst>
                </a:gridCol>
                <a:gridCol w="4578946">
                  <a:extLst>
                    <a:ext uri="{9D8B030D-6E8A-4147-A177-3AD203B41FA5}">
                      <a16:colId xmlns:a16="http://schemas.microsoft.com/office/drawing/2014/main" val="20001"/>
                    </a:ext>
                  </a:extLst>
                </a:gridCol>
              </a:tblGrid>
              <a:tr h="304800">
                <a:tc>
                  <a:txBody>
                    <a:bodyPr/>
                    <a:lstStyle/>
                    <a:p>
                      <a:r>
                        <a:rPr lang="en-US" sz="1400" b="1" dirty="0">
                          <a:solidFill>
                            <a:srgbClr val="C00000"/>
                          </a:solidFill>
                        </a:rPr>
                        <a:t>Mnemonics</a:t>
                      </a:r>
                    </a:p>
                  </a:txBody>
                  <a:tcPr>
                    <a:solidFill>
                      <a:srgbClr val="CCECFF"/>
                    </a:solidFill>
                  </a:tcPr>
                </a:tc>
                <a:tc>
                  <a:txBody>
                    <a:bodyPr/>
                    <a:lstStyle/>
                    <a:p>
                      <a:r>
                        <a:rPr lang="en-US" sz="1400" b="1" dirty="0">
                          <a:solidFill>
                            <a:srgbClr val="C00000"/>
                          </a:solidFill>
                        </a:rPr>
                        <a:t>Explanation</a:t>
                      </a:r>
                    </a:p>
                  </a:txBody>
                  <a:tcPr>
                    <a:solidFill>
                      <a:srgbClr val="CCECFF"/>
                    </a:solidFill>
                  </a:tcPr>
                </a:tc>
                <a:extLst>
                  <a:ext uri="{0D108BD9-81ED-4DB2-BD59-A6C34878D82A}">
                    <a16:rowId xmlns:a16="http://schemas.microsoft.com/office/drawing/2014/main" val="10000"/>
                  </a:ext>
                </a:extLst>
              </a:tr>
              <a:tr h="397565">
                <a:tc>
                  <a:txBody>
                    <a:bodyPr/>
                    <a:lstStyle/>
                    <a:p>
                      <a:r>
                        <a:rPr lang="en-US" sz="1400" b="1" dirty="0">
                          <a:solidFill>
                            <a:schemeClr val="tx1"/>
                          </a:solidFill>
                        </a:rPr>
                        <a:t>STC</a:t>
                      </a:r>
                    </a:p>
                  </a:txBody>
                  <a:tcPr>
                    <a:solidFill>
                      <a:srgbClr val="CCECFF"/>
                    </a:solidFill>
                  </a:tcPr>
                </a:tc>
                <a:tc>
                  <a:txBody>
                    <a:bodyPr/>
                    <a:lstStyle/>
                    <a:p>
                      <a:r>
                        <a:rPr lang="en-US" sz="1400" b="1" dirty="0">
                          <a:solidFill>
                            <a:schemeClr val="tx1"/>
                          </a:solidFill>
                        </a:rPr>
                        <a:t>Set CF </a:t>
                      </a:r>
                      <a:r>
                        <a:rPr lang="en-US" sz="1400" b="1" dirty="0">
                          <a:solidFill>
                            <a:schemeClr val="tx1"/>
                          </a:solidFill>
                          <a:sym typeface="Symbol"/>
                        </a:rPr>
                        <a:t> 1</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a:solidFill>
                            <a:schemeClr val="tx1"/>
                          </a:solidFill>
                        </a:rPr>
                        <a:t>CLC</a:t>
                      </a:r>
                    </a:p>
                  </a:txBody>
                  <a:tcPr>
                    <a:solidFill>
                      <a:srgbClr val="CCECFF"/>
                    </a:solidFill>
                  </a:tcPr>
                </a:tc>
                <a:tc>
                  <a:txBody>
                    <a:bodyPr/>
                    <a:lstStyle/>
                    <a:p>
                      <a:r>
                        <a:rPr lang="en-US" sz="1400" b="1" dirty="0">
                          <a:solidFill>
                            <a:schemeClr val="tx1"/>
                          </a:solidFill>
                        </a:rPr>
                        <a:t>Clear CF </a:t>
                      </a:r>
                      <a:r>
                        <a:rPr lang="en-US" sz="1400" b="1" dirty="0">
                          <a:solidFill>
                            <a:schemeClr val="tx1"/>
                          </a:solidFill>
                          <a:sym typeface="Symbol"/>
                        </a:rPr>
                        <a:t> 0</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a:solidFill>
                            <a:schemeClr val="tx1"/>
                          </a:solidFill>
                        </a:rPr>
                        <a:t>CMC</a:t>
                      </a:r>
                    </a:p>
                  </a:txBody>
                  <a:tcPr>
                    <a:solidFill>
                      <a:srgbClr val="CCECFF"/>
                    </a:solidFill>
                  </a:tcPr>
                </a:tc>
                <a:tc>
                  <a:txBody>
                    <a:bodyPr/>
                    <a:lstStyle/>
                    <a:p>
                      <a:r>
                        <a:rPr lang="en-US" sz="1400" b="1" dirty="0">
                          <a:solidFill>
                            <a:schemeClr val="tx1"/>
                          </a:solidFill>
                        </a:rPr>
                        <a:t>Complement carry CF </a:t>
                      </a:r>
                      <a:r>
                        <a:rPr lang="en-US" sz="1400" b="1" dirty="0">
                          <a:solidFill>
                            <a:schemeClr val="tx1"/>
                          </a:solidFill>
                          <a:sym typeface="Symbol"/>
                        </a:rPr>
                        <a:t> CF</a:t>
                      </a:r>
                      <a:r>
                        <a:rPr lang="en-US" sz="1400" b="1" baseline="30000" dirty="0">
                          <a:solidFill>
                            <a:schemeClr val="tx1"/>
                          </a:solidFill>
                          <a:sym typeface="Symbol"/>
                        </a:rPr>
                        <a:t>/</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3"/>
                  </a:ext>
                </a:extLst>
              </a:tr>
              <a:tr h="397565">
                <a:tc>
                  <a:txBody>
                    <a:bodyPr/>
                    <a:lstStyle/>
                    <a:p>
                      <a:r>
                        <a:rPr lang="en-US" sz="1400" b="1" dirty="0">
                          <a:solidFill>
                            <a:schemeClr val="tx1"/>
                          </a:solidFill>
                        </a:rPr>
                        <a:t>STD</a:t>
                      </a:r>
                    </a:p>
                  </a:txBody>
                  <a:tcPr>
                    <a:solidFill>
                      <a:srgbClr val="CCECFF"/>
                    </a:solidFill>
                  </a:tcPr>
                </a:tc>
                <a:tc>
                  <a:txBody>
                    <a:bodyPr/>
                    <a:lstStyle/>
                    <a:p>
                      <a:r>
                        <a:rPr lang="en-US" sz="1400" b="1" dirty="0">
                          <a:solidFill>
                            <a:schemeClr val="tx1"/>
                          </a:solidFill>
                        </a:rPr>
                        <a:t>Set direction flag  DF </a:t>
                      </a:r>
                      <a:r>
                        <a:rPr lang="en-US" sz="1400" b="1" dirty="0">
                          <a:solidFill>
                            <a:schemeClr val="tx1"/>
                          </a:solidFill>
                          <a:sym typeface="Symbol"/>
                        </a:rPr>
                        <a:t>  1</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4"/>
                  </a:ext>
                </a:extLst>
              </a:tr>
              <a:tr h="397565">
                <a:tc>
                  <a:txBody>
                    <a:bodyPr/>
                    <a:lstStyle/>
                    <a:p>
                      <a:r>
                        <a:rPr lang="en-US" sz="1400" b="1" dirty="0">
                          <a:solidFill>
                            <a:schemeClr val="tx1"/>
                          </a:solidFill>
                        </a:rPr>
                        <a:t>CLD</a:t>
                      </a:r>
                    </a:p>
                  </a:txBody>
                  <a:tcPr>
                    <a:solidFill>
                      <a:srgbClr val="CCECFF"/>
                    </a:solidFill>
                  </a:tcPr>
                </a:tc>
                <a:tc>
                  <a:txBody>
                    <a:bodyPr/>
                    <a:lstStyle/>
                    <a:p>
                      <a:r>
                        <a:rPr lang="en-US" sz="1400" b="1" dirty="0">
                          <a:solidFill>
                            <a:schemeClr val="tx1"/>
                          </a:solidFill>
                        </a:rPr>
                        <a:t>Clear direction flag  DF </a:t>
                      </a:r>
                      <a:r>
                        <a:rPr lang="en-US" sz="1400" b="1" dirty="0">
                          <a:solidFill>
                            <a:schemeClr val="tx1"/>
                          </a:solidFill>
                          <a:sym typeface="Symbol"/>
                        </a:rPr>
                        <a:t>  0 </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5"/>
                  </a:ext>
                </a:extLst>
              </a:tr>
              <a:tr h="397565">
                <a:tc>
                  <a:txBody>
                    <a:bodyPr/>
                    <a:lstStyle/>
                    <a:p>
                      <a:r>
                        <a:rPr lang="en-US" sz="1400" b="1" dirty="0">
                          <a:solidFill>
                            <a:schemeClr val="tx1"/>
                          </a:solidFill>
                        </a:rPr>
                        <a:t>STI</a:t>
                      </a:r>
                    </a:p>
                  </a:txBody>
                  <a:tcPr>
                    <a:solidFill>
                      <a:srgbClr val="CCECFF"/>
                    </a:solidFill>
                  </a:tcPr>
                </a:tc>
                <a:tc>
                  <a:txBody>
                    <a:bodyPr/>
                    <a:lstStyle/>
                    <a:p>
                      <a:r>
                        <a:rPr lang="en-US" sz="1400" b="1" dirty="0">
                          <a:solidFill>
                            <a:schemeClr val="tx1"/>
                          </a:solidFill>
                        </a:rPr>
                        <a:t>Set interrupt enable flag  IF </a:t>
                      </a:r>
                      <a:r>
                        <a:rPr lang="en-US" sz="1400" b="1" dirty="0">
                          <a:solidFill>
                            <a:schemeClr val="tx1"/>
                          </a:solidFill>
                          <a:sym typeface="Symbol"/>
                        </a:rPr>
                        <a:t>  1</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6"/>
                  </a:ext>
                </a:extLst>
              </a:tr>
              <a:tr h="397565">
                <a:tc>
                  <a:txBody>
                    <a:bodyPr/>
                    <a:lstStyle/>
                    <a:p>
                      <a:r>
                        <a:rPr lang="en-US" sz="1400" b="1" dirty="0">
                          <a:solidFill>
                            <a:schemeClr val="tx1"/>
                          </a:solidFill>
                        </a:rPr>
                        <a:t>CLI</a:t>
                      </a:r>
                    </a:p>
                  </a:txBody>
                  <a:tcPr>
                    <a:solidFill>
                      <a:srgbClr val="CCECFF"/>
                    </a:solidFill>
                  </a:tcPr>
                </a:tc>
                <a:tc>
                  <a:txBody>
                    <a:bodyPr/>
                    <a:lstStyle/>
                    <a:p>
                      <a:r>
                        <a:rPr lang="en-US" sz="1400" b="1" dirty="0">
                          <a:solidFill>
                            <a:schemeClr val="tx1"/>
                          </a:solidFill>
                        </a:rPr>
                        <a:t>Clear interrupt enable flag  IF </a:t>
                      </a:r>
                      <a:r>
                        <a:rPr lang="en-US" sz="1400" b="1" dirty="0">
                          <a:solidFill>
                            <a:schemeClr val="tx1"/>
                          </a:solidFill>
                          <a:sym typeface="Symbol"/>
                        </a:rPr>
                        <a:t>  0</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7"/>
                  </a:ext>
                </a:extLst>
              </a:tr>
              <a:tr h="397565">
                <a:tc>
                  <a:txBody>
                    <a:bodyPr/>
                    <a:lstStyle/>
                    <a:p>
                      <a:r>
                        <a:rPr lang="en-US" sz="1400" b="1" dirty="0">
                          <a:solidFill>
                            <a:schemeClr val="tx1"/>
                          </a:solidFill>
                        </a:rPr>
                        <a:t>NOP</a:t>
                      </a:r>
                    </a:p>
                  </a:txBody>
                  <a:tcPr>
                    <a:solidFill>
                      <a:srgbClr val="CCECFF"/>
                    </a:solidFill>
                  </a:tcPr>
                </a:tc>
                <a:tc>
                  <a:txBody>
                    <a:bodyPr/>
                    <a:lstStyle/>
                    <a:p>
                      <a:r>
                        <a:rPr lang="en-US" sz="1400" b="1" dirty="0">
                          <a:solidFill>
                            <a:schemeClr val="tx1"/>
                          </a:solidFill>
                        </a:rPr>
                        <a:t>No operation</a:t>
                      </a:r>
                    </a:p>
                  </a:txBody>
                  <a:tcPr>
                    <a:solidFill>
                      <a:srgbClr val="CCECFF"/>
                    </a:solidFill>
                  </a:tcPr>
                </a:tc>
                <a:extLst>
                  <a:ext uri="{0D108BD9-81ED-4DB2-BD59-A6C34878D82A}">
                    <a16:rowId xmlns:a16="http://schemas.microsoft.com/office/drawing/2014/main" val="10008"/>
                  </a:ext>
                </a:extLst>
              </a:tr>
              <a:tr h="397565">
                <a:tc>
                  <a:txBody>
                    <a:bodyPr/>
                    <a:lstStyle/>
                    <a:p>
                      <a:r>
                        <a:rPr lang="en-US" sz="1400" b="1" dirty="0">
                          <a:solidFill>
                            <a:schemeClr val="tx1"/>
                          </a:solidFill>
                        </a:rPr>
                        <a:t>HLT</a:t>
                      </a:r>
                    </a:p>
                  </a:txBody>
                  <a:tcPr>
                    <a:solidFill>
                      <a:srgbClr val="CCECFF"/>
                    </a:solidFill>
                  </a:tcPr>
                </a:tc>
                <a:tc>
                  <a:txBody>
                    <a:bodyPr/>
                    <a:lstStyle/>
                    <a:p>
                      <a:r>
                        <a:rPr lang="en-US" sz="1400" b="1" dirty="0">
                          <a:solidFill>
                            <a:schemeClr val="tx1"/>
                          </a:solidFill>
                        </a:rPr>
                        <a:t>Halt</a:t>
                      </a:r>
                      <a:r>
                        <a:rPr lang="en-US" sz="1400" b="1" baseline="0" dirty="0">
                          <a:solidFill>
                            <a:schemeClr val="tx1"/>
                          </a:solidFill>
                        </a:rPr>
                        <a:t> after interrupt is set</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9"/>
                  </a:ext>
                </a:extLst>
              </a:tr>
              <a:tr h="397565">
                <a:tc>
                  <a:txBody>
                    <a:bodyPr/>
                    <a:lstStyle/>
                    <a:p>
                      <a:r>
                        <a:rPr lang="en-US" sz="1400" b="1" dirty="0">
                          <a:solidFill>
                            <a:schemeClr val="tx1"/>
                          </a:solidFill>
                        </a:rPr>
                        <a:t>WAIT</a:t>
                      </a:r>
                    </a:p>
                  </a:txBody>
                  <a:tcPr>
                    <a:solidFill>
                      <a:srgbClr val="CCECFF"/>
                    </a:solidFill>
                  </a:tcPr>
                </a:tc>
                <a:tc>
                  <a:txBody>
                    <a:bodyPr/>
                    <a:lstStyle/>
                    <a:p>
                      <a:r>
                        <a:rPr lang="en-US" sz="1400" b="1" dirty="0">
                          <a:solidFill>
                            <a:schemeClr val="tx1"/>
                          </a:solidFill>
                        </a:rPr>
                        <a:t>Wait for TEST pin active</a:t>
                      </a:r>
                    </a:p>
                  </a:txBody>
                  <a:tcPr>
                    <a:solidFill>
                      <a:srgbClr val="CCECFF"/>
                    </a:solidFill>
                  </a:tcPr>
                </a:tc>
                <a:extLst>
                  <a:ext uri="{0D108BD9-81ED-4DB2-BD59-A6C34878D82A}">
                    <a16:rowId xmlns:a16="http://schemas.microsoft.com/office/drawing/2014/main" val="10010"/>
                  </a:ext>
                </a:extLst>
              </a:tr>
              <a:tr h="795130">
                <a:tc>
                  <a:txBody>
                    <a:bodyPr/>
                    <a:lstStyle/>
                    <a:p>
                      <a:r>
                        <a:rPr lang="en-US" sz="1400" b="1" dirty="0">
                          <a:solidFill>
                            <a:schemeClr val="tx1"/>
                          </a:solidFill>
                        </a:rPr>
                        <a:t>ESC </a:t>
                      </a:r>
                      <a:r>
                        <a:rPr lang="en-US" sz="1400" b="1" dirty="0" err="1">
                          <a:solidFill>
                            <a:schemeClr val="tx1"/>
                          </a:solidFill>
                        </a:rPr>
                        <a:t>opcode</a:t>
                      </a:r>
                      <a:r>
                        <a:rPr lang="en-US" sz="1400" b="1" dirty="0">
                          <a:solidFill>
                            <a:schemeClr val="tx1"/>
                          </a:solidFill>
                        </a:rPr>
                        <a:t> </a:t>
                      </a:r>
                      <a:r>
                        <a:rPr lang="en-US" sz="1400" b="1" dirty="0" err="1">
                          <a:solidFill>
                            <a:schemeClr val="tx1"/>
                          </a:solidFill>
                        </a:rPr>
                        <a:t>mem</a:t>
                      </a:r>
                      <a:r>
                        <a:rPr lang="en-US" sz="1400" b="1" dirty="0">
                          <a:solidFill>
                            <a:schemeClr val="tx1"/>
                          </a:solidFill>
                        </a:rPr>
                        <a:t>/ </a:t>
                      </a:r>
                      <a:r>
                        <a:rPr lang="en-US" sz="1400" b="1" dirty="0" err="1">
                          <a:solidFill>
                            <a:schemeClr val="tx1"/>
                          </a:solidFill>
                        </a:rPr>
                        <a:t>reg</a:t>
                      </a:r>
                      <a:endParaRPr lang="en-US" sz="1400" b="1" dirty="0">
                        <a:solidFill>
                          <a:schemeClr val="tx1"/>
                        </a:solidFill>
                      </a:endParaRPr>
                    </a:p>
                  </a:txBody>
                  <a:tcPr>
                    <a:solidFill>
                      <a:srgbClr val="CCECFF"/>
                    </a:solidFill>
                  </a:tcPr>
                </a:tc>
                <a:tc>
                  <a:txBody>
                    <a:bodyPr/>
                    <a:lstStyle/>
                    <a:p>
                      <a:r>
                        <a:rPr lang="en-US" sz="1400" b="1" dirty="0">
                          <a:solidFill>
                            <a:schemeClr val="tx1"/>
                          </a:solidFill>
                        </a:rPr>
                        <a:t>Used to pass instruction to a coprocessor which shares the address and data bus with the 8086</a:t>
                      </a:r>
                    </a:p>
                  </a:txBody>
                  <a:tcPr>
                    <a:solidFill>
                      <a:srgbClr val="CCECFF"/>
                    </a:solidFill>
                  </a:tcPr>
                </a:tc>
                <a:extLst>
                  <a:ext uri="{0D108BD9-81ED-4DB2-BD59-A6C34878D82A}">
                    <a16:rowId xmlns:a16="http://schemas.microsoft.com/office/drawing/2014/main" val="10011"/>
                  </a:ext>
                </a:extLst>
              </a:tr>
              <a:tr h="318052">
                <a:tc>
                  <a:txBody>
                    <a:bodyPr/>
                    <a:lstStyle/>
                    <a:p>
                      <a:r>
                        <a:rPr lang="en-US" sz="1400" b="1" dirty="0">
                          <a:solidFill>
                            <a:schemeClr val="tx1"/>
                          </a:solidFill>
                        </a:rPr>
                        <a:t>LOCK</a:t>
                      </a:r>
                    </a:p>
                  </a:txBody>
                  <a:tcPr>
                    <a:solidFill>
                      <a:srgbClr val="CCECFF"/>
                    </a:solidFill>
                  </a:tcPr>
                </a:tc>
                <a:tc>
                  <a:txBody>
                    <a:bodyPr/>
                    <a:lstStyle/>
                    <a:p>
                      <a:r>
                        <a:rPr lang="en-US" sz="1400" b="1" dirty="0">
                          <a:solidFill>
                            <a:schemeClr val="tx1"/>
                          </a:solidFill>
                        </a:rPr>
                        <a:t>Lock bus during next instruction</a:t>
                      </a:r>
                    </a:p>
                  </a:txBody>
                  <a:tcPr>
                    <a:solidFill>
                      <a:srgbClr val="CCECFF"/>
                    </a:solidFill>
                  </a:tcPr>
                </a:tc>
                <a:extLst>
                  <a:ext uri="{0D108BD9-81ED-4DB2-BD59-A6C34878D82A}">
                    <a16:rowId xmlns:a16="http://schemas.microsoft.com/office/drawing/2014/main" val="10012"/>
                  </a:ext>
                </a:extLst>
              </a:tr>
            </a:tbl>
          </a:graphicData>
        </a:graphic>
      </p:graphicFrame>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5. Processor Control Instructions</a:t>
            </a:r>
          </a:p>
        </p:txBody>
      </p:sp>
      <p:sp>
        <p:nvSpPr>
          <p:cNvPr id="2" name="Title 1"/>
          <p:cNvSpPr>
            <a:spLocks noGrp="1"/>
          </p:cNvSpPr>
          <p:nvPr>
            <p:ph type="title"/>
          </p:nvPr>
        </p:nvSpPr>
        <p:spPr>
          <a:xfrm>
            <a:off x="838200" y="365126"/>
            <a:ext cx="10515600" cy="673966"/>
          </a:xfrm>
        </p:spPr>
        <p:txBody>
          <a:bodyPr>
            <a:normAutofit fontScale="90000"/>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53</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Tree>
    <p:extLst>
      <p:ext uri="{BB962C8B-B14F-4D97-AF65-F5344CB8AC3E}">
        <p14:creationId xmlns:p14="http://schemas.microsoft.com/office/powerpoint/2010/main" val="30597270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6. Control Transfer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54</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5" name="TextBox 4"/>
          <p:cNvSpPr txBox="1"/>
          <p:nvPr/>
        </p:nvSpPr>
        <p:spPr>
          <a:xfrm>
            <a:off x="2590800" y="1381780"/>
            <a:ext cx="7162800" cy="523220"/>
          </a:xfrm>
          <a:prstGeom prst="rect">
            <a:avLst/>
          </a:prstGeom>
          <a:noFill/>
        </p:spPr>
        <p:txBody>
          <a:bodyPr wrap="square" rtlCol="0">
            <a:spAutoFit/>
          </a:bodyPr>
          <a:lstStyle/>
          <a:p>
            <a:pPr marL="285750" indent="-285750">
              <a:buBlip>
                <a:blip r:embed="rId3"/>
              </a:buBlip>
            </a:pPr>
            <a:r>
              <a:rPr lang="en-US" sz="1400" b="1" dirty="0"/>
              <a:t>Transfer the control to a specific destination or target instruction</a:t>
            </a:r>
          </a:p>
          <a:p>
            <a:pPr marL="285750" indent="-285750">
              <a:buBlip>
                <a:blip r:embed="rId3"/>
              </a:buBlip>
            </a:pPr>
            <a:r>
              <a:rPr lang="en-US" sz="1400" b="1" dirty="0"/>
              <a:t>Do not affect flags</a:t>
            </a:r>
          </a:p>
        </p:txBody>
      </p:sp>
      <p:graphicFrame>
        <p:nvGraphicFramePr>
          <p:cNvPr id="11" name="Table 10"/>
          <p:cNvGraphicFramePr>
            <a:graphicFrameLocks noGrp="1"/>
          </p:cNvGraphicFramePr>
          <p:nvPr/>
        </p:nvGraphicFramePr>
        <p:xfrm>
          <a:off x="2819400" y="2922106"/>
          <a:ext cx="6858000" cy="1497495"/>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304800">
                <a:tc>
                  <a:txBody>
                    <a:bodyPr/>
                    <a:lstStyle/>
                    <a:p>
                      <a:r>
                        <a:rPr lang="en-US" sz="1400" b="1" dirty="0">
                          <a:solidFill>
                            <a:srgbClr val="C00000"/>
                          </a:solidFill>
                        </a:rPr>
                        <a:t>Mnemonics</a:t>
                      </a:r>
                    </a:p>
                  </a:txBody>
                  <a:tcPr>
                    <a:solidFill>
                      <a:srgbClr val="CCECFF"/>
                    </a:solidFill>
                  </a:tcPr>
                </a:tc>
                <a:tc>
                  <a:txBody>
                    <a:bodyPr/>
                    <a:lstStyle/>
                    <a:p>
                      <a:r>
                        <a:rPr lang="en-US" sz="1400" b="1" dirty="0">
                          <a:solidFill>
                            <a:srgbClr val="C00000"/>
                          </a:solidFill>
                        </a:rPr>
                        <a:t>Explanation</a:t>
                      </a:r>
                    </a:p>
                  </a:txBody>
                  <a:tcPr>
                    <a:solidFill>
                      <a:srgbClr val="CCECFF"/>
                    </a:solidFill>
                  </a:tcPr>
                </a:tc>
                <a:extLst>
                  <a:ext uri="{0D108BD9-81ED-4DB2-BD59-A6C34878D82A}">
                    <a16:rowId xmlns:a16="http://schemas.microsoft.com/office/drawing/2014/main" val="10000"/>
                  </a:ext>
                </a:extLst>
              </a:tr>
              <a:tr h="397565">
                <a:tc>
                  <a:txBody>
                    <a:bodyPr/>
                    <a:lstStyle/>
                    <a:p>
                      <a:r>
                        <a:rPr lang="en-US" sz="1400" b="1" dirty="0">
                          <a:solidFill>
                            <a:schemeClr val="tx1"/>
                          </a:solidFill>
                        </a:rPr>
                        <a:t>CALL </a:t>
                      </a:r>
                      <a:r>
                        <a:rPr lang="en-US" sz="1400" b="1" dirty="0" err="1">
                          <a:solidFill>
                            <a:schemeClr val="tx1"/>
                          </a:solidFill>
                        </a:rPr>
                        <a:t>reg</a:t>
                      </a:r>
                      <a:r>
                        <a:rPr lang="en-US" sz="1400" b="1" dirty="0">
                          <a:solidFill>
                            <a:schemeClr val="tx1"/>
                          </a:solidFill>
                        </a:rPr>
                        <a:t>/ </a:t>
                      </a:r>
                      <a:r>
                        <a:rPr lang="en-US" sz="1400" b="1" dirty="0" err="1">
                          <a:solidFill>
                            <a:schemeClr val="tx1"/>
                          </a:solidFill>
                        </a:rPr>
                        <a:t>mem</a:t>
                      </a:r>
                      <a:r>
                        <a:rPr lang="en-US" sz="1400" b="1" dirty="0">
                          <a:solidFill>
                            <a:schemeClr val="tx1"/>
                          </a:solidFill>
                        </a:rPr>
                        <a:t>/ disp16</a:t>
                      </a:r>
                    </a:p>
                  </a:txBody>
                  <a:tcPr>
                    <a:solidFill>
                      <a:srgbClr val="CCECFF"/>
                    </a:solidFill>
                  </a:tcPr>
                </a:tc>
                <a:tc>
                  <a:txBody>
                    <a:bodyPr/>
                    <a:lstStyle/>
                    <a:p>
                      <a:r>
                        <a:rPr lang="en-US" sz="1400" b="1" dirty="0">
                          <a:solidFill>
                            <a:schemeClr val="tx1"/>
                          </a:solidFill>
                        </a:rPr>
                        <a:t>Call subroutine</a:t>
                      </a: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a:solidFill>
                            <a:schemeClr val="tx1"/>
                          </a:solidFill>
                        </a:rPr>
                        <a:t>RET</a:t>
                      </a:r>
                    </a:p>
                  </a:txBody>
                  <a:tcPr>
                    <a:solidFill>
                      <a:srgbClr val="CCECFF"/>
                    </a:solidFill>
                  </a:tcPr>
                </a:tc>
                <a:tc>
                  <a:txBody>
                    <a:bodyPr/>
                    <a:lstStyle/>
                    <a:p>
                      <a:r>
                        <a:rPr lang="en-US" sz="1400" b="1" dirty="0">
                          <a:solidFill>
                            <a:schemeClr val="tx1"/>
                          </a:solidFill>
                        </a:rPr>
                        <a:t>Return from</a:t>
                      </a:r>
                      <a:r>
                        <a:rPr lang="en-US" sz="1400" b="1" baseline="0" dirty="0">
                          <a:solidFill>
                            <a:schemeClr val="tx1"/>
                          </a:solidFill>
                        </a:rPr>
                        <a:t> subroutine</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a:solidFill>
                            <a:schemeClr val="tx1"/>
                          </a:solidFill>
                        </a:rPr>
                        <a:t>JMP</a:t>
                      </a:r>
                      <a:r>
                        <a:rPr lang="en-US" sz="1400" b="1" baseline="0" dirty="0">
                          <a:solidFill>
                            <a:schemeClr val="tx1"/>
                          </a:solidFill>
                        </a:rPr>
                        <a:t> </a:t>
                      </a:r>
                      <a:r>
                        <a:rPr lang="en-US" sz="1400" b="1" baseline="0" dirty="0" err="1">
                          <a:solidFill>
                            <a:schemeClr val="tx1"/>
                          </a:solidFill>
                        </a:rPr>
                        <a:t>reg</a:t>
                      </a:r>
                      <a:r>
                        <a:rPr lang="en-US" sz="1400" b="1" baseline="0" dirty="0">
                          <a:solidFill>
                            <a:schemeClr val="tx1"/>
                          </a:solidFill>
                        </a:rPr>
                        <a:t>/ </a:t>
                      </a:r>
                      <a:r>
                        <a:rPr lang="en-US" sz="1400" b="1" baseline="0" dirty="0" err="1">
                          <a:solidFill>
                            <a:schemeClr val="tx1"/>
                          </a:solidFill>
                        </a:rPr>
                        <a:t>mem</a:t>
                      </a:r>
                      <a:r>
                        <a:rPr lang="en-US" sz="1400" b="1" baseline="0" dirty="0">
                          <a:solidFill>
                            <a:schemeClr val="tx1"/>
                          </a:solidFill>
                        </a:rPr>
                        <a:t>/ disp8/ disp16</a:t>
                      </a:r>
                      <a:endParaRPr lang="en-US" sz="1400" b="1" dirty="0">
                        <a:solidFill>
                          <a:schemeClr val="tx1"/>
                        </a:solidFill>
                      </a:endParaRPr>
                    </a:p>
                  </a:txBody>
                  <a:tcPr>
                    <a:solidFill>
                      <a:srgbClr val="CCECFF"/>
                    </a:solidFill>
                  </a:tcPr>
                </a:tc>
                <a:tc>
                  <a:txBody>
                    <a:bodyPr/>
                    <a:lstStyle/>
                    <a:p>
                      <a:r>
                        <a:rPr lang="en-US" sz="1400" b="1" dirty="0">
                          <a:solidFill>
                            <a:schemeClr val="tx1"/>
                          </a:solidFill>
                        </a:rPr>
                        <a:t>Unconditional</a:t>
                      </a:r>
                      <a:r>
                        <a:rPr lang="en-US" sz="1400" b="1" baseline="0" dirty="0">
                          <a:solidFill>
                            <a:schemeClr val="tx1"/>
                          </a:solidFill>
                        </a:rPr>
                        <a:t> jump</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3"/>
                  </a:ext>
                </a:extLst>
              </a:tr>
            </a:tbl>
          </a:graphicData>
        </a:graphic>
      </p:graphicFrame>
      <p:sp>
        <p:nvSpPr>
          <p:cNvPr id="7" name="TextBox 6"/>
          <p:cNvSpPr txBox="1"/>
          <p:nvPr/>
        </p:nvSpPr>
        <p:spPr>
          <a:xfrm>
            <a:off x="2362200" y="2438401"/>
            <a:ext cx="2627194" cy="307777"/>
          </a:xfrm>
          <a:prstGeom prst="rect">
            <a:avLst/>
          </a:prstGeom>
          <a:noFill/>
        </p:spPr>
        <p:txBody>
          <a:bodyPr wrap="none" rtlCol="0">
            <a:spAutoFit/>
          </a:bodyPr>
          <a:lstStyle/>
          <a:p>
            <a:pPr marL="285750" indent="-285750">
              <a:buFont typeface="Wingdings" pitchFamily="2" charset="2"/>
              <a:buChar char="q"/>
            </a:pPr>
            <a:r>
              <a:rPr lang="en-US" sz="1400" b="1" dirty="0"/>
              <a:t>8086 Unconditional transfers</a:t>
            </a:r>
          </a:p>
        </p:txBody>
      </p:sp>
    </p:spTree>
    <p:extLst>
      <p:ext uri="{BB962C8B-B14F-4D97-AF65-F5344CB8AC3E}">
        <p14:creationId xmlns:p14="http://schemas.microsoft.com/office/powerpoint/2010/main" val="222939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6. Control Transfer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55</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7" name="TextBox 6"/>
          <p:cNvSpPr txBox="1"/>
          <p:nvPr/>
        </p:nvSpPr>
        <p:spPr>
          <a:xfrm>
            <a:off x="1676401" y="1381780"/>
            <a:ext cx="3047999" cy="523220"/>
          </a:xfrm>
          <a:prstGeom prst="rect">
            <a:avLst/>
          </a:prstGeom>
          <a:noFill/>
        </p:spPr>
        <p:txBody>
          <a:bodyPr wrap="square" rtlCol="0">
            <a:spAutoFit/>
          </a:bodyPr>
          <a:lstStyle/>
          <a:p>
            <a:pPr marL="285750" indent="-285750">
              <a:buFont typeface="Wingdings" pitchFamily="2" charset="2"/>
              <a:buChar char="q"/>
            </a:pPr>
            <a:r>
              <a:rPr lang="en-US" sz="1400" b="1" dirty="0"/>
              <a:t>8086 signed conditional branch instructions</a:t>
            </a:r>
          </a:p>
        </p:txBody>
      </p:sp>
      <p:sp>
        <p:nvSpPr>
          <p:cNvPr id="9" name="TextBox 8"/>
          <p:cNvSpPr txBox="1"/>
          <p:nvPr/>
        </p:nvSpPr>
        <p:spPr>
          <a:xfrm>
            <a:off x="6248400" y="1371600"/>
            <a:ext cx="3529084" cy="523220"/>
          </a:xfrm>
          <a:prstGeom prst="rect">
            <a:avLst/>
          </a:prstGeom>
          <a:noFill/>
        </p:spPr>
        <p:txBody>
          <a:bodyPr wrap="square" rtlCol="0">
            <a:spAutoFit/>
          </a:bodyPr>
          <a:lstStyle/>
          <a:p>
            <a:pPr marL="285750" indent="-285750">
              <a:buFont typeface="Wingdings" pitchFamily="2" charset="2"/>
              <a:buChar char="q"/>
            </a:pPr>
            <a:r>
              <a:rPr lang="en-US" sz="1400" b="1" dirty="0"/>
              <a:t>8086 unsigned conditional branch instructions</a:t>
            </a:r>
          </a:p>
        </p:txBody>
      </p:sp>
      <p:sp>
        <p:nvSpPr>
          <p:cNvPr id="5" name="TextBox 4"/>
          <p:cNvSpPr txBox="1"/>
          <p:nvPr/>
        </p:nvSpPr>
        <p:spPr>
          <a:xfrm>
            <a:off x="2971800" y="2943761"/>
            <a:ext cx="6553200" cy="1077218"/>
          </a:xfrm>
          <a:prstGeom prst="rect">
            <a:avLst/>
          </a:prstGeom>
          <a:noFill/>
        </p:spPr>
        <p:txBody>
          <a:bodyPr wrap="square" rtlCol="0">
            <a:spAutoFit/>
          </a:bodyPr>
          <a:lstStyle/>
          <a:p>
            <a:pPr marL="285750" indent="-285750">
              <a:buBlip>
                <a:blip r:embed="rId3"/>
              </a:buBlip>
            </a:pPr>
            <a:r>
              <a:rPr lang="en-US" sz="1600" b="1" dirty="0">
                <a:solidFill>
                  <a:srgbClr val="990033"/>
                </a:solidFill>
              </a:rPr>
              <a:t>Checks flags</a:t>
            </a:r>
          </a:p>
          <a:p>
            <a:pPr marL="285750" indent="-285750">
              <a:buBlip>
                <a:blip r:embed="rId3"/>
              </a:buBlip>
            </a:pPr>
            <a:endParaRPr lang="en-US" sz="1600" b="1" dirty="0">
              <a:solidFill>
                <a:srgbClr val="990033"/>
              </a:solidFill>
            </a:endParaRPr>
          </a:p>
          <a:p>
            <a:pPr marL="285750" indent="-285750">
              <a:buBlip>
                <a:blip r:embed="rId3"/>
              </a:buBlip>
            </a:pPr>
            <a:r>
              <a:rPr lang="en-US" sz="1600" b="1" dirty="0">
                <a:solidFill>
                  <a:srgbClr val="990033"/>
                </a:solidFill>
              </a:rPr>
              <a:t>If conditions are true, the program control is transferred to the new memory location in the same segment by modifying the content of IP</a:t>
            </a:r>
          </a:p>
        </p:txBody>
      </p:sp>
    </p:spTree>
    <p:extLst>
      <p:ext uri="{BB962C8B-B14F-4D97-AF65-F5344CB8AC3E}">
        <p14:creationId xmlns:p14="http://schemas.microsoft.com/office/powerpoint/2010/main" val="37834714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6. Control Transfer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56</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graphicFrame>
        <p:nvGraphicFramePr>
          <p:cNvPr id="11" name="Table 10"/>
          <p:cNvGraphicFramePr>
            <a:graphicFrameLocks noGrp="1"/>
          </p:cNvGraphicFramePr>
          <p:nvPr/>
        </p:nvGraphicFramePr>
        <p:xfrm>
          <a:off x="1752600" y="2057400"/>
          <a:ext cx="4114800" cy="414528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04800">
                <a:tc>
                  <a:txBody>
                    <a:bodyPr/>
                    <a:lstStyle/>
                    <a:p>
                      <a:r>
                        <a:rPr lang="en-US" sz="1400" b="1" dirty="0">
                          <a:solidFill>
                            <a:srgbClr val="C00000"/>
                          </a:solidFill>
                        </a:rPr>
                        <a:t>Name</a:t>
                      </a:r>
                    </a:p>
                  </a:txBody>
                  <a:tcPr>
                    <a:solidFill>
                      <a:srgbClr val="CCECFF"/>
                    </a:solidFill>
                  </a:tcPr>
                </a:tc>
                <a:tc>
                  <a:txBody>
                    <a:bodyPr/>
                    <a:lstStyle/>
                    <a:p>
                      <a:r>
                        <a:rPr lang="en-US" sz="1400" b="1" dirty="0">
                          <a:solidFill>
                            <a:srgbClr val="C00000"/>
                          </a:solidFill>
                        </a:rPr>
                        <a:t>Alternate name</a:t>
                      </a:r>
                    </a:p>
                  </a:txBody>
                  <a:tcPr>
                    <a:solidFill>
                      <a:srgbClr val="CCECFF"/>
                    </a:solidFill>
                  </a:tcPr>
                </a:tc>
                <a:extLst>
                  <a:ext uri="{0D108BD9-81ED-4DB2-BD59-A6C34878D82A}">
                    <a16:rowId xmlns:a16="http://schemas.microsoft.com/office/drawing/2014/main" val="10000"/>
                  </a:ext>
                </a:extLst>
              </a:tr>
              <a:tr h="609600">
                <a:tc>
                  <a:txBody>
                    <a:bodyPr/>
                    <a:lstStyle/>
                    <a:p>
                      <a:r>
                        <a:rPr lang="en-US" sz="1400" b="1" dirty="0">
                          <a:solidFill>
                            <a:schemeClr val="tx1"/>
                          </a:solidFill>
                        </a:rPr>
                        <a:t>JE disp8</a:t>
                      </a:r>
                    </a:p>
                    <a:p>
                      <a:r>
                        <a:rPr lang="en-US" sz="1400" b="1" dirty="0">
                          <a:solidFill>
                            <a:srgbClr val="FF0066"/>
                          </a:solidFill>
                        </a:rPr>
                        <a:t>Jump if equal</a:t>
                      </a:r>
                    </a:p>
                  </a:txBody>
                  <a:tcPr>
                    <a:solidFill>
                      <a:srgbClr val="CCECFF"/>
                    </a:solidFill>
                  </a:tcPr>
                </a:tc>
                <a:tc>
                  <a:txBody>
                    <a:bodyPr/>
                    <a:lstStyle/>
                    <a:p>
                      <a:r>
                        <a:rPr lang="en-US" sz="1400" b="1" dirty="0">
                          <a:solidFill>
                            <a:schemeClr val="tx1"/>
                          </a:solidFill>
                        </a:rPr>
                        <a:t>JZ disp8</a:t>
                      </a:r>
                    </a:p>
                    <a:p>
                      <a:r>
                        <a:rPr lang="en-US" sz="1400" b="1" dirty="0">
                          <a:solidFill>
                            <a:srgbClr val="FF0066"/>
                          </a:solidFill>
                        </a:rPr>
                        <a:t>Jump if result is 0</a:t>
                      </a: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a:solidFill>
                            <a:schemeClr val="tx1"/>
                          </a:solidFill>
                        </a:rPr>
                        <a:t>JNE disp8</a:t>
                      </a:r>
                    </a:p>
                    <a:p>
                      <a:r>
                        <a:rPr lang="en-US" sz="1400" b="1" dirty="0">
                          <a:solidFill>
                            <a:srgbClr val="FF0066"/>
                          </a:solidFill>
                        </a:rPr>
                        <a:t>Jump if not equal</a:t>
                      </a:r>
                    </a:p>
                  </a:txBody>
                  <a:tcPr>
                    <a:solidFill>
                      <a:srgbClr val="CCECFF"/>
                    </a:solidFill>
                  </a:tcPr>
                </a:tc>
                <a:tc>
                  <a:txBody>
                    <a:bodyPr/>
                    <a:lstStyle/>
                    <a:p>
                      <a:r>
                        <a:rPr lang="en-US" sz="1400" b="1" dirty="0">
                          <a:solidFill>
                            <a:schemeClr val="tx1"/>
                          </a:solidFill>
                        </a:rPr>
                        <a:t>JNZ disp8</a:t>
                      </a:r>
                    </a:p>
                    <a:p>
                      <a:r>
                        <a:rPr lang="en-US" sz="1400" b="1" dirty="0">
                          <a:solidFill>
                            <a:srgbClr val="FF0066"/>
                          </a:solidFill>
                        </a:rPr>
                        <a:t>Jump if not zero</a:t>
                      </a: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a:solidFill>
                            <a:schemeClr val="tx1"/>
                          </a:solidFill>
                        </a:rPr>
                        <a:t>JG disp8</a:t>
                      </a:r>
                    </a:p>
                    <a:p>
                      <a:r>
                        <a:rPr lang="en-US" sz="1400" b="1" dirty="0">
                          <a:solidFill>
                            <a:srgbClr val="FF0066"/>
                          </a:solidFill>
                        </a:rPr>
                        <a:t>Jump if greater</a:t>
                      </a:r>
                    </a:p>
                  </a:txBody>
                  <a:tcPr>
                    <a:solidFill>
                      <a:srgbClr val="CCECFF"/>
                    </a:solidFill>
                  </a:tcPr>
                </a:tc>
                <a:tc>
                  <a:txBody>
                    <a:bodyPr/>
                    <a:lstStyle/>
                    <a:p>
                      <a:r>
                        <a:rPr lang="en-US" sz="1400" b="1" dirty="0">
                          <a:solidFill>
                            <a:schemeClr val="tx1"/>
                          </a:solidFill>
                        </a:rPr>
                        <a:t>JNLE disp8</a:t>
                      </a:r>
                    </a:p>
                    <a:p>
                      <a:r>
                        <a:rPr lang="en-US" sz="1400" b="1" dirty="0">
                          <a:solidFill>
                            <a:srgbClr val="FF0066"/>
                          </a:solidFill>
                        </a:rPr>
                        <a:t>Jump if not less or equal</a:t>
                      </a:r>
                    </a:p>
                  </a:txBody>
                  <a:tcPr>
                    <a:solidFill>
                      <a:srgbClr val="CCECFF"/>
                    </a:solidFill>
                  </a:tcPr>
                </a:tc>
                <a:extLst>
                  <a:ext uri="{0D108BD9-81ED-4DB2-BD59-A6C34878D82A}">
                    <a16:rowId xmlns:a16="http://schemas.microsoft.com/office/drawing/2014/main" val="10003"/>
                  </a:ext>
                </a:extLst>
              </a:tr>
              <a:tr h="397565">
                <a:tc>
                  <a:txBody>
                    <a:bodyPr/>
                    <a:lstStyle/>
                    <a:p>
                      <a:r>
                        <a:rPr lang="en-US" sz="1400" b="1" dirty="0">
                          <a:solidFill>
                            <a:schemeClr val="tx1"/>
                          </a:solidFill>
                        </a:rPr>
                        <a:t>JGE disp8</a:t>
                      </a:r>
                    </a:p>
                    <a:p>
                      <a:r>
                        <a:rPr lang="en-US" sz="1400" b="1" dirty="0">
                          <a:solidFill>
                            <a:srgbClr val="FF0066"/>
                          </a:solidFill>
                        </a:rPr>
                        <a:t>Jump if greater than or equal</a:t>
                      </a:r>
                    </a:p>
                  </a:txBody>
                  <a:tcPr>
                    <a:solidFill>
                      <a:srgbClr val="CCECFF"/>
                    </a:solidFill>
                  </a:tcPr>
                </a:tc>
                <a:tc>
                  <a:txBody>
                    <a:bodyPr/>
                    <a:lstStyle/>
                    <a:p>
                      <a:r>
                        <a:rPr lang="en-US" sz="1400" b="1" dirty="0">
                          <a:solidFill>
                            <a:schemeClr val="tx1"/>
                          </a:solidFill>
                        </a:rPr>
                        <a:t>JNL disp8</a:t>
                      </a:r>
                    </a:p>
                    <a:p>
                      <a:r>
                        <a:rPr lang="en-US" sz="1400" b="1" dirty="0">
                          <a:solidFill>
                            <a:srgbClr val="FF0066"/>
                          </a:solidFill>
                        </a:rPr>
                        <a:t>Jump if not less</a:t>
                      </a:r>
                    </a:p>
                  </a:txBody>
                  <a:tcPr>
                    <a:solidFill>
                      <a:srgbClr val="CCECFF"/>
                    </a:solidFill>
                  </a:tcPr>
                </a:tc>
                <a:extLst>
                  <a:ext uri="{0D108BD9-81ED-4DB2-BD59-A6C34878D82A}">
                    <a16:rowId xmlns:a16="http://schemas.microsoft.com/office/drawing/2014/main" val="10004"/>
                  </a:ext>
                </a:extLst>
              </a:tr>
              <a:tr h="397565">
                <a:tc>
                  <a:txBody>
                    <a:bodyPr/>
                    <a:lstStyle/>
                    <a:p>
                      <a:r>
                        <a:rPr lang="en-US" sz="1400" b="1" dirty="0">
                          <a:solidFill>
                            <a:schemeClr val="tx1"/>
                          </a:solidFill>
                        </a:rPr>
                        <a:t>JL disp8</a:t>
                      </a:r>
                    </a:p>
                    <a:p>
                      <a:r>
                        <a:rPr lang="en-US" sz="1400" b="1" dirty="0">
                          <a:solidFill>
                            <a:srgbClr val="FF0066"/>
                          </a:solidFill>
                        </a:rPr>
                        <a:t>Jump if less than</a:t>
                      </a:r>
                    </a:p>
                  </a:txBody>
                  <a:tcPr>
                    <a:solidFill>
                      <a:srgbClr val="CCECFF"/>
                    </a:solidFill>
                  </a:tcPr>
                </a:tc>
                <a:tc>
                  <a:txBody>
                    <a:bodyPr/>
                    <a:lstStyle/>
                    <a:p>
                      <a:r>
                        <a:rPr lang="en-US" sz="1400" b="1" dirty="0">
                          <a:solidFill>
                            <a:schemeClr val="tx1"/>
                          </a:solidFill>
                        </a:rPr>
                        <a:t>JNGE disp8</a:t>
                      </a:r>
                    </a:p>
                    <a:p>
                      <a:r>
                        <a:rPr lang="en-US" sz="1400" b="1" dirty="0">
                          <a:solidFill>
                            <a:srgbClr val="FF0066"/>
                          </a:solidFill>
                        </a:rPr>
                        <a:t>Jump if not greater than or equal</a:t>
                      </a:r>
                    </a:p>
                  </a:txBody>
                  <a:tcPr>
                    <a:solidFill>
                      <a:srgbClr val="CCECFF"/>
                    </a:solidFill>
                  </a:tcPr>
                </a:tc>
                <a:extLst>
                  <a:ext uri="{0D108BD9-81ED-4DB2-BD59-A6C34878D82A}">
                    <a16:rowId xmlns:a16="http://schemas.microsoft.com/office/drawing/2014/main" val="10005"/>
                  </a:ext>
                </a:extLst>
              </a:tr>
              <a:tr h="397565">
                <a:tc>
                  <a:txBody>
                    <a:bodyPr/>
                    <a:lstStyle/>
                    <a:p>
                      <a:r>
                        <a:rPr lang="en-US" sz="1400" b="1" dirty="0">
                          <a:solidFill>
                            <a:schemeClr val="tx1"/>
                          </a:solidFill>
                        </a:rPr>
                        <a:t>JLE disp8</a:t>
                      </a:r>
                    </a:p>
                    <a:p>
                      <a:r>
                        <a:rPr lang="en-US" sz="1400" b="1" dirty="0">
                          <a:solidFill>
                            <a:srgbClr val="FF0066"/>
                          </a:solidFill>
                        </a:rPr>
                        <a:t>Jump if less than or equal</a:t>
                      </a:r>
                    </a:p>
                  </a:txBody>
                  <a:tcPr>
                    <a:solidFill>
                      <a:srgbClr val="CCECFF"/>
                    </a:solidFill>
                  </a:tcPr>
                </a:tc>
                <a:tc>
                  <a:txBody>
                    <a:bodyPr/>
                    <a:lstStyle/>
                    <a:p>
                      <a:r>
                        <a:rPr lang="en-US" sz="1400" b="1" dirty="0">
                          <a:solidFill>
                            <a:schemeClr val="tx1"/>
                          </a:solidFill>
                        </a:rPr>
                        <a:t>JNG</a:t>
                      </a:r>
                      <a:r>
                        <a:rPr lang="en-US" sz="1400" b="1" baseline="0" dirty="0">
                          <a:solidFill>
                            <a:schemeClr val="tx1"/>
                          </a:solidFill>
                        </a:rPr>
                        <a:t> disp8</a:t>
                      </a:r>
                    </a:p>
                    <a:p>
                      <a:r>
                        <a:rPr lang="en-US" sz="1400" b="1" baseline="0" dirty="0">
                          <a:solidFill>
                            <a:srgbClr val="FF0066"/>
                          </a:solidFill>
                        </a:rPr>
                        <a:t>Jump if not greater</a:t>
                      </a:r>
                      <a:endParaRPr lang="en-US" sz="1400" b="1" dirty="0">
                        <a:solidFill>
                          <a:srgbClr val="FF0066"/>
                        </a:solidFill>
                      </a:endParaRPr>
                    </a:p>
                  </a:txBody>
                  <a:tcPr>
                    <a:solidFill>
                      <a:srgbClr val="CCECFF"/>
                    </a:solidFill>
                  </a:tcPr>
                </a:tc>
                <a:extLst>
                  <a:ext uri="{0D108BD9-81ED-4DB2-BD59-A6C34878D82A}">
                    <a16:rowId xmlns:a16="http://schemas.microsoft.com/office/drawing/2014/main" val="10006"/>
                  </a:ext>
                </a:extLst>
              </a:tr>
            </a:tbl>
          </a:graphicData>
        </a:graphic>
      </p:graphicFrame>
      <p:sp>
        <p:nvSpPr>
          <p:cNvPr id="7" name="TextBox 6"/>
          <p:cNvSpPr txBox="1"/>
          <p:nvPr/>
        </p:nvSpPr>
        <p:spPr>
          <a:xfrm>
            <a:off x="1676401" y="1381780"/>
            <a:ext cx="3047999" cy="523220"/>
          </a:xfrm>
          <a:prstGeom prst="rect">
            <a:avLst/>
          </a:prstGeom>
          <a:noFill/>
        </p:spPr>
        <p:txBody>
          <a:bodyPr wrap="square" rtlCol="0">
            <a:spAutoFit/>
          </a:bodyPr>
          <a:lstStyle/>
          <a:p>
            <a:pPr marL="285750" indent="-285750">
              <a:buFont typeface="Wingdings" pitchFamily="2" charset="2"/>
              <a:buChar char="q"/>
            </a:pPr>
            <a:r>
              <a:rPr lang="en-US" sz="1400" b="1" dirty="0"/>
              <a:t>8086 signed conditional branch instructions</a:t>
            </a:r>
          </a:p>
        </p:txBody>
      </p:sp>
      <p:sp>
        <p:nvSpPr>
          <p:cNvPr id="9" name="TextBox 8"/>
          <p:cNvSpPr txBox="1"/>
          <p:nvPr/>
        </p:nvSpPr>
        <p:spPr>
          <a:xfrm>
            <a:off x="6248400" y="1371600"/>
            <a:ext cx="3529084" cy="523220"/>
          </a:xfrm>
          <a:prstGeom prst="rect">
            <a:avLst/>
          </a:prstGeom>
          <a:noFill/>
        </p:spPr>
        <p:txBody>
          <a:bodyPr wrap="square" rtlCol="0">
            <a:spAutoFit/>
          </a:bodyPr>
          <a:lstStyle/>
          <a:p>
            <a:pPr marL="285750" indent="-285750">
              <a:buFont typeface="Wingdings" pitchFamily="2" charset="2"/>
              <a:buChar char="q"/>
            </a:pPr>
            <a:r>
              <a:rPr lang="en-US" sz="1400" b="1" dirty="0"/>
              <a:t>8086 unsigned conditional branch instructions</a:t>
            </a:r>
          </a:p>
        </p:txBody>
      </p:sp>
      <p:graphicFrame>
        <p:nvGraphicFramePr>
          <p:cNvPr id="10" name="Table 9"/>
          <p:cNvGraphicFramePr>
            <a:graphicFrameLocks noGrp="1"/>
          </p:cNvGraphicFramePr>
          <p:nvPr/>
        </p:nvGraphicFramePr>
        <p:xfrm>
          <a:off x="6351896" y="2057400"/>
          <a:ext cx="4114800" cy="41910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04800">
                <a:tc>
                  <a:txBody>
                    <a:bodyPr/>
                    <a:lstStyle/>
                    <a:p>
                      <a:r>
                        <a:rPr lang="en-US" sz="1400" b="1" dirty="0">
                          <a:solidFill>
                            <a:srgbClr val="C00000"/>
                          </a:solidFill>
                        </a:rPr>
                        <a:t>Name</a:t>
                      </a:r>
                    </a:p>
                  </a:txBody>
                  <a:tcPr>
                    <a:solidFill>
                      <a:srgbClr val="CCECFF"/>
                    </a:solidFill>
                  </a:tcPr>
                </a:tc>
                <a:tc>
                  <a:txBody>
                    <a:bodyPr/>
                    <a:lstStyle/>
                    <a:p>
                      <a:r>
                        <a:rPr lang="en-US" sz="1400" b="1" dirty="0">
                          <a:solidFill>
                            <a:srgbClr val="C00000"/>
                          </a:solidFill>
                        </a:rPr>
                        <a:t>Alternate name</a:t>
                      </a:r>
                    </a:p>
                  </a:txBody>
                  <a:tcPr>
                    <a:solidFill>
                      <a:srgbClr val="CCECFF"/>
                    </a:solidFill>
                  </a:tcPr>
                </a:tc>
                <a:extLst>
                  <a:ext uri="{0D108BD9-81ED-4DB2-BD59-A6C34878D82A}">
                    <a16:rowId xmlns:a16="http://schemas.microsoft.com/office/drawing/2014/main" val="10000"/>
                  </a:ext>
                </a:extLst>
              </a:tr>
              <a:tr h="609600">
                <a:tc>
                  <a:txBody>
                    <a:bodyPr/>
                    <a:lstStyle/>
                    <a:p>
                      <a:r>
                        <a:rPr lang="en-US" sz="1400" b="1" dirty="0">
                          <a:solidFill>
                            <a:schemeClr val="tx1"/>
                          </a:solidFill>
                        </a:rPr>
                        <a:t>JE disp8</a:t>
                      </a:r>
                    </a:p>
                    <a:p>
                      <a:r>
                        <a:rPr lang="en-US" sz="1400" b="1" dirty="0">
                          <a:solidFill>
                            <a:srgbClr val="FF0066"/>
                          </a:solidFill>
                        </a:rPr>
                        <a:t>Jump if equal</a:t>
                      </a:r>
                    </a:p>
                  </a:txBody>
                  <a:tcPr>
                    <a:solidFill>
                      <a:srgbClr val="CCECFF"/>
                    </a:solidFill>
                  </a:tcPr>
                </a:tc>
                <a:tc>
                  <a:txBody>
                    <a:bodyPr/>
                    <a:lstStyle/>
                    <a:p>
                      <a:r>
                        <a:rPr lang="en-US" sz="1400" b="1" dirty="0">
                          <a:solidFill>
                            <a:schemeClr val="tx1"/>
                          </a:solidFill>
                        </a:rPr>
                        <a:t>JZ disp8</a:t>
                      </a:r>
                    </a:p>
                    <a:p>
                      <a:r>
                        <a:rPr lang="en-US" sz="1400" b="1" dirty="0">
                          <a:solidFill>
                            <a:srgbClr val="FF0066"/>
                          </a:solidFill>
                        </a:rPr>
                        <a:t>Jump if result is 0</a:t>
                      </a: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a:solidFill>
                            <a:schemeClr val="tx1"/>
                          </a:solidFill>
                        </a:rPr>
                        <a:t>JNE disp8</a:t>
                      </a:r>
                    </a:p>
                    <a:p>
                      <a:r>
                        <a:rPr lang="en-US" sz="1400" b="1" dirty="0">
                          <a:solidFill>
                            <a:srgbClr val="FF0066"/>
                          </a:solidFill>
                        </a:rPr>
                        <a:t>Jump if not equal</a:t>
                      </a:r>
                    </a:p>
                  </a:txBody>
                  <a:tcPr>
                    <a:solidFill>
                      <a:srgbClr val="CCECFF"/>
                    </a:solidFill>
                  </a:tcPr>
                </a:tc>
                <a:tc>
                  <a:txBody>
                    <a:bodyPr/>
                    <a:lstStyle/>
                    <a:p>
                      <a:r>
                        <a:rPr lang="en-US" sz="1400" b="1" dirty="0">
                          <a:solidFill>
                            <a:schemeClr val="tx1"/>
                          </a:solidFill>
                        </a:rPr>
                        <a:t>JNZ disp8</a:t>
                      </a:r>
                    </a:p>
                    <a:p>
                      <a:r>
                        <a:rPr lang="en-US" sz="1400" b="1" dirty="0">
                          <a:solidFill>
                            <a:srgbClr val="FF0066"/>
                          </a:solidFill>
                        </a:rPr>
                        <a:t>Jump if not zero</a:t>
                      </a: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a:solidFill>
                            <a:schemeClr val="tx1"/>
                          </a:solidFill>
                        </a:rPr>
                        <a:t>JA disp8</a:t>
                      </a:r>
                    </a:p>
                    <a:p>
                      <a:r>
                        <a:rPr lang="en-US" sz="1400" b="1" dirty="0">
                          <a:solidFill>
                            <a:srgbClr val="FF0066"/>
                          </a:solidFill>
                        </a:rPr>
                        <a:t>Jump if above</a:t>
                      </a:r>
                    </a:p>
                  </a:txBody>
                  <a:tcPr>
                    <a:solidFill>
                      <a:srgbClr val="CCECFF"/>
                    </a:solidFill>
                  </a:tcPr>
                </a:tc>
                <a:tc>
                  <a:txBody>
                    <a:bodyPr/>
                    <a:lstStyle/>
                    <a:p>
                      <a:r>
                        <a:rPr lang="en-US" sz="1400" b="1" dirty="0">
                          <a:solidFill>
                            <a:schemeClr val="tx1"/>
                          </a:solidFill>
                        </a:rPr>
                        <a:t>JNBE disp8</a:t>
                      </a:r>
                    </a:p>
                    <a:p>
                      <a:r>
                        <a:rPr lang="en-US" sz="1400" b="1" dirty="0">
                          <a:solidFill>
                            <a:srgbClr val="FF0066"/>
                          </a:solidFill>
                        </a:rPr>
                        <a:t>Jump if not below or equal</a:t>
                      </a:r>
                    </a:p>
                  </a:txBody>
                  <a:tcPr>
                    <a:solidFill>
                      <a:srgbClr val="CCECFF"/>
                    </a:solidFill>
                  </a:tcPr>
                </a:tc>
                <a:extLst>
                  <a:ext uri="{0D108BD9-81ED-4DB2-BD59-A6C34878D82A}">
                    <a16:rowId xmlns:a16="http://schemas.microsoft.com/office/drawing/2014/main" val="10003"/>
                  </a:ext>
                </a:extLst>
              </a:tr>
              <a:tr h="397565">
                <a:tc>
                  <a:txBody>
                    <a:bodyPr/>
                    <a:lstStyle/>
                    <a:p>
                      <a:r>
                        <a:rPr lang="en-US" sz="1400" b="1" dirty="0">
                          <a:solidFill>
                            <a:schemeClr val="tx1"/>
                          </a:solidFill>
                        </a:rPr>
                        <a:t>JAE disp8</a:t>
                      </a:r>
                    </a:p>
                    <a:p>
                      <a:r>
                        <a:rPr lang="en-US" sz="1400" b="1" dirty="0">
                          <a:solidFill>
                            <a:srgbClr val="FF0066"/>
                          </a:solidFill>
                        </a:rPr>
                        <a:t>Jump if above or equal</a:t>
                      </a:r>
                    </a:p>
                  </a:txBody>
                  <a:tcPr>
                    <a:solidFill>
                      <a:srgbClr val="CCECFF"/>
                    </a:solidFill>
                  </a:tcPr>
                </a:tc>
                <a:tc>
                  <a:txBody>
                    <a:bodyPr/>
                    <a:lstStyle/>
                    <a:p>
                      <a:r>
                        <a:rPr lang="en-US" sz="1400" b="1" dirty="0">
                          <a:solidFill>
                            <a:schemeClr val="tx1"/>
                          </a:solidFill>
                        </a:rPr>
                        <a:t>JNB disp8</a:t>
                      </a:r>
                    </a:p>
                    <a:p>
                      <a:r>
                        <a:rPr lang="en-US" sz="1400" b="1" dirty="0">
                          <a:solidFill>
                            <a:srgbClr val="FF0066"/>
                          </a:solidFill>
                        </a:rPr>
                        <a:t>Jump if not below</a:t>
                      </a:r>
                    </a:p>
                  </a:txBody>
                  <a:tcPr>
                    <a:solidFill>
                      <a:srgbClr val="CCECFF"/>
                    </a:solidFill>
                  </a:tcPr>
                </a:tc>
                <a:extLst>
                  <a:ext uri="{0D108BD9-81ED-4DB2-BD59-A6C34878D82A}">
                    <a16:rowId xmlns:a16="http://schemas.microsoft.com/office/drawing/2014/main" val="10004"/>
                  </a:ext>
                </a:extLst>
              </a:tr>
              <a:tr h="990600">
                <a:tc>
                  <a:txBody>
                    <a:bodyPr/>
                    <a:lstStyle/>
                    <a:p>
                      <a:r>
                        <a:rPr lang="en-US" sz="1400" b="1" dirty="0">
                          <a:solidFill>
                            <a:schemeClr val="tx1"/>
                          </a:solidFill>
                        </a:rPr>
                        <a:t>JB disp8</a:t>
                      </a:r>
                    </a:p>
                    <a:p>
                      <a:r>
                        <a:rPr lang="en-US" sz="1400" b="1" dirty="0">
                          <a:solidFill>
                            <a:srgbClr val="FF0066"/>
                          </a:solidFill>
                        </a:rPr>
                        <a:t>Jump if below</a:t>
                      </a:r>
                    </a:p>
                  </a:txBody>
                  <a:tcPr>
                    <a:solidFill>
                      <a:srgbClr val="CCECFF"/>
                    </a:solidFill>
                  </a:tcPr>
                </a:tc>
                <a:tc>
                  <a:txBody>
                    <a:bodyPr/>
                    <a:lstStyle/>
                    <a:p>
                      <a:r>
                        <a:rPr lang="en-US" sz="1400" b="1" dirty="0">
                          <a:solidFill>
                            <a:schemeClr val="tx1"/>
                          </a:solidFill>
                        </a:rPr>
                        <a:t>JNAE disp8</a:t>
                      </a:r>
                    </a:p>
                    <a:p>
                      <a:r>
                        <a:rPr lang="en-US" sz="1400" b="1" dirty="0">
                          <a:solidFill>
                            <a:srgbClr val="FF0066"/>
                          </a:solidFill>
                        </a:rPr>
                        <a:t>Jump if not above or equal</a:t>
                      </a:r>
                    </a:p>
                  </a:txBody>
                  <a:tcPr>
                    <a:solidFill>
                      <a:srgbClr val="CCECFF"/>
                    </a:solidFill>
                  </a:tcPr>
                </a:tc>
                <a:extLst>
                  <a:ext uri="{0D108BD9-81ED-4DB2-BD59-A6C34878D82A}">
                    <a16:rowId xmlns:a16="http://schemas.microsoft.com/office/drawing/2014/main" val="10005"/>
                  </a:ext>
                </a:extLst>
              </a:tr>
              <a:tr h="397565">
                <a:tc>
                  <a:txBody>
                    <a:bodyPr/>
                    <a:lstStyle/>
                    <a:p>
                      <a:r>
                        <a:rPr lang="en-US" sz="1400" b="1" dirty="0">
                          <a:solidFill>
                            <a:schemeClr val="tx1"/>
                          </a:solidFill>
                        </a:rPr>
                        <a:t>JBE disp8</a:t>
                      </a:r>
                    </a:p>
                    <a:p>
                      <a:r>
                        <a:rPr lang="en-US" sz="1400" b="1" dirty="0">
                          <a:solidFill>
                            <a:srgbClr val="FF0066"/>
                          </a:solidFill>
                        </a:rPr>
                        <a:t>Jump if below or equal</a:t>
                      </a:r>
                    </a:p>
                  </a:txBody>
                  <a:tcPr>
                    <a:solidFill>
                      <a:srgbClr val="CCECFF"/>
                    </a:solidFill>
                  </a:tcPr>
                </a:tc>
                <a:tc>
                  <a:txBody>
                    <a:bodyPr/>
                    <a:lstStyle/>
                    <a:p>
                      <a:r>
                        <a:rPr lang="en-US" sz="1400" b="1" dirty="0">
                          <a:solidFill>
                            <a:schemeClr val="tx1"/>
                          </a:solidFill>
                        </a:rPr>
                        <a:t>JNA</a:t>
                      </a:r>
                      <a:r>
                        <a:rPr lang="en-US" sz="1400" b="1" baseline="0" dirty="0">
                          <a:solidFill>
                            <a:schemeClr val="tx1"/>
                          </a:solidFill>
                        </a:rPr>
                        <a:t> disp8</a:t>
                      </a:r>
                    </a:p>
                    <a:p>
                      <a:r>
                        <a:rPr lang="en-US" sz="1400" b="1" baseline="0" dirty="0">
                          <a:solidFill>
                            <a:srgbClr val="FF0066"/>
                          </a:solidFill>
                        </a:rPr>
                        <a:t>Jump if not above</a:t>
                      </a:r>
                      <a:endParaRPr lang="en-US" sz="1400" b="1" dirty="0">
                        <a:solidFill>
                          <a:srgbClr val="FF0066"/>
                        </a:solidFill>
                      </a:endParaRPr>
                    </a:p>
                  </a:txBody>
                  <a:tcPr>
                    <a:solidFill>
                      <a:srgbClr val="CCEC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56391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787856" y="849868"/>
            <a:ext cx="8651544" cy="3946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70C0"/>
                </a:solidFill>
                <a:latin typeface="Verdana" pitchFamily="34" charset="0"/>
                <a:ea typeface="Verdana" pitchFamily="34" charset="0"/>
                <a:cs typeface="Verdana" pitchFamily="34" charset="0"/>
              </a:rPr>
              <a:t>6. Control Transfer Instructions</a:t>
            </a:r>
          </a:p>
        </p:txBody>
      </p:sp>
      <p:sp>
        <p:nvSpPr>
          <p:cNvPr id="2" name="Title 1"/>
          <p:cNvSpPr>
            <a:spLocks noGrp="1"/>
          </p:cNvSpPr>
          <p:nvPr>
            <p:ph type="title"/>
          </p:nvPr>
        </p:nvSpPr>
        <p:spPr/>
        <p:txBody>
          <a:bodyPr/>
          <a:lstStyle/>
          <a:p>
            <a:r>
              <a:rPr lang="en-US" dirty="0"/>
              <a:t>Instruction Set</a:t>
            </a:r>
          </a:p>
        </p:txBody>
      </p:sp>
      <p:sp>
        <p:nvSpPr>
          <p:cNvPr id="3" name="Slide Number Placeholder 2"/>
          <p:cNvSpPr>
            <a:spLocks noGrp="1"/>
          </p:cNvSpPr>
          <p:nvPr>
            <p:ph type="sldNum" sz="quarter" idx="12"/>
          </p:nvPr>
        </p:nvSpPr>
        <p:spPr/>
        <p:txBody>
          <a:bodyPr/>
          <a:lstStyle/>
          <a:p>
            <a:fld id="{85E6815B-E59C-4D87-B1F6-ECBDD22AF1DC}" type="slidenum">
              <a:rPr lang="en-US" smtClean="0"/>
              <a:pPr/>
              <a:t>57</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graphicFrame>
        <p:nvGraphicFramePr>
          <p:cNvPr id="11" name="Table 10"/>
          <p:cNvGraphicFramePr>
            <a:graphicFrameLocks noGrp="1"/>
          </p:cNvGraphicFramePr>
          <p:nvPr/>
        </p:nvGraphicFramePr>
        <p:xfrm>
          <a:off x="2590800" y="1981201"/>
          <a:ext cx="7162800" cy="4353335"/>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87625">
                <a:tc>
                  <a:txBody>
                    <a:bodyPr/>
                    <a:lstStyle/>
                    <a:p>
                      <a:r>
                        <a:rPr lang="en-US" sz="1400" b="1" dirty="0">
                          <a:solidFill>
                            <a:srgbClr val="C00000"/>
                          </a:solidFill>
                        </a:rPr>
                        <a:t>Mnemonics</a:t>
                      </a:r>
                    </a:p>
                  </a:txBody>
                  <a:tcPr>
                    <a:solidFill>
                      <a:srgbClr val="CCECFF"/>
                    </a:solidFill>
                  </a:tcPr>
                </a:tc>
                <a:tc>
                  <a:txBody>
                    <a:bodyPr/>
                    <a:lstStyle/>
                    <a:p>
                      <a:r>
                        <a:rPr lang="en-US" sz="1400" b="1" dirty="0">
                          <a:solidFill>
                            <a:srgbClr val="C00000"/>
                          </a:solidFill>
                        </a:rPr>
                        <a:t>Explanation</a:t>
                      </a:r>
                    </a:p>
                  </a:txBody>
                  <a:tcPr>
                    <a:solidFill>
                      <a:srgbClr val="CCECFF"/>
                    </a:solidFill>
                  </a:tcPr>
                </a:tc>
                <a:extLst>
                  <a:ext uri="{0D108BD9-81ED-4DB2-BD59-A6C34878D82A}">
                    <a16:rowId xmlns:a16="http://schemas.microsoft.com/office/drawing/2014/main" val="10000"/>
                  </a:ext>
                </a:extLst>
              </a:tr>
              <a:tr h="387625">
                <a:tc>
                  <a:txBody>
                    <a:bodyPr/>
                    <a:lstStyle/>
                    <a:p>
                      <a:r>
                        <a:rPr lang="en-US" sz="1400" b="1" dirty="0">
                          <a:solidFill>
                            <a:schemeClr val="tx1"/>
                          </a:solidFill>
                        </a:rPr>
                        <a:t>JC</a:t>
                      </a:r>
                      <a:r>
                        <a:rPr lang="en-US" sz="1400" b="1" baseline="0" dirty="0">
                          <a:solidFill>
                            <a:schemeClr val="tx1"/>
                          </a:solidFill>
                        </a:rPr>
                        <a:t> disp8</a:t>
                      </a:r>
                      <a:endParaRPr lang="en-US" sz="1400" b="1" dirty="0">
                        <a:solidFill>
                          <a:schemeClr val="tx1"/>
                        </a:solidFill>
                      </a:endParaRPr>
                    </a:p>
                  </a:txBody>
                  <a:tcPr>
                    <a:solidFill>
                      <a:srgbClr val="CCECFF"/>
                    </a:solidFill>
                  </a:tcPr>
                </a:tc>
                <a:tc>
                  <a:txBody>
                    <a:bodyPr/>
                    <a:lstStyle/>
                    <a:p>
                      <a:r>
                        <a:rPr lang="en-US" sz="1400" b="1" dirty="0">
                          <a:solidFill>
                            <a:schemeClr val="tx1"/>
                          </a:solidFill>
                        </a:rPr>
                        <a:t>Jump if CF</a:t>
                      </a:r>
                      <a:r>
                        <a:rPr lang="en-US" sz="1400" b="1" baseline="0" dirty="0">
                          <a:solidFill>
                            <a:schemeClr val="tx1"/>
                          </a:solidFill>
                        </a:rPr>
                        <a:t> = 1</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1"/>
                  </a:ext>
                </a:extLst>
              </a:tr>
              <a:tr h="397565">
                <a:tc>
                  <a:txBody>
                    <a:bodyPr/>
                    <a:lstStyle/>
                    <a:p>
                      <a:r>
                        <a:rPr lang="en-US" sz="1400" b="1" dirty="0">
                          <a:solidFill>
                            <a:schemeClr val="tx1"/>
                          </a:solidFill>
                        </a:rPr>
                        <a:t>JNC disp8</a:t>
                      </a:r>
                    </a:p>
                  </a:txBody>
                  <a:tcPr>
                    <a:solidFill>
                      <a:srgbClr val="CCECFF"/>
                    </a:solidFill>
                  </a:tcPr>
                </a:tc>
                <a:tc>
                  <a:txBody>
                    <a:bodyPr/>
                    <a:lstStyle/>
                    <a:p>
                      <a:r>
                        <a:rPr lang="en-US" sz="1400" b="1" dirty="0">
                          <a:solidFill>
                            <a:schemeClr val="tx1"/>
                          </a:solidFill>
                        </a:rPr>
                        <a:t>Jump if CF = 0</a:t>
                      </a:r>
                    </a:p>
                  </a:txBody>
                  <a:tcPr>
                    <a:solidFill>
                      <a:srgbClr val="CCECFF"/>
                    </a:solidFill>
                  </a:tcPr>
                </a:tc>
                <a:extLst>
                  <a:ext uri="{0D108BD9-81ED-4DB2-BD59-A6C34878D82A}">
                    <a16:rowId xmlns:a16="http://schemas.microsoft.com/office/drawing/2014/main" val="10002"/>
                  </a:ext>
                </a:extLst>
              </a:tr>
              <a:tr h="397565">
                <a:tc>
                  <a:txBody>
                    <a:bodyPr/>
                    <a:lstStyle/>
                    <a:p>
                      <a:r>
                        <a:rPr lang="en-US" sz="1400" b="1" dirty="0">
                          <a:solidFill>
                            <a:schemeClr val="tx1"/>
                          </a:solidFill>
                        </a:rPr>
                        <a:t>JP disp8</a:t>
                      </a:r>
                    </a:p>
                  </a:txBody>
                  <a:tcPr>
                    <a:solidFill>
                      <a:srgbClr val="CCECFF"/>
                    </a:solidFill>
                  </a:tcPr>
                </a:tc>
                <a:tc>
                  <a:txBody>
                    <a:bodyPr/>
                    <a:lstStyle/>
                    <a:p>
                      <a:r>
                        <a:rPr lang="en-US" sz="1400" b="1" dirty="0">
                          <a:solidFill>
                            <a:schemeClr val="tx1"/>
                          </a:solidFill>
                        </a:rPr>
                        <a:t>Jump if PF = 1</a:t>
                      </a:r>
                    </a:p>
                  </a:txBody>
                  <a:tcPr>
                    <a:solidFill>
                      <a:srgbClr val="CCECFF"/>
                    </a:solidFill>
                  </a:tcPr>
                </a:tc>
                <a:extLst>
                  <a:ext uri="{0D108BD9-81ED-4DB2-BD59-A6C34878D82A}">
                    <a16:rowId xmlns:a16="http://schemas.microsoft.com/office/drawing/2014/main" val="10003"/>
                  </a:ext>
                </a:extLst>
              </a:tr>
              <a:tr h="397565">
                <a:tc>
                  <a:txBody>
                    <a:bodyPr/>
                    <a:lstStyle/>
                    <a:p>
                      <a:r>
                        <a:rPr lang="en-US" sz="1400" b="1" dirty="0">
                          <a:solidFill>
                            <a:schemeClr val="tx1"/>
                          </a:solidFill>
                        </a:rPr>
                        <a:t>JNP disp8</a:t>
                      </a:r>
                    </a:p>
                  </a:txBody>
                  <a:tcPr>
                    <a:solidFill>
                      <a:srgbClr val="CCECFF"/>
                    </a:solidFill>
                  </a:tcPr>
                </a:tc>
                <a:tc>
                  <a:txBody>
                    <a:bodyPr/>
                    <a:lstStyle/>
                    <a:p>
                      <a:r>
                        <a:rPr lang="en-US" sz="1400" b="1" dirty="0">
                          <a:solidFill>
                            <a:schemeClr val="tx1"/>
                          </a:solidFill>
                        </a:rPr>
                        <a:t>Jump if PF =</a:t>
                      </a:r>
                      <a:r>
                        <a:rPr lang="en-US" sz="1400" b="1" baseline="0" dirty="0">
                          <a:solidFill>
                            <a:schemeClr val="tx1"/>
                          </a:solidFill>
                        </a:rPr>
                        <a:t> 0</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4"/>
                  </a:ext>
                </a:extLst>
              </a:tr>
              <a:tr h="397565">
                <a:tc>
                  <a:txBody>
                    <a:bodyPr/>
                    <a:lstStyle/>
                    <a:p>
                      <a:r>
                        <a:rPr lang="en-US" sz="1400" b="1" dirty="0">
                          <a:solidFill>
                            <a:schemeClr val="tx1"/>
                          </a:solidFill>
                        </a:rPr>
                        <a:t>JO disp8</a:t>
                      </a:r>
                    </a:p>
                  </a:txBody>
                  <a:tcPr>
                    <a:solidFill>
                      <a:srgbClr val="CCECFF"/>
                    </a:solidFill>
                  </a:tcPr>
                </a:tc>
                <a:tc>
                  <a:txBody>
                    <a:bodyPr/>
                    <a:lstStyle/>
                    <a:p>
                      <a:r>
                        <a:rPr lang="en-US" sz="1400" b="1" dirty="0">
                          <a:solidFill>
                            <a:schemeClr val="tx1"/>
                          </a:solidFill>
                        </a:rPr>
                        <a:t>Jump if</a:t>
                      </a:r>
                      <a:r>
                        <a:rPr lang="en-US" sz="1400" b="1" baseline="0" dirty="0">
                          <a:solidFill>
                            <a:schemeClr val="tx1"/>
                          </a:solidFill>
                        </a:rPr>
                        <a:t> OF = 1</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5"/>
                  </a:ext>
                </a:extLst>
              </a:tr>
              <a:tr h="397565">
                <a:tc>
                  <a:txBody>
                    <a:bodyPr/>
                    <a:lstStyle/>
                    <a:p>
                      <a:r>
                        <a:rPr lang="en-US" sz="1400" b="1" dirty="0">
                          <a:solidFill>
                            <a:schemeClr val="tx1"/>
                          </a:solidFill>
                        </a:rPr>
                        <a:t>JNO disp8</a:t>
                      </a:r>
                    </a:p>
                  </a:txBody>
                  <a:tcPr>
                    <a:solidFill>
                      <a:srgbClr val="CCECFF"/>
                    </a:solidFill>
                  </a:tcPr>
                </a:tc>
                <a:tc>
                  <a:txBody>
                    <a:bodyPr/>
                    <a:lstStyle/>
                    <a:p>
                      <a:r>
                        <a:rPr lang="en-US" sz="1400" b="1" dirty="0">
                          <a:solidFill>
                            <a:schemeClr val="tx1"/>
                          </a:solidFill>
                        </a:rPr>
                        <a:t>Jump if OF = 0</a:t>
                      </a:r>
                    </a:p>
                  </a:txBody>
                  <a:tcPr>
                    <a:solidFill>
                      <a:srgbClr val="CCECFF"/>
                    </a:solidFill>
                  </a:tcPr>
                </a:tc>
                <a:extLst>
                  <a:ext uri="{0D108BD9-81ED-4DB2-BD59-A6C34878D82A}">
                    <a16:rowId xmlns:a16="http://schemas.microsoft.com/office/drawing/2014/main" val="10006"/>
                  </a:ext>
                </a:extLst>
              </a:tr>
              <a:tr h="397565">
                <a:tc>
                  <a:txBody>
                    <a:bodyPr/>
                    <a:lstStyle/>
                    <a:p>
                      <a:r>
                        <a:rPr lang="en-US" sz="1400" b="1" dirty="0">
                          <a:solidFill>
                            <a:schemeClr val="tx1"/>
                          </a:solidFill>
                        </a:rPr>
                        <a:t>JS disp8</a:t>
                      </a:r>
                    </a:p>
                  </a:txBody>
                  <a:tcPr>
                    <a:solidFill>
                      <a:srgbClr val="CCECFF"/>
                    </a:solidFill>
                  </a:tcPr>
                </a:tc>
                <a:tc>
                  <a:txBody>
                    <a:bodyPr/>
                    <a:lstStyle/>
                    <a:p>
                      <a:r>
                        <a:rPr lang="en-US" sz="1400" b="1" dirty="0">
                          <a:solidFill>
                            <a:schemeClr val="tx1"/>
                          </a:solidFill>
                        </a:rPr>
                        <a:t>Jump if SF = 1</a:t>
                      </a:r>
                    </a:p>
                  </a:txBody>
                  <a:tcPr>
                    <a:solidFill>
                      <a:srgbClr val="CCECFF"/>
                    </a:solidFill>
                  </a:tcPr>
                </a:tc>
                <a:extLst>
                  <a:ext uri="{0D108BD9-81ED-4DB2-BD59-A6C34878D82A}">
                    <a16:rowId xmlns:a16="http://schemas.microsoft.com/office/drawing/2014/main" val="10007"/>
                  </a:ext>
                </a:extLst>
              </a:tr>
              <a:tr h="397565">
                <a:tc>
                  <a:txBody>
                    <a:bodyPr/>
                    <a:lstStyle/>
                    <a:p>
                      <a:r>
                        <a:rPr lang="en-US" sz="1400" b="1" dirty="0">
                          <a:solidFill>
                            <a:schemeClr val="tx1"/>
                          </a:solidFill>
                        </a:rPr>
                        <a:t>JNS disp8</a:t>
                      </a:r>
                    </a:p>
                  </a:txBody>
                  <a:tcPr>
                    <a:solidFill>
                      <a:srgbClr val="CCECFF"/>
                    </a:solidFill>
                  </a:tcPr>
                </a:tc>
                <a:tc>
                  <a:txBody>
                    <a:bodyPr/>
                    <a:lstStyle/>
                    <a:p>
                      <a:r>
                        <a:rPr lang="en-US" sz="1400" b="1" dirty="0">
                          <a:solidFill>
                            <a:schemeClr val="tx1"/>
                          </a:solidFill>
                        </a:rPr>
                        <a:t>Jump if SF = 0</a:t>
                      </a:r>
                    </a:p>
                  </a:txBody>
                  <a:tcPr>
                    <a:solidFill>
                      <a:srgbClr val="CCECFF"/>
                    </a:solidFill>
                  </a:tcPr>
                </a:tc>
                <a:extLst>
                  <a:ext uri="{0D108BD9-81ED-4DB2-BD59-A6C34878D82A}">
                    <a16:rowId xmlns:a16="http://schemas.microsoft.com/office/drawing/2014/main" val="10008"/>
                  </a:ext>
                </a:extLst>
              </a:tr>
              <a:tr h="397565">
                <a:tc>
                  <a:txBody>
                    <a:bodyPr/>
                    <a:lstStyle/>
                    <a:p>
                      <a:r>
                        <a:rPr lang="en-US" sz="1400" b="1" dirty="0">
                          <a:solidFill>
                            <a:schemeClr val="tx1"/>
                          </a:solidFill>
                        </a:rPr>
                        <a:t>JZ disp8</a:t>
                      </a:r>
                    </a:p>
                  </a:txBody>
                  <a:tcPr>
                    <a:solidFill>
                      <a:srgbClr val="CCECFF"/>
                    </a:solidFill>
                  </a:tcPr>
                </a:tc>
                <a:tc>
                  <a:txBody>
                    <a:bodyPr/>
                    <a:lstStyle/>
                    <a:p>
                      <a:r>
                        <a:rPr lang="en-US" sz="1400" b="1" dirty="0">
                          <a:solidFill>
                            <a:schemeClr val="tx1"/>
                          </a:solidFill>
                        </a:rPr>
                        <a:t>Jump if result</a:t>
                      </a:r>
                      <a:r>
                        <a:rPr lang="en-US" sz="1400" b="1" baseline="0" dirty="0">
                          <a:solidFill>
                            <a:schemeClr val="tx1"/>
                          </a:solidFill>
                        </a:rPr>
                        <a:t> is zero, </a:t>
                      </a:r>
                      <a:r>
                        <a:rPr lang="en-US" sz="1400" b="1" baseline="0" dirty="0" err="1">
                          <a:solidFill>
                            <a:schemeClr val="tx1"/>
                          </a:solidFill>
                        </a:rPr>
                        <a:t>i.e</a:t>
                      </a:r>
                      <a:r>
                        <a:rPr lang="en-US" sz="1400" b="1" baseline="0" dirty="0">
                          <a:solidFill>
                            <a:schemeClr val="tx1"/>
                          </a:solidFill>
                        </a:rPr>
                        <a:t>, Z = 1</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09"/>
                  </a:ext>
                </a:extLst>
              </a:tr>
              <a:tr h="397565">
                <a:tc>
                  <a:txBody>
                    <a:bodyPr/>
                    <a:lstStyle/>
                    <a:p>
                      <a:r>
                        <a:rPr lang="en-US" sz="1400" b="1" dirty="0">
                          <a:solidFill>
                            <a:schemeClr val="tx1"/>
                          </a:solidFill>
                        </a:rPr>
                        <a:t>JNZ disp8</a:t>
                      </a:r>
                    </a:p>
                  </a:txBody>
                  <a:tcPr>
                    <a:solidFill>
                      <a:srgbClr val="CCEC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Jump if result is not zero, </a:t>
                      </a:r>
                      <a:r>
                        <a:rPr lang="en-US" sz="1400" b="1" baseline="0" dirty="0" err="1">
                          <a:solidFill>
                            <a:schemeClr val="tx1"/>
                          </a:solidFill>
                        </a:rPr>
                        <a:t>i.e</a:t>
                      </a:r>
                      <a:r>
                        <a:rPr lang="en-US" sz="1400" b="1" baseline="0" dirty="0">
                          <a:solidFill>
                            <a:schemeClr val="tx1"/>
                          </a:solidFill>
                        </a:rPr>
                        <a:t>, Z = 1</a:t>
                      </a:r>
                      <a:endParaRPr lang="en-US" sz="1400" b="1" dirty="0">
                        <a:solidFill>
                          <a:schemeClr val="tx1"/>
                        </a:solidFill>
                      </a:endParaRPr>
                    </a:p>
                  </a:txBody>
                  <a:tcPr>
                    <a:solidFill>
                      <a:srgbClr val="CCECFF"/>
                    </a:solidFill>
                  </a:tcPr>
                </a:tc>
                <a:extLst>
                  <a:ext uri="{0D108BD9-81ED-4DB2-BD59-A6C34878D82A}">
                    <a16:rowId xmlns:a16="http://schemas.microsoft.com/office/drawing/2014/main" val="10010"/>
                  </a:ext>
                </a:extLst>
              </a:tr>
            </a:tbl>
          </a:graphicData>
        </a:graphic>
      </p:graphicFrame>
      <p:sp>
        <p:nvSpPr>
          <p:cNvPr id="7" name="TextBox 6"/>
          <p:cNvSpPr txBox="1"/>
          <p:nvPr/>
        </p:nvSpPr>
        <p:spPr>
          <a:xfrm>
            <a:off x="1905000" y="1447801"/>
            <a:ext cx="6705600" cy="307777"/>
          </a:xfrm>
          <a:prstGeom prst="rect">
            <a:avLst/>
          </a:prstGeom>
          <a:noFill/>
        </p:spPr>
        <p:txBody>
          <a:bodyPr wrap="square" rtlCol="0">
            <a:spAutoFit/>
          </a:bodyPr>
          <a:lstStyle/>
          <a:p>
            <a:pPr marL="285750" indent="-285750">
              <a:buFont typeface="Wingdings" pitchFamily="2" charset="2"/>
              <a:buChar char="q"/>
            </a:pPr>
            <a:r>
              <a:rPr lang="en-US" sz="1400" b="1" dirty="0"/>
              <a:t>8086 conditional branch instructions affecting individual flags</a:t>
            </a:r>
          </a:p>
        </p:txBody>
      </p:sp>
    </p:spTree>
    <p:extLst>
      <p:ext uri="{BB962C8B-B14F-4D97-AF65-F5344CB8AC3E}">
        <p14:creationId xmlns:p14="http://schemas.microsoft.com/office/powerpoint/2010/main" val="1443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666844" y="381000"/>
            <a:ext cx="6929486" cy="762000"/>
          </a:xfrm>
        </p:spPr>
        <p:txBody>
          <a:bodyPr/>
          <a:lstStyle/>
          <a:p>
            <a:pPr algn="ctr" eaLnBrk="1" hangingPunct="1"/>
            <a:r>
              <a:rPr lang="en-US" dirty="0">
                <a:latin typeface="Times New Roman" pitchFamily="18" charset="0"/>
                <a:cs typeface="Times New Roman" pitchFamily="18" charset="0"/>
              </a:rPr>
              <a:t>Data Transfer Instructions</a:t>
            </a:r>
          </a:p>
        </p:txBody>
      </p:sp>
      <p:sp>
        <p:nvSpPr>
          <p:cNvPr id="38915" name="Content Placeholder 2"/>
          <p:cNvSpPr>
            <a:spLocks noGrp="1"/>
          </p:cNvSpPr>
          <p:nvPr>
            <p:ph idx="1"/>
          </p:nvPr>
        </p:nvSpPr>
        <p:spPr>
          <a:xfrm>
            <a:off x="1524000" y="1428736"/>
            <a:ext cx="9001156" cy="4591064"/>
          </a:xfrm>
        </p:spPr>
        <p:txBody>
          <a:bodyPr/>
          <a:lstStyle/>
          <a:p>
            <a:pPr algn="just" eaLnBrk="1" hangingPunct="1"/>
            <a:r>
              <a:rPr lang="en-US" sz="2000" b="1" dirty="0">
                <a:solidFill>
                  <a:schemeClr val="accent2"/>
                </a:solidFill>
                <a:latin typeface="Times New Roman" pitchFamily="18" charset="0"/>
                <a:cs typeface="Times New Roman" pitchFamily="18" charset="0"/>
              </a:rPr>
              <a:t>LEA:  </a:t>
            </a:r>
            <a:r>
              <a:rPr lang="en-US" sz="2000" dirty="0">
                <a:latin typeface="Times New Roman" pitchFamily="18" charset="0"/>
                <a:cs typeface="Times New Roman" pitchFamily="18" charset="0"/>
              </a:rPr>
              <a:t>Load Effective Address</a:t>
            </a:r>
          </a:p>
          <a:p>
            <a:pPr algn="just" eaLnBrk="1" hangingPunct="1"/>
            <a:r>
              <a:rPr lang="en-US" sz="2000" dirty="0">
                <a:latin typeface="Times New Roman" pitchFamily="18" charset="0"/>
                <a:cs typeface="Times New Roman" pitchFamily="18" charset="0"/>
              </a:rPr>
              <a:t>The general format of LEA instruction is </a:t>
            </a:r>
          </a:p>
          <a:p>
            <a:pPr algn="just" eaLnBrk="1" hangingPunct="1"/>
            <a:r>
              <a:rPr lang="en-US" sz="2000" dirty="0">
                <a:latin typeface="Times New Roman" pitchFamily="18" charset="0"/>
                <a:cs typeface="Times New Roman" pitchFamily="18" charset="0"/>
              </a:rPr>
              <a:t>LEA register, source </a:t>
            </a:r>
          </a:p>
          <a:p>
            <a:pPr algn="just" eaLnBrk="1" hangingPunct="1"/>
            <a:r>
              <a:rPr lang="en-US" sz="2000" dirty="0">
                <a:latin typeface="Times New Roman" pitchFamily="18" charset="0"/>
                <a:cs typeface="Times New Roman" pitchFamily="18" charset="0"/>
              </a:rPr>
              <a:t>This instruction determines the offset address of the variable or memory location named as the source and puts this offset address in the indicated 16 bit register.</a:t>
            </a:r>
          </a:p>
          <a:p>
            <a:pPr algn="just" eaLnBrk="1" hangingPunct="1"/>
            <a:r>
              <a:rPr lang="en-US" sz="2000" dirty="0">
                <a:latin typeface="Times New Roman" pitchFamily="18" charset="0"/>
                <a:cs typeface="Times New Roman" pitchFamily="18" charset="0"/>
              </a:rPr>
              <a:t>Examples:</a:t>
            </a:r>
          </a:p>
          <a:p>
            <a:pPr algn="just" eaLnBrk="1" hangingPunct="1"/>
            <a:r>
              <a:rPr lang="en-US" sz="2000" dirty="0">
                <a:solidFill>
                  <a:schemeClr val="accent2"/>
                </a:solidFill>
                <a:latin typeface="Times New Roman" pitchFamily="18" charset="0"/>
                <a:cs typeface="Times New Roman" pitchFamily="18" charset="0"/>
              </a:rPr>
              <a:t>LEA BX, COST; Load BX with offset address of COST in data segment where </a:t>
            </a:r>
          </a:p>
          <a:p>
            <a:pPr algn="just" eaLnBrk="1" hangingPunct="1"/>
            <a:r>
              <a:rPr lang="en-US" sz="2000" dirty="0">
                <a:solidFill>
                  <a:schemeClr val="accent2"/>
                </a:solidFill>
                <a:latin typeface="Times New Roman" pitchFamily="18" charset="0"/>
                <a:cs typeface="Times New Roman" pitchFamily="18" charset="0"/>
              </a:rPr>
              <a:t>COST is the name assigned to a memory location in data segment. </a:t>
            </a:r>
          </a:p>
          <a:p>
            <a:pPr algn="just" eaLnBrk="1" hangingPunct="1"/>
            <a:r>
              <a:rPr lang="en-US" sz="2000" dirty="0">
                <a:latin typeface="Times New Roman" pitchFamily="18" charset="0"/>
                <a:cs typeface="Times New Roman" pitchFamily="18" charset="0"/>
              </a:rPr>
              <a:t>LEA CX, [BX][SI]; Load CX with the value equal to (BX)+(SI) where (BX) and </a:t>
            </a:r>
          </a:p>
          <a:p>
            <a:pPr algn="just" eaLnBrk="1" hangingPunct="1"/>
            <a:r>
              <a:rPr lang="en-US" sz="2000" dirty="0">
                <a:latin typeface="Times New Roman" pitchFamily="18" charset="0"/>
                <a:cs typeface="Times New Roman" pitchFamily="18" charset="0"/>
              </a:rPr>
              <a:t>(SI) represents content of BX and SI respectively.</a:t>
            </a:r>
          </a:p>
          <a:p>
            <a:pPr eaLnBrk="1" hangingPunct="1"/>
            <a:endParaRPr lang="en-US" sz="20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58</a:t>
            </a:fld>
            <a:endParaRPr lang="en-US"/>
          </a:p>
        </p:txBody>
      </p:sp>
      <p:pic>
        <p:nvPicPr>
          <p:cNvPr id="6" name="Picture 3"/>
          <p:cNvPicPr>
            <a:picLocks noChangeAspect="1" noChangeArrowheads="1"/>
          </p:cNvPicPr>
          <p:nvPr/>
        </p:nvPicPr>
        <p:blipFill>
          <a:blip r:embed="rId2"/>
          <a:srcRect/>
          <a:stretch>
            <a:fillRect/>
          </a:stretch>
        </p:blipFill>
        <p:spPr bwMode="auto">
          <a:xfrm>
            <a:off x="8677282" y="0"/>
            <a:ext cx="1990725" cy="129540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524000" y="0"/>
            <a:ext cx="7143768" cy="1143000"/>
          </a:xfrm>
        </p:spPr>
        <p:txBody>
          <a:bodyPr/>
          <a:lstStyle/>
          <a:p>
            <a:pPr algn="ctr" eaLnBrk="1" hangingPunct="1"/>
            <a:r>
              <a:rPr lang="en-US" dirty="0">
                <a:latin typeface="Times New Roman" pitchFamily="18" charset="0"/>
                <a:cs typeface="Times New Roman" pitchFamily="18" charset="0"/>
              </a:rPr>
              <a:t>Data Transfer Instructions</a:t>
            </a:r>
          </a:p>
        </p:txBody>
      </p:sp>
      <p:sp>
        <p:nvSpPr>
          <p:cNvPr id="39939" name="Content Placeholder 2"/>
          <p:cNvSpPr>
            <a:spLocks noGrp="1"/>
          </p:cNvSpPr>
          <p:nvPr>
            <p:ph idx="1"/>
          </p:nvPr>
        </p:nvSpPr>
        <p:spPr>
          <a:xfrm>
            <a:off x="1524000" y="1357298"/>
            <a:ext cx="9001156" cy="4738702"/>
          </a:xfrm>
        </p:spPr>
        <p:txBody>
          <a:bodyPr/>
          <a:lstStyle/>
          <a:p>
            <a:pPr algn="just" eaLnBrk="1" hangingPunct="1"/>
            <a:r>
              <a:rPr lang="en-US" sz="2000" dirty="0">
                <a:solidFill>
                  <a:schemeClr val="accent2"/>
                </a:solidFill>
                <a:latin typeface="Times New Roman" pitchFamily="18" charset="0"/>
                <a:cs typeface="Times New Roman" pitchFamily="18" charset="0"/>
              </a:rPr>
              <a:t>LDS:</a:t>
            </a:r>
            <a:r>
              <a:rPr lang="en-US" sz="2000" dirty="0">
                <a:latin typeface="Times New Roman" pitchFamily="18" charset="0"/>
                <a:cs typeface="Times New Roman" pitchFamily="18" charset="0"/>
              </a:rPr>
              <a:t>  Load register and DS with words from memory</a:t>
            </a:r>
          </a:p>
          <a:p>
            <a:pPr algn="just" eaLnBrk="1" hangingPunct="1"/>
            <a:r>
              <a:rPr lang="en-US" sz="2000" dirty="0">
                <a:latin typeface="Times New Roman" pitchFamily="18" charset="0"/>
                <a:cs typeface="Times New Roman" pitchFamily="18" charset="0"/>
              </a:rPr>
              <a:t>The general form of this instruction is </a:t>
            </a:r>
          </a:p>
          <a:p>
            <a:pPr algn="just" eaLnBrk="1" hangingPunct="1"/>
            <a:r>
              <a:rPr lang="en-US" sz="2000" dirty="0">
                <a:latin typeface="Times New Roman" pitchFamily="18" charset="0"/>
                <a:cs typeface="Times New Roman" pitchFamily="18" charset="0"/>
              </a:rPr>
              <a:t>LDS register, memory address of first word </a:t>
            </a:r>
          </a:p>
          <a:p>
            <a:pPr algn="just" eaLnBrk="1" hangingPunct="1"/>
            <a:r>
              <a:rPr lang="en-US" sz="2000" dirty="0">
                <a:latin typeface="Times New Roman" pitchFamily="18" charset="0"/>
                <a:cs typeface="Times New Roman" pitchFamily="18" charset="0"/>
              </a:rPr>
              <a:t>The LDS instruction copies a word from the memory location specified in the instruction into the register and then copies a word from the next memory location into the DS register.</a:t>
            </a:r>
          </a:p>
          <a:p>
            <a:pPr algn="just" eaLnBrk="1" hangingPunct="1"/>
            <a:r>
              <a:rPr lang="en-US" sz="2000" dirty="0">
                <a:latin typeface="Times New Roman" pitchFamily="18" charset="0"/>
                <a:cs typeface="Times New Roman" pitchFamily="18" charset="0"/>
              </a:rPr>
              <a:t>LDS is useful for initializing SI and DS registers at the start of a string before using one of the String instructions.</a:t>
            </a:r>
          </a:p>
          <a:p>
            <a:pPr algn="just" eaLnBrk="1" hangingPunct="1"/>
            <a:r>
              <a:rPr lang="en-US" sz="2000" dirty="0">
                <a:latin typeface="Times New Roman" pitchFamily="18" charset="0"/>
                <a:cs typeface="Times New Roman" pitchFamily="18" charset="0"/>
              </a:rPr>
              <a:t>Example:</a:t>
            </a:r>
          </a:p>
          <a:p>
            <a:pPr algn="just" eaLnBrk="1" hangingPunct="1"/>
            <a:r>
              <a:rPr lang="en-US" sz="2000" dirty="0">
                <a:solidFill>
                  <a:schemeClr val="accent2"/>
                </a:solidFill>
                <a:latin typeface="Times New Roman" pitchFamily="18" charset="0"/>
                <a:cs typeface="Times New Roman" pitchFamily="18" charset="0"/>
              </a:rPr>
              <a:t>LDS SI,[2000H]; Copy content of memory at offset address 2000H in data segment to lower byte of SI, content of 2001H to higher byte of SI.  Copy content at offset address 2002H in data segment to lower byte of DS and 2003H to higher byte of DS.</a:t>
            </a:r>
          </a:p>
          <a:p>
            <a:pPr eaLnBrk="1" hangingPunct="1"/>
            <a:endParaRPr lang="en-US" sz="20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59</a:t>
            </a:fld>
            <a:endParaRPr lang="en-US"/>
          </a:p>
        </p:txBody>
      </p:sp>
      <p:pic>
        <p:nvPicPr>
          <p:cNvPr id="6" name="Picture 3"/>
          <p:cNvPicPr>
            <a:picLocks noChangeAspect="1" noChangeArrowheads="1"/>
          </p:cNvPicPr>
          <p:nvPr/>
        </p:nvPicPr>
        <p:blipFill>
          <a:blip r:embed="rId2"/>
          <a:srcRect/>
          <a:stretch>
            <a:fillRect/>
          </a:stretch>
        </p:blipFill>
        <p:spPr bwMode="auto">
          <a:xfrm>
            <a:off x="8677282" y="0"/>
            <a:ext cx="1990725" cy="1295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685965" y="1703696"/>
            <a:ext cx="8794381" cy="685800"/>
            <a:chOff x="474258" y="1703696"/>
            <a:chExt cx="8275095" cy="685800"/>
          </a:xfrm>
        </p:grpSpPr>
        <p:sp>
          <p:nvSpPr>
            <p:cNvPr id="8" name="Rectangle 7"/>
            <p:cNvSpPr/>
            <p:nvPr/>
          </p:nvSpPr>
          <p:spPr>
            <a:xfrm>
              <a:off x="474258" y="1703696"/>
              <a:ext cx="8275094" cy="6858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982395" y="1752600"/>
              <a:ext cx="3766958" cy="584775"/>
            </a:xfrm>
            <a:prstGeom prst="rect">
              <a:avLst/>
            </a:prstGeom>
            <a:noFill/>
          </p:spPr>
          <p:txBody>
            <a:bodyPr wrap="square" rtlCol="0">
              <a:spAutoFit/>
            </a:bodyPr>
            <a:lstStyle/>
            <a:p>
              <a:pPr algn="r"/>
              <a:r>
                <a:rPr lang="en-US" sz="1600" b="1" dirty="0">
                  <a:solidFill>
                    <a:srgbClr val="FF0000"/>
                  </a:solidFill>
                </a:rPr>
                <a:t>Group I : Addressing modes for register and immediate data</a:t>
              </a:r>
            </a:p>
          </p:txBody>
        </p:sp>
      </p:grpSp>
      <p:grpSp>
        <p:nvGrpSpPr>
          <p:cNvPr id="20" name="Group 19"/>
          <p:cNvGrpSpPr/>
          <p:nvPr/>
        </p:nvGrpSpPr>
        <p:grpSpPr>
          <a:xfrm>
            <a:off x="1685964" y="5908344"/>
            <a:ext cx="8777322" cy="416256"/>
            <a:chOff x="457200" y="5881048"/>
            <a:chExt cx="8275094" cy="356548"/>
          </a:xfrm>
        </p:grpSpPr>
        <p:sp>
          <p:nvSpPr>
            <p:cNvPr id="14" name="Rectangle 13"/>
            <p:cNvSpPr/>
            <p:nvPr/>
          </p:nvSpPr>
          <p:spPr>
            <a:xfrm>
              <a:off x="457200" y="5894696"/>
              <a:ext cx="8275094" cy="3429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3411942" y="5881048"/>
              <a:ext cx="5320352" cy="289992"/>
            </a:xfrm>
            <a:prstGeom prst="rect">
              <a:avLst/>
            </a:prstGeom>
            <a:noFill/>
          </p:spPr>
          <p:txBody>
            <a:bodyPr wrap="square" rtlCol="0">
              <a:spAutoFit/>
            </a:bodyPr>
            <a:lstStyle/>
            <a:p>
              <a:pPr algn="r"/>
              <a:r>
                <a:rPr lang="en-US" sz="1600" b="1" dirty="0">
                  <a:solidFill>
                    <a:srgbClr val="FF0000"/>
                  </a:solidFill>
                </a:rPr>
                <a:t>Group IV : Relative Addressing mode</a:t>
              </a:r>
            </a:p>
          </p:txBody>
        </p:sp>
      </p:grpSp>
      <p:grpSp>
        <p:nvGrpSpPr>
          <p:cNvPr id="21" name="Group 20"/>
          <p:cNvGrpSpPr/>
          <p:nvPr/>
        </p:nvGrpSpPr>
        <p:grpSpPr>
          <a:xfrm>
            <a:off x="1685964" y="6351897"/>
            <a:ext cx="8808028" cy="381000"/>
            <a:chOff x="487906" y="6324600"/>
            <a:chExt cx="8275094" cy="356548"/>
          </a:xfrm>
        </p:grpSpPr>
        <p:sp>
          <p:nvSpPr>
            <p:cNvPr id="16" name="Rectangle 15"/>
            <p:cNvSpPr/>
            <p:nvPr/>
          </p:nvSpPr>
          <p:spPr>
            <a:xfrm>
              <a:off x="487906" y="6338248"/>
              <a:ext cx="8275094" cy="3429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442648" y="6324600"/>
              <a:ext cx="5320352" cy="316826"/>
            </a:xfrm>
            <a:prstGeom prst="rect">
              <a:avLst/>
            </a:prstGeom>
            <a:noFill/>
          </p:spPr>
          <p:txBody>
            <a:bodyPr wrap="square" rtlCol="0">
              <a:spAutoFit/>
            </a:bodyPr>
            <a:lstStyle/>
            <a:p>
              <a:pPr algn="r"/>
              <a:r>
                <a:rPr lang="en-US" sz="1600" b="1" dirty="0">
                  <a:solidFill>
                    <a:srgbClr val="FF0000"/>
                  </a:solidFill>
                </a:rPr>
                <a:t>Group V : Implied Addressing mode</a:t>
              </a:r>
            </a:p>
          </p:txBody>
        </p:sp>
      </p:grpSp>
      <p:grpSp>
        <p:nvGrpSpPr>
          <p:cNvPr id="19" name="Group 18"/>
          <p:cNvGrpSpPr/>
          <p:nvPr/>
        </p:nvGrpSpPr>
        <p:grpSpPr>
          <a:xfrm>
            <a:off x="1685964" y="5098407"/>
            <a:ext cx="8777322" cy="754381"/>
            <a:chOff x="457200" y="5084758"/>
            <a:chExt cx="8275094" cy="754381"/>
          </a:xfrm>
        </p:grpSpPr>
        <p:sp>
          <p:nvSpPr>
            <p:cNvPr id="12" name="Rectangle 11"/>
            <p:cNvSpPr/>
            <p:nvPr/>
          </p:nvSpPr>
          <p:spPr>
            <a:xfrm>
              <a:off x="457200" y="5084758"/>
              <a:ext cx="8275094" cy="754381"/>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902259" y="5181600"/>
              <a:ext cx="3830035" cy="338554"/>
            </a:xfrm>
            <a:prstGeom prst="rect">
              <a:avLst/>
            </a:prstGeom>
            <a:noFill/>
          </p:spPr>
          <p:txBody>
            <a:bodyPr wrap="square" rtlCol="0">
              <a:spAutoFit/>
            </a:bodyPr>
            <a:lstStyle/>
            <a:p>
              <a:pPr algn="r"/>
              <a:r>
                <a:rPr lang="en-US" sz="1600" b="1" dirty="0">
                  <a:solidFill>
                    <a:srgbClr val="FF0000"/>
                  </a:solidFill>
                </a:rPr>
                <a:t>Group III : Addressing modes for I/O ports</a:t>
              </a:r>
            </a:p>
          </p:txBody>
        </p:sp>
      </p:grpSp>
      <p:grpSp>
        <p:nvGrpSpPr>
          <p:cNvPr id="18" name="Group 17"/>
          <p:cNvGrpSpPr/>
          <p:nvPr/>
        </p:nvGrpSpPr>
        <p:grpSpPr>
          <a:xfrm>
            <a:off x="1685964" y="2514600"/>
            <a:ext cx="8790970" cy="2514600"/>
            <a:chOff x="470848" y="2514600"/>
            <a:chExt cx="8275094" cy="2514600"/>
          </a:xfrm>
        </p:grpSpPr>
        <p:sp>
          <p:nvSpPr>
            <p:cNvPr id="10" name="Rectangle 9"/>
            <p:cNvSpPr/>
            <p:nvPr/>
          </p:nvSpPr>
          <p:spPr>
            <a:xfrm>
              <a:off x="470848" y="2514600"/>
              <a:ext cx="8275094" cy="2514600"/>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651533" y="3603008"/>
              <a:ext cx="4094409" cy="338554"/>
            </a:xfrm>
            <a:prstGeom prst="rect">
              <a:avLst/>
            </a:prstGeom>
            <a:noFill/>
          </p:spPr>
          <p:txBody>
            <a:bodyPr wrap="square" rtlCol="0">
              <a:spAutoFit/>
            </a:bodyPr>
            <a:lstStyle/>
            <a:p>
              <a:pPr algn="r"/>
              <a:r>
                <a:rPr lang="en-US" sz="1600" b="1" dirty="0">
                  <a:solidFill>
                    <a:srgbClr val="FF0000"/>
                  </a:solidFill>
                </a:rPr>
                <a:t>Group II : Addressing modes for memory data</a:t>
              </a:r>
            </a:p>
          </p:txBody>
        </p:sp>
      </p:grpSp>
      <p:sp>
        <p:nvSpPr>
          <p:cNvPr id="2" name="Title 1"/>
          <p:cNvSpPr>
            <a:spLocks noGrp="1"/>
          </p:cNvSpPr>
          <p:nvPr>
            <p:ph type="title"/>
          </p:nvPr>
        </p:nvSpPr>
        <p:spPr>
          <a:xfrm>
            <a:off x="838200" y="365125"/>
            <a:ext cx="10515600" cy="565477"/>
          </a:xfrm>
        </p:spPr>
        <p:txBody>
          <a:bodyPr>
            <a:normAutofit fontScale="90000"/>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6</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6" name="TextBox 5"/>
          <p:cNvSpPr txBox="1"/>
          <p:nvPr/>
        </p:nvSpPr>
        <p:spPr>
          <a:xfrm>
            <a:off x="2958152" y="986158"/>
            <a:ext cx="6338248" cy="738664"/>
          </a:xfrm>
          <a:prstGeom prst="rect">
            <a:avLst/>
          </a:prstGeom>
          <a:solidFill>
            <a:srgbClr val="99FFCC"/>
          </a:solidFill>
        </p:spPr>
        <p:txBody>
          <a:bodyPr wrap="square" rtlCol="0">
            <a:spAutoFit/>
          </a:bodyPr>
          <a:lstStyle/>
          <a:p>
            <a:pPr marL="285750" indent="-285750" algn="just">
              <a:buBlip>
                <a:blip r:embed="rId3"/>
              </a:buBlip>
            </a:pPr>
            <a:r>
              <a:rPr lang="en-US" sz="1400" b="1" dirty="0">
                <a:latin typeface="Verdana" pitchFamily="34" charset="0"/>
                <a:ea typeface="Verdana" pitchFamily="34" charset="0"/>
                <a:cs typeface="Verdana" pitchFamily="34" charset="0"/>
              </a:rPr>
              <a:t>Every instruction of a program has to operate on a data. </a:t>
            </a:r>
          </a:p>
          <a:p>
            <a:pPr marL="285750" indent="-285750" algn="just">
              <a:buBlip>
                <a:blip r:embed="rId3"/>
              </a:buBlip>
            </a:pPr>
            <a:r>
              <a:rPr lang="en-US" sz="1400" b="1" dirty="0">
                <a:latin typeface="Verdana" pitchFamily="34" charset="0"/>
                <a:ea typeface="Verdana" pitchFamily="34" charset="0"/>
                <a:cs typeface="Verdana" pitchFamily="34" charset="0"/>
              </a:rPr>
              <a:t>The different ways in which a source operand is denoted in an instruction are known as addressing modes.</a:t>
            </a:r>
          </a:p>
        </p:txBody>
      </p:sp>
      <p:sp>
        <p:nvSpPr>
          <p:cNvPr id="22" name="Rectangle 21"/>
          <p:cNvSpPr/>
          <p:nvPr/>
        </p:nvSpPr>
        <p:spPr>
          <a:xfrm>
            <a:off x="1685964" y="1658064"/>
            <a:ext cx="3474028" cy="5047536"/>
          </a:xfrm>
          <a:prstGeom prst="rect">
            <a:avLst/>
          </a:prstGeom>
        </p:spPr>
        <p:txBody>
          <a:bodyPr wrap="none">
            <a:spAutoFit/>
          </a:bodyPr>
          <a:lstStyle/>
          <a:p>
            <a:pPr marL="342900" indent="-342900">
              <a:buAutoNum type="arabicPeriod"/>
            </a:pPr>
            <a:r>
              <a:rPr lang="en-US" sz="14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4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400" b="1" dirty="0">
                <a:solidFill>
                  <a:srgbClr val="FF0066"/>
                </a:solidFill>
                <a:latin typeface="Verdana" pitchFamily="34" charset="0"/>
                <a:ea typeface="Verdana" pitchFamily="34" charset="0"/>
                <a:cs typeface="Verdana" pitchFamily="34" charset="0"/>
              </a:rPr>
              <a:t>Direct Addressing</a:t>
            </a:r>
          </a:p>
          <a:p>
            <a:pPr marL="342900" indent="-342900">
              <a:buAutoNum type="arabicPeriod" startAt="3"/>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4"/>
            </a:pPr>
            <a:r>
              <a:rPr lang="en-US" sz="1400" b="1" dirty="0">
                <a:solidFill>
                  <a:srgbClr val="FF0066"/>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5"/>
            </a:pPr>
            <a:r>
              <a:rPr lang="en-US" sz="1400" b="1" dirty="0">
                <a:solidFill>
                  <a:srgbClr val="FF0066"/>
                </a:solidFill>
                <a:latin typeface="Verdana" pitchFamily="34" charset="0"/>
                <a:ea typeface="Verdana" pitchFamily="34" charset="0"/>
                <a:cs typeface="Verdana" pitchFamily="34" charset="0"/>
              </a:rPr>
              <a:t>Based Addressing</a:t>
            </a:r>
          </a:p>
          <a:p>
            <a:pPr marL="342900" indent="-342900">
              <a:buAutoNum type="arabicPeriod" startAt="5"/>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6"/>
            </a:pPr>
            <a:r>
              <a:rPr lang="en-US" sz="1400" b="1" dirty="0">
                <a:solidFill>
                  <a:srgbClr val="FF0066"/>
                </a:solidFill>
                <a:latin typeface="Verdana" pitchFamily="34" charset="0"/>
                <a:ea typeface="Verdana" pitchFamily="34" charset="0"/>
                <a:cs typeface="Verdana" pitchFamily="34" charset="0"/>
              </a:rPr>
              <a:t>Indexed Addressing</a:t>
            </a:r>
          </a:p>
          <a:p>
            <a:pPr marL="342900" indent="-342900">
              <a:buAutoNum type="arabicPeriod" startAt="6"/>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7"/>
            </a:pPr>
            <a:r>
              <a:rPr lang="en-US" sz="1400" b="1" dirty="0">
                <a:solidFill>
                  <a:srgbClr val="FF0066"/>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8"/>
            </a:pPr>
            <a:r>
              <a:rPr lang="en-US" sz="1400" b="1" dirty="0">
                <a:solidFill>
                  <a:srgbClr val="FF0066"/>
                </a:solidFill>
                <a:latin typeface="Verdana" pitchFamily="34" charset="0"/>
                <a:ea typeface="Verdana" pitchFamily="34" charset="0"/>
                <a:cs typeface="Verdana" pitchFamily="34" charset="0"/>
              </a:rPr>
              <a:t>String Addressing</a:t>
            </a:r>
          </a:p>
          <a:p>
            <a:pPr marL="342900" indent="-342900">
              <a:buAutoNum type="arabicPeriod" startAt="8"/>
            </a:pPr>
            <a:endParaRPr lang="en-US" sz="14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4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400" b="1" dirty="0">
              <a:solidFill>
                <a:srgbClr val="FF0066"/>
              </a:solidFill>
              <a:latin typeface="Verdana" pitchFamily="34" charset="0"/>
              <a:ea typeface="Verdana" pitchFamily="34" charset="0"/>
              <a:cs typeface="Verdana" pitchFamily="34" charset="0"/>
            </a:endParaRPr>
          </a:p>
          <a:p>
            <a:r>
              <a:rPr lang="en-US" sz="1400" b="1" dirty="0">
                <a:solidFill>
                  <a:srgbClr val="FF0066"/>
                </a:solidFill>
                <a:latin typeface="Verdana" pitchFamily="34" charset="0"/>
                <a:ea typeface="Verdana" pitchFamily="34" charset="0"/>
                <a:cs typeface="Verdana" pitchFamily="34" charset="0"/>
              </a:rPr>
              <a:t>10. Indirect I/O port Addressing</a:t>
            </a:r>
          </a:p>
          <a:p>
            <a:endParaRPr lang="en-US" sz="1400" b="1" dirty="0">
              <a:solidFill>
                <a:srgbClr val="FF0066"/>
              </a:solidFill>
              <a:latin typeface="Verdana" pitchFamily="34" charset="0"/>
              <a:ea typeface="Verdana" pitchFamily="34" charset="0"/>
              <a:cs typeface="Verdana" pitchFamily="34" charset="0"/>
            </a:endParaRPr>
          </a:p>
          <a:p>
            <a:r>
              <a:rPr lang="en-US" sz="1400" b="1" dirty="0">
                <a:solidFill>
                  <a:srgbClr val="FF0066"/>
                </a:solidFill>
                <a:latin typeface="Verdana" pitchFamily="34" charset="0"/>
                <a:ea typeface="Verdana" pitchFamily="34" charset="0"/>
                <a:cs typeface="Verdana" pitchFamily="34" charset="0"/>
              </a:rPr>
              <a:t>11. Relative Addressing</a:t>
            </a:r>
          </a:p>
          <a:p>
            <a:endParaRPr lang="en-US" sz="1400" b="1" dirty="0">
              <a:solidFill>
                <a:srgbClr val="FF0066"/>
              </a:solidFill>
              <a:latin typeface="Verdana" pitchFamily="34" charset="0"/>
              <a:ea typeface="Verdana" pitchFamily="34" charset="0"/>
              <a:cs typeface="Verdana" pitchFamily="34" charset="0"/>
            </a:endParaRPr>
          </a:p>
          <a:p>
            <a:r>
              <a:rPr lang="en-US" sz="1400" b="1" dirty="0">
                <a:solidFill>
                  <a:srgbClr val="FF0066"/>
                </a:solidFill>
                <a:latin typeface="Verdana" pitchFamily="34" charset="0"/>
                <a:ea typeface="Verdana" pitchFamily="34" charset="0"/>
                <a:cs typeface="Verdana" pitchFamily="34" charset="0"/>
              </a:rPr>
              <a:t>12. Implied Addressing</a:t>
            </a:r>
          </a:p>
        </p:txBody>
      </p:sp>
    </p:spTree>
    <p:extLst>
      <p:ext uri="{BB962C8B-B14F-4D97-AF65-F5344CB8AC3E}">
        <p14:creationId xmlns:p14="http://schemas.microsoft.com/office/powerpoint/2010/main" val="247085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524000" y="214290"/>
            <a:ext cx="7072330" cy="762000"/>
          </a:xfrm>
        </p:spPr>
        <p:txBody>
          <a:bodyPr/>
          <a:lstStyle/>
          <a:p>
            <a:pPr algn="ctr" eaLnBrk="1" hangingPunct="1"/>
            <a:r>
              <a:rPr lang="en-US" dirty="0">
                <a:latin typeface="Times New Roman" pitchFamily="18" charset="0"/>
                <a:cs typeface="Times New Roman" pitchFamily="18" charset="0"/>
              </a:rPr>
              <a:t>Data Transfer Instructions</a:t>
            </a:r>
          </a:p>
        </p:txBody>
      </p:sp>
      <p:sp>
        <p:nvSpPr>
          <p:cNvPr id="40963" name="Content Placeholder 2"/>
          <p:cNvSpPr>
            <a:spLocks noGrp="1"/>
          </p:cNvSpPr>
          <p:nvPr>
            <p:ph idx="1"/>
          </p:nvPr>
        </p:nvSpPr>
        <p:spPr>
          <a:xfrm>
            <a:off x="1738282" y="1428736"/>
            <a:ext cx="8715436" cy="4929222"/>
          </a:xfrm>
        </p:spPr>
        <p:txBody>
          <a:bodyPr/>
          <a:lstStyle/>
          <a:p>
            <a:pPr algn="just" eaLnBrk="1" hangingPunct="1"/>
            <a:r>
              <a:rPr lang="en-US" b="1" dirty="0">
                <a:solidFill>
                  <a:schemeClr val="accent2"/>
                </a:solidFill>
                <a:latin typeface="Times New Roman" pitchFamily="18" charset="0"/>
                <a:cs typeface="Times New Roman" pitchFamily="18" charset="0"/>
              </a:rPr>
              <a:t>LES, LSS:  </a:t>
            </a:r>
            <a:r>
              <a:rPr lang="en-US" dirty="0">
                <a:latin typeface="Times New Roman" pitchFamily="18" charset="0"/>
                <a:cs typeface="Times New Roman" pitchFamily="18" charset="0"/>
              </a:rPr>
              <a:t>LES and LSS instructions are similar to LDS instruction except that instead of DS register, ES and SS registers are loaded respectively along with the register specified in the instruction.</a:t>
            </a:r>
          </a:p>
          <a:p>
            <a:pPr algn="just" eaLnBrk="1" hangingPunct="1"/>
            <a:r>
              <a:rPr lang="en-US" b="1" dirty="0">
                <a:solidFill>
                  <a:schemeClr val="accent2"/>
                </a:solidFill>
                <a:latin typeface="Times New Roman" pitchFamily="18" charset="0"/>
                <a:cs typeface="Times New Roman" pitchFamily="18" charset="0"/>
              </a:rPr>
              <a:t>LAHF:</a:t>
            </a:r>
            <a:r>
              <a:rPr lang="en-US" dirty="0">
                <a:latin typeface="Times New Roman" pitchFamily="18" charset="0"/>
                <a:cs typeface="Times New Roman" pitchFamily="18" charset="0"/>
              </a:rPr>
              <a:t>  This instruction copies the low byte of flag register into AH.  </a:t>
            </a:r>
          </a:p>
          <a:p>
            <a:pPr algn="just" eaLnBrk="1" hangingPunct="1"/>
            <a:r>
              <a:rPr lang="en-US" b="1" dirty="0">
                <a:solidFill>
                  <a:schemeClr val="accent2"/>
                </a:solidFill>
                <a:latin typeface="Times New Roman" pitchFamily="18" charset="0"/>
                <a:cs typeface="Times New Roman" pitchFamily="18" charset="0"/>
              </a:rPr>
              <a:t>SAHF: </a:t>
            </a:r>
            <a:r>
              <a:rPr lang="en-US" dirty="0">
                <a:latin typeface="Times New Roman" pitchFamily="18" charset="0"/>
                <a:cs typeface="Times New Roman" pitchFamily="18" charset="0"/>
              </a:rPr>
              <a:t>Store content of AH in the low byte of flag register.  </a:t>
            </a:r>
          </a:p>
          <a:p>
            <a:pPr algn="just" eaLnBrk="1" hangingPunct="1"/>
            <a:r>
              <a:rPr lang="en-US" dirty="0">
                <a:latin typeface="Times New Roman" pitchFamily="18" charset="0"/>
                <a:cs typeface="Times New Roman" pitchFamily="18" charset="0"/>
              </a:rPr>
              <a:t>Except SAHF and POPF instructions, all other data transfer instructions do not affect flag register.</a:t>
            </a:r>
          </a:p>
          <a:p>
            <a:pPr eaLnBrk="1" hangingPunct="1"/>
            <a:endParaRPr lang="en-US"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60</a:t>
            </a:fld>
            <a:endParaRPr lang="en-US"/>
          </a:p>
        </p:txBody>
      </p:sp>
      <p:pic>
        <p:nvPicPr>
          <p:cNvPr id="6" name="Picture 3"/>
          <p:cNvPicPr>
            <a:picLocks noChangeAspect="1" noChangeArrowheads="1"/>
          </p:cNvPicPr>
          <p:nvPr/>
        </p:nvPicPr>
        <p:blipFill>
          <a:blip r:embed="rId2"/>
          <a:srcRect/>
          <a:stretch>
            <a:fillRect/>
          </a:stretch>
        </p:blipFill>
        <p:spPr bwMode="auto">
          <a:xfrm>
            <a:off x="8677282" y="0"/>
            <a:ext cx="1990725" cy="12954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738282" y="381000"/>
            <a:ext cx="6858048" cy="762000"/>
          </a:xfrm>
        </p:spPr>
        <p:txBody>
          <a:bodyPr/>
          <a:lstStyle/>
          <a:p>
            <a:pPr algn="ctr" eaLnBrk="1" hangingPunct="1"/>
            <a:r>
              <a:rPr lang="en-US" dirty="0">
                <a:latin typeface="Times New Roman" pitchFamily="18" charset="0"/>
                <a:cs typeface="Times New Roman" pitchFamily="18" charset="0"/>
              </a:rPr>
              <a:t>Arithmetic Instructions</a:t>
            </a:r>
          </a:p>
        </p:txBody>
      </p:sp>
      <p:sp>
        <p:nvSpPr>
          <p:cNvPr id="52227" name="Content Placeholder 2"/>
          <p:cNvSpPr>
            <a:spLocks noGrp="1"/>
          </p:cNvSpPr>
          <p:nvPr>
            <p:ph idx="1"/>
          </p:nvPr>
        </p:nvSpPr>
        <p:spPr>
          <a:xfrm>
            <a:off x="1524000" y="1428736"/>
            <a:ext cx="9001156" cy="4362464"/>
          </a:xfrm>
        </p:spPr>
        <p:txBody>
          <a:bodyPr/>
          <a:lstStyle/>
          <a:p>
            <a:pPr marL="0" algn="just">
              <a:spcBef>
                <a:spcPts val="0"/>
              </a:spcBef>
            </a:pPr>
            <a:r>
              <a:rPr lang="en-US" sz="2000" b="1" dirty="0">
                <a:solidFill>
                  <a:schemeClr val="accent2"/>
                </a:solidFill>
                <a:latin typeface="Times New Roman" pitchFamily="18" charset="0"/>
                <a:cs typeface="Times New Roman" pitchFamily="18" charset="0"/>
              </a:rPr>
              <a:t>DAA:</a:t>
            </a:r>
            <a:r>
              <a:rPr lang="en-US" sz="2000" dirty="0">
                <a:latin typeface="Times New Roman" pitchFamily="18" charset="0"/>
                <a:cs typeface="Times New Roman" pitchFamily="18" charset="0"/>
              </a:rPr>
              <a:t>  Decimal Adjust AL after BCD addition </a:t>
            </a:r>
          </a:p>
          <a:p>
            <a:pPr marL="0" algn="just">
              <a:spcBef>
                <a:spcPts val="0"/>
              </a:spcBef>
            </a:pPr>
            <a:r>
              <a:rPr lang="en-US" sz="2000" dirty="0">
                <a:latin typeface="Times New Roman" pitchFamily="18" charset="0"/>
                <a:cs typeface="Times New Roman" pitchFamily="18" charset="0"/>
              </a:rPr>
              <a:t>This instruction is used to get the result of adding two packed BCD numbers (two decimal digits are represented in 8 bits) to be a  BCD number.  The result of addition must be in AL for DAA to work correctly.  If the lower nibble (4 bits) in AL is greater than 9 after addition or AF flag is set by the addition then the DAA will add 6 to the lower nibble in AL.  If the result in the upper nibble of AL is now greater than 9 or if the carry flag is set by the addition, then the DAA will add 60H to AL.</a:t>
            </a:r>
          </a:p>
          <a:p>
            <a:pPr marL="0" algn="just">
              <a:spcBef>
                <a:spcPts val="0"/>
              </a:spcBef>
            </a:pPr>
            <a:r>
              <a:rPr lang="en-US" sz="2000" dirty="0">
                <a:latin typeface="Times New Roman" pitchFamily="18" charset="0"/>
                <a:cs typeface="Times New Roman" pitchFamily="18" charset="0"/>
              </a:rPr>
              <a:t>Examples:</a:t>
            </a:r>
          </a:p>
          <a:p>
            <a:pPr marL="0" algn="just">
              <a:spcBef>
                <a:spcPts val="0"/>
              </a:spcBef>
            </a:pPr>
            <a:r>
              <a:rPr lang="en-US" sz="2000" dirty="0">
                <a:latin typeface="Times New Roman" pitchFamily="18" charset="0"/>
                <a:cs typeface="Times New Roman" pitchFamily="18" charset="0"/>
              </a:rPr>
              <a:t>Let 	</a:t>
            </a:r>
            <a:r>
              <a:rPr lang="en-US" sz="2000" dirty="0">
                <a:solidFill>
                  <a:schemeClr val="accent2"/>
                </a:solidFill>
                <a:latin typeface="Times New Roman" pitchFamily="18" charset="0"/>
                <a:cs typeface="Times New Roman" pitchFamily="18" charset="0"/>
              </a:rPr>
              <a:t>AL=0101 1000=58  BCD</a:t>
            </a:r>
          </a:p>
          <a:p>
            <a:pPr marL="0" algn="just">
              <a:spcBef>
                <a:spcPts val="0"/>
              </a:spcBef>
            </a:pPr>
            <a:r>
              <a:rPr lang="en-US" sz="2000" dirty="0">
                <a:solidFill>
                  <a:schemeClr val="accent2"/>
                </a:solidFill>
                <a:latin typeface="Times New Roman" pitchFamily="18" charset="0"/>
                <a:cs typeface="Times New Roman" pitchFamily="18" charset="0"/>
              </a:rPr>
              <a:t>	  	CL=0011 0101=35  BCD</a:t>
            </a:r>
          </a:p>
          <a:p>
            <a:pPr marL="0" algn="just">
              <a:spcBef>
                <a:spcPts val="0"/>
              </a:spcBef>
            </a:pPr>
            <a:r>
              <a:rPr lang="en-US" sz="2000" dirty="0">
                <a:latin typeface="Times New Roman" pitchFamily="18" charset="0"/>
                <a:cs typeface="Times New Roman" pitchFamily="18" charset="0"/>
              </a:rPr>
              <a:t>Consider the execution of the following instructions: </a:t>
            </a:r>
          </a:p>
          <a:p>
            <a:pPr marL="0" algn="just">
              <a:spcBef>
                <a:spcPts val="0"/>
              </a:spcBef>
            </a:pPr>
            <a:r>
              <a:rPr lang="en-US" sz="2000" dirty="0">
                <a:solidFill>
                  <a:schemeClr val="accent2"/>
                </a:solidFill>
                <a:latin typeface="Times New Roman" pitchFamily="18" charset="0"/>
                <a:cs typeface="Times New Roman" pitchFamily="18" charset="0"/>
              </a:rPr>
              <a:t>ADD AL, CL; AL=10001101=8DH and AF=0 after execution </a:t>
            </a:r>
          </a:p>
          <a:p>
            <a:pPr marL="0" algn="just">
              <a:spcBef>
                <a:spcPts val="0"/>
              </a:spcBef>
            </a:pPr>
            <a:r>
              <a:rPr lang="da-DK" sz="2000" dirty="0">
                <a:solidFill>
                  <a:schemeClr val="accent2"/>
                </a:solidFill>
                <a:latin typeface="Times New Roman" pitchFamily="18" charset="0"/>
                <a:cs typeface="Times New Roman" pitchFamily="18" charset="0"/>
              </a:rPr>
              <a:t>DAA - Add 0110 (decimal 6) to AL since lower nibble in AL is greater than 9</a:t>
            </a:r>
            <a:endParaRPr lang="en-US" sz="2000" dirty="0">
              <a:solidFill>
                <a:schemeClr val="accent2"/>
              </a:solidFill>
              <a:latin typeface="Times New Roman" pitchFamily="18" charset="0"/>
              <a:cs typeface="Times New Roman" pitchFamily="18" charset="0"/>
            </a:endParaRPr>
          </a:p>
          <a:p>
            <a:pPr marL="0" algn="just">
              <a:spcBef>
                <a:spcPts val="0"/>
              </a:spcBef>
            </a:pPr>
            <a:r>
              <a:rPr lang="da-DK" sz="2000" dirty="0">
                <a:solidFill>
                  <a:schemeClr val="accent2"/>
                </a:solidFill>
                <a:latin typeface="Times New Roman" pitchFamily="18" charset="0"/>
                <a:cs typeface="Times New Roman" pitchFamily="18" charset="0"/>
              </a:rPr>
              <a:t> AL=10010011= 93 BCD </a:t>
            </a:r>
            <a:r>
              <a:rPr lang="en-US" sz="2000" dirty="0">
                <a:solidFill>
                  <a:schemeClr val="accent2"/>
                </a:solidFill>
                <a:latin typeface="Times New Roman" pitchFamily="18" charset="0"/>
                <a:cs typeface="Times New Roman" pitchFamily="18" charset="0"/>
              </a:rPr>
              <a:t>and CF=0 </a:t>
            </a:r>
          </a:p>
          <a:p>
            <a:pPr marL="0" algn="just">
              <a:spcBef>
                <a:spcPts val="0"/>
              </a:spcBef>
            </a:pPr>
            <a:r>
              <a:rPr lang="en-US" sz="2000" dirty="0">
                <a:solidFill>
                  <a:schemeClr val="accent2"/>
                </a:solidFill>
                <a:latin typeface="Times New Roman" pitchFamily="18" charset="0"/>
                <a:cs typeface="Times New Roman" pitchFamily="18" charset="0"/>
              </a:rPr>
              <a:t>Therefore the result of addition is 93 BCD.</a:t>
            </a:r>
          </a:p>
          <a:p>
            <a:pPr eaLnBrk="1" hangingPunct="1"/>
            <a:endParaRPr lang="en-US" sz="1800" dirty="0"/>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61</a:t>
            </a:fld>
            <a:endParaRPr lang="en-US"/>
          </a:p>
        </p:txBody>
      </p:sp>
      <p:pic>
        <p:nvPicPr>
          <p:cNvPr id="6" name="Picture 3"/>
          <p:cNvPicPr>
            <a:picLocks noChangeAspect="1" noChangeArrowheads="1"/>
          </p:cNvPicPr>
          <p:nvPr/>
        </p:nvPicPr>
        <p:blipFill>
          <a:blip r:embed="rId2"/>
          <a:srcRect/>
          <a:stretch>
            <a:fillRect/>
          </a:stretch>
        </p:blipFill>
        <p:spPr bwMode="auto">
          <a:xfrm>
            <a:off x="8677282" y="0"/>
            <a:ext cx="1990725" cy="12954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881158" y="381000"/>
            <a:ext cx="6643734" cy="762000"/>
          </a:xfrm>
        </p:spPr>
        <p:txBody>
          <a:bodyPr/>
          <a:lstStyle/>
          <a:p>
            <a:pPr algn="ctr" eaLnBrk="1" hangingPunct="1"/>
            <a:r>
              <a:rPr lang="en-US" dirty="0">
                <a:latin typeface="Times New Roman" pitchFamily="18" charset="0"/>
                <a:cs typeface="Times New Roman" pitchFamily="18" charset="0"/>
              </a:rPr>
              <a:t>Arithmetic Instructions</a:t>
            </a:r>
          </a:p>
        </p:txBody>
      </p:sp>
      <p:sp>
        <p:nvSpPr>
          <p:cNvPr id="53251" name="Content Placeholder 2"/>
          <p:cNvSpPr>
            <a:spLocks noGrp="1"/>
          </p:cNvSpPr>
          <p:nvPr>
            <p:ph idx="1"/>
          </p:nvPr>
        </p:nvSpPr>
        <p:spPr>
          <a:xfrm>
            <a:off x="1524000" y="1357298"/>
            <a:ext cx="8929718" cy="5072098"/>
          </a:xfrm>
        </p:spPr>
        <p:txBody>
          <a:bodyPr/>
          <a:lstStyle/>
          <a:p>
            <a:pPr marL="0" algn="just">
              <a:spcBef>
                <a:spcPts val="0"/>
              </a:spcBef>
            </a:pPr>
            <a:r>
              <a:rPr lang="en-US" sz="2000" b="1" dirty="0">
                <a:solidFill>
                  <a:schemeClr val="accent2"/>
                </a:solidFill>
                <a:latin typeface="Times New Roman" pitchFamily="18" charset="0"/>
                <a:cs typeface="Times New Roman" pitchFamily="18" charset="0"/>
              </a:rPr>
              <a:t>DAS:  </a:t>
            </a:r>
            <a:r>
              <a:rPr lang="en-US" sz="2000" dirty="0">
                <a:latin typeface="Times New Roman" pitchFamily="18" charset="0"/>
                <a:cs typeface="Times New Roman" pitchFamily="18" charset="0"/>
              </a:rPr>
              <a:t>Decimal Adjust after BCD subtraction</a:t>
            </a:r>
          </a:p>
          <a:p>
            <a:pPr marL="0" algn="just">
              <a:spcBef>
                <a:spcPts val="0"/>
              </a:spcBef>
            </a:pPr>
            <a:r>
              <a:rPr lang="en-US" sz="2000" dirty="0">
                <a:latin typeface="Times New Roman" pitchFamily="18" charset="0"/>
                <a:cs typeface="Times New Roman" pitchFamily="18" charset="0"/>
              </a:rPr>
              <a:t>DAS is used to get the result is in correct packed BCD form after subtracting two packed BCD numbers.  The result of the subtraction must be in AL for DAS to work correctly.  If the lower nibble in AL after a subtraction is greater than 9 or the AF was set by subtraction then the DAS will subtract 6 from the lower nibble of AL.  If the result in the upper nibble is now greater than 9 or if the carry flag was set, the DAS will subtract 60H from AL. </a:t>
            </a:r>
          </a:p>
          <a:p>
            <a:pPr marL="0" algn="just">
              <a:spcBef>
                <a:spcPts val="0"/>
              </a:spcBef>
            </a:pPr>
            <a:r>
              <a:rPr lang="en-US" sz="2000" dirty="0">
                <a:latin typeface="Times New Roman" pitchFamily="18" charset="0"/>
                <a:cs typeface="Times New Roman" pitchFamily="18" charset="0"/>
              </a:rPr>
              <a:t>Examples:</a:t>
            </a:r>
          </a:p>
          <a:p>
            <a:pPr marL="0" algn="just">
              <a:spcBef>
                <a:spcPts val="0"/>
              </a:spcBef>
            </a:pPr>
            <a:r>
              <a:rPr lang="en-US" sz="2000" dirty="0">
                <a:solidFill>
                  <a:schemeClr val="accent2"/>
                </a:solidFill>
                <a:latin typeface="Times New Roman" pitchFamily="18" charset="0"/>
                <a:cs typeface="Times New Roman" pitchFamily="18" charset="0"/>
              </a:rPr>
              <a:t>Let  AL=86 BCD=1000 0110</a:t>
            </a:r>
          </a:p>
          <a:p>
            <a:pPr marL="0" algn="just">
              <a:spcBef>
                <a:spcPts val="0"/>
              </a:spcBef>
            </a:pPr>
            <a:r>
              <a:rPr lang="en-US" sz="2000" dirty="0">
                <a:solidFill>
                  <a:schemeClr val="accent2"/>
                </a:solidFill>
                <a:latin typeface="Times New Roman" pitchFamily="18" charset="0"/>
                <a:cs typeface="Times New Roman" pitchFamily="18" charset="0"/>
              </a:rPr>
              <a:t>CH=57 BCD=0101 0111</a:t>
            </a:r>
          </a:p>
          <a:p>
            <a:pPr marL="0" algn="just">
              <a:spcBef>
                <a:spcPts val="0"/>
              </a:spcBef>
            </a:pPr>
            <a:r>
              <a:rPr lang="en-US" sz="2000" dirty="0">
                <a:solidFill>
                  <a:schemeClr val="accent2"/>
                </a:solidFill>
                <a:latin typeface="Times New Roman" pitchFamily="18" charset="0"/>
                <a:cs typeface="Times New Roman" pitchFamily="18" charset="0"/>
              </a:rPr>
              <a:t>Consider the execution of the following instructions:</a:t>
            </a:r>
          </a:p>
          <a:p>
            <a:pPr marL="0" algn="just">
              <a:spcBef>
                <a:spcPts val="0"/>
              </a:spcBef>
            </a:pPr>
            <a:r>
              <a:rPr lang="en-US" sz="2000" dirty="0">
                <a:solidFill>
                  <a:schemeClr val="accent2"/>
                </a:solidFill>
                <a:latin typeface="Times New Roman" pitchFamily="18" charset="0"/>
                <a:cs typeface="Times New Roman" pitchFamily="18" charset="0"/>
              </a:rPr>
              <a:t>SUB AL, CH; AL=0010 1111=2FH and CF=0 after execution </a:t>
            </a:r>
          </a:p>
          <a:p>
            <a:pPr marL="0" algn="just">
              <a:spcBef>
                <a:spcPts val="0"/>
              </a:spcBef>
            </a:pPr>
            <a:r>
              <a:rPr lang="en-US" sz="2000" dirty="0">
                <a:solidFill>
                  <a:schemeClr val="accent2"/>
                </a:solidFill>
                <a:latin typeface="Times New Roman" pitchFamily="18" charset="0"/>
                <a:cs typeface="Times New Roman" pitchFamily="18" charset="0"/>
              </a:rPr>
              <a:t>DAS; Lower nibble of result is 1111, so DAS subtracts 06H from AL to make </a:t>
            </a:r>
          </a:p>
          <a:p>
            <a:pPr marL="0" algn="just">
              <a:spcBef>
                <a:spcPts val="0"/>
              </a:spcBef>
            </a:pPr>
            <a:r>
              <a:rPr lang="en-US" sz="2000" dirty="0">
                <a:solidFill>
                  <a:schemeClr val="accent2"/>
                </a:solidFill>
                <a:latin typeface="Times New Roman" pitchFamily="18" charset="0"/>
                <a:cs typeface="Times New Roman" pitchFamily="18" charset="0"/>
              </a:rPr>
              <a:t>AL=0010 1001=29 BCD and CF=0 to indicate there is no borrow.</a:t>
            </a:r>
          </a:p>
          <a:p>
            <a:pPr marL="0" algn="just">
              <a:spcBef>
                <a:spcPts val="0"/>
              </a:spcBef>
            </a:pPr>
            <a:r>
              <a:rPr lang="en-US" sz="2000" dirty="0">
                <a:solidFill>
                  <a:schemeClr val="accent2"/>
                </a:solidFill>
                <a:latin typeface="Times New Roman" pitchFamily="18" charset="0"/>
                <a:cs typeface="Times New Roman" pitchFamily="18" charset="0"/>
              </a:rPr>
              <a:t>The result is 29 BCD.</a:t>
            </a:r>
          </a:p>
          <a:p>
            <a:pPr marL="0" algn="just">
              <a:spcBef>
                <a:spcPts val="0"/>
              </a:spcBef>
            </a:pPr>
            <a:endParaRPr lang="en-US" sz="2000" dirty="0">
              <a:latin typeface="Times New Roman" pitchFamily="18" charset="0"/>
              <a:cs typeface="Times New Roman" pitchFamily="18" charset="0"/>
            </a:endParaRPr>
          </a:p>
        </p:txBody>
      </p:sp>
      <p:sp>
        <p:nvSpPr>
          <p:cNvPr id="5" name="Slide Number Placeholder 4"/>
          <p:cNvSpPr>
            <a:spLocks noGrp="1"/>
          </p:cNvSpPr>
          <p:nvPr>
            <p:ph type="sldNum" sz="quarter" idx="11"/>
          </p:nvPr>
        </p:nvSpPr>
        <p:spPr/>
        <p:txBody>
          <a:bodyPr/>
          <a:lstStyle/>
          <a:p>
            <a:pPr>
              <a:defRPr/>
            </a:pPr>
            <a:fld id="{12DEE2C8-00B6-4318-90E5-BB26A917AC72}" type="slidenum">
              <a:rPr lang="en-US" smtClean="0"/>
              <a:pPr>
                <a:defRPr/>
              </a:pPr>
              <a:t>62</a:t>
            </a:fld>
            <a:endParaRPr lang="en-US"/>
          </a:p>
        </p:txBody>
      </p:sp>
      <p:pic>
        <p:nvPicPr>
          <p:cNvPr id="6" name="Picture 3"/>
          <p:cNvPicPr>
            <a:picLocks noChangeAspect="1" noChangeArrowheads="1"/>
          </p:cNvPicPr>
          <p:nvPr/>
        </p:nvPicPr>
        <p:blipFill>
          <a:blip r:embed="rId2"/>
          <a:srcRect/>
          <a:stretch>
            <a:fillRect/>
          </a:stretch>
        </p:blipFill>
        <p:spPr bwMode="auto">
          <a:xfrm>
            <a:off x="8677282" y="0"/>
            <a:ext cx="1990725" cy="12954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83B5-1A52-46AE-977B-08A5E2686D25}"/>
              </a:ext>
            </a:extLst>
          </p:cNvPr>
          <p:cNvSpPr>
            <a:spLocks noGrp="1"/>
          </p:cNvSpPr>
          <p:nvPr>
            <p:ph type="title"/>
          </p:nvPr>
        </p:nvSpPr>
        <p:spPr/>
        <p:txBody>
          <a:bodyPr/>
          <a:lstStyle/>
          <a:p>
            <a:r>
              <a:rPr lang="en-IN" dirty="0"/>
              <a:t>AAA: ASCII AFTER ADDITION</a:t>
            </a:r>
          </a:p>
        </p:txBody>
      </p:sp>
      <p:sp>
        <p:nvSpPr>
          <p:cNvPr id="3" name="Content Placeholder 2">
            <a:extLst>
              <a:ext uri="{FF2B5EF4-FFF2-40B4-BE49-F238E27FC236}">
                <a16:creationId xmlns:a16="http://schemas.microsoft.com/office/drawing/2014/main" id="{6251E10D-6130-4810-9BFF-CFBE33E354B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057043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ED3AA-2AC1-4967-8B02-14903DB6A4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619782-FF4C-46A1-A1CF-6D89DC6FC69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E0CCE40-9070-4A86-AF1F-488AD83FCD6F}"/>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6090990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B43C-7AB1-4D06-8BAD-D3B451980F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09116F-2B86-4E22-9B1B-6966EFD95B6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A5FAE3B-8704-4191-853C-EC3DB9B1E078}"/>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6549305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A2E49-FD3F-4C89-BD6D-CF69472CAD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64438A-47B5-4C31-855D-520792317614}"/>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661A3AB-B3BC-4F61-88D2-10931C759B60}"/>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7522509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8F21-9625-47A1-8C7C-12B8528866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A5F61C-8DB4-493F-BF7B-499E5DFD4E8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6796D1D-ECA9-4EBB-B23F-9AC79ADE1BBA}"/>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8062749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5400" dirty="0">
                <a:latin typeface="Times New Roman" pitchFamily="18" charset="0"/>
                <a:cs typeface="Times New Roman" pitchFamily="18" charset="0"/>
              </a:rPr>
              <a:t>Stack Structure</a:t>
            </a:r>
            <a:endParaRPr lang="en-IN" sz="5400" dirty="0"/>
          </a:p>
        </p:txBody>
      </p:sp>
      <p:sp>
        <p:nvSpPr>
          <p:cNvPr id="4" name="Slide Number Placeholder 3"/>
          <p:cNvSpPr>
            <a:spLocks noGrp="1"/>
          </p:cNvSpPr>
          <p:nvPr>
            <p:ph type="sldNum" sz="quarter" idx="11"/>
          </p:nvPr>
        </p:nvSpPr>
        <p:spPr/>
        <p:txBody>
          <a:bodyPr/>
          <a:lstStyle/>
          <a:p>
            <a:pPr>
              <a:defRPr/>
            </a:pPr>
            <a:fld id="{12DEE2C8-00B6-4318-90E5-BB26A917AC72}" type="slidenum">
              <a:rPr lang="en-US" smtClean="0"/>
              <a:pPr>
                <a:defRPr/>
              </a:pPr>
              <a:t>68</a:t>
            </a:fld>
            <a:endParaRPr lang="en-US"/>
          </a:p>
        </p:txBody>
      </p:sp>
      <p:pic>
        <p:nvPicPr>
          <p:cNvPr id="5" name="Picture 3"/>
          <p:cNvPicPr>
            <a:picLocks noChangeAspect="1" noChangeArrowheads="1"/>
          </p:cNvPicPr>
          <p:nvPr/>
        </p:nvPicPr>
        <p:blipFill>
          <a:blip r:embed="rId2"/>
          <a:srcRect/>
          <a:stretch>
            <a:fillRect/>
          </a:stretch>
        </p:blipFill>
        <p:spPr bwMode="auto">
          <a:xfrm>
            <a:off x="8677282" y="0"/>
            <a:ext cx="1990725" cy="1295400"/>
          </a:xfrm>
          <a:prstGeom prst="rect">
            <a:avLst/>
          </a:prstGeom>
          <a:noFill/>
          <a:ln w="9525">
            <a:noFill/>
            <a:miter lim="800000"/>
            <a:headEnd/>
            <a:tailEnd/>
          </a:ln>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414" y="1295401"/>
            <a:ext cx="6429420" cy="2932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847528" y="4381215"/>
            <a:ext cx="8532440" cy="2031325"/>
          </a:xfrm>
          <a:prstGeom prst="rect">
            <a:avLst/>
          </a:prstGeom>
        </p:spPr>
        <p:txBody>
          <a:bodyPr wrap="square">
            <a:spAutoFit/>
          </a:bodyPr>
          <a:lstStyle/>
          <a:p>
            <a:pPr marL="285750" indent="-285750" algn="just">
              <a:buFont typeface="Wingdings" pitchFamily="2" charset="2"/>
              <a:buChar char="Ø"/>
            </a:pPr>
            <a:r>
              <a:rPr lang="en-US" dirty="0">
                <a:solidFill>
                  <a:schemeClr val="accent1"/>
                </a:solidFill>
                <a:latin typeface="Times New Roman" pitchFamily="18" charset="0"/>
                <a:cs typeface="Times New Roman" pitchFamily="18" charset="0"/>
              </a:rPr>
              <a:t>Stack is a set of memory locations in the Read/Write memory which is used for temporary storage of binary information during the execution of a program. </a:t>
            </a:r>
          </a:p>
          <a:p>
            <a:pPr marL="285750" indent="-285750" algn="just">
              <a:buFont typeface="Wingdings" pitchFamily="2" charset="2"/>
              <a:buChar char="Ø"/>
            </a:pPr>
            <a:r>
              <a:rPr lang="en-US" dirty="0">
                <a:solidFill>
                  <a:schemeClr val="accent1"/>
                </a:solidFill>
                <a:latin typeface="Times New Roman" pitchFamily="18" charset="0"/>
                <a:cs typeface="Times New Roman" pitchFamily="18" charset="0"/>
              </a:rPr>
              <a:t>It is implemented in the Last-in-first-out (LIFO) manner. i.e., the data written first can be accessed last, One can put the data on the top of the stack by a special operation known as PUSH. </a:t>
            </a:r>
          </a:p>
          <a:p>
            <a:pPr marL="285750" indent="-285750" algn="just">
              <a:buFont typeface="Wingdings" pitchFamily="2" charset="2"/>
              <a:buChar char="Ø"/>
            </a:pPr>
            <a:r>
              <a:rPr lang="en-US" dirty="0">
                <a:solidFill>
                  <a:schemeClr val="accent1"/>
                </a:solidFill>
                <a:latin typeface="Times New Roman" pitchFamily="18" charset="0"/>
                <a:cs typeface="Times New Roman" pitchFamily="18" charset="0"/>
              </a:rPr>
              <a:t>Data can be read or taken out from the top of the stack by another special instruction known as POP. </a:t>
            </a:r>
            <a:endParaRPr lang="en-IN" dirty="0">
              <a:solidFill>
                <a:schemeClr val="accent1"/>
              </a:solidFill>
              <a:latin typeface="Times New Roman" pitchFamily="18" charset="0"/>
              <a:cs typeface="Times New Roman" pitchFamily="18" charset="0"/>
            </a:endParaRPr>
          </a:p>
        </p:txBody>
      </p:sp>
      <p:sp>
        <p:nvSpPr>
          <p:cNvPr id="7" name="Rectangle 6"/>
          <p:cNvSpPr/>
          <p:nvPr/>
        </p:nvSpPr>
        <p:spPr>
          <a:xfrm>
            <a:off x="7739074" y="3929066"/>
            <a:ext cx="2531462" cy="369332"/>
          </a:xfrm>
          <a:prstGeom prst="rect">
            <a:avLst/>
          </a:prstGeom>
        </p:spPr>
        <p:txBody>
          <a:bodyPr wrap="none">
            <a:spAutoFit/>
          </a:bodyPr>
          <a:lstStyle/>
          <a:p>
            <a:pPr>
              <a:buNone/>
            </a:pPr>
            <a:r>
              <a:rPr lang="en-US" dirty="0">
                <a:solidFill>
                  <a:schemeClr val="tx2"/>
                </a:solidFill>
                <a:latin typeface="Times New Roman" pitchFamily="18" charset="0"/>
                <a:cs typeface="Times New Roman" pitchFamily="18" charset="0"/>
              </a:rPr>
              <a:t>Picture Courtesy :Google</a:t>
            </a:r>
            <a:endParaRPr lang="en-IN"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4780437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81000"/>
            <a:ext cx="6310330" cy="762000"/>
          </a:xfrm>
        </p:spPr>
        <p:txBody>
          <a:bodyPr/>
          <a:lstStyle/>
          <a:p>
            <a:pPr algn="ctr"/>
            <a:r>
              <a:rPr lang="en-IN" sz="4800" dirty="0">
                <a:latin typeface="Times New Roman" pitchFamily="18" charset="0"/>
                <a:cs typeface="Times New Roman" pitchFamily="18" charset="0"/>
              </a:rPr>
              <a:t>Stack Structure</a:t>
            </a:r>
            <a:endParaRPr lang="en-IN" sz="4800" dirty="0"/>
          </a:p>
        </p:txBody>
      </p:sp>
      <p:sp>
        <p:nvSpPr>
          <p:cNvPr id="3" name="Content Placeholder 2"/>
          <p:cNvSpPr>
            <a:spLocks noGrp="1"/>
          </p:cNvSpPr>
          <p:nvPr>
            <p:ph idx="1"/>
          </p:nvPr>
        </p:nvSpPr>
        <p:spPr>
          <a:xfrm>
            <a:off x="1775520" y="1484784"/>
            <a:ext cx="8640960" cy="3886200"/>
          </a:xfrm>
        </p:spPr>
        <p:txBody>
          <a:bodyPr/>
          <a:lstStyle/>
          <a:p>
            <a:pPr algn="just"/>
            <a:r>
              <a:rPr lang="en-US" sz="2000" dirty="0">
                <a:solidFill>
                  <a:schemeClr val="accent1"/>
                </a:solidFill>
                <a:latin typeface="Times New Roman" pitchFamily="18" charset="0"/>
                <a:cs typeface="Times New Roman" pitchFamily="18" charset="0"/>
              </a:rPr>
              <a:t>Stack is implemented in two ways. In the first case, a set of registers is arranged in a shift register organization. </a:t>
            </a:r>
          </a:p>
          <a:p>
            <a:pPr algn="just"/>
            <a:r>
              <a:rPr lang="en-US" sz="2000" dirty="0">
                <a:solidFill>
                  <a:schemeClr val="accent1"/>
                </a:solidFill>
                <a:latin typeface="Times New Roman" pitchFamily="18" charset="0"/>
                <a:cs typeface="Times New Roman" pitchFamily="18" charset="0"/>
              </a:rPr>
              <a:t>One can PUSH or POP data from the top register. The whole block of data moves up or down as a result of push and pop operations respectively. </a:t>
            </a:r>
          </a:p>
          <a:p>
            <a:pPr algn="just"/>
            <a:r>
              <a:rPr lang="en-US" sz="2000" dirty="0">
                <a:solidFill>
                  <a:schemeClr val="accent1"/>
                </a:solidFill>
                <a:latin typeface="Times New Roman" pitchFamily="18" charset="0"/>
                <a:cs typeface="Times New Roman" pitchFamily="18" charset="0"/>
              </a:rPr>
              <a:t>In the second case, a block of RAM area is allocated to the stack. A special purpose register known as stack pointer (SP) points to the top of the stack. </a:t>
            </a:r>
          </a:p>
          <a:p>
            <a:pPr algn="just"/>
            <a:r>
              <a:rPr lang="en-US" sz="2000" dirty="0">
                <a:solidFill>
                  <a:schemeClr val="accent1"/>
                </a:solidFill>
                <a:latin typeface="Times New Roman" pitchFamily="18" charset="0"/>
                <a:cs typeface="Times New Roman" pitchFamily="18" charset="0"/>
              </a:rPr>
              <a:t>Whenever the stack is empty, it points to the bottom address. If a PUSH operation is performed, the data are stored at the location pointed to by SP and it is decremented by one. Similarly if the POP operation is performed, the data are taken out of the location pointed at by SP and SP is incremented by one. In this case the data do not move but SP is incremented or decremented as a result of push or pop operations respectively</a:t>
            </a:r>
            <a:endParaRPr lang="en-IN" sz="2000" dirty="0">
              <a:solidFill>
                <a:schemeClr val="accent1"/>
              </a:solidFill>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12DEE2C8-00B6-4318-90E5-BB26A917AC72}" type="slidenum">
              <a:rPr lang="en-US" smtClean="0"/>
              <a:pPr>
                <a:defRPr/>
              </a:pPr>
              <a:t>69</a:t>
            </a:fld>
            <a:endParaRPr lang="en-US"/>
          </a:p>
        </p:txBody>
      </p:sp>
      <p:pic>
        <p:nvPicPr>
          <p:cNvPr id="5" name="Picture 3"/>
          <p:cNvPicPr>
            <a:picLocks noChangeAspect="1" noChangeArrowheads="1"/>
          </p:cNvPicPr>
          <p:nvPr/>
        </p:nvPicPr>
        <p:blipFill>
          <a:blip r:embed="rId2"/>
          <a:srcRect/>
          <a:stretch>
            <a:fillRect/>
          </a:stretch>
        </p:blipFill>
        <p:spPr bwMode="auto">
          <a:xfrm>
            <a:off x="8677282" y="0"/>
            <a:ext cx="1990725" cy="1295400"/>
          </a:xfrm>
          <a:prstGeom prst="rect">
            <a:avLst/>
          </a:prstGeom>
          <a:noFill/>
          <a:ln w="9525">
            <a:noFill/>
            <a:miter lim="800000"/>
            <a:headEnd/>
            <a:tailEnd/>
          </a:ln>
        </p:spPr>
      </p:pic>
    </p:spTree>
    <p:extLst>
      <p:ext uri="{BB962C8B-B14F-4D97-AF65-F5344CB8AC3E}">
        <p14:creationId xmlns:p14="http://schemas.microsoft.com/office/powerpoint/2010/main" val="3136837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5277136" y="2117108"/>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676400" y="762000"/>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6"/>
            <a:ext cx="10515600" cy="421134"/>
          </a:xfrm>
        </p:spPr>
        <p:txBody>
          <a:bodyPr>
            <a:normAutofit fontScale="90000"/>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7</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87776" y="838394"/>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sp>
        <p:nvSpPr>
          <p:cNvPr id="22" name="Rectangle 21"/>
          <p:cNvSpPr/>
          <p:nvPr/>
        </p:nvSpPr>
        <p:spPr>
          <a:xfrm>
            <a:off x="5257800" y="838200"/>
            <a:ext cx="525780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The instruction will specify the name of the register which holds the data to be operated by the instruction.</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CL, DH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The content of 8-bit register DH is moved to another 8-bit register CL</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(CL) </a:t>
            </a:r>
            <a:r>
              <a:rPr lang="en-US" sz="1400" b="1" dirty="0">
                <a:solidFill>
                  <a:schemeClr val="tx1"/>
                </a:solidFill>
                <a:latin typeface="Verdana" pitchFamily="34" charset="0"/>
                <a:ea typeface="Verdana" pitchFamily="34" charset="0"/>
                <a:cs typeface="Verdana" pitchFamily="34" charset="0"/>
                <a:sym typeface="Symbol"/>
              </a:rPr>
              <a:t> (DH)</a:t>
            </a:r>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24600" y="3886200"/>
            <a:ext cx="2576098" cy="25329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486936" y="127324"/>
            <a:ext cx="3028664" cy="461665"/>
          </a:xfrm>
          <a:prstGeom prst="rect">
            <a:avLst/>
          </a:prstGeom>
          <a:noFill/>
        </p:spPr>
        <p:txBody>
          <a:bodyPr wrap="square" rtlCol="0">
            <a:spAutoFit/>
          </a:bodyPr>
          <a:lstStyle/>
          <a:p>
            <a:pPr algn="r"/>
            <a:r>
              <a:rPr lang="en-US" sz="1200" b="1" dirty="0">
                <a:solidFill>
                  <a:srgbClr val="FF0000"/>
                </a:solidFill>
              </a:rPr>
              <a:t>Group I : Addressing modes for register and immediate data</a:t>
            </a:r>
          </a:p>
        </p:txBody>
      </p:sp>
    </p:spTree>
    <p:extLst>
      <p:ext uri="{BB962C8B-B14F-4D97-AF65-F5344CB8AC3E}">
        <p14:creationId xmlns:p14="http://schemas.microsoft.com/office/powerpoint/2010/main" val="28130765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81000"/>
            <a:ext cx="6310330" cy="762000"/>
          </a:xfrm>
        </p:spPr>
        <p:txBody>
          <a:bodyPr/>
          <a:lstStyle/>
          <a:p>
            <a:pPr algn="ctr"/>
            <a:r>
              <a:rPr lang="en-IN" dirty="0">
                <a:latin typeface="Times New Roman" pitchFamily="18" charset="0"/>
                <a:cs typeface="Times New Roman" pitchFamily="18" charset="0"/>
              </a:rPr>
              <a:t>Stack Structure</a:t>
            </a:r>
            <a:endParaRPr lang="en-IN" dirty="0"/>
          </a:p>
        </p:txBody>
      </p:sp>
      <p:sp>
        <p:nvSpPr>
          <p:cNvPr id="3" name="Content Placeholder 2"/>
          <p:cNvSpPr>
            <a:spLocks noGrp="1"/>
          </p:cNvSpPr>
          <p:nvPr>
            <p:ph idx="1"/>
          </p:nvPr>
        </p:nvSpPr>
        <p:spPr>
          <a:xfrm>
            <a:off x="1775520" y="1428736"/>
            <a:ext cx="8640960" cy="4230280"/>
          </a:xfrm>
        </p:spPr>
        <p:txBody>
          <a:bodyPr>
            <a:normAutofit fontScale="92500" lnSpcReduction="10000"/>
          </a:bodyPr>
          <a:lstStyle/>
          <a:p>
            <a:pPr algn="just"/>
            <a:r>
              <a:rPr lang="en-US" dirty="0">
                <a:solidFill>
                  <a:schemeClr val="accent1"/>
                </a:solidFill>
                <a:latin typeface="Times New Roman" pitchFamily="18" charset="0"/>
                <a:cs typeface="Times New Roman" pitchFamily="18" charset="0"/>
              </a:rPr>
              <a:t>Application of Stack: Stack provides a powerful data structure which has applications in many situations. The main advantage of the stack is that, We can store data (PUSH) in it with out destroying previously stored data. </a:t>
            </a:r>
          </a:p>
          <a:p>
            <a:pPr algn="just"/>
            <a:r>
              <a:rPr lang="en-US" dirty="0">
                <a:solidFill>
                  <a:schemeClr val="accent1"/>
                </a:solidFill>
                <a:latin typeface="Times New Roman" pitchFamily="18" charset="0"/>
                <a:cs typeface="Times New Roman" pitchFamily="18" charset="0"/>
              </a:rPr>
              <a:t>This is not true in the case of other registers and memory locations. stack operations are also very fast The stack may also be used for storing local variables of subroutine and for the transfer of parameter addresses to a subroutine. </a:t>
            </a:r>
          </a:p>
          <a:p>
            <a:pPr algn="just"/>
            <a:r>
              <a:rPr lang="en-US" dirty="0">
                <a:solidFill>
                  <a:schemeClr val="accent1"/>
                </a:solidFill>
                <a:latin typeface="Times New Roman" pitchFamily="18" charset="0"/>
                <a:cs typeface="Times New Roman" pitchFamily="18" charset="0"/>
              </a:rPr>
              <a:t>This facilitates the implementation of re-entrant subroutines which is a very important software property. The disadvantage is, as the stack has no fixed address, it is difficult to debug and document a program that uses stack</a:t>
            </a:r>
            <a:r>
              <a:rPr lang="en-US" sz="2000" dirty="0"/>
              <a:t>. </a:t>
            </a:r>
            <a:endParaRPr lang="en-IN" sz="2000" dirty="0"/>
          </a:p>
        </p:txBody>
      </p:sp>
      <p:sp>
        <p:nvSpPr>
          <p:cNvPr id="4" name="Slide Number Placeholder 3"/>
          <p:cNvSpPr>
            <a:spLocks noGrp="1"/>
          </p:cNvSpPr>
          <p:nvPr>
            <p:ph type="sldNum" sz="quarter" idx="11"/>
          </p:nvPr>
        </p:nvSpPr>
        <p:spPr/>
        <p:txBody>
          <a:bodyPr/>
          <a:lstStyle/>
          <a:p>
            <a:pPr>
              <a:defRPr/>
            </a:pPr>
            <a:fld id="{12DEE2C8-00B6-4318-90E5-BB26A917AC72}" type="slidenum">
              <a:rPr lang="en-US" smtClean="0"/>
              <a:pPr>
                <a:defRPr/>
              </a:pPr>
              <a:t>70</a:t>
            </a:fld>
            <a:endParaRPr lang="en-US"/>
          </a:p>
        </p:txBody>
      </p:sp>
      <p:pic>
        <p:nvPicPr>
          <p:cNvPr id="6" name="Picture 3"/>
          <p:cNvPicPr>
            <a:picLocks noChangeAspect="1" noChangeArrowheads="1"/>
          </p:cNvPicPr>
          <p:nvPr/>
        </p:nvPicPr>
        <p:blipFill>
          <a:blip r:embed="rId2"/>
          <a:srcRect/>
          <a:stretch>
            <a:fillRect/>
          </a:stretch>
        </p:blipFill>
        <p:spPr bwMode="auto">
          <a:xfrm>
            <a:off x="8677282" y="0"/>
            <a:ext cx="1990725" cy="1295400"/>
          </a:xfrm>
          <a:prstGeom prst="rect">
            <a:avLst/>
          </a:prstGeom>
          <a:noFill/>
          <a:ln w="9525">
            <a:noFill/>
            <a:miter lim="800000"/>
            <a:headEnd/>
            <a:tailEnd/>
          </a:ln>
        </p:spPr>
      </p:pic>
    </p:spTree>
    <p:extLst>
      <p:ext uri="{BB962C8B-B14F-4D97-AF65-F5344CB8AC3E}">
        <p14:creationId xmlns:p14="http://schemas.microsoft.com/office/powerpoint/2010/main" val="2236721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81000"/>
            <a:ext cx="6381768" cy="762000"/>
          </a:xfrm>
        </p:spPr>
        <p:txBody>
          <a:bodyPr/>
          <a:lstStyle/>
          <a:p>
            <a:pPr algn="ctr"/>
            <a:r>
              <a:rPr lang="en-US" dirty="0">
                <a:latin typeface="Times New Roman" pitchFamily="18" charset="0"/>
                <a:cs typeface="Times New Roman" pitchFamily="18" charset="0"/>
              </a:rPr>
              <a:t>Stack Operation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1775520" y="1447800"/>
            <a:ext cx="8640960" cy="3886200"/>
          </a:xfrm>
        </p:spPr>
        <p:txBody>
          <a:bodyPr/>
          <a:lstStyle/>
          <a:p>
            <a:pPr algn="just"/>
            <a:r>
              <a:rPr lang="en-US" dirty="0">
                <a:solidFill>
                  <a:schemeClr val="accent1"/>
                </a:solidFill>
                <a:latin typeface="Times New Roman" pitchFamily="18" charset="0"/>
                <a:cs typeface="Times New Roman" pitchFamily="18" charset="0"/>
              </a:rPr>
              <a:t>Stack operation: Operations on stack are performed using the two instructions namely PUSH and POP. The contents of the stack are moved to certain memory locations after PUSH instruction. </a:t>
            </a:r>
          </a:p>
          <a:p>
            <a:pPr algn="just"/>
            <a:r>
              <a:rPr lang="en-US" dirty="0">
                <a:solidFill>
                  <a:schemeClr val="accent1"/>
                </a:solidFill>
                <a:latin typeface="Times New Roman" pitchFamily="18" charset="0"/>
                <a:cs typeface="Times New Roman" pitchFamily="18" charset="0"/>
              </a:rPr>
              <a:t>Similarly, the contents of the memory are transferred back to registers by POP instruction</a:t>
            </a:r>
            <a:r>
              <a:rPr lang="en-US" dirty="0"/>
              <a:t>. </a:t>
            </a:r>
            <a:endParaRPr lang="en-IN" dirty="0"/>
          </a:p>
        </p:txBody>
      </p:sp>
      <p:sp>
        <p:nvSpPr>
          <p:cNvPr id="4" name="Slide Number Placeholder 3"/>
          <p:cNvSpPr>
            <a:spLocks noGrp="1"/>
          </p:cNvSpPr>
          <p:nvPr>
            <p:ph type="sldNum" sz="quarter" idx="11"/>
          </p:nvPr>
        </p:nvSpPr>
        <p:spPr/>
        <p:txBody>
          <a:bodyPr/>
          <a:lstStyle/>
          <a:p>
            <a:pPr>
              <a:defRPr/>
            </a:pPr>
            <a:fld id="{12DEE2C8-00B6-4318-90E5-BB26A917AC72}" type="slidenum">
              <a:rPr lang="en-US" smtClean="0"/>
              <a:pPr>
                <a:defRPr/>
              </a:pPr>
              <a:t>71</a:t>
            </a:fld>
            <a:endParaRPr lang="en-US"/>
          </a:p>
        </p:txBody>
      </p:sp>
      <p:pic>
        <p:nvPicPr>
          <p:cNvPr id="5" name="Picture 3"/>
          <p:cNvPicPr>
            <a:picLocks noChangeAspect="1" noChangeArrowheads="1"/>
          </p:cNvPicPr>
          <p:nvPr/>
        </p:nvPicPr>
        <p:blipFill>
          <a:blip r:embed="rId2"/>
          <a:srcRect/>
          <a:stretch>
            <a:fillRect/>
          </a:stretch>
        </p:blipFill>
        <p:spPr bwMode="auto">
          <a:xfrm>
            <a:off x="8677282" y="0"/>
            <a:ext cx="1990725" cy="1295400"/>
          </a:xfrm>
          <a:prstGeom prst="rect">
            <a:avLst/>
          </a:prstGeom>
          <a:noFill/>
          <a:ln w="9525">
            <a:noFill/>
            <a:miter lim="800000"/>
            <a:headEnd/>
            <a:tailEnd/>
          </a:ln>
        </p:spPr>
      </p:pic>
    </p:spTree>
    <p:extLst>
      <p:ext uri="{BB962C8B-B14F-4D97-AF65-F5344CB8AC3E}">
        <p14:creationId xmlns:p14="http://schemas.microsoft.com/office/powerpoint/2010/main" val="31433203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PUSH operation of the Stack</a:t>
            </a:r>
            <a:endParaRPr lang="en-IN" dirty="0"/>
          </a:p>
        </p:txBody>
      </p:sp>
      <p:sp>
        <p:nvSpPr>
          <p:cNvPr id="3" name="Content Placeholder 2"/>
          <p:cNvSpPr>
            <a:spLocks noGrp="1"/>
          </p:cNvSpPr>
          <p:nvPr>
            <p:ph idx="1"/>
          </p:nvPr>
        </p:nvSpPr>
        <p:spPr>
          <a:xfrm>
            <a:off x="1738282" y="1447800"/>
            <a:ext cx="8715436" cy="3886200"/>
          </a:xfrm>
        </p:spPr>
        <p:txBody>
          <a:bodyPr/>
          <a:lstStyle/>
          <a:p>
            <a:r>
              <a:rPr lang="en-US" dirty="0">
                <a:solidFill>
                  <a:schemeClr val="accent1"/>
                </a:solidFill>
                <a:latin typeface="Times New Roman" pitchFamily="18" charset="0"/>
                <a:cs typeface="Times New Roman" pitchFamily="18" charset="0"/>
              </a:rPr>
              <a:t>Let us consider two registers (register pair) B &amp; C whose contents are 25 &amp; 62. </a:t>
            </a:r>
            <a:endParaRPr lang="en-IN" dirty="0">
              <a:solidFill>
                <a:schemeClr val="accent1"/>
              </a:solidFill>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12DEE2C8-00B6-4318-90E5-BB26A917AC72}" type="slidenum">
              <a:rPr lang="en-US" smtClean="0"/>
              <a:pPr>
                <a:defRPr/>
              </a:pPr>
              <a:t>72</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00306"/>
            <a:ext cx="9001156" cy="374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srcRect/>
          <a:stretch>
            <a:fillRect/>
          </a:stretch>
        </p:blipFill>
        <p:spPr bwMode="auto">
          <a:xfrm>
            <a:off x="8677282" y="0"/>
            <a:ext cx="1990725" cy="1295400"/>
          </a:xfrm>
          <a:prstGeom prst="rect">
            <a:avLst/>
          </a:prstGeom>
          <a:noFill/>
          <a:ln w="9525">
            <a:noFill/>
            <a:miter lim="800000"/>
            <a:headEnd/>
            <a:tailEnd/>
          </a:ln>
        </p:spPr>
      </p:pic>
      <p:sp>
        <p:nvSpPr>
          <p:cNvPr id="7" name="Rectangle 6"/>
          <p:cNvSpPr/>
          <p:nvPr/>
        </p:nvSpPr>
        <p:spPr>
          <a:xfrm>
            <a:off x="6667504" y="6215082"/>
            <a:ext cx="2531462" cy="369332"/>
          </a:xfrm>
          <a:prstGeom prst="rect">
            <a:avLst/>
          </a:prstGeom>
        </p:spPr>
        <p:txBody>
          <a:bodyPr wrap="none">
            <a:spAutoFit/>
          </a:bodyPr>
          <a:lstStyle/>
          <a:p>
            <a:pPr>
              <a:buNone/>
            </a:pPr>
            <a:r>
              <a:rPr lang="en-US" dirty="0">
                <a:solidFill>
                  <a:schemeClr val="tx2"/>
                </a:solidFill>
                <a:latin typeface="Times New Roman" pitchFamily="18" charset="0"/>
                <a:cs typeface="Times New Roman" pitchFamily="18" charset="0"/>
              </a:rPr>
              <a:t>Picture Courtesy :Google</a:t>
            </a:r>
            <a:endParaRPr lang="en-IN"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1825208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1" y="381000"/>
            <a:ext cx="6391281" cy="762000"/>
          </a:xfrm>
        </p:spPr>
        <p:txBody>
          <a:bodyPr>
            <a:normAutofit fontScale="90000"/>
          </a:bodyPr>
          <a:lstStyle/>
          <a:p>
            <a:pPr algn="ctr"/>
            <a:r>
              <a:rPr lang="en-US" sz="4000" dirty="0">
                <a:latin typeface="Times New Roman" pitchFamily="18" charset="0"/>
                <a:cs typeface="Times New Roman" pitchFamily="18" charset="0"/>
              </a:rPr>
              <a:t>The POP operation of the S</a:t>
            </a:r>
            <a:r>
              <a:rPr lang="en-US" dirty="0">
                <a:latin typeface="Times New Roman" pitchFamily="18" charset="0"/>
                <a:cs typeface="Times New Roman" pitchFamily="18" charset="0"/>
              </a:rPr>
              <a:t>tack</a:t>
            </a:r>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12DEE2C8-00B6-4318-90E5-BB26A917AC72}" type="slidenum">
              <a:rPr lang="en-US" smtClean="0"/>
              <a:pPr>
                <a:defRPr/>
              </a:pPr>
              <a:t>73</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3" y="1571612"/>
            <a:ext cx="3286125" cy="5072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3191" y="1500174"/>
            <a:ext cx="4000527" cy="4643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a:off x="5154670" y="3624216"/>
            <a:ext cx="962347" cy="4459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8" name="Picture 3"/>
          <p:cNvPicPr>
            <a:picLocks noChangeAspect="1" noChangeArrowheads="1"/>
          </p:cNvPicPr>
          <p:nvPr/>
        </p:nvPicPr>
        <p:blipFill>
          <a:blip r:embed="rId4"/>
          <a:srcRect/>
          <a:stretch>
            <a:fillRect/>
          </a:stretch>
        </p:blipFill>
        <p:spPr bwMode="auto">
          <a:xfrm>
            <a:off x="8677282" y="0"/>
            <a:ext cx="1990725" cy="1295400"/>
          </a:xfrm>
          <a:prstGeom prst="rect">
            <a:avLst/>
          </a:prstGeom>
          <a:noFill/>
          <a:ln w="9525">
            <a:noFill/>
            <a:miter lim="800000"/>
            <a:headEnd/>
            <a:tailEnd/>
          </a:ln>
        </p:spPr>
      </p:pic>
      <p:sp>
        <p:nvSpPr>
          <p:cNvPr id="9" name="Rectangle 8"/>
          <p:cNvSpPr/>
          <p:nvPr/>
        </p:nvSpPr>
        <p:spPr>
          <a:xfrm>
            <a:off x="6453190" y="6286520"/>
            <a:ext cx="2531462" cy="369332"/>
          </a:xfrm>
          <a:prstGeom prst="rect">
            <a:avLst/>
          </a:prstGeom>
        </p:spPr>
        <p:txBody>
          <a:bodyPr wrap="none">
            <a:spAutoFit/>
          </a:bodyPr>
          <a:lstStyle/>
          <a:p>
            <a:pPr>
              <a:buNone/>
            </a:pPr>
            <a:r>
              <a:rPr lang="en-US" dirty="0">
                <a:solidFill>
                  <a:schemeClr val="tx2"/>
                </a:solidFill>
                <a:latin typeface="Times New Roman" pitchFamily="18" charset="0"/>
                <a:cs typeface="Times New Roman" pitchFamily="18" charset="0"/>
              </a:rPr>
              <a:t>Picture Courtesy :Google</a:t>
            </a:r>
            <a:endParaRPr lang="en-IN"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0252074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Times New Roman" pitchFamily="18" charset="0"/>
                <a:cs typeface="Times New Roman" pitchFamily="18" charset="0"/>
              </a:rPr>
              <a:t>Example program</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1524000" y="1447800"/>
            <a:ext cx="9144000" cy="2485256"/>
          </a:xfrm>
        </p:spPr>
        <p:txBody>
          <a:bodyPr/>
          <a:lstStyle/>
          <a:p>
            <a:pPr algn="just"/>
            <a:r>
              <a:rPr lang="en-US" sz="1800" b="1" dirty="0">
                <a:solidFill>
                  <a:schemeClr val="accent1"/>
                </a:solidFill>
                <a:latin typeface="Times New Roman" pitchFamily="18" charset="0"/>
                <a:cs typeface="Times New Roman" pitchFamily="18" charset="0"/>
              </a:rPr>
              <a:t>Write a program to initialize the stack pointer (SP) and store the contents of the register pair HL on stack by using PUSH instruction. Use the contents of the register pair for delay counter and at the end of the delay retrieve the contents of H-L using POP.</a:t>
            </a:r>
            <a:endParaRPr lang="en-IN" sz="1800" b="1" dirty="0">
              <a:solidFill>
                <a:schemeClr val="accent1"/>
              </a:solidFill>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12DEE2C8-00B6-4318-90E5-BB26A917AC72}" type="slidenum">
              <a:rPr lang="en-US" smtClean="0"/>
              <a:pPr>
                <a:defRPr/>
              </a:pPr>
              <a:t>74</a:t>
            </a:fld>
            <a:endParaRPr lang="en-US"/>
          </a:p>
        </p:txBody>
      </p:sp>
      <p:grpSp>
        <p:nvGrpSpPr>
          <p:cNvPr id="5" name="Group 4"/>
          <p:cNvGrpSpPr/>
          <p:nvPr/>
        </p:nvGrpSpPr>
        <p:grpSpPr>
          <a:xfrm>
            <a:off x="1809720" y="2428868"/>
            <a:ext cx="8715436" cy="3811640"/>
            <a:chOff x="1691680" y="2924944"/>
            <a:chExt cx="5429250" cy="457200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924944"/>
              <a:ext cx="542925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0730" y="5725294"/>
              <a:ext cx="54102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8" name="Picture 3"/>
          <p:cNvPicPr>
            <a:picLocks noChangeAspect="1" noChangeArrowheads="1"/>
          </p:cNvPicPr>
          <p:nvPr/>
        </p:nvPicPr>
        <p:blipFill>
          <a:blip r:embed="rId4"/>
          <a:srcRect/>
          <a:stretch>
            <a:fillRect/>
          </a:stretch>
        </p:blipFill>
        <p:spPr bwMode="auto">
          <a:xfrm>
            <a:off x="8677282" y="0"/>
            <a:ext cx="1990725" cy="1295400"/>
          </a:xfrm>
          <a:prstGeom prst="rect">
            <a:avLst/>
          </a:prstGeom>
          <a:noFill/>
          <a:ln w="9525">
            <a:noFill/>
            <a:miter lim="800000"/>
            <a:headEnd/>
            <a:tailEnd/>
          </a:ln>
        </p:spPr>
      </p:pic>
      <p:sp>
        <p:nvSpPr>
          <p:cNvPr id="9" name="Rectangle 8"/>
          <p:cNvSpPr/>
          <p:nvPr/>
        </p:nvSpPr>
        <p:spPr>
          <a:xfrm>
            <a:off x="2666976" y="6286520"/>
            <a:ext cx="2531462" cy="369332"/>
          </a:xfrm>
          <a:prstGeom prst="rect">
            <a:avLst/>
          </a:prstGeom>
        </p:spPr>
        <p:txBody>
          <a:bodyPr wrap="none">
            <a:spAutoFit/>
          </a:bodyPr>
          <a:lstStyle/>
          <a:p>
            <a:pPr>
              <a:buNone/>
            </a:pPr>
            <a:r>
              <a:rPr lang="en-US" dirty="0">
                <a:solidFill>
                  <a:schemeClr val="tx2"/>
                </a:solidFill>
                <a:latin typeface="Times New Roman" pitchFamily="18" charset="0"/>
                <a:cs typeface="Times New Roman" pitchFamily="18" charset="0"/>
              </a:rPr>
              <a:t>Picture Courtesy :Google</a:t>
            </a:r>
            <a:endParaRPr lang="en-IN"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3335236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Interrupts </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1524000" y="1447800"/>
            <a:ext cx="8748464" cy="3886200"/>
          </a:xfrm>
        </p:spPr>
        <p:txBody>
          <a:bodyPr/>
          <a:lstStyle/>
          <a:p>
            <a:pPr algn="just"/>
            <a:r>
              <a:rPr lang="en-US" b="1" dirty="0">
                <a:solidFill>
                  <a:schemeClr val="accent1"/>
                </a:solidFill>
                <a:latin typeface="Times New Roman" pitchFamily="18" charset="0"/>
                <a:cs typeface="Times New Roman" pitchFamily="18" charset="0"/>
                <a:hlinkClick r:id="rId2" tooltip="8086 interrupts and interrupt responses"/>
              </a:rPr>
              <a:t>The meaning of ‘interrupts’ is to break the sequence of</a:t>
            </a:r>
            <a:r>
              <a:rPr lang="en-US" dirty="0">
                <a:solidFill>
                  <a:schemeClr val="accent1"/>
                </a:solidFill>
                <a:latin typeface="Times New Roman" pitchFamily="18" charset="0"/>
                <a:cs typeface="Times New Roman" pitchFamily="18" charset="0"/>
              </a:rPr>
              <a:t> operation </a:t>
            </a:r>
          </a:p>
          <a:p>
            <a:pPr algn="just"/>
            <a:r>
              <a:rPr lang="en-US" dirty="0">
                <a:solidFill>
                  <a:schemeClr val="accent1"/>
                </a:solidFill>
                <a:latin typeface="Times New Roman" pitchFamily="18" charset="0"/>
                <a:cs typeface="Times New Roman" pitchFamily="18" charset="0"/>
              </a:rPr>
              <a:t>While the CPU is executing a program, an interrupt breaks the normal sequence of execution of instructions, diverts its execution to some other program called Interrupt Service Routine (ISR) </a:t>
            </a:r>
          </a:p>
          <a:p>
            <a:pPr algn="just"/>
            <a:r>
              <a:rPr lang="en-US" dirty="0">
                <a:solidFill>
                  <a:schemeClr val="accent1"/>
                </a:solidFill>
                <a:latin typeface="Times New Roman" pitchFamily="18" charset="0"/>
                <a:cs typeface="Times New Roman" pitchFamily="18" charset="0"/>
              </a:rPr>
              <a:t>After executing ISR , the control is transferred back again to the main program 8086 Interrupts and Interrupt Response</a:t>
            </a:r>
            <a:endParaRPr lang="en-IN" dirty="0">
              <a:solidFill>
                <a:schemeClr val="accent1"/>
              </a:solidFill>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12DEE2C8-00B6-4318-90E5-BB26A917AC72}" type="slidenum">
              <a:rPr lang="en-US" smtClean="0"/>
              <a:pPr>
                <a:defRPr/>
              </a:pPr>
              <a:t>75</a:t>
            </a:fld>
            <a:endParaRPr lang="en-US"/>
          </a:p>
        </p:txBody>
      </p:sp>
      <p:pic>
        <p:nvPicPr>
          <p:cNvPr id="5" name="Picture 3"/>
          <p:cNvPicPr>
            <a:picLocks noChangeAspect="1" noChangeArrowheads="1"/>
          </p:cNvPicPr>
          <p:nvPr/>
        </p:nvPicPr>
        <p:blipFill>
          <a:blip r:embed="rId3"/>
          <a:srcRect/>
          <a:stretch>
            <a:fillRect/>
          </a:stretch>
        </p:blipFill>
        <p:spPr bwMode="auto">
          <a:xfrm>
            <a:off x="8677282" y="0"/>
            <a:ext cx="1990725" cy="1295400"/>
          </a:xfrm>
          <a:prstGeom prst="rect">
            <a:avLst/>
          </a:prstGeom>
          <a:noFill/>
          <a:ln w="9525">
            <a:noFill/>
            <a:miter lim="800000"/>
            <a:headEnd/>
            <a:tailEnd/>
          </a:ln>
        </p:spPr>
      </p:pic>
    </p:spTree>
    <p:extLst>
      <p:ext uri="{BB962C8B-B14F-4D97-AF65-F5344CB8AC3E}">
        <p14:creationId xmlns:p14="http://schemas.microsoft.com/office/powerpoint/2010/main" val="26774853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81000"/>
            <a:ext cx="6381768" cy="762000"/>
          </a:xfrm>
        </p:spPr>
        <p:txBody>
          <a:bodyPr/>
          <a:lstStyle/>
          <a:p>
            <a:pPr algn="ctr"/>
            <a:r>
              <a:rPr lang="en-US" sz="4800" dirty="0">
                <a:latin typeface="Times New Roman" pitchFamily="18" charset="0"/>
                <a:cs typeface="Times New Roman" pitchFamily="18" charset="0"/>
              </a:rPr>
              <a:t>Types of Interrupt</a:t>
            </a:r>
            <a:endParaRPr lang="en-IN" sz="4800" dirty="0">
              <a:latin typeface="Times New Roman" pitchFamily="18" charset="0"/>
              <a:cs typeface="Times New Roman" pitchFamily="18" charset="0"/>
            </a:endParaRPr>
          </a:p>
        </p:txBody>
      </p:sp>
      <p:sp>
        <p:nvSpPr>
          <p:cNvPr id="3" name="Content Placeholder 2"/>
          <p:cNvSpPr>
            <a:spLocks noGrp="1"/>
          </p:cNvSpPr>
          <p:nvPr>
            <p:ph idx="1"/>
          </p:nvPr>
        </p:nvSpPr>
        <p:spPr>
          <a:xfrm>
            <a:off x="1738282" y="1447800"/>
            <a:ext cx="8715436" cy="5410200"/>
          </a:xfrm>
        </p:spPr>
        <p:txBody>
          <a:bodyPr>
            <a:normAutofit lnSpcReduction="10000"/>
          </a:bodyPr>
          <a:lstStyle/>
          <a:p>
            <a:pPr marL="0" indent="0" algn="just">
              <a:buNone/>
            </a:pPr>
            <a:r>
              <a:rPr lang="en-US" b="1" dirty="0">
                <a:latin typeface="Times New Roman" pitchFamily="18" charset="0"/>
                <a:cs typeface="Times New Roman" pitchFamily="18" charset="0"/>
                <a:hlinkClick r:id="rId2" tooltip="contd"/>
              </a:rPr>
              <a:t>An 8086 interrupt can come from any one of the three sources</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One source is an external signal applied to the Non Maskable Interrupt (NMI) input pin or to the Interrupt (INTR) input pin </a:t>
            </a:r>
          </a:p>
          <a:p>
            <a:pPr algn="just"/>
            <a:r>
              <a:rPr lang="en-US" dirty="0">
                <a:latin typeface="Times New Roman" pitchFamily="18" charset="0"/>
                <a:cs typeface="Times New Roman" pitchFamily="18" charset="0"/>
              </a:rPr>
              <a:t>An interrupt caused by a signal applied to one of these inputs is referred to as a hardware interrupt </a:t>
            </a:r>
          </a:p>
          <a:p>
            <a:pPr marL="0" indent="0" algn="just">
              <a:buNone/>
            </a:pPr>
            <a:r>
              <a:rPr lang="en-US" b="1" dirty="0">
                <a:latin typeface="Times New Roman" pitchFamily="18" charset="0"/>
                <a:cs typeface="Times New Roman" pitchFamily="18" charset="0"/>
                <a:hlinkClick r:id="rId3" tooltip="contd1"/>
              </a:rPr>
              <a:t>A second source of an interrupt is execution of the</a:t>
            </a:r>
            <a:r>
              <a:rPr lang="en-US" dirty="0">
                <a:latin typeface="Times New Roman" pitchFamily="18" charset="0"/>
                <a:cs typeface="Times New Roman" pitchFamily="18" charset="0"/>
              </a:rPr>
              <a:t> Interrupt instruction, INT, This is referred to as Software Interrupt </a:t>
            </a:r>
          </a:p>
          <a:p>
            <a:pPr marL="0" indent="0" algn="just">
              <a:buNone/>
            </a:pPr>
            <a:r>
              <a:rPr lang="en-US" b="1" u="sng" dirty="0">
                <a:solidFill>
                  <a:schemeClr val="accent1"/>
                </a:solidFill>
                <a:latin typeface="Times New Roman" pitchFamily="18" charset="0"/>
                <a:cs typeface="Times New Roman" pitchFamily="18" charset="0"/>
              </a:rPr>
              <a:t>The third source of an interrupt </a:t>
            </a:r>
            <a:r>
              <a:rPr lang="en-US" dirty="0">
                <a:latin typeface="Times New Roman" pitchFamily="18" charset="0"/>
                <a:cs typeface="Times New Roman" pitchFamily="18" charset="0"/>
              </a:rPr>
              <a:t>is some error condition produced in the 8086 by the execution of an instruction </a:t>
            </a:r>
          </a:p>
          <a:p>
            <a:pPr algn="just">
              <a:buFont typeface="Wingdings" pitchFamily="2" charset="2"/>
              <a:buChar char="Ø"/>
            </a:pPr>
            <a:r>
              <a:rPr lang="en-US" dirty="0">
                <a:latin typeface="Times New Roman" pitchFamily="18" charset="0"/>
                <a:cs typeface="Times New Roman" pitchFamily="18" charset="0"/>
              </a:rPr>
              <a:t>An example of this is the divide by zero error</a:t>
            </a:r>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12DEE2C8-00B6-4318-90E5-BB26A917AC72}" type="slidenum">
              <a:rPr lang="en-US" smtClean="0"/>
              <a:pPr>
                <a:defRPr/>
              </a:pPr>
              <a:t>76</a:t>
            </a:fld>
            <a:endParaRPr lang="en-US"/>
          </a:p>
        </p:txBody>
      </p:sp>
      <p:pic>
        <p:nvPicPr>
          <p:cNvPr id="5" name="Picture 3"/>
          <p:cNvPicPr>
            <a:picLocks noChangeAspect="1" noChangeArrowheads="1"/>
          </p:cNvPicPr>
          <p:nvPr/>
        </p:nvPicPr>
        <p:blipFill>
          <a:blip r:embed="rId4"/>
          <a:srcRect/>
          <a:stretch>
            <a:fillRect/>
          </a:stretch>
        </p:blipFill>
        <p:spPr bwMode="auto">
          <a:xfrm>
            <a:off x="8677282" y="0"/>
            <a:ext cx="1990725" cy="1295400"/>
          </a:xfrm>
          <a:prstGeom prst="rect">
            <a:avLst/>
          </a:prstGeom>
          <a:noFill/>
          <a:ln w="9525">
            <a:noFill/>
            <a:miter lim="800000"/>
            <a:headEnd/>
            <a:tailEnd/>
          </a:ln>
        </p:spPr>
      </p:pic>
    </p:spTree>
    <p:extLst>
      <p:ext uri="{BB962C8B-B14F-4D97-AF65-F5344CB8AC3E}">
        <p14:creationId xmlns:p14="http://schemas.microsoft.com/office/powerpoint/2010/main" val="7050223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12DEE2C8-00B6-4318-90E5-BB26A917AC72}" type="slidenum">
              <a:rPr lang="en-US" smtClean="0"/>
              <a:pPr>
                <a:defRPr/>
              </a:pPr>
              <a:t>77</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20" y="1428736"/>
            <a:ext cx="8643998" cy="4786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690208" y="332656"/>
            <a:ext cx="4002827" cy="707886"/>
          </a:xfrm>
          <a:prstGeom prst="rect">
            <a:avLst/>
          </a:prstGeom>
        </p:spPr>
        <p:txBody>
          <a:bodyPr wrap="none">
            <a:spAutoFit/>
          </a:bodyPr>
          <a:lstStyle/>
          <a:p>
            <a:r>
              <a:rPr lang="en-US" sz="4000" b="1" dirty="0">
                <a:solidFill>
                  <a:schemeClr val="bg1"/>
                </a:solidFill>
              </a:rPr>
              <a:t>Types of Interrupt</a:t>
            </a:r>
            <a:endParaRPr lang="en-IN" sz="4000" b="1" dirty="0">
              <a:solidFill>
                <a:schemeClr val="bg1"/>
              </a:solidFill>
            </a:endParaRPr>
          </a:p>
        </p:txBody>
      </p:sp>
      <p:pic>
        <p:nvPicPr>
          <p:cNvPr id="7" name="Picture 3"/>
          <p:cNvPicPr>
            <a:picLocks noChangeAspect="1" noChangeArrowheads="1"/>
          </p:cNvPicPr>
          <p:nvPr/>
        </p:nvPicPr>
        <p:blipFill>
          <a:blip r:embed="rId3"/>
          <a:srcRect/>
          <a:stretch>
            <a:fillRect/>
          </a:stretch>
        </p:blipFill>
        <p:spPr bwMode="auto">
          <a:xfrm>
            <a:off x="8677282" y="0"/>
            <a:ext cx="1990725" cy="1295400"/>
          </a:xfrm>
          <a:prstGeom prst="rect">
            <a:avLst/>
          </a:prstGeom>
          <a:noFill/>
          <a:ln w="9525">
            <a:noFill/>
            <a:miter lim="800000"/>
            <a:headEnd/>
            <a:tailEnd/>
          </a:ln>
        </p:spPr>
      </p:pic>
      <p:sp>
        <p:nvSpPr>
          <p:cNvPr id="6" name="Rectangle 5"/>
          <p:cNvSpPr/>
          <p:nvPr/>
        </p:nvSpPr>
        <p:spPr>
          <a:xfrm>
            <a:off x="5953124" y="6357958"/>
            <a:ext cx="2531462" cy="369332"/>
          </a:xfrm>
          <a:prstGeom prst="rect">
            <a:avLst/>
          </a:prstGeom>
        </p:spPr>
        <p:txBody>
          <a:bodyPr wrap="none">
            <a:spAutoFit/>
          </a:bodyPr>
          <a:lstStyle/>
          <a:p>
            <a:pPr>
              <a:buNone/>
            </a:pPr>
            <a:r>
              <a:rPr lang="en-US" dirty="0">
                <a:solidFill>
                  <a:schemeClr val="tx2"/>
                </a:solidFill>
                <a:latin typeface="Times New Roman" pitchFamily="18" charset="0"/>
                <a:cs typeface="Times New Roman" pitchFamily="18" charset="0"/>
              </a:rPr>
              <a:t>Picture Courtesy :Google</a:t>
            </a:r>
            <a:endParaRPr lang="en-IN"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27264988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12DEE2C8-00B6-4318-90E5-BB26A917AC72}" type="slidenum">
              <a:rPr lang="en-US" smtClean="0"/>
              <a:pPr>
                <a:defRPr/>
              </a:pPr>
              <a:t>78</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57298"/>
            <a:ext cx="9144000" cy="500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690207" y="332657"/>
            <a:ext cx="4624792" cy="769441"/>
          </a:xfrm>
          <a:prstGeom prst="rect">
            <a:avLst/>
          </a:prstGeom>
        </p:spPr>
        <p:txBody>
          <a:bodyPr wrap="none">
            <a:spAutoFit/>
          </a:bodyPr>
          <a:lstStyle/>
          <a:p>
            <a:pPr algn="ctr"/>
            <a:r>
              <a:rPr lang="en-US" sz="4400" b="1" dirty="0">
                <a:solidFill>
                  <a:schemeClr val="bg1"/>
                </a:solidFill>
                <a:latin typeface="Times New Roman" pitchFamily="18" charset="0"/>
                <a:cs typeface="Times New Roman" pitchFamily="18" charset="0"/>
              </a:rPr>
              <a:t>Types of Interrupt</a:t>
            </a:r>
            <a:endParaRPr lang="en-IN" sz="4400" b="1" dirty="0">
              <a:solidFill>
                <a:schemeClr val="bg1"/>
              </a:solidFill>
              <a:latin typeface="Times New Roman" pitchFamily="18" charset="0"/>
              <a:cs typeface="Times New Roman" pitchFamily="18" charset="0"/>
            </a:endParaRPr>
          </a:p>
        </p:txBody>
      </p:sp>
      <p:pic>
        <p:nvPicPr>
          <p:cNvPr id="7" name="Picture 3"/>
          <p:cNvPicPr>
            <a:picLocks noChangeAspect="1" noChangeArrowheads="1"/>
          </p:cNvPicPr>
          <p:nvPr/>
        </p:nvPicPr>
        <p:blipFill>
          <a:blip r:embed="rId3"/>
          <a:srcRect/>
          <a:stretch>
            <a:fillRect/>
          </a:stretch>
        </p:blipFill>
        <p:spPr bwMode="auto">
          <a:xfrm>
            <a:off x="8677282" y="0"/>
            <a:ext cx="1990725" cy="1295400"/>
          </a:xfrm>
          <a:prstGeom prst="rect">
            <a:avLst/>
          </a:prstGeom>
          <a:noFill/>
          <a:ln w="9525">
            <a:noFill/>
            <a:miter lim="800000"/>
            <a:headEnd/>
            <a:tailEnd/>
          </a:ln>
        </p:spPr>
      </p:pic>
      <p:sp>
        <p:nvSpPr>
          <p:cNvPr id="8" name="Rectangle 7"/>
          <p:cNvSpPr/>
          <p:nvPr/>
        </p:nvSpPr>
        <p:spPr>
          <a:xfrm>
            <a:off x="6238876" y="6357958"/>
            <a:ext cx="2531462" cy="369332"/>
          </a:xfrm>
          <a:prstGeom prst="rect">
            <a:avLst/>
          </a:prstGeom>
        </p:spPr>
        <p:txBody>
          <a:bodyPr wrap="none">
            <a:spAutoFit/>
          </a:bodyPr>
          <a:lstStyle/>
          <a:p>
            <a:pPr>
              <a:buNone/>
            </a:pPr>
            <a:r>
              <a:rPr lang="en-US" dirty="0">
                <a:solidFill>
                  <a:schemeClr val="tx2"/>
                </a:solidFill>
                <a:latin typeface="Times New Roman" pitchFamily="18" charset="0"/>
                <a:cs typeface="Times New Roman" pitchFamily="18" charset="0"/>
              </a:rPr>
              <a:t>Picture Courtesy :Google</a:t>
            </a:r>
            <a:endParaRPr lang="en-IN"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9792242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20" y="381000"/>
            <a:ext cx="6858048" cy="762000"/>
          </a:xfrm>
        </p:spPr>
        <p:txBody>
          <a:bodyPr/>
          <a:lstStyle/>
          <a:p>
            <a:pPr algn="ctr"/>
            <a:r>
              <a:rPr lang="en-US" dirty="0">
                <a:latin typeface="Times New Roman" pitchFamily="18" charset="0"/>
                <a:cs typeface="Times New Roman" pitchFamily="18" charset="0"/>
              </a:rPr>
              <a:t>Hardware Interrupt</a:t>
            </a:r>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12DEE2C8-00B6-4318-90E5-BB26A917AC72}" type="slidenum">
              <a:rPr lang="en-US" smtClean="0"/>
              <a:pPr>
                <a:defRPr/>
              </a:pPr>
              <a:t>79</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282" y="1628800"/>
            <a:ext cx="8929718" cy="4957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srcRect/>
          <a:stretch>
            <a:fillRect/>
          </a:stretch>
        </p:blipFill>
        <p:spPr bwMode="auto">
          <a:xfrm>
            <a:off x="8677282" y="0"/>
            <a:ext cx="1990725" cy="1295400"/>
          </a:xfrm>
          <a:prstGeom prst="rect">
            <a:avLst/>
          </a:prstGeom>
          <a:noFill/>
          <a:ln w="9525">
            <a:noFill/>
            <a:miter lim="800000"/>
            <a:headEnd/>
            <a:tailEnd/>
          </a:ln>
        </p:spPr>
      </p:pic>
      <p:sp>
        <p:nvSpPr>
          <p:cNvPr id="7" name="Rectangle 6"/>
          <p:cNvSpPr/>
          <p:nvPr/>
        </p:nvSpPr>
        <p:spPr>
          <a:xfrm>
            <a:off x="7524760" y="6215082"/>
            <a:ext cx="2531462" cy="369332"/>
          </a:xfrm>
          <a:prstGeom prst="rect">
            <a:avLst/>
          </a:prstGeom>
        </p:spPr>
        <p:txBody>
          <a:bodyPr wrap="none">
            <a:spAutoFit/>
          </a:bodyPr>
          <a:lstStyle/>
          <a:p>
            <a:pPr>
              <a:buNone/>
            </a:pPr>
            <a:r>
              <a:rPr lang="en-US" dirty="0">
                <a:solidFill>
                  <a:schemeClr val="tx2"/>
                </a:solidFill>
                <a:latin typeface="Times New Roman" pitchFamily="18" charset="0"/>
                <a:cs typeface="Times New Roman" pitchFamily="18" charset="0"/>
              </a:rPr>
              <a:t>Picture Courtesy :Google</a:t>
            </a:r>
            <a:endParaRPr lang="en-IN"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47689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5312392" y="3858904"/>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77136" y="2117108"/>
            <a:ext cx="1608160" cy="32129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676400" y="1191904"/>
            <a:ext cx="3264190" cy="421134"/>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657935"/>
          </a:xfrm>
        </p:spPr>
        <p:txBody>
          <a:bodyPr>
            <a:normAutofit fontScale="90000"/>
          </a:bodyPr>
          <a:lstStyle/>
          <a:p>
            <a:r>
              <a:rPr lang="en-US" dirty="0"/>
              <a:t>Addressing Modes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8</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sp>
        <p:nvSpPr>
          <p:cNvPr id="9" name="Rectangle 8"/>
          <p:cNvSpPr/>
          <p:nvPr/>
        </p:nvSpPr>
        <p:spPr>
          <a:xfrm>
            <a:off x="1687776" y="838394"/>
            <a:ext cx="3252814" cy="4693593"/>
          </a:xfrm>
          <a:prstGeom prst="rect">
            <a:avLst/>
          </a:prstGeom>
        </p:spPr>
        <p:txBody>
          <a:bodyPr wrap="none">
            <a:spAutoFit/>
          </a:bodyPr>
          <a:lstStyle/>
          <a:p>
            <a:pPr marL="342900" indent="-342900">
              <a:buAutoNum type="arabicPeriod"/>
            </a:pPr>
            <a:r>
              <a:rPr lang="en-US" sz="1300" b="1" dirty="0">
                <a:solidFill>
                  <a:srgbClr val="FF0066"/>
                </a:solidFill>
                <a:latin typeface="Verdana" pitchFamily="34" charset="0"/>
                <a:ea typeface="Verdana" pitchFamily="34" charset="0"/>
                <a:cs typeface="Verdana" pitchFamily="34" charset="0"/>
              </a:rPr>
              <a:t>Register Addressing</a:t>
            </a:r>
          </a:p>
          <a:p>
            <a:pPr marL="342900" indent="-342900">
              <a:buAutoNum type="arabicPeriod"/>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2"/>
            </a:pPr>
            <a:r>
              <a:rPr lang="en-US" sz="1300" b="1" dirty="0">
                <a:solidFill>
                  <a:srgbClr val="FF0066"/>
                </a:solidFill>
                <a:latin typeface="Verdana" pitchFamily="34" charset="0"/>
                <a:ea typeface="Verdana" pitchFamily="34" charset="0"/>
                <a:cs typeface="Verdana" pitchFamily="34" charset="0"/>
              </a:rPr>
              <a:t>Immediate Addressing</a:t>
            </a:r>
          </a:p>
          <a:p>
            <a:pPr marL="342900" indent="-342900">
              <a:buAutoNum type="arabicPeriod" startAt="2"/>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3"/>
            </a:pPr>
            <a:r>
              <a:rPr lang="en-US" sz="1300" b="1" dirty="0">
                <a:solidFill>
                  <a:srgbClr val="990033"/>
                </a:solidFill>
                <a:latin typeface="Verdana" pitchFamily="34" charset="0"/>
                <a:ea typeface="Verdana" pitchFamily="34" charset="0"/>
                <a:cs typeface="Verdana" pitchFamily="34" charset="0"/>
              </a:rPr>
              <a:t>Direct Addressing</a:t>
            </a:r>
          </a:p>
          <a:p>
            <a:pPr marL="342900" indent="-342900">
              <a:buAutoNum type="arabicPeriod" startAt="3"/>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4"/>
            </a:pPr>
            <a:r>
              <a:rPr lang="en-US" sz="1300" b="1" dirty="0">
                <a:solidFill>
                  <a:srgbClr val="990033"/>
                </a:solidFill>
                <a:latin typeface="Verdana" pitchFamily="34" charset="0"/>
                <a:ea typeface="Verdana" pitchFamily="34" charset="0"/>
                <a:cs typeface="Verdana" pitchFamily="34" charset="0"/>
              </a:rPr>
              <a:t>Register Indirect Addressing</a:t>
            </a:r>
          </a:p>
          <a:p>
            <a:pPr marL="342900" indent="-342900">
              <a:buAutoNum type="arabicPeriod" startAt="4"/>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5"/>
            </a:pPr>
            <a:r>
              <a:rPr lang="en-US" sz="1300" b="1" dirty="0">
                <a:solidFill>
                  <a:srgbClr val="990033"/>
                </a:solidFill>
                <a:latin typeface="Verdana" pitchFamily="34" charset="0"/>
                <a:ea typeface="Verdana" pitchFamily="34" charset="0"/>
                <a:cs typeface="Verdana" pitchFamily="34" charset="0"/>
              </a:rPr>
              <a:t>Based Addressing</a:t>
            </a:r>
          </a:p>
          <a:p>
            <a:pPr marL="342900" indent="-342900">
              <a:buAutoNum type="arabicPeriod" startAt="5"/>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6"/>
            </a:pPr>
            <a:r>
              <a:rPr lang="en-US" sz="1300" b="1" dirty="0">
                <a:solidFill>
                  <a:srgbClr val="990033"/>
                </a:solidFill>
                <a:latin typeface="Verdana" pitchFamily="34" charset="0"/>
                <a:ea typeface="Verdana" pitchFamily="34" charset="0"/>
                <a:cs typeface="Verdana" pitchFamily="34" charset="0"/>
              </a:rPr>
              <a:t>Indexed Addressing</a:t>
            </a:r>
          </a:p>
          <a:p>
            <a:pPr marL="342900" indent="-342900">
              <a:buAutoNum type="arabicPeriod" startAt="6"/>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7"/>
            </a:pPr>
            <a:r>
              <a:rPr lang="en-US" sz="1300" b="1" dirty="0">
                <a:solidFill>
                  <a:srgbClr val="990033"/>
                </a:solidFill>
                <a:latin typeface="Verdana" pitchFamily="34" charset="0"/>
                <a:ea typeface="Verdana" pitchFamily="34" charset="0"/>
                <a:cs typeface="Verdana" pitchFamily="34" charset="0"/>
              </a:rPr>
              <a:t>Based Index Addressing</a:t>
            </a:r>
          </a:p>
          <a:p>
            <a:pPr marL="342900" indent="-342900">
              <a:buAutoNum type="arabicPeriod" startAt="7"/>
            </a:pPr>
            <a:endParaRPr lang="en-US" sz="1300" b="1" dirty="0">
              <a:solidFill>
                <a:srgbClr val="990033"/>
              </a:solidFill>
              <a:latin typeface="Verdana" pitchFamily="34" charset="0"/>
              <a:ea typeface="Verdana" pitchFamily="34" charset="0"/>
              <a:cs typeface="Verdana" pitchFamily="34" charset="0"/>
            </a:endParaRPr>
          </a:p>
          <a:p>
            <a:pPr marL="342900" indent="-342900">
              <a:buAutoNum type="arabicPeriod" startAt="8"/>
            </a:pPr>
            <a:r>
              <a:rPr lang="en-US" sz="1300" b="1" dirty="0">
                <a:solidFill>
                  <a:srgbClr val="990033"/>
                </a:solidFill>
                <a:latin typeface="Verdana" pitchFamily="34" charset="0"/>
                <a:ea typeface="Verdana" pitchFamily="34" charset="0"/>
                <a:cs typeface="Verdana" pitchFamily="34" charset="0"/>
              </a:rPr>
              <a:t>String Addressing</a:t>
            </a:r>
          </a:p>
          <a:p>
            <a:pPr marL="342900" indent="-342900">
              <a:buAutoNum type="arabicPeriod" startAt="8"/>
            </a:pPr>
            <a:endParaRPr lang="en-US" sz="1300" b="1" dirty="0">
              <a:solidFill>
                <a:srgbClr val="FF0066"/>
              </a:solidFill>
              <a:latin typeface="Verdana" pitchFamily="34" charset="0"/>
              <a:ea typeface="Verdana" pitchFamily="34" charset="0"/>
              <a:cs typeface="Verdana" pitchFamily="34" charset="0"/>
            </a:endParaRPr>
          </a:p>
          <a:p>
            <a:pPr marL="342900" indent="-342900">
              <a:buAutoNum type="arabicPeriod" startAt="9"/>
            </a:pPr>
            <a:r>
              <a:rPr lang="en-US" sz="1300" b="1" dirty="0">
                <a:solidFill>
                  <a:srgbClr val="FF0066"/>
                </a:solidFill>
                <a:latin typeface="Verdana" pitchFamily="34" charset="0"/>
                <a:ea typeface="Verdana" pitchFamily="34" charset="0"/>
                <a:cs typeface="Verdana" pitchFamily="34" charset="0"/>
              </a:rPr>
              <a:t>Direct I/O port Addressing</a:t>
            </a:r>
          </a:p>
          <a:p>
            <a:pPr marL="342900" indent="-342900">
              <a:buAutoNum type="arabicPeriod" startAt="9"/>
            </a:pPr>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10. Indirect I/O port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11. Relative Addressing</a:t>
            </a:r>
          </a:p>
          <a:p>
            <a:endParaRPr lang="en-US" sz="1300" b="1" dirty="0">
              <a:solidFill>
                <a:srgbClr val="FF0066"/>
              </a:solidFill>
              <a:latin typeface="Verdana" pitchFamily="34" charset="0"/>
              <a:ea typeface="Verdana" pitchFamily="34" charset="0"/>
              <a:cs typeface="Verdana" pitchFamily="34" charset="0"/>
            </a:endParaRPr>
          </a:p>
          <a:p>
            <a:r>
              <a:rPr lang="en-US" sz="1300" b="1" dirty="0">
                <a:solidFill>
                  <a:srgbClr val="FF0066"/>
                </a:solidFill>
                <a:latin typeface="Verdana" pitchFamily="34" charset="0"/>
                <a:ea typeface="Verdana" pitchFamily="34" charset="0"/>
                <a:cs typeface="Verdana" pitchFamily="34" charset="0"/>
              </a:rPr>
              <a:t>12. Implied Addressing</a:t>
            </a:r>
          </a:p>
        </p:txBody>
      </p:sp>
      <p:pic>
        <p:nvPicPr>
          <p:cNvPr id="26"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1486" y="5547753"/>
            <a:ext cx="1323129" cy="130099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5257800" y="1080448"/>
            <a:ext cx="5257800" cy="464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r>
              <a:rPr lang="en-US" sz="1400" b="1" dirty="0">
                <a:solidFill>
                  <a:schemeClr val="tx1"/>
                </a:solidFill>
                <a:latin typeface="Verdana" pitchFamily="34" charset="0"/>
                <a:ea typeface="Verdana" pitchFamily="34" charset="0"/>
                <a:cs typeface="Verdana" pitchFamily="34" charset="0"/>
              </a:rPr>
              <a:t>In immediate addressing mode, an 8-bit or 16-bit data is specified as part of the instruction</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a:solidFill>
                  <a:srgbClr val="FF0000"/>
                </a:solidFill>
                <a:latin typeface="Verdana" pitchFamily="34" charset="0"/>
                <a:ea typeface="Verdana" pitchFamily="34" charset="0"/>
                <a:cs typeface="Verdana" pitchFamily="34" charset="0"/>
              </a:rPr>
              <a:t>Example:</a:t>
            </a: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DL, 08H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The 8-bit data (08</a:t>
            </a:r>
            <a:r>
              <a:rPr lang="en-US" sz="1400" b="1" baseline="-25000" dirty="0">
                <a:solidFill>
                  <a:schemeClr val="tx1"/>
                </a:solidFill>
                <a:latin typeface="Verdana" pitchFamily="34" charset="0"/>
                <a:ea typeface="Verdana" pitchFamily="34" charset="0"/>
                <a:cs typeface="Verdana" pitchFamily="34" charset="0"/>
              </a:rPr>
              <a:t>H</a:t>
            </a:r>
            <a:r>
              <a:rPr lang="en-US" sz="1400" b="1" dirty="0">
                <a:solidFill>
                  <a:schemeClr val="tx1"/>
                </a:solidFill>
                <a:latin typeface="Verdana" pitchFamily="34" charset="0"/>
                <a:ea typeface="Verdana" pitchFamily="34" charset="0"/>
                <a:cs typeface="Verdana" pitchFamily="34" charset="0"/>
              </a:rPr>
              <a:t>) given in the instruction is moved to DL</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(DL) </a:t>
            </a:r>
            <a:r>
              <a:rPr lang="en-US" sz="1400" b="1" dirty="0">
                <a:solidFill>
                  <a:schemeClr val="tx1"/>
                </a:solidFill>
                <a:latin typeface="Verdana" pitchFamily="34" charset="0"/>
                <a:ea typeface="Verdana" pitchFamily="34" charset="0"/>
                <a:cs typeface="Verdana" pitchFamily="34" charset="0"/>
                <a:sym typeface="Symbol"/>
              </a:rPr>
              <a:t> 08</a:t>
            </a:r>
            <a:r>
              <a:rPr lang="en-US" sz="1400" b="1" baseline="-25000" dirty="0">
                <a:solidFill>
                  <a:schemeClr val="tx1"/>
                </a:solidFill>
                <a:latin typeface="Verdana" pitchFamily="34" charset="0"/>
                <a:ea typeface="Verdana" pitchFamily="34" charset="0"/>
                <a:cs typeface="Verdana" pitchFamily="34" charset="0"/>
                <a:sym typeface="Symbol"/>
              </a:rPr>
              <a:t>H</a:t>
            </a:r>
            <a:endParaRPr lang="en-US" sz="1400" b="1" baseline="-25000"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MOV AX, 0A9FH</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The 16-bit data (0A9F</a:t>
            </a:r>
            <a:r>
              <a:rPr lang="en-US" sz="1400" b="1" baseline="-25000" dirty="0">
                <a:solidFill>
                  <a:schemeClr val="tx1"/>
                </a:solidFill>
                <a:latin typeface="Verdana" pitchFamily="34" charset="0"/>
                <a:ea typeface="Verdana" pitchFamily="34" charset="0"/>
                <a:cs typeface="Verdana" pitchFamily="34" charset="0"/>
              </a:rPr>
              <a:t>H</a:t>
            </a:r>
            <a:r>
              <a:rPr lang="en-US" sz="1400" b="1" dirty="0">
                <a:solidFill>
                  <a:schemeClr val="tx1"/>
                </a:solidFill>
                <a:latin typeface="Verdana" pitchFamily="34" charset="0"/>
                <a:ea typeface="Verdana" pitchFamily="34" charset="0"/>
                <a:cs typeface="Verdana" pitchFamily="34" charset="0"/>
              </a:rPr>
              <a:t>) given in the instruction is moved to AX register</a:t>
            </a:r>
          </a:p>
          <a:p>
            <a:pPr algn="just"/>
            <a:endParaRPr lang="en-US" sz="1400" b="1" dirty="0">
              <a:solidFill>
                <a:schemeClr val="tx1"/>
              </a:solidFill>
              <a:latin typeface="Verdana" pitchFamily="34" charset="0"/>
              <a:ea typeface="Verdana" pitchFamily="34" charset="0"/>
              <a:cs typeface="Verdana" pitchFamily="34" charset="0"/>
            </a:endParaRPr>
          </a:p>
          <a:p>
            <a:pPr algn="just"/>
            <a:r>
              <a:rPr lang="en-US" sz="1400" b="1" dirty="0">
                <a:solidFill>
                  <a:schemeClr val="tx1"/>
                </a:solidFill>
                <a:latin typeface="Verdana" pitchFamily="34" charset="0"/>
                <a:ea typeface="Verdana" pitchFamily="34" charset="0"/>
                <a:cs typeface="Verdana" pitchFamily="34" charset="0"/>
              </a:rPr>
              <a:t>(AX) </a:t>
            </a:r>
            <a:r>
              <a:rPr lang="en-US" sz="1400" b="1" dirty="0">
                <a:solidFill>
                  <a:schemeClr val="tx1"/>
                </a:solidFill>
                <a:latin typeface="Verdana" pitchFamily="34" charset="0"/>
                <a:ea typeface="Verdana" pitchFamily="34" charset="0"/>
                <a:cs typeface="Verdana" pitchFamily="34" charset="0"/>
                <a:sym typeface="Symbol"/>
              </a:rPr>
              <a:t> 0A9F</a:t>
            </a:r>
            <a:r>
              <a:rPr lang="en-US" sz="1400" b="1" baseline="-25000" dirty="0">
                <a:solidFill>
                  <a:schemeClr val="tx1"/>
                </a:solidFill>
                <a:latin typeface="Verdana" pitchFamily="34" charset="0"/>
                <a:ea typeface="Verdana" pitchFamily="34" charset="0"/>
                <a:cs typeface="Verdana" pitchFamily="34" charset="0"/>
                <a:sym typeface="Symbol"/>
              </a:rPr>
              <a:t>H</a:t>
            </a:r>
            <a:endParaRPr lang="en-US" sz="1400" b="1" baseline="-25000" dirty="0">
              <a:solidFill>
                <a:schemeClr val="tx1"/>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a:p>
            <a:pPr algn="just"/>
            <a:endParaRPr lang="en-US" sz="1400" b="1" dirty="0">
              <a:solidFill>
                <a:schemeClr val="tx2">
                  <a:lumMod val="50000"/>
                </a:schemeClr>
              </a:solidFill>
              <a:latin typeface="Verdana" pitchFamily="34" charset="0"/>
              <a:ea typeface="Verdana" pitchFamily="34" charset="0"/>
              <a:cs typeface="Verdana" pitchFamily="34" charset="0"/>
            </a:endParaRPr>
          </a:p>
        </p:txBody>
      </p:sp>
      <p:sp>
        <p:nvSpPr>
          <p:cNvPr id="12" name="TextBox 11"/>
          <p:cNvSpPr txBox="1"/>
          <p:nvPr/>
        </p:nvSpPr>
        <p:spPr>
          <a:xfrm>
            <a:off x="7486936" y="127324"/>
            <a:ext cx="3028664" cy="461665"/>
          </a:xfrm>
          <a:prstGeom prst="rect">
            <a:avLst/>
          </a:prstGeom>
          <a:noFill/>
        </p:spPr>
        <p:txBody>
          <a:bodyPr wrap="square" rtlCol="0">
            <a:spAutoFit/>
          </a:bodyPr>
          <a:lstStyle/>
          <a:p>
            <a:pPr algn="r"/>
            <a:r>
              <a:rPr lang="en-US" sz="1200" b="1" dirty="0">
                <a:solidFill>
                  <a:srgbClr val="FF0000"/>
                </a:solidFill>
              </a:rPr>
              <a:t>Group I : Addressing modes for register and immediate data</a:t>
            </a:r>
          </a:p>
        </p:txBody>
      </p:sp>
    </p:spTree>
    <p:extLst>
      <p:ext uri="{BB962C8B-B14F-4D97-AF65-F5344CB8AC3E}">
        <p14:creationId xmlns:p14="http://schemas.microsoft.com/office/powerpoint/2010/main" val="15704100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itchFamily="18" charset="0"/>
                <a:cs typeface="Times New Roman" pitchFamily="18" charset="0"/>
              </a:rPr>
              <a:t>Software Interrupts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1524000" y="1447800"/>
            <a:ext cx="9144000" cy="4624406"/>
          </a:xfrm>
        </p:spPr>
        <p:txBody>
          <a:bodyPr/>
          <a:lstStyle/>
          <a:p>
            <a:pPr algn="just"/>
            <a:r>
              <a:rPr lang="en-US" dirty="0">
                <a:solidFill>
                  <a:schemeClr val="accent1"/>
                </a:solidFill>
                <a:latin typeface="Times New Roman" pitchFamily="18" charset="0"/>
                <a:cs typeface="Times New Roman" pitchFamily="18" charset="0"/>
              </a:rPr>
              <a:t>The interrupt vector table contains 256 four byte entries, contains the CS:IP </a:t>
            </a:r>
          </a:p>
          <a:p>
            <a:pPr algn="just"/>
            <a:r>
              <a:rPr lang="en-US" dirty="0">
                <a:solidFill>
                  <a:schemeClr val="accent1"/>
                </a:solidFill>
                <a:latin typeface="Times New Roman" pitchFamily="18" charset="0"/>
                <a:cs typeface="Times New Roman" pitchFamily="18" charset="0"/>
              </a:rPr>
              <a:t>Interrupt vectors for each of the 256 possible interrupts. The table is used to locate the interrupt service routine addresses for each of those interrupts. </a:t>
            </a:r>
          </a:p>
          <a:p>
            <a:pPr algn="just"/>
            <a:r>
              <a:rPr lang="en-US" dirty="0">
                <a:solidFill>
                  <a:schemeClr val="accent1"/>
                </a:solidFill>
                <a:latin typeface="Times New Roman" pitchFamily="18" charset="0"/>
                <a:cs typeface="Times New Roman" pitchFamily="18" charset="0"/>
              </a:rPr>
              <a:t>The Interrupt vector table is located in the first 1024 bytes of memory at addresses 000000H-0003FFH.It contains the address(segment and offset)of the interrupt service provider</a:t>
            </a:r>
            <a:endParaRPr lang="en-IN" dirty="0">
              <a:solidFill>
                <a:schemeClr val="accent1"/>
              </a:solidFill>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12DEE2C8-00B6-4318-90E5-BB26A917AC72}" type="slidenum">
              <a:rPr lang="en-US" smtClean="0"/>
              <a:pPr>
                <a:defRPr/>
              </a:pPr>
              <a:t>80</a:t>
            </a:fld>
            <a:endParaRPr lang="en-US"/>
          </a:p>
        </p:txBody>
      </p:sp>
      <p:pic>
        <p:nvPicPr>
          <p:cNvPr id="6" name="Picture 3"/>
          <p:cNvPicPr>
            <a:picLocks noChangeAspect="1" noChangeArrowheads="1"/>
          </p:cNvPicPr>
          <p:nvPr/>
        </p:nvPicPr>
        <p:blipFill>
          <a:blip r:embed="rId2"/>
          <a:srcRect/>
          <a:stretch>
            <a:fillRect/>
          </a:stretch>
        </p:blipFill>
        <p:spPr bwMode="auto">
          <a:xfrm>
            <a:off x="8677282" y="0"/>
            <a:ext cx="1990725" cy="1295400"/>
          </a:xfrm>
          <a:prstGeom prst="rect">
            <a:avLst/>
          </a:prstGeom>
          <a:noFill/>
          <a:ln w="9525">
            <a:noFill/>
            <a:miter lim="800000"/>
            <a:headEnd/>
            <a:tailEnd/>
          </a:ln>
        </p:spPr>
      </p:pic>
    </p:spTree>
    <p:extLst>
      <p:ext uri="{BB962C8B-B14F-4D97-AF65-F5344CB8AC3E}">
        <p14:creationId xmlns:p14="http://schemas.microsoft.com/office/powerpoint/2010/main" val="35494421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5880" y="1428736"/>
            <a:ext cx="5292080" cy="4374296"/>
          </a:xfrm>
        </p:spPr>
        <p:txBody>
          <a:bodyPr>
            <a:normAutofit fontScale="92500" lnSpcReduction="20000"/>
          </a:bodyPr>
          <a:lstStyle/>
          <a:p>
            <a:pPr algn="just"/>
            <a:r>
              <a:rPr lang="en-US" dirty="0">
                <a:solidFill>
                  <a:schemeClr val="accent1"/>
                </a:solidFill>
                <a:latin typeface="Times New Roman" pitchFamily="18" charset="0"/>
                <a:cs typeface="Times New Roman" pitchFamily="18" charset="0"/>
              </a:rPr>
              <a:t>The first five interrupt vectors are identical in all Intel processors </a:t>
            </a:r>
          </a:p>
          <a:p>
            <a:pPr algn="just"/>
            <a:r>
              <a:rPr lang="en-US" dirty="0">
                <a:solidFill>
                  <a:schemeClr val="accent1"/>
                </a:solidFill>
                <a:latin typeface="Times New Roman" pitchFamily="18" charset="0"/>
                <a:cs typeface="Times New Roman" pitchFamily="18" charset="0"/>
              </a:rPr>
              <a:t>Intel reserves the first 32 interrupt vectors </a:t>
            </a:r>
          </a:p>
          <a:p>
            <a:pPr algn="just"/>
            <a:r>
              <a:rPr lang="en-US" dirty="0">
                <a:solidFill>
                  <a:schemeClr val="accent1"/>
                </a:solidFill>
                <a:latin typeface="Times New Roman" pitchFamily="18" charset="0"/>
                <a:cs typeface="Times New Roman" pitchFamily="18" charset="0"/>
              </a:rPr>
              <a:t>The last 224 vectors are user available </a:t>
            </a:r>
          </a:p>
          <a:p>
            <a:pPr algn="just"/>
            <a:r>
              <a:rPr lang="en-US" dirty="0">
                <a:solidFill>
                  <a:schemeClr val="accent1"/>
                </a:solidFill>
                <a:latin typeface="Times New Roman" pitchFamily="18" charset="0"/>
                <a:cs typeface="Times New Roman" pitchFamily="18" charset="0"/>
              </a:rPr>
              <a:t>Each is four bytes long in real mode and contains the starting address of the interrupt service procedure. </a:t>
            </a:r>
          </a:p>
          <a:p>
            <a:pPr algn="just"/>
            <a:r>
              <a:rPr lang="en-US" dirty="0">
                <a:solidFill>
                  <a:schemeClr val="accent1"/>
                </a:solidFill>
                <a:latin typeface="Times New Roman" pitchFamily="18" charset="0"/>
                <a:cs typeface="Times New Roman" pitchFamily="18" charset="0"/>
              </a:rPr>
              <a:t>The first two bytes contain the offset address The last two contain the segment address</a:t>
            </a:r>
            <a:endParaRPr lang="en-IN" dirty="0">
              <a:solidFill>
                <a:schemeClr val="accent1"/>
              </a:solidFill>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12DEE2C8-00B6-4318-90E5-BB26A917AC72}" type="slidenum">
              <a:rPr lang="en-US" smtClean="0"/>
              <a:pPr>
                <a:defRPr/>
              </a:pPr>
              <a:t>81</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500174"/>
            <a:ext cx="3113522" cy="5072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a:spLocks noGrp="1"/>
          </p:cNvSpPr>
          <p:nvPr>
            <p:ph type="title"/>
          </p:nvPr>
        </p:nvSpPr>
        <p:spPr>
          <a:xfrm>
            <a:off x="2286000" y="381000"/>
            <a:ext cx="7543800" cy="762000"/>
          </a:xfrm>
        </p:spPr>
        <p:txBody>
          <a:bodyPr/>
          <a:lstStyle/>
          <a:p>
            <a:r>
              <a:rPr lang="en-US" dirty="0">
                <a:latin typeface="Times New Roman" pitchFamily="18" charset="0"/>
                <a:cs typeface="Times New Roman" pitchFamily="18" charset="0"/>
              </a:rPr>
              <a:t>Software Interrupts</a:t>
            </a:r>
            <a:endParaRPr lang="en-IN" dirty="0">
              <a:latin typeface="Times New Roman" pitchFamily="18" charset="0"/>
              <a:cs typeface="Times New Roman" pitchFamily="18" charset="0"/>
            </a:endParaRPr>
          </a:p>
        </p:txBody>
      </p:sp>
      <p:pic>
        <p:nvPicPr>
          <p:cNvPr id="7" name="Picture 3"/>
          <p:cNvPicPr>
            <a:picLocks noChangeAspect="1" noChangeArrowheads="1"/>
          </p:cNvPicPr>
          <p:nvPr/>
        </p:nvPicPr>
        <p:blipFill>
          <a:blip r:embed="rId3"/>
          <a:srcRect/>
          <a:stretch>
            <a:fillRect/>
          </a:stretch>
        </p:blipFill>
        <p:spPr bwMode="auto">
          <a:xfrm>
            <a:off x="8677282" y="0"/>
            <a:ext cx="1990725" cy="1295400"/>
          </a:xfrm>
          <a:prstGeom prst="rect">
            <a:avLst/>
          </a:prstGeom>
          <a:noFill/>
          <a:ln w="9525">
            <a:noFill/>
            <a:miter lim="800000"/>
            <a:headEnd/>
            <a:tailEnd/>
          </a:ln>
        </p:spPr>
      </p:pic>
      <p:sp>
        <p:nvSpPr>
          <p:cNvPr id="8" name="Rectangle 7"/>
          <p:cNvSpPr/>
          <p:nvPr/>
        </p:nvSpPr>
        <p:spPr>
          <a:xfrm>
            <a:off x="1738282" y="6286520"/>
            <a:ext cx="2531462" cy="369332"/>
          </a:xfrm>
          <a:prstGeom prst="rect">
            <a:avLst/>
          </a:prstGeom>
        </p:spPr>
        <p:txBody>
          <a:bodyPr wrap="none">
            <a:spAutoFit/>
          </a:bodyPr>
          <a:lstStyle/>
          <a:p>
            <a:pPr>
              <a:buNone/>
            </a:pPr>
            <a:r>
              <a:rPr lang="en-US" dirty="0">
                <a:solidFill>
                  <a:schemeClr val="tx2"/>
                </a:solidFill>
                <a:latin typeface="Times New Roman" pitchFamily="18" charset="0"/>
                <a:cs typeface="Times New Roman" pitchFamily="18" charset="0"/>
              </a:rPr>
              <a:t>Picture Courtesy :Google</a:t>
            </a:r>
            <a:endParaRPr lang="en-IN"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19550023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latin typeface="Times New Roman" pitchFamily="18" charset="0"/>
                <a:cs typeface="Times New Roman" pitchFamily="18" charset="0"/>
              </a:rPr>
              <a:t>Types of Interrupts</a:t>
            </a:r>
            <a:endParaRPr lang="en-IN" sz="4800" dirty="0">
              <a:latin typeface="Times New Roman" pitchFamily="18" charset="0"/>
              <a:cs typeface="Times New Roman" pitchFamily="18" charset="0"/>
            </a:endParaRPr>
          </a:p>
        </p:txBody>
      </p:sp>
      <p:sp>
        <p:nvSpPr>
          <p:cNvPr id="3" name="Content Placeholder 2"/>
          <p:cNvSpPr>
            <a:spLocks noGrp="1"/>
          </p:cNvSpPr>
          <p:nvPr>
            <p:ph idx="1"/>
          </p:nvPr>
        </p:nvSpPr>
        <p:spPr>
          <a:xfrm>
            <a:off x="4738678" y="1295400"/>
            <a:ext cx="5683384" cy="4919682"/>
          </a:xfrm>
        </p:spPr>
        <p:txBody>
          <a:bodyPr/>
          <a:lstStyle/>
          <a:p>
            <a:pPr algn="just"/>
            <a:r>
              <a:rPr lang="en-US" sz="2000" dirty="0">
                <a:latin typeface="Times New Roman" pitchFamily="18" charset="0"/>
                <a:cs typeface="Times New Roman" pitchFamily="18" charset="0"/>
              </a:rPr>
              <a:t>TYPE 0 The divide error : whenever the results from a division overflows or an attempt is made to divide by zero.</a:t>
            </a:r>
          </a:p>
          <a:p>
            <a:pPr algn="just"/>
            <a:r>
              <a:rPr lang="en-US" sz="2000" dirty="0">
                <a:latin typeface="Times New Roman" pitchFamily="18" charset="0"/>
                <a:cs typeface="Times New Roman" pitchFamily="18" charset="0"/>
              </a:rPr>
              <a:t>Type 2 The non-</a:t>
            </a:r>
            <a:r>
              <a:rPr lang="en-US" sz="2000" dirty="0" err="1">
                <a:latin typeface="Times New Roman" pitchFamily="18" charset="0"/>
                <a:cs typeface="Times New Roman" pitchFamily="18" charset="0"/>
              </a:rPr>
              <a:t>maskable</a:t>
            </a:r>
            <a:r>
              <a:rPr lang="en-US" sz="2000" dirty="0">
                <a:latin typeface="Times New Roman" pitchFamily="18" charset="0"/>
                <a:cs typeface="Times New Roman" pitchFamily="18" charset="0"/>
              </a:rPr>
              <a:t> interrupt occurs when a logic 1 is placed on the NMI input pin to the microprocessor. non- </a:t>
            </a:r>
            <a:r>
              <a:rPr lang="en-US" sz="2000" dirty="0" err="1">
                <a:latin typeface="Times New Roman" pitchFamily="18" charset="0"/>
                <a:cs typeface="Times New Roman" pitchFamily="18" charset="0"/>
              </a:rPr>
              <a:t>maskable</a:t>
            </a:r>
            <a:r>
              <a:rPr lang="en-US" sz="2000" dirty="0">
                <a:latin typeface="Times New Roman" pitchFamily="18" charset="0"/>
                <a:cs typeface="Times New Roman" pitchFamily="18" charset="0"/>
              </a:rPr>
              <a:t>—it cannot be disabled</a:t>
            </a:r>
          </a:p>
          <a:p>
            <a:pPr algn="just"/>
            <a:r>
              <a:rPr lang="en-US" sz="2000" dirty="0">
                <a:latin typeface="Times New Roman" pitchFamily="18" charset="0"/>
                <a:cs typeface="Times New Roman" pitchFamily="18" charset="0"/>
              </a:rPr>
              <a:t>Type 3 A special one-byte instruction (INT 3) that uses this vector to access its interrupt-service procedure. often used to store a breakpoint in a program for debugging</a:t>
            </a:r>
          </a:p>
          <a:p>
            <a:pPr algn="just"/>
            <a:r>
              <a:rPr lang="en-US" sz="2000" dirty="0">
                <a:latin typeface="Times New Roman" pitchFamily="18" charset="0"/>
                <a:cs typeface="Times New Roman" pitchFamily="18" charset="0"/>
              </a:rPr>
              <a:t>TYPE 4 Overflow is a special vector used with the INTO instruction. The INTO instruction interrupts the program if an overflow condition exists.</a:t>
            </a:r>
            <a:endParaRPr lang="en-IN" sz="2000" dirty="0">
              <a:latin typeface="Times New Roman" pitchFamily="18" charset="0"/>
              <a:cs typeface="Times New Roman" pitchFamily="18" charset="0"/>
            </a:endParaRPr>
          </a:p>
        </p:txBody>
      </p:sp>
      <p:sp>
        <p:nvSpPr>
          <p:cNvPr id="4" name="Slide Number Placeholder 3"/>
          <p:cNvSpPr>
            <a:spLocks noGrp="1"/>
          </p:cNvSpPr>
          <p:nvPr>
            <p:ph type="sldNum" sz="quarter" idx="11"/>
          </p:nvPr>
        </p:nvSpPr>
        <p:spPr/>
        <p:txBody>
          <a:bodyPr/>
          <a:lstStyle/>
          <a:p>
            <a:pPr>
              <a:defRPr/>
            </a:pPr>
            <a:fld id="{12DEE2C8-00B6-4318-90E5-BB26A917AC72}" type="slidenum">
              <a:rPr lang="en-US" smtClean="0"/>
              <a:pPr>
                <a:defRPr/>
              </a:pPr>
              <a:t>82</a:t>
            </a:fld>
            <a:endParaRPr lang="en-US"/>
          </a:p>
        </p:txBody>
      </p:sp>
      <p:pic>
        <p:nvPicPr>
          <p:cNvPr id="5" name="Picture 3"/>
          <p:cNvPicPr>
            <a:picLocks noChangeAspect="1" noChangeArrowheads="1"/>
          </p:cNvPicPr>
          <p:nvPr/>
        </p:nvPicPr>
        <p:blipFill>
          <a:blip r:embed="rId2"/>
          <a:srcRect/>
          <a:stretch>
            <a:fillRect/>
          </a:stretch>
        </p:blipFill>
        <p:spPr bwMode="auto">
          <a:xfrm>
            <a:off x="8677282" y="0"/>
            <a:ext cx="1990725" cy="1295400"/>
          </a:xfrm>
          <a:prstGeom prst="rect">
            <a:avLst/>
          </a:prstGeom>
          <a:noFill/>
          <a:ln w="9525">
            <a:noFill/>
            <a:miter lim="800000"/>
            <a:headEnd/>
            <a:tailEnd/>
          </a:ln>
        </p:spPr>
      </p:pic>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9707"/>
          <a:stretch/>
        </p:blipFill>
        <p:spPr bwMode="auto">
          <a:xfrm>
            <a:off x="1680608" y="1412777"/>
            <a:ext cx="3058070" cy="251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4501" y="4044944"/>
            <a:ext cx="1656184" cy="130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600310" y="4977941"/>
            <a:ext cx="577402" cy="261610"/>
          </a:xfrm>
          <a:prstGeom prst="rect">
            <a:avLst/>
          </a:prstGeom>
          <a:ln>
            <a:noFill/>
          </a:ln>
        </p:spPr>
        <p:txBody>
          <a:bodyPr wrap="none" rtlCol="0">
            <a:spAutoFit/>
          </a:bodyPr>
          <a:lstStyle/>
          <a:p>
            <a:r>
              <a:rPr lang="en-US" sz="1100" b="1" dirty="0"/>
              <a:t>TYPE 2</a:t>
            </a:r>
            <a:endParaRPr lang="en-IN" sz="1100" b="1" dirty="0"/>
          </a:p>
        </p:txBody>
      </p:sp>
      <p:pic>
        <p:nvPicPr>
          <p:cNvPr id="102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1158" y="5572140"/>
            <a:ext cx="2448272" cy="1039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655840" y="6374025"/>
            <a:ext cx="577402" cy="261610"/>
          </a:xfrm>
          <a:prstGeom prst="rect">
            <a:avLst/>
          </a:prstGeom>
          <a:ln>
            <a:noFill/>
          </a:ln>
        </p:spPr>
        <p:txBody>
          <a:bodyPr wrap="none" rtlCol="0">
            <a:spAutoFit/>
          </a:bodyPr>
          <a:lstStyle/>
          <a:p>
            <a:r>
              <a:rPr lang="en-US" sz="1100" b="1" dirty="0"/>
              <a:t>TYPE 4</a:t>
            </a:r>
            <a:endParaRPr lang="en-IN" sz="1100" b="1" dirty="0"/>
          </a:p>
        </p:txBody>
      </p:sp>
      <p:sp>
        <p:nvSpPr>
          <p:cNvPr id="11" name="Rectangle 10"/>
          <p:cNvSpPr/>
          <p:nvPr/>
        </p:nvSpPr>
        <p:spPr>
          <a:xfrm>
            <a:off x="7953388" y="6286520"/>
            <a:ext cx="2531462" cy="369332"/>
          </a:xfrm>
          <a:prstGeom prst="rect">
            <a:avLst/>
          </a:prstGeom>
        </p:spPr>
        <p:txBody>
          <a:bodyPr wrap="none">
            <a:spAutoFit/>
          </a:bodyPr>
          <a:lstStyle/>
          <a:p>
            <a:pPr>
              <a:buNone/>
            </a:pPr>
            <a:r>
              <a:rPr lang="en-US" dirty="0">
                <a:solidFill>
                  <a:schemeClr val="tx2"/>
                </a:solidFill>
                <a:latin typeface="Times New Roman" pitchFamily="18" charset="0"/>
                <a:cs typeface="Times New Roman" pitchFamily="18" charset="0"/>
              </a:rPr>
              <a:t>Picture Courtesy :Google</a:t>
            </a:r>
            <a:endParaRPr lang="en-IN"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520398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Modes : Memory Access</a:t>
            </a:r>
          </a:p>
        </p:txBody>
      </p:sp>
      <p:sp>
        <p:nvSpPr>
          <p:cNvPr id="3" name="Slide Number Placeholder 2"/>
          <p:cNvSpPr>
            <a:spLocks noGrp="1"/>
          </p:cNvSpPr>
          <p:nvPr>
            <p:ph type="sldNum" sz="quarter" idx="12"/>
          </p:nvPr>
        </p:nvSpPr>
        <p:spPr/>
        <p:txBody>
          <a:bodyPr/>
          <a:lstStyle/>
          <a:p>
            <a:fld id="{85E6815B-E59C-4D87-B1F6-ECBDD22AF1DC}" type="slidenum">
              <a:rPr lang="en-US" smtClean="0"/>
              <a:pPr/>
              <a:t>9</a:t>
            </a:fld>
            <a:endParaRPr lang="en-US" dirty="0"/>
          </a:p>
        </p:txBody>
      </p:sp>
      <p:sp>
        <p:nvSpPr>
          <p:cNvPr id="4" name="TextBox 3"/>
          <p:cNvSpPr txBox="1"/>
          <p:nvPr/>
        </p:nvSpPr>
        <p:spPr>
          <a:xfrm>
            <a:off x="1586552" y="65769"/>
            <a:ext cx="2438400" cy="338554"/>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25"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9472" y="1004134"/>
            <a:ext cx="2466129" cy="2424866"/>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6"/>
          <p:cNvGrpSpPr>
            <a:grpSpLocks/>
          </p:cNvGrpSpPr>
          <p:nvPr/>
        </p:nvGrpSpPr>
        <p:grpSpPr bwMode="auto">
          <a:xfrm>
            <a:off x="3622675" y="4759325"/>
            <a:ext cx="3868738" cy="439738"/>
            <a:chOff x="1500" y="3788"/>
            <a:chExt cx="2437" cy="277"/>
          </a:xfrm>
        </p:grpSpPr>
        <p:sp>
          <p:nvSpPr>
            <p:cNvPr id="12" name="AutoShape 7"/>
            <p:cNvSpPr>
              <a:spLocks noChangeArrowheads="1"/>
            </p:cNvSpPr>
            <p:nvPr/>
          </p:nvSpPr>
          <p:spPr bwMode="auto">
            <a:xfrm>
              <a:off x="1500" y="3788"/>
              <a:ext cx="2437" cy="277"/>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3" name="Rectangle 8"/>
            <p:cNvSpPr>
              <a:spLocks noChangeArrowheads="1"/>
            </p:cNvSpPr>
            <p:nvPr/>
          </p:nvSpPr>
          <p:spPr bwMode="auto">
            <a:xfrm>
              <a:off x="1610" y="3877"/>
              <a:ext cx="113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a:solidFill>
                    <a:schemeClr val="bg1"/>
                  </a:solidFill>
                </a:rPr>
                <a:t>Physical Address (20 Bits)</a:t>
              </a:r>
            </a:p>
          </p:txBody>
        </p:sp>
      </p:grpSp>
      <p:grpSp>
        <p:nvGrpSpPr>
          <p:cNvPr id="14" name="Group 9"/>
          <p:cNvGrpSpPr>
            <a:grpSpLocks/>
          </p:cNvGrpSpPr>
          <p:nvPr/>
        </p:nvGrpSpPr>
        <p:grpSpPr bwMode="auto">
          <a:xfrm>
            <a:off x="4892675" y="3359150"/>
            <a:ext cx="1155700" cy="1454150"/>
            <a:chOff x="2300" y="2906"/>
            <a:chExt cx="728" cy="916"/>
          </a:xfrm>
        </p:grpSpPr>
        <p:sp>
          <p:nvSpPr>
            <p:cNvPr id="15" name="AutoShape 10"/>
            <p:cNvSpPr>
              <a:spLocks noChangeArrowheads="1"/>
            </p:cNvSpPr>
            <p:nvPr/>
          </p:nvSpPr>
          <p:spPr bwMode="auto">
            <a:xfrm>
              <a:off x="2307" y="2906"/>
              <a:ext cx="721" cy="496"/>
            </a:xfrm>
            <a:prstGeom prst="cube">
              <a:avLst>
                <a:gd name="adj" fmla="val 24995"/>
              </a:avLst>
            </a:prstGeom>
            <a:solidFill>
              <a:srgbClr val="FF0000"/>
            </a:solidFill>
            <a:ln w="12700">
              <a:solidFill>
                <a:schemeClr val="tx1"/>
              </a:solidFill>
              <a:miter lim="800000"/>
              <a:headEnd/>
              <a:tailEn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16" name="Rectangle 11"/>
            <p:cNvSpPr>
              <a:spLocks noChangeArrowheads="1"/>
            </p:cNvSpPr>
            <p:nvPr/>
          </p:nvSpPr>
          <p:spPr bwMode="auto">
            <a:xfrm>
              <a:off x="2300" y="3049"/>
              <a:ext cx="4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solidFill>
                    <a:schemeClr val="bg1"/>
                  </a:solidFill>
                </a:rPr>
                <a:t>Adder</a:t>
              </a:r>
            </a:p>
          </p:txBody>
        </p:sp>
        <p:sp>
          <p:nvSpPr>
            <p:cNvPr id="17" name="Line 12"/>
            <p:cNvSpPr>
              <a:spLocks noChangeShapeType="1"/>
            </p:cNvSpPr>
            <p:nvPr/>
          </p:nvSpPr>
          <p:spPr bwMode="auto">
            <a:xfrm>
              <a:off x="2609" y="3407"/>
              <a:ext cx="0" cy="415"/>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grpSp>
      <p:grpSp>
        <p:nvGrpSpPr>
          <p:cNvPr id="18" name="Group 13"/>
          <p:cNvGrpSpPr>
            <a:grpSpLocks/>
          </p:cNvGrpSpPr>
          <p:nvPr/>
        </p:nvGrpSpPr>
        <p:grpSpPr bwMode="auto">
          <a:xfrm>
            <a:off x="1676400" y="2352676"/>
            <a:ext cx="3835400" cy="1158875"/>
            <a:chOff x="1418" y="2370"/>
            <a:chExt cx="2416" cy="730"/>
          </a:xfrm>
        </p:grpSpPr>
        <p:sp>
          <p:nvSpPr>
            <p:cNvPr id="19" name="Line 14"/>
            <p:cNvSpPr>
              <a:spLocks noChangeShapeType="1"/>
            </p:cNvSpPr>
            <p:nvPr/>
          </p:nvSpPr>
          <p:spPr bwMode="auto">
            <a:xfrm>
              <a:off x="3681" y="2783"/>
              <a:ext cx="0" cy="317"/>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0" name="AutoShape 15"/>
            <p:cNvSpPr>
              <a:spLocks noChangeArrowheads="1"/>
            </p:cNvSpPr>
            <p:nvPr/>
          </p:nvSpPr>
          <p:spPr bwMode="auto">
            <a:xfrm>
              <a:off x="1418" y="2370"/>
              <a:ext cx="2416" cy="247"/>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1" name="Rectangle 16"/>
            <p:cNvSpPr>
              <a:spLocks noChangeArrowheads="1"/>
            </p:cNvSpPr>
            <p:nvPr/>
          </p:nvSpPr>
          <p:spPr bwMode="auto">
            <a:xfrm>
              <a:off x="1661" y="2447"/>
              <a:ext cx="11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a:solidFill>
                    <a:schemeClr val="bg1"/>
                  </a:solidFill>
                </a:rPr>
                <a:t>Segment Register (16 bits)</a:t>
              </a:r>
            </a:p>
          </p:txBody>
        </p:sp>
        <p:sp>
          <p:nvSpPr>
            <p:cNvPr id="22" name="Line 17"/>
            <p:cNvSpPr>
              <a:spLocks noChangeShapeType="1"/>
            </p:cNvSpPr>
            <p:nvPr/>
          </p:nvSpPr>
          <p:spPr bwMode="auto">
            <a:xfrm flipH="1">
              <a:off x="2365" y="2781"/>
              <a:ext cx="1318" cy="0"/>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23" name="Line 18"/>
            <p:cNvSpPr>
              <a:spLocks noChangeShapeType="1"/>
            </p:cNvSpPr>
            <p:nvPr/>
          </p:nvSpPr>
          <p:spPr bwMode="auto">
            <a:xfrm>
              <a:off x="2365" y="2622"/>
              <a:ext cx="0" cy="160"/>
            </a:xfrm>
            <a:prstGeom prst="line">
              <a:avLst/>
            </a:prstGeom>
            <a:noFill/>
            <a:ln w="12700">
              <a:solidFill>
                <a:schemeClr val="tx1"/>
              </a:solidFill>
              <a:round/>
              <a:headEnd type="none" w="sm" len="sm"/>
              <a:tailEnd type="none" w="sm" len="sm"/>
            </a:ln>
            <a:effectLst/>
          </p:spPr>
          <p:txBody>
            <a:bodyPr/>
            <a:lstStyle/>
            <a:p>
              <a:pPr>
                <a:defRPr/>
              </a:pPr>
              <a:endParaRPr lang="en-US">
                <a:effectLst>
                  <a:outerShdw blurRad="38100" dist="38100" dir="2700000" algn="tl">
                    <a:srgbClr val="000000">
                      <a:alpha val="43137"/>
                    </a:srgbClr>
                  </a:outerShdw>
                </a:effectLst>
              </a:endParaRPr>
            </a:p>
          </p:txBody>
        </p:sp>
        <p:sp>
          <p:nvSpPr>
            <p:cNvPr id="24" name="AutoShape 19"/>
            <p:cNvSpPr>
              <a:spLocks noChangeArrowheads="1"/>
            </p:cNvSpPr>
            <p:nvPr/>
          </p:nvSpPr>
          <p:spPr bwMode="auto">
            <a:xfrm>
              <a:off x="3189" y="2376"/>
              <a:ext cx="642" cy="247"/>
            </a:xfrm>
            <a:prstGeom prst="cube">
              <a:avLst>
                <a:gd name="adj" fmla="val 24995"/>
              </a:avLst>
            </a:prstGeom>
            <a:solidFill>
              <a:srgbClr val="FFCC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a:effectLst>
                  <a:outerShdw blurRad="38100" dist="38100" dir="2700000" algn="tl">
                    <a:srgbClr val="000000">
                      <a:alpha val="43137"/>
                    </a:srgbClr>
                  </a:outerShdw>
                </a:effectLst>
              </a:endParaRPr>
            </a:p>
          </p:txBody>
        </p:sp>
        <p:sp>
          <p:nvSpPr>
            <p:cNvPr id="26" name="Rectangle 20"/>
            <p:cNvSpPr>
              <a:spLocks noChangeArrowheads="1"/>
            </p:cNvSpPr>
            <p:nvPr/>
          </p:nvSpPr>
          <p:spPr bwMode="auto">
            <a:xfrm>
              <a:off x="3249" y="2416"/>
              <a:ext cx="46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600" b="1">
                  <a:solidFill>
                    <a:schemeClr val="bg1"/>
                  </a:solidFill>
                </a:rPr>
                <a:t>0 0 0 0</a:t>
              </a:r>
            </a:p>
          </p:txBody>
        </p:sp>
      </p:grpSp>
      <p:grpSp>
        <p:nvGrpSpPr>
          <p:cNvPr id="27" name="Group 21"/>
          <p:cNvGrpSpPr>
            <a:grpSpLocks/>
          </p:cNvGrpSpPr>
          <p:nvPr/>
        </p:nvGrpSpPr>
        <p:grpSpPr bwMode="auto">
          <a:xfrm>
            <a:off x="4589464" y="1425575"/>
            <a:ext cx="3030537" cy="1987550"/>
            <a:chOff x="3253" y="1786"/>
            <a:chExt cx="1909" cy="1252"/>
          </a:xfrm>
        </p:grpSpPr>
        <p:grpSp>
          <p:nvGrpSpPr>
            <p:cNvPr id="28" name="Group 22"/>
            <p:cNvGrpSpPr>
              <a:grpSpLocks/>
            </p:cNvGrpSpPr>
            <p:nvPr/>
          </p:nvGrpSpPr>
          <p:grpSpPr bwMode="auto">
            <a:xfrm>
              <a:off x="3253" y="1786"/>
              <a:ext cx="1909" cy="271"/>
              <a:chOff x="2109" y="1688"/>
              <a:chExt cx="1909" cy="271"/>
            </a:xfrm>
          </p:grpSpPr>
          <p:sp>
            <p:nvSpPr>
              <p:cNvPr id="30" name="AutoShape 23"/>
              <p:cNvSpPr>
                <a:spLocks noChangeArrowheads="1"/>
              </p:cNvSpPr>
              <p:nvPr/>
            </p:nvSpPr>
            <p:spPr bwMode="auto">
              <a:xfrm>
                <a:off x="2109" y="1688"/>
                <a:ext cx="1909" cy="262"/>
              </a:xfrm>
              <a:prstGeom prst="cube">
                <a:avLst>
                  <a:gd name="adj" fmla="val 24995"/>
                </a:avLst>
              </a:prstGeom>
              <a:solidFill>
                <a:srgbClr val="FF0000"/>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en-US" dirty="0">
                  <a:solidFill>
                    <a:srgbClr val="FF0000"/>
                  </a:solidFill>
                  <a:effectLst>
                    <a:outerShdw blurRad="38100" dist="38100" dir="2700000" algn="tl">
                      <a:srgbClr val="000000">
                        <a:alpha val="43137"/>
                      </a:srgbClr>
                    </a:outerShdw>
                  </a:effectLst>
                </a:endParaRPr>
              </a:p>
            </p:txBody>
          </p:sp>
          <p:sp>
            <p:nvSpPr>
              <p:cNvPr id="31" name="Rectangle 24"/>
              <p:cNvSpPr>
                <a:spLocks noChangeArrowheads="1"/>
              </p:cNvSpPr>
              <p:nvPr/>
            </p:nvSpPr>
            <p:spPr bwMode="auto">
              <a:xfrm>
                <a:off x="2426" y="1786"/>
                <a:ext cx="9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sz="1200" b="1" dirty="0">
                    <a:solidFill>
                      <a:schemeClr val="bg1"/>
                    </a:solidFill>
                  </a:rPr>
                  <a:t>Offset Value (16 bits)</a:t>
                </a:r>
              </a:p>
            </p:txBody>
          </p:sp>
        </p:grpSp>
        <p:sp>
          <p:nvSpPr>
            <p:cNvPr id="29" name="Line 25"/>
            <p:cNvSpPr>
              <a:spLocks noChangeShapeType="1"/>
            </p:cNvSpPr>
            <p:nvPr/>
          </p:nvSpPr>
          <p:spPr bwMode="auto">
            <a:xfrm>
              <a:off x="3987" y="2074"/>
              <a:ext cx="0" cy="964"/>
            </a:xfrm>
            <a:prstGeom prst="line">
              <a:avLst/>
            </a:prstGeom>
            <a:noFill/>
            <a:ln w="12700">
              <a:solidFill>
                <a:schemeClr val="tx1"/>
              </a:solidFill>
              <a:round/>
              <a:headEnd/>
              <a:tailEnd type="triangle" w="med" len="med"/>
            </a:ln>
            <a:effectLst/>
          </p:spPr>
          <p:txBody>
            <a:bodyPr wrap="none" anchor="ctr"/>
            <a:lstStyle/>
            <a:p>
              <a:pPr>
                <a:defRPr/>
              </a:pPr>
              <a:endParaRPr lang="en-US">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229529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8684</Words>
  <Application>Microsoft Office PowerPoint</Application>
  <PresentationFormat>Widescreen</PresentationFormat>
  <Paragraphs>1704</Paragraphs>
  <Slides>82</Slides>
  <Notes>56</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82</vt:i4>
      </vt:variant>
    </vt:vector>
  </HeadingPairs>
  <TitlesOfParts>
    <vt:vector size="94" baseType="lpstr">
      <vt:lpstr>Agency FB</vt:lpstr>
      <vt:lpstr>Arial</vt:lpstr>
      <vt:lpstr>Calibri</vt:lpstr>
      <vt:lpstr>Calibri Light</vt:lpstr>
      <vt:lpstr>Octapost NBP</vt:lpstr>
      <vt:lpstr>Symbol</vt:lpstr>
      <vt:lpstr>Time New Roman</vt:lpstr>
      <vt:lpstr>Times New Roman</vt:lpstr>
      <vt:lpstr>Verdana</vt:lpstr>
      <vt:lpstr>Wingdings</vt:lpstr>
      <vt:lpstr>Wingdings 2</vt:lpstr>
      <vt:lpstr>Office Theme</vt:lpstr>
      <vt:lpstr>UNIT 2</vt:lpstr>
      <vt:lpstr>ADDRESSING MODES                      &amp; Instruction set</vt:lpstr>
      <vt:lpstr>Introduction</vt:lpstr>
      <vt:lpstr>Introduction</vt:lpstr>
      <vt:lpstr>ADDRESSING MODES</vt:lpstr>
      <vt:lpstr>Addressing Modes</vt:lpstr>
      <vt:lpstr>Addressing Modes</vt:lpstr>
      <vt:lpstr>Addressing Modes</vt:lpstr>
      <vt:lpstr>Addressing Modes : Memory Access</vt:lpstr>
      <vt:lpstr>Addressing Modes : Memory Access</vt:lpstr>
      <vt:lpstr>Addressing Modes : Memory Access</vt:lpstr>
      <vt:lpstr>Addressing Modes</vt:lpstr>
      <vt:lpstr>Addressing Modes</vt:lpstr>
      <vt:lpstr>Addressing Modes</vt:lpstr>
      <vt:lpstr>Addressing Modes</vt:lpstr>
      <vt:lpstr>Addressing Modes</vt:lpstr>
      <vt:lpstr>Addressing Modes</vt:lpstr>
      <vt:lpstr>Addressing Modes</vt:lpstr>
      <vt:lpstr>Addressing Modes</vt:lpstr>
      <vt:lpstr>Addressing Modes</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Instruction Set</vt:lpstr>
      <vt:lpstr>Data Transfer Instructions</vt:lpstr>
      <vt:lpstr>Data Transfer Instructions</vt:lpstr>
      <vt:lpstr>Data Transfer Instructions</vt:lpstr>
      <vt:lpstr>Arithmetic Instructions</vt:lpstr>
      <vt:lpstr>Arithmetic Instructions</vt:lpstr>
      <vt:lpstr>AAA: ASCII AFTER ADDITION</vt:lpstr>
      <vt:lpstr>PowerPoint Presentation</vt:lpstr>
      <vt:lpstr>PowerPoint Presentation</vt:lpstr>
      <vt:lpstr>PowerPoint Presentation</vt:lpstr>
      <vt:lpstr>PowerPoint Presentation</vt:lpstr>
      <vt:lpstr>Stack Structure</vt:lpstr>
      <vt:lpstr>Stack Structure</vt:lpstr>
      <vt:lpstr>Stack Structure</vt:lpstr>
      <vt:lpstr>Stack Operation</vt:lpstr>
      <vt:lpstr>The PUSH operation of the Stack</vt:lpstr>
      <vt:lpstr>The POP operation of the Stack</vt:lpstr>
      <vt:lpstr>Example program</vt:lpstr>
      <vt:lpstr>Interrupts </vt:lpstr>
      <vt:lpstr>Types of Interrupt</vt:lpstr>
      <vt:lpstr>PowerPoint Presentation</vt:lpstr>
      <vt:lpstr>PowerPoint Presentation</vt:lpstr>
      <vt:lpstr>Hardware Interrupt</vt:lpstr>
      <vt:lpstr>Software Interrupts</vt:lpstr>
      <vt:lpstr>Software Interrupts</vt:lpstr>
      <vt:lpstr>Types of Interrupts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PRITHIVI</dc:creator>
  <cp:lastModifiedBy>Manohari R</cp:lastModifiedBy>
  <cp:revision>12</cp:revision>
  <dcterms:created xsi:type="dcterms:W3CDTF">2020-08-01T12:02:45Z</dcterms:created>
  <dcterms:modified xsi:type="dcterms:W3CDTF">2022-09-28T08:29:25Z</dcterms:modified>
</cp:coreProperties>
</file>