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1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6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5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2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44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1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83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21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6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91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70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08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075C-790E-4658-9679-9EACC9F39E6B}" type="datetimeFigureOut">
              <a:rPr lang="en-US" smtClean="0"/>
              <a:t>4/20/2017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CFB8-9DEE-4B12-BE5E-88CFAE44B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307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90488"/>
            <a:ext cx="9144000" cy="1143000"/>
          </a:xfrm>
        </p:spPr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pitchFamily="18" charset="0"/>
              </a:rPr>
              <a:t>13–4  DISK MEMORY SYSTEMS</a:t>
            </a:r>
            <a:r>
              <a:rPr lang="en-US" altLang="zh-TW" sz="4000" b="1">
                <a:cs typeface="Times New Roman" pitchFamily="18" charset="0"/>
              </a:rPr>
              <a:t> 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912813"/>
            <a:ext cx="8961437" cy="4265612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>
                <a:cs typeface="Arial" charset="0"/>
              </a:rPr>
              <a:t>Disk memory is used to store long-term data.</a:t>
            </a:r>
          </a:p>
          <a:p>
            <a:r>
              <a:rPr lang="en-US" altLang="zh-TW">
                <a:cs typeface="Arial" charset="0"/>
              </a:rPr>
              <a:t>Many types of disk storage systems are available and they use magnetic media.</a:t>
            </a:r>
          </a:p>
          <a:p>
            <a:pPr lvl="1"/>
            <a:r>
              <a:rPr lang="en-US" altLang="zh-TW">
                <a:cs typeface="Arial" charset="0"/>
              </a:rPr>
              <a:t>except optical disk memory that stores data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on a plastic disk</a:t>
            </a:r>
          </a:p>
          <a:p>
            <a:r>
              <a:rPr lang="en-US" altLang="zh-TW">
                <a:cs typeface="Arial" charset="0"/>
              </a:rPr>
              <a:t>Optical disk memory is either:</a:t>
            </a:r>
          </a:p>
          <a:p>
            <a:pPr lvl="1"/>
            <a:r>
              <a:rPr lang="en-US" altLang="zh-TW">
                <a:cs typeface="Arial" charset="0"/>
              </a:rPr>
              <a:t>CD-ROM (compact disk/read only memory)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which read, but never written</a:t>
            </a:r>
          </a:p>
          <a:p>
            <a:pPr lvl="1"/>
            <a:r>
              <a:rPr lang="en-US" altLang="zh-TW">
                <a:cs typeface="Arial" charset="0"/>
              </a:rPr>
              <a:t>WORM (write once/read mostly), read most of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the time, but can be written once by a laser</a:t>
            </a:r>
          </a:p>
        </p:txBody>
      </p:sp>
    </p:spTree>
    <p:extLst>
      <p:ext uri="{BB962C8B-B14F-4D97-AF65-F5344CB8AC3E}">
        <p14:creationId xmlns:p14="http://schemas.microsoft.com/office/powerpoint/2010/main" val="3679097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 i="1">
                <a:solidFill>
                  <a:srgbClr val="000000"/>
                </a:solidFill>
                <a:cs typeface="Times New Roman" pitchFamily="18" charset="0"/>
              </a:rPr>
              <a:t>The 3 </a:t>
            </a:r>
            <a:r>
              <a:rPr lang="en-US" altLang="zh-TW" sz="4000" b="1" i="1" baseline="30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TW" sz="4000" b="1" i="1">
                <a:solidFill>
                  <a:srgbClr val="000000"/>
                </a:solidFill>
                <a:cs typeface="Times New Roman" pitchFamily="18" charset="0"/>
              </a:rPr>
              <a:t>/</a:t>
            </a:r>
            <a:r>
              <a:rPr lang="en-US" altLang="zh-TW" sz="4000" b="1" i="1" baseline="-30000">
                <a:solidFill>
                  <a:srgbClr val="000000"/>
                </a:solidFill>
                <a:cs typeface="Times New Roman" pitchFamily="18" charset="0"/>
              </a:rPr>
              <a:t>2</a:t>
            </a:r>
            <a:r>
              <a:rPr lang="en-US" altLang="zh-TW" sz="4000" b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</a:t>
            </a:r>
            <a:r>
              <a:rPr lang="en-US" altLang="zh-TW" sz="4000" b="1" i="1">
                <a:solidFill>
                  <a:srgbClr val="000000"/>
                </a:solidFill>
                <a:cs typeface="Times New Roman" pitchFamily="18" charset="0"/>
              </a:rPr>
              <a:t> Micro-Floppy Disk</a:t>
            </a:r>
            <a:r>
              <a:rPr lang="en-US" altLang="zh-TW" sz="4000" b="1">
                <a:cs typeface="Times New Roman" pitchFamily="18" charset="0"/>
              </a:rPr>
              <a:t> 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912813"/>
            <a:ext cx="8915400" cy="4800600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cs typeface="Arial" charset="0"/>
              </a:rPr>
              <a:t>A much improved version of the mini-floppy disk described earlier. </a:t>
            </a:r>
          </a:p>
          <a:p>
            <a:r>
              <a:rPr lang="en-US" altLang="zh-TW">
                <a:cs typeface="Arial" charset="0"/>
              </a:rPr>
              <a:t>The micro-floppy is packaged in a rigid plastic jacket that will not bend easily. </a:t>
            </a:r>
          </a:p>
          <a:p>
            <a:pPr lvl="1"/>
            <a:r>
              <a:rPr lang="en-US" altLang="zh-TW">
                <a:cs typeface="Arial" charset="0"/>
              </a:rPr>
              <a:t>a much greater degree of protection to the disk</a:t>
            </a:r>
          </a:p>
          <a:p>
            <a:r>
              <a:rPr lang="en-US" altLang="zh-TW">
                <a:cs typeface="Arial" charset="0"/>
              </a:rPr>
              <a:t>The head door remains closed until the disk is inserted into the drive. </a:t>
            </a:r>
          </a:p>
          <a:p>
            <a:pPr lvl="1"/>
            <a:r>
              <a:rPr lang="en-US" altLang="zh-TW">
                <a:cs typeface="Arial" charset="0"/>
              </a:rPr>
              <a:t>once in the drive, the mechanism slides open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the door, exposing the surface of the disk to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the read/write heads</a:t>
            </a:r>
          </a:p>
        </p:txBody>
      </p:sp>
    </p:spTree>
    <p:extLst>
      <p:ext uri="{BB962C8B-B14F-4D97-AF65-F5344CB8AC3E}">
        <p14:creationId xmlns:p14="http://schemas.microsoft.com/office/powerpoint/2010/main" val="67372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charset="0"/>
              </a:rPr>
              <a:t>Figure 13–22</a:t>
            </a:r>
            <a:r>
              <a:rPr lang="en-US" altLang="zh-TW" sz="1800">
                <a:cs typeface="Arial" charset="0"/>
              </a:rPr>
              <a:t>  The 3</a:t>
            </a:r>
            <a:r>
              <a:rPr lang="en-US" altLang="zh-TW" sz="1800" baseline="30000">
                <a:cs typeface="Arial" charset="0"/>
              </a:rPr>
              <a:t>1</a:t>
            </a:r>
            <a:r>
              <a:rPr lang="en-US" altLang="zh-TW" sz="1800">
                <a:cs typeface="Arial" charset="0"/>
              </a:rPr>
              <a:t>/</a:t>
            </a:r>
            <a:r>
              <a:rPr lang="en-US" altLang="zh-TW" sz="1800" baseline="-30000">
                <a:cs typeface="Arial" charset="0"/>
              </a:rPr>
              <a:t>2</a:t>
            </a:r>
            <a:r>
              <a:rPr lang="en-US" altLang="zh-TW" sz="1800">
                <a:cs typeface="Arial" charset="0"/>
                <a:sym typeface="Symbol" pitchFamily="18" charset="2"/>
              </a:rPr>
              <a:t></a:t>
            </a:r>
            <a:r>
              <a:rPr lang="en-US" altLang="zh-TW" sz="1800">
                <a:cs typeface="Arial" charset="0"/>
              </a:rPr>
              <a:t> micro-floppy disk.</a:t>
            </a:r>
            <a:r>
              <a:rPr lang="en-US" altLang="zh-TW" sz="1800">
                <a:cs typeface="Times New Roman" pitchFamily="18" charset="0"/>
              </a:rPr>
              <a:t/>
            </a:r>
            <a:br>
              <a:rPr lang="en-US" altLang="zh-TW" sz="1800">
                <a:cs typeface="Times New Roman" pitchFamily="18" charset="0"/>
              </a:rPr>
            </a:br>
            <a:endParaRPr lang="en-US" altLang="zh-TW" sz="1800">
              <a:cs typeface="Times New Roman" pitchFamily="18" charset="0"/>
            </a:endParaRPr>
          </a:p>
        </p:txBody>
      </p:sp>
      <p:pic>
        <p:nvPicPr>
          <p:cNvPr id="43013" name="Picture 5" descr="FG13_022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988" y="1136650"/>
            <a:ext cx="6296025" cy="4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62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On the mini-floppy, a piece of tape was placed over a notch on the side of the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jacket to prevent writing. </a:t>
            </a:r>
          </a:p>
          <a:p>
            <a:pPr lvl="1"/>
            <a:r>
              <a:rPr lang="en-US" altLang="zh-TW">
                <a:cs typeface="Arial" charset="0"/>
              </a:rPr>
              <a:t>this plastic tape easily became dislodged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inside disk drives, causing problems</a:t>
            </a:r>
          </a:p>
          <a:p>
            <a:r>
              <a:rPr lang="en-US" altLang="zh-TW">
                <a:cs typeface="Arial" charset="0"/>
              </a:rPr>
              <a:t>The micro-floppy has an integrated plastic slide replacing the tape write-protection. </a:t>
            </a:r>
          </a:p>
          <a:p>
            <a:r>
              <a:rPr lang="en-US" altLang="zh-TW">
                <a:cs typeface="Arial" charset="0"/>
              </a:rPr>
              <a:t>To write-protect (prevent writing) the micro-floppy disk, the plastic slide is moved to open the hole through the disk jacket. </a:t>
            </a:r>
          </a:p>
          <a:p>
            <a:pPr lvl="1"/>
            <a:r>
              <a:rPr lang="en-US" altLang="zh-TW">
                <a:cs typeface="Arial" charset="0"/>
              </a:rPr>
              <a:t>allows light to strike a sensor that inhibits writing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580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pitchFamily="18" charset="0"/>
              </a:rPr>
              <a:t>Pen Drives</a:t>
            </a:r>
            <a:r>
              <a:rPr lang="en-US" altLang="zh-TW" sz="4000" b="1">
                <a:cs typeface="Times New Roman" pitchFamily="18" charset="0"/>
              </a:rPr>
              <a:t> 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912813"/>
            <a:ext cx="8915400" cy="4800600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Pen drives, or flash drives use flash memory to store data. </a:t>
            </a:r>
          </a:p>
          <a:p>
            <a:pPr lvl="1"/>
            <a:r>
              <a:rPr lang="en-US" altLang="zh-TW">
                <a:cs typeface="Arial" charset="0"/>
              </a:rPr>
              <a:t>a driver treats the pen drive as a floppy with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tracks and sectors, though it really does not </a:t>
            </a:r>
          </a:p>
          <a:p>
            <a:r>
              <a:rPr lang="en-US" altLang="zh-TW">
                <a:cs typeface="Arial" charset="0"/>
              </a:rPr>
              <a:t>The FAT system is used for the file structure.</a:t>
            </a:r>
          </a:p>
          <a:p>
            <a:pPr lvl="1"/>
            <a:r>
              <a:rPr lang="en-US" altLang="zh-TW">
                <a:cs typeface="Arial" charset="0"/>
              </a:rPr>
              <a:t>memory in this type of drive is serial memory </a:t>
            </a:r>
          </a:p>
          <a:p>
            <a:r>
              <a:rPr lang="en-US" altLang="zh-TW">
                <a:cs typeface="Arial" charset="0"/>
              </a:rPr>
              <a:t>When connected to the USB bus, the OS recognizes it and allows data to be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transferred between it and the computer.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43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pitchFamily="18" charset="0"/>
              </a:rPr>
              <a:t>Hard Disk Memory</a:t>
            </a:r>
            <a:r>
              <a:rPr lang="en-US" altLang="zh-TW" sz="4000" b="1">
                <a:cs typeface="Times New Roman" pitchFamily="18" charset="0"/>
              </a:rPr>
              <a:t> </a:t>
            </a:r>
          </a:p>
        </p:txBody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912813"/>
            <a:ext cx="8915400" cy="4800600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cs typeface="Arial" charset="0"/>
              </a:rPr>
              <a:t>Hard disk memory has a much larger capacity than the floppy disk memory. </a:t>
            </a:r>
          </a:p>
          <a:p>
            <a:pPr lvl="1"/>
            <a:r>
              <a:rPr lang="en-US" altLang="zh-TW">
                <a:cs typeface="Arial" charset="0"/>
              </a:rPr>
              <a:t>often called a fixed disk because it is not removable like the floppy disk</a:t>
            </a:r>
          </a:p>
          <a:p>
            <a:r>
              <a:rPr lang="en-US" altLang="zh-TW">
                <a:cs typeface="Arial" charset="0"/>
              </a:rPr>
              <a:t>A hard disk is also often called a rigid disk.</a:t>
            </a:r>
          </a:p>
          <a:p>
            <a:pPr lvl="1"/>
            <a:r>
              <a:rPr lang="en-US" altLang="zh-TW">
                <a:cs typeface="Arial" charset="0"/>
              </a:rPr>
              <a:t>the term </a:t>
            </a:r>
            <a:r>
              <a:rPr lang="en-US" altLang="zh-TW" i="1">
                <a:cs typeface="Arial" charset="0"/>
              </a:rPr>
              <a:t>Winchester drive</a:t>
            </a:r>
            <a:r>
              <a:rPr lang="en-US" altLang="zh-TW">
                <a:cs typeface="Arial" charset="0"/>
              </a:rPr>
              <a:t> is also used, but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less commonly today</a:t>
            </a:r>
          </a:p>
          <a:p>
            <a:r>
              <a:rPr lang="en-US" altLang="zh-TW">
                <a:cs typeface="Arial" charset="0"/>
              </a:rPr>
              <a:t>Common, low-cost (less than $1 per gigabyte) sizes are presently 20G bytes to 500G bytes.</a:t>
            </a:r>
          </a:p>
          <a:p>
            <a:pPr lvl="1"/>
            <a:r>
              <a:rPr lang="en-US" altLang="zh-TW">
                <a:cs typeface="Arial" charset="0"/>
              </a:rPr>
              <a:t>sizes approaching 1 T (tera) bytes are available</a:t>
            </a:r>
          </a:p>
        </p:txBody>
      </p:sp>
    </p:spTree>
    <p:extLst>
      <p:ext uri="{BB962C8B-B14F-4D97-AF65-F5344CB8AC3E}">
        <p14:creationId xmlns:p14="http://schemas.microsoft.com/office/powerpoint/2010/main" val="18375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The hard disk memory uses a flying head to store and read data.</a:t>
            </a:r>
          </a:p>
          <a:p>
            <a:r>
              <a:rPr lang="en-US" altLang="zh-TW">
                <a:cs typeface="Arial" charset="0"/>
              </a:rPr>
              <a:t>A flying head, which is very small and light, does not touch the surface of the disk.</a:t>
            </a:r>
          </a:p>
          <a:p>
            <a:pPr lvl="1"/>
            <a:r>
              <a:rPr lang="en-US" altLang="zh-TW">
                <a:cs typeface="Arial" charset="0"/>
              </a:rPr>
              <a:t>it flies above the surface on a film of air that is carried with the surface of the disk as it spins </a:t>
            </a:r>
          </a:p>
          <a:p>
            <a:r>
              <a:rPr lang="en-US" altLang="zh-TW">
                <a:cs typeface="Arial" charset="0"/>
              </a:rPr>
              <a:t>The hard disk typically spins at 3000 to 15,000 RPM, many times faster than a floppy.</a:t>
            </a:r>
          </a:p>
          <a:p>
            <a:pPr lvl="1"/>
            <a:r>
              <a:rPr lang="en-US" altLang="zh-TW">
                <a:cs typeface="Arial" charset="0"/>
              </a:rPr>
              <a:t>higher rotational speed allows the head to fly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just over the top of the surface of the disk </a:t>
            </a:r>
          </a:p>
          <a:p>
            <a:r>
              <a:rPr lang="en-US" altLang="zh-TW">
                <a:cs typeface="Arial" charset="0"/>
              </a:rPr>
              <a:t>There is no wear on the hard disk’s surface.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Problems can arise because of flying heads. </a:t>
            </a:r>
          </a:p>
          <a:p>
            <a:pPr lvl="1"/>
            <a:r>
              <a:rPr lang="en-US" altLang="zh-TW">
                <a:cs typeface="Arial" charset="0"/>
              </a:rPr>
              <a:t>if power is interrupted or the drive is jarred, the head can crash onto the disk surface, which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can damage the disk surface or the head </a:t>
            </a:r>
          </a:p>
          <a:p>
            <a:r>
              <a:rPr lang="en-US" altLang="zh-TW">
                <a:cs typeface="Arial" charset="0"/>
              </a:rPr>
              <a:t>Some drive manufacturers have included a system to automatically park the head when power is interrupted. </a:t>
            </a:r>
          </a:p>
          <a:p>
            <a:pPr lvl="1"/>
            <a:r>
              <a:rPr lang="en-US" altLang="zh-TW">
                <a:cs typeface="Arial" charset="0"/>
              </a:rPr>
              <a:t>when the heads are parked, they are moved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to a safe landing zone (unused track) when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power is disconnected</a:t>
            </a:r>
          </a:p>
        </p:txBody>
      </p:sp>
    </p:spTree>
    <p:extLst>
      <p:ext uri="{BB962C8B-B14F-4D97-AF65-F5344CB8AC3E}">
        <p14:creationId xmlns:p14="http://schemas.microsoft.com/office/powerpoint/2010/main" val="74767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Another difference between a floppy and a hard drive is the number of heads and disk surfaces. </a:t>
            </a:r>
          </a:p>
          <a:p>
            <a:pPr lvl="1"/>
            <a:r>
              <a:rPr lang="en-US" altLang="zh-TW">
                <a:cs typeface="Arial" charset="0"/>
              </a:rPr>
              <a:t>a floppy has two heads, one for the upper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surface and one for the lower surface</a:t>
            </a:r>
          </a:p>
          <a:p>
            <a:pPr lvl="1"/>
            <a:r>
              <a:rPr lang="en-US" altLang="zh-TW">
                <a:cs typeface="Arial" charset="0"/>
              </a:rPr>
              <a:t>the hard drive has up to eight disk surfaces (four platters), with up to two heads per surface</a:t>
            </a:r>
          </a:p>
          <a:p>
            <a:r>
              <a:rPr lang="en-US" altLang="zh-TW">
                <a:cs typeface="Arial" charset="0"/>
              </a:rPr>
              <a:t>Each time a new cylinder is obtained by moving the head assembly, 16 new tracks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are available under the heads. </a:t>
            </a:r>
          </a:p>
          <a:p>
            <a:r>
              <a:rPr lang="en-US" altLang="zh-TW">
                <a:cs typeface="Arial" charset="0"/>
              </a:rPr>
              <a:t>See Figure 13–23.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476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Heads are moved from track to track by using either a stepper motor or a voice coil. </a:t>
            </a:r>
          </a:p>
          <a:p>
            <a:pPr lvl="1"/>
            <a:r>
              <a:rPr lang="en-US" altLang="zh-TW">
                <a:cs typeface="Arial" charset="0"/>
              </a:rPr>
              <a:t>the stepper motor is slow and noisy; moving the head assembly requires one step per cylinder </a:t>
            </a:r>
          </a:p>
          <a:p>
            <a:pPr lvl="1"/>
            <a:r>
              <a:rPr lang="en-US" altLang="zh-TW">
                <a:cs typeface="Arial" charset="0"/>
              </a:rPr>
              <a:t>the voice coil mechanism is quiet and quick; the heads can be moved many cylinders with one sweeping motion</a:t>
            </a:r>
            <a:endParaRPr lang="en-US" altLang="zh-TW">
              <a:cs typeface="Times New Roman" pitchFamily="18" charset="0"/>
            </a:endParaRPr>
          </a:p>
        </p:txBody>
      </p:sp>
      <p:sp>
        <p:nvSpPr>
          <p:cNvPr id="173060" name="Rectangle 4"/>
          <p:cNvSpPr>
            <a:spLocks noChangeArrowheads="1"/>
          </p:cNvSpPr>
          <p:nvPr/>
        </p:nvSpPr>
        <p:spPr bwMode="auto">
          <a:xfrm>
            <a:off x="307975" y="3810000"/>
            <a:ext cx="883602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sz="3200">
                <a:cs typeface="Arial" charset="0"/>
              </a:rPr>
              <a:t>Stepper-motor-type head positioning mechanisms can become misaligned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cs typeface="Arial" charset="0"/>
              </a:rPr>
              <a:t>while the voice coil mechanism corrects for</a:t>
            </a:r>
            <a:br>
              <a:rPr lang="en-US" altLang="zh-TW" sz="2800">
                <a:cs typeface="Arial" charset="0"/>
              </a:rPr>
            </a:br>
            <a:r>
              <a:rPr lang="en-US" altLang="zh-TW" sz="2800">
                <a:cs typeface="Arial" charset="0"/>
              </a:rPr>
              <a:t>any misalignment</a:t>
            </a:r>
            <a:endParaRPr lang="en-US" altLang="zh-TW" sz="2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87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6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charset="0"/>
              </a:rPr>
              <a:t>Figure 13–23</a:t>
            </a:r>
            <a:r>
              <a:rPr lang="en-US" altLang="zh-TW" sz="1800">
                <a:cs typeface="Arial" charset="0"/>
              </a:rPr>
              <a:t>  A hard disk drive that uses four heads per platter.</a:t>
            </a:r>
            <a:r>
              <a:rPr lang="en-US" altLang="zh-TW" sz="1800">
                <a:cs typeface="Times New Roman" pitchFamily="18" charset="0"/>
              </a:rPr>
              <a:t/>
            </a:r>
            <a:br>
              <a:rPr lang="en-US" altLang="zh-TW" sz="1800">
                <a:cs typeface="Times New Roman" pitchFamily="18" charset="0"/>
              </a:rPr>
            </a:br>
            <a:endParaRPr lang="en-US" altLang="zh-TW" sz="1800">
              <a:cs typeface="Times New Roman" pitchFamily="18" charset="0"/>
            </a:endParaRPr>
          </a:p>
        </p:txBody>
      </p:sp>
      <p:pic>
        <p:nvPicPr>
          <p:cNvPr id="41989" name="Picture 5" descr="FG13_023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001713"/>
            <a:ext cx="7712075" cy="463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678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Optical disk memory that can be read and written many times is becoming available.</a:t>
            </a:r>
          </a:p>
          <a:p>
            <a:pPr lvl="1"/>
            <a:r>
              <a:rPr lang="en-US" altLang="zh-TW">
                <a:cs typeface="Arial" charset="0"/>
              </a:rPr>
              <a:t>there is still a limitation on the number of write operations allowed</a:t>
            </a:r>
          </a:p>
          <a:p>
            <a:r>
              <a:rPr lang="en-US" altLang="zh-TW">
                <a:cs typeface="Arial" charset="0"/>
              </a:rPr>
              <a:t>The latest optical disk technology is called DVD (digital-versatile disk). </a:t>
            </a:r>
          </a:p>
          <a:p>
            <a:pPr lvl="1"/>
            <a:r>
              <a:rPr lang="en-US" altLang="zh-TW">
                <a:cs typeface="Arial" charset="0"/>
              </a:rPr>
              <a:t>also available in high-resolution versions for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video and data storage as Blu-ray (50G) or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HD-DVD (30G)</a:t>
            </a:r>
          </a:p>
        </p:txBody>
      </p:sp>
    </p:spTree>
    <p:extLst>
      <p:ext uri="{BB962C8B-B14F-4D97-AF65-F5344CB8AC3E}">
        <p14:creationId xmlns:p14="http://schemas.microsoft.com/office/powerpoint/2010/main" val="190014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Hard drives often store information in sectors that are 512 bytes long. </a:t>
            </a:r>
          </a:p>
          <a:p>
            <a:r>
              <a:rPr lang="en-US" altLang="zh-TW">
                <a:cs typeface="Arial" charset="0"/>
              </a:rPr>
              <a:t>Data are addressed in clusters of eight or more sectors, which contain 4096 bytes (or more) on most hard disk drives. </a:t>
            </a:r>
          </a:p>
          <a:p>
            <a:r>
              <a:rPr lang="en-US" altLang="zh-TW">
                <a:cs typeface="Arial" charset="0"/>
              </a:rPr>
              <a:t>All hard drives use today RLL encoding. </a:t>
            </a:r>
          </a:p>
        </p:txBody>
      </p:sp>
    </p:spTree>
    <p:extLst>
      <p:ext uri="{BB962C8B-B14F-4D97-AF65-F5344CB8AC3E}">
        <p14:creationId xmlns:p14="http://schemas.microsoft.com/office/powerpoint/2010/main" val="200263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 i="1">
                <a:solidFill>
                  <a:srgbClr val="000000"/>
                </a:solidFill>
                <a:cs typeface="Times New Roman" pitchFamily="18" charset="0"/>
              </a:rPr>
              <a:t>RLL Storage</a:t>
            </a:r>
            <a:r>
              <a:rPr lang="en-US" altLang="zh-TW" sz="4000" b="1">
                <a:cs typeface="Times New Roman" pitchFamily="18" charset="0"/>
              </a:rPr>
              <a:t> 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912813"/>
            <a:ext cx="8915400" cy="4800600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cs typeface="Arial" charset="0"/>
              </a:rPr>
              <a:t>The term run-length limited (RLL) means the run of zeros (zeros in a row) is limited. </a:t>
            </a:r>
          </a:p>
          <a:p>
            <a:pPr lvl="1"/>
            <a:r>
              <a:rPr lang="en-US" altLang="zh-TW">
                <a:cs typeface="Arial" charset="0"/>
              </a:rPr>
              <a:t>a common RLL encoding scheme is RLL 2,7, which means the run of zeros is always between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two and seven </a:t>
            </a:r>
          </a:p>
          <a:p>
            <a:r>
              <a:rPr lang="en-US" altLang="zh-TW">
                <a:cs typeface="Arial" charset="0"/>
              </a:rPr>
              <a:t>An RLL drive often contains 27 tracks instead of the 18 found on the MFM drive. </a:t>
            </a:r>
          </a:p>
          <a:p>
            <a:r>
              <a:rPr lang="en-US" altLang="zh-TW">
                <a:cs typeface="Arial" charset="0"/>
              </a:rPr>
              <a:t>Fig 13–24 is a comparison of MFM &amp; RLL. </a:t>
            </a:r>
          </a:p>
          <a:p>
            <a:pPr lvl="1"/>
            <a:r>
              <a:rPr lang="en-US" altLang="zh-TW">
                <a:cs typeface="Arial" charset="0"/>
              </a:rPr>
              <a:t>besides holding more information, the RLL drive can be written and read at a higher rate</a:t>
            </a:r>
          </a:p>
        </p:txBody>
      </p:sp>
    </p:spTree>
    <p:extLst>
      <p:ext uri="{BB962C8B-B14F-4D97-AF65-F5344CB8AC3E}">
        <p14:creationId xmlns:p14="http://schemas.microsoft.com/office/powerpoint/2010/main" val="41963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charset="0"/>
              </a:rPr>
              <a:t>Figure 13–24</a:t>
            </a:r>
            <a:r>
              <a:rPr lang="en-US" altLang="zh-TW" sz="1800">
                <a:cs typeface="Arial" charset="0"/>
              </a:rPr>
              <a:t>  A comparison of MFM with RLL using data 101001011.</a:t>
            </a:r>
            <a:r>
              <a:rPr lang="en-US" altLang="zh-TW" sz="1800">
                <a:cs typeface="Times New Roman" pitchFamily="18" charset="0"/>
              </a:rPr>
              <a:t/>
            </a:r>
            <a:br>
              <a:rPr lang="en-US" altLang="zh-TW" sz="1800">
                <a:cs typeface="Times New Roman" pitchFamily="18" charset="0"/>
              </a:rPr>
            </a:br>
            <a:endParaRPr lang="en-US" altLang="zh-TW" sz="1800">
              <a:cs typeface="Times New Roman" pitchFamily="18" charset="0"/>
            </a:endParaRPr>
          </a:p>
        </p:txBody>
      </p:sp>
      <p:pic>
        <p:nvPicPr>
          <p:cNvPr id="40965" name="Picture 5" descr="FG13_024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7675563" cy="419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48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There are a number of disk drive interfaces in use today. </a:t>
            </a:r>
          </a:p>
          <a:p>
            <a:pPr lvl="1"/>
            <a:r>
              <a:rPr lang="en-US" altLang="zh-TW">
                <a:cs typeface="Arial" charset="0"/>
              </a:rPr>
              <a:t>the oldest is the ST-506 interface, which uses either MFM or RLL data </a:t>
            </a:r>
          </a:p>
          <a:p>
            <a:r>
              <a:rPr lang="en-US" altLang="zh-TW">
                <a:cs typeface="Arial" charset="0"/>
              </a:rPr>
              <a:t>Newer standards are in use today.</a:t>
            </a:r>
          </a:p>
          <a:p>
            <a:pPr lvl="1"/>
            <a:r>
              <a:rPr lang="en-US" altLang="zh-TW">
                <a:cs typeface="Arial" charset="0"/>
              </a:rPr>
              <a:t>which include ESDI, SCSI, and IDE</a:t>
            </a:r>
          </a:p>
          <a:p>
            <a:r>
              <a:rPr lang="en-US" altLang="zh-TW">
                <a:cs typeface="Arial" charset="0"/>
              </a:rPr>
              <a:t>The IDE system is becoming the standard hard disk memory interface.</a:t>
            </a:r>
            <a:endParaRPr lang="en-US" altLang="zh-TW">
              <a:cs typeface="Times New Roman" pitchFamily="18" charset="0"/>
            </a:endParaRPr>
          </a:p>
          <a:p>
            <a:r>
              <a:rPr lang="en-US" altLang="zh-TW">
                <a:cs typeface="Arial" charset="0"/>
              </a:rPr>
              <a:t>The enhanced small disk interface (ESDI) system is capable of transferring data at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rates approaching 10M bytes per second. 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ST-506 interface approaches 860K bytes/sec.</a:t>
            </a:r>
            <a:endParaRPr lang="en-US" altLang="zh-TW">
              <a:cs typeface="Times New Roman" pitchFamily="18" charset="0"/>
            </a:endParaRPr>
          </a:p>
          <a:p>
            <a:r>
              <a:rPr lang="en-US" altLang="zh-TW">
                <a:cs typeface="Arial" charset="0"/>
              </a:rPr>
              <a:t>The small computer system interface (SCSI) allows up to seven different disk or other interfaces to be connected to the computer through same interface controller. </a:t>
            </a:r>
          </a:p>
          <a:p>
            <a:pPr lvl="1"/>
            <a:r>
              <a:rPr lang="en-US" altLang="zh-TW">
                <a:cs typeface="Arial" charset="0"/>
              </a:rPr>
              <a:t>SCSI is found in some PC-type computers and also in the Apple Macintosh system</a:t>
            </a:r>
          </a:p>
          <a:p>
            <a:r>
              <a:rPr lang="en-US" altLang="zh-TW">
                <a:cs typeface="Arial" charset="0"/>
              </a:rPr>
              <a:t>An improved version, SCSI-II, has started to appear in some systems. </a:t>
            </a:r>
          </a:p>
          <a:p>
            <a:pPr lvl="1"/>
            <a:r>
              <a:rPr lang="en-US" altLang="zh-TW">
                <a:cs typeface="Arial" charset="0"/>
              </a:rPr>
              <a:t>in the future, this interface may be replaced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with IDE in most applications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5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One of the most common systems is the </a:t>
            </a:r>
            <a:r>
              <a:rPr lang="en-US" altLang="zh-TW" b="1">
                <a:cs typeface="Arial" charset="0"/>
              </a:rPr>
              <a:t>integrated drive electronics</a:t>
            </a:r>
            <a:r>
              <a:rPr lang="en-US" altLang="zh-TW">
                <a:cs typeface="Arial" charset="0"/>
              </a:rPr>
              <a:t> (IDE) system.</a:t>
            </a:r>
          </a:p>
          <a:p>
            <a:pPr lvl="1"/>
            <a:r>
              <a:rPr lang="en-US" altLang="zh-TW">
                <a:cs typeface="Arial" charset="0"/>
              </a:rPr>
              <a:t>incorporates the disk controller in the drive and attaches to the host system through a small interface cable</a:t>
            </a:r>
          </a:p>
          <a:p>
            <a:r>
              <a:rPr lang="en-US" altLang="zh-TW">
                <a:cs typeface="Arial" charset="0"/>
              </a:rPr>
              <a:t>IDE drives are found in newer IBM PS-2 systems and many clones. </a:t>
            </a:r>
          </a:p>
          <a:p>
            <a:pPr lvl="1"/>
            <a:r>
              <a:rPr lang="en-US" altLang="zh-TW">
                <a:cs typeface="Arial" charset="0"/>
              </a:rPr>
              <a:t>even Apple computer systems are starting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to be found with IDE drives </a:t>
            </a:r>
          </a:p>
          <a:p>
            <a:r>
              <a:rPr lang="en-US" altLang="zh-TW">
                <a:cs typeface="Arial" charset="0"/>
              </a:rPr>
              <a:t>The IDE interface is also capable of driving other I/O devices besides the hard disk. 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1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IDE usually contains at least a 256K- to 8M-byte cache memory for disk data. </a:t>
            </a:r>
          </a:p>
          <a:p>
            <a:pPr lvl="1"/>
            <a:r>
              <a:rPr lang="en-US" altLang="zh-TW">
                <a:cs typeface="Arial" charset="0"/>
              </a:rPr>
              <a:t>the cache speeds disk transfers </a:t>
            </a:r>
          </a:p>
          <a:p>
            <a:r>
              <a:rPr lang="en-US" altLang="zh-TW">
                <a:cs typeface="Arial" charset="0"/>
              </a:rPr>
              <a:t>Access times for an IDE drive are often less than 8 ms.</a:t>
            </a:r>
          </a:p>
          <a:p>
            <a:pPr lvl="1"/>
            <a:r>
              <a:rPr lang="en-US" altLang="zh-TW">
                <a:cs typeface="Arial" charset="0"/>
              </a:rPr>
              <a:t>access time for a floppy-disk is about 200 ms</a:t>
            </a:r>
            <a:endParaRPr lang="en-US" altLang="zh-TW">
              <a:cs typeface="Times New Roman" pitchFamily="18" charset="0"/>
            </a:endParaRPr>
          </a:p>
          <a:p>
            <a:r>
              <a:rPr lang="en-US" altLang="zh-TW">
                <a:cs typeface="Arial" charset="0"/>
              </a:rPr>
              <a:t>IDE is also called ATA, an acronym for</a:t>
            </a:r>
            <a:br>
              <a:rPr lang="en-US" altLang="zh-TW">
                <a:cs typeface="Arial" charset="0"/>
              </a:rPr>
            </a:br>
            <a:r>
              <a:rPr lang="en-US" altLang="zh-TW" b="1">
                <a:cs typeface="Arial" charset="0"/>
              </a:rPr>
              <a:t>AT attachment</a:t>
            </a:r>
            <a:r>
              <a:rPr lang="en-US" altLang="zh-TW">
                <a:cs typeface="Arial" charset="0"/>
              </a:rPr>
              <a:t> where “AT” means the Advanced Technology computer. 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3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The latest is the serial ATA interface or SATA. </a:t>
            </a:r>
          </a:p>
          <a:p>
            <a:pPr lvl="1"/>
            <a:r>
              <a:rPr lang="en-US" altLang="zh-TW">
                <a:cs typeface="Arial" charset="0"/>
              </a:rPr>
              <a:t>this interface transfers serial data at 150 MBps 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(or 300 MBps for SATA2), faster than IDE </a:t>
            </a:r>
          </a:p>
          <a:p>
            <a:r>
              <a:rPr lang="en-US" altLang="zh-TW">
                <a:cs typeface="Arial" charset="0"/>
              </a:rPr>
              <a:t>Not yet released is SATA3, which transfers data at a rate of 600 MBps. </a:t>
            </a:r>
          </a:p>
          <a:p>
            <a:r>
              <a:rPr lang="en-US" altLang="zh-TW">
                <a:cs typeface="Arial" charset="0"/>
              </a:rPr>
              <a:t>The transfer rate is higher because the logic 1 level is no longer 5.0 V. It is now 0.5 V.</a:t>
            </a:r>
          </a:p>
          <a:p>
            <a:pPr lvl="1"/>
            <a:r>
              <a:rPr lang="en-US" altLang="zh-TW">
                <a:cs typeface="Arial" charset="0"/>
              </a:rPr>
              <a:t>which allows higher data transfer rates because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it takes less time for the signal to rise to 0.5 V than to 5.0 V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556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pitchFamily="18" charset="0"/>
              </a:rPr>
              <a:t>Optical Disk Memory</a:t>
            </a:r>
            <a:r>
              <a:rPr lang="en-US" altLang="zh-TW" sz="4000" b="1">
                <a:cs typeface="Times New Roman" pitchFamily="18" charset="0"/>
              </a:rPr>
              <a:t> 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912813"/>
            <a:ext cx="8915400" cy="4800600"/>
          </a:xfrm>
        </p:spPr>
        <p:txBody>
          <a:bodyPr>
            <a:normAutofit lnSpcReduction="10000"/>
          </a:bodyPr>
          <a:lstStyle/>
          <a:p>
            <a:r>
              <a:rPr lang="en-US" altLang="zh-TW">
                <a:cs typeface="Arial" charset="0"/>
              </a:rPr>
              <a:t>Optical disk memory is commonly available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in two forms:</a:t>
            </a:r>
          </a:p>
          <a:p>
            <a:pPr lvl="1"/>
            <a:r>
              <a:rPr lang="en-US" altLang="zh-TW">
                <a:cs typeface="Arial" charset="0"/>
              </a:rPr>
              <a:t>CD-ROM (compact disk/read only memory)</a:t>
            </a:r>
          </a:p>
          <a:p>
            <a:pPr lvl="1"/>
            <a:r>
              <a:rPr lang="en-US" altLang="zh-TW">
                <a:cs typeface="Arial" charset="0"/>
              </a:rPr>
              <a:t>WORM (write once/read mostly)</a:t>
            </a:r>
          </a:p>
          <a:p>
            <a:r>
              <a:rPr lang="en-US" altLang="zh-TW">
                <a:cs typeface="Arial" charset="0"/>
              </a:rPr>
              <a:t>CD-ROM is the lowest cost, but suffers from lack of speed. </a:t>
            </a:r>
          </a:p>
          <a:p>
            <a:pPr lvl="1"/>
            <a:r>
              <a:rPr lang="en-US" altLang="zh-TW">
                <a:cs typeface="Arial" charset="0"/>
              </a:rPr>
              <a:t>access times are typically 300 ms or longer </a:t>
            </a:r>
          </a:p>
          <a:p>
            <a:r>
              <a:rPr lang="en-US" altLang="zh-TW">
                <a:cs typeface="Arial" charset="0"/>
              </a:rPr>
              <a:t>As systems develop and become more visually active, use of the CD-ROM drive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will become even more common.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344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charset="0"/>
              </a:rPr>
              <a:t>Figure 13–25</a:t>
            </a:r>
            <a:r>
              <a:rPr lang="en-US" altLang="zh-TW" sz="1800">
                <a:cs typeface="Arial" charset="0"/>
              </a:rPr>
              <a:t>  The optical CD-ROM memory system.</a:t>
            </a:r>
            <a:r>
              <a:rPr lang="en-US" altLang="zh-TW" sz="1800">
                <a:cs typeface="Times New Roman" pitchFamily="18" charset="0"/>
              </a:rPr>
              <a:t/>
            </a:r>
            <a:br>
              <a:rPr lang="en-US" altLang="zh-TW" sz="1800">
                <a:cs typeface="Times New Roman" pitchFamily="18" charset="0"/>
              </a:rPr>
            </a:br>
            <a:endParaRPr lang="en-US" altLang="zh-TW" sz="1800">
              <a:cs typeface="Times New Roman" pitchFamily="18" charset="0"/>
            </a:endParaRPr>
          </a:p>
        </p:txBody>
      </p:sp>
      <p:pic>
        <p:nvPicPr>
          <p:cNvPr id="39941" name="Picture 5" descr="FG13_025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63" y="982663"/>
            <a:ext cx="7278687" cy="489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0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>
                <a:solidFill>
                  <a:srgbClr val="000000"/>
                </a:solidFill>
                <a:cs typeface="Times New Roman" pitchFamily="18" charset="0"/>
              </a:rPr>
              <a:t>Floppy Disk Memory</a:t>
            </a:r>
            <a:r>
              <a:rPr lang="en-US" altLang="zh-TW" sz="4000" b="1">
                <a:cs typeface="Times New Roman" pitchFamily="18" charset="0"/>
              </a:rPr>
              <a:t> 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912813"/>
            <a:ext cx="8915400" cy="4800600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The floppy, or flexible disk was once the most common and basic form of disk memory.</a:t>
            </a:r>
          </a:p>
          <a:p>
            <a:pPr lvl="1"/>
            <a:r>
              <a:rPr lang="en-US" altLang="zh-TW">
                <a:cs typeface="Arial" charset="0"/>
              </a:rPr>
              <a:t>the floppy is beginning to vanish and may disappear shortly in favor of the USB pen drive</a:t>
            </a:r>
          </a:p>
          <a:p>
            <a:r>
              <a:rPr lang="en-US" altLang="zh-TW">
                <a:cs typeface="Arial" charset="0"/>
              </a:rPr>
              <a:t>Floppy disk magnetic recording media have been made available in three sizes:</a:t>
            </a:r>
          </a:p>
          <a:p>
            <a:pPr lvl="1"/>
            <a:r>
              <a:rPr lang="en-US" altLang="zh-TW">
                <a:cs typeface="Arial" charset="0"/>
              </a:rPr>
              <a:t>8</a:t>
            </a:r>
            <a:r>
              <a:rPr lang="en-US" altLang="zh-TW">
                <a:cs typeface="Arial" charset="0"/>
                <a:sym typeface="Symbol" pitchFamily="18" charset="2"/>
              </a:rPr>
              <a:t></a:t>
            </a:r>
            <a:r>
              <a:rPr lang="en-US" altLang="zh-TW">
                <a:cs typeface="Arial" charset="0"/>
              </a:rPr>
              <a:t> standard</a:t>
            </a:r>
          </a:p>
          <a:p>
            <a:pPr lvl="1"/>
            <a:r>
              <a:rPr lang="en-US" altLang="zh-TW">
                <a:cs typeface="Arial" charset="0"/>
              </a:rPr>
              <a:t>5</a:t>
            </a:r>
            <a:r>
              <a:rPr lang="en-US" altLang="zh-TW" baseline="30000">
                <a:cs typeface="Arial" charset="0"/>
              </a:rPr>
              <a:t>1</a:t>
            </a:r>
            <a:r>
              <a:rPr lang="en-US" altLang="zh-TW">
                <a:cs typeface="Arial" charset="0"/>
              </a:rPr>
              <a:t>/</a:t>
            </a:r>
            <a:r>
              <a:rPr lang="en-US" altLang="zh-TW" baseline="-30000">
                <a:cs typeface="Arial" charset="0"/>
              </a:rPr>
              <a:t>4</a:t>
            </a:r>
            <a:r>
              <a:rPr lang="en-US" altLang="zh-TW">
                <a:cs typeface="Arial" charset="0"/>
                <a:sym typeface="Symbol" pitchFamily="18" charset="2"/>
              </a:rPr>
              <a:t></a:t>
            </a:r>
            <a:r>
              <a:rPr lang="en-US" altLang="zh-TW">
                <a:cs typeface="Arial" charset="0"/>
              </a:rPr>
              <a:t> mini-floppy</a:t>
            </a:r>
          </a:p>
          <a:p>
            <a:pPr lvl="1"/>
            <a:r>
              <a:rPr lang="en-US" altLang="zh-TW">
                <a:cs typeface="Arial" charset="0"/>
              </a:rPr>
              <a:t>3</a:t>
            </a:r>
            <a:r>
              <a:rPr lang="en-US" altLang="zh-TW" baseline="30000">
                <a:cs typeface="Arial" charset="0"/>
              </a:rPr>
              <a:t>1</a:t>
            </a:r>
            <a:r>
              <a:rPr lang="en-US" altLang="zh-TW">
                <a:cs typeface="Arial" charset="0"/>
              </a:rPr>
              <a:t>/</a:t>
            </a:r>
            <a:r>
              <a:rPr lang="en-US" altLang="zh-TW" baseline="-30000">
                <a:cs typeface="Arial" charset="0"/>
              </a:rPr>
              <a:t>2</a:t>
            </a:r>
            <a:r>
              <a:rPr lang="en-US" altLang="zh-TW">
                <a:cs typeface="Arial" charset="0"/>
                <a:sym typeface="Symbol" pitchFamily="18" charset="2"/>
              </a:rPr>
              <a:t></a:t>
            </a:r>
            <a:r>
              <a:rPr lang="en-US" altLang="zh-TW">
                <a:cs typeface="Arial" charset="0"/>
              </a:rPr>
              <a:t> micro-floppy. </a:t>
            </a:r>
          </a:p>
        </p:txBody>
      </p:sp>
    </p:spTree>
    <p:extLst>
      <p:ext uri="{BB962C8B-B14F-4D97-AF65-F5344CB8AC3E}">
        <p14:creationId xmlns:p14="http://schemas.microsoft.com/office/powerpoint/2010/main" val="219567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The WORM drive sees far more commercial application than the CD-ROM. </a:t>
            </a:r>
          </a:p>
          <a:p>
            <a:pPr lvl="1"/>
            <a:r>
              <a:rPr lang="en-US" altLang="zh-TW">
                <a:cs typeface="Arial" charset="0"/>
              </a:rPr>
              <a:t>application is very specialized due to its nature </a:t>
            </a:r>
          </a:p>
          <a:p>
            <a:r>
              <a:rPr lang="en-US" altLang="zh-TW">
                <a:cs typeface="Arial" charset="0"/>
              </a:rPr>
              <a:t>WORM is normally used to form an audit trail of transactions spooled onto the WORM and retrieved only during an audit. </a:t>
            </a:r>
          </a:p>
          <a:p>
            <a:pPr lvl="1"/>
            <a:r>
              <a:rPr lang="en-US" altLang="zh-TW">
                <a:cs typeface="Arial" charset="0"/>
              </a:rPr>
              <a:t>one might call the WORM an archiving device</a:t>
            </a:r>
            <a:endParaRPr lang="en-US" altLang="zh-TW">
              <a:cs typeface="Times New Roman" pitchFamily="18" charset="0"/>
            </a:endParaRPr>
          </a:p>
        </p:txBody>
      </p:sp>
      <p:sp>
        <p:nvSpPr>
          <p:cNvPr id="178179" name="Rectangle 3"/>
          <p:cNvSpPr>
            <a:spLocks noChangeArrowheads="1"/>
          </p:cNvSpPr>
          <p:nvPr/>
        </p:nvSpPr>
        <p:spPr bwMode="auto">
          <a:xfrm>
            <a:off x="307975" y="4010025"/>
            <a:ext cx="8836025" cy="182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sz="3200">
                <a:cs typeface="Arial" charset="0"/>
              </a:rPr>
              <a:t>The advantage of the optical disk is durability.</a:t>
            </a:r>
          </a:p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sz="3200">
                <a:cs typeface="Arial" charset="0"/>
              </a:rPr>
              <a:t>About the only way to destroy data on an optical disk is to break it or deeply scar it.</a:t>
            </a:r>
          </a:p>
        </p:txBody>
      </p:sp>
    </p:spTree>
    <p:extLst>
      <p:ext uri="{BB962C8B-B14F-4D97-AF65-F5344CB8AC3E}">
        <p14:creationId xmlns:p14="http://schemas.microsoft.com/office/powerpoint/2010/main" val="388077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179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The new versatile read/write CD-ROM, called a DVD, became available in the mid 1990’s.</a:t>
            </a:r>
          </a:p>
          <a:p>
            <a:r>
              <a:rPr lang="en-US" altLang="zh-TW">
                <a:cs typeface="Arial" charset="0"/>
              </a:rPr>
              <a:t>New to this technology are the Blu-ray DVD from Sony Corporation and the HD-DVD 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from Toshiba Corporation. </a:t>
            </a:r>
          </a:p>
          <a:p>
            <a:pPr lvl="1"/>
            <a:r>
              <a:rPr lang="en-US" altLang="zh-TW">
                <a:cs typeface="Arial" charset="0"/>
              </a:rPr>
              <a:t>Blu-ray DVD capacity is 50 GB; HD-DVD, 30 GB </a:t>
            </a:r>
          </a:p>
          <a:p>
            <a:r>
              <a:rPr lang="en-US" altLang="zh-TW">
                <a:cs typeface="Arial" charset="0"/>
              </a:rPr>
              <a:t>The big change from older DVDs is a switch from a red laser to a blue laser. </a:t>
            </a:r>
          </a:p>
          <a:p>
            <a:pPr lvl="1"/>
            <a:r>
              <a:rPr lang="en-US" altLang="zh-TW">
                <a:cs typeface="Arial" charset="0"/>
              </a:rPr>
              <a:t>a blue laser has a higher frequency, which 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means it can read more information per second from the DVD, hence a high storage density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872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563" y="227013"/>
            <a:ext cx="8836025" cy="5940425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All disks have several things in common. </a:t>
            </a:r>
          </a:p>
          <a:p>
            <a:r>
              <a:rPr lang="en-US" altLang="zh-TW">
                <a:cs typeface="Arial" charset="0"/>
              </a:rPr>
              <a:t>They are all organized so that data are stored in tracks and sectors. </a:t>
            </a:r>
          </a:p>
          <a:p>
            <a:pPr lvl="1"/>
            <a:r>
              <a:rPr lang="en-US" altLang="zh-TW">
                <a:cs typeface="Arial" charset="0"/>
              </a:rPr>
              <a:t>a track is a concentric ring of data stored on 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the surface of a disk </a:t>
            </a:r>
          </a:p>
          <a:p>
            <a:pPr lvl="1"/>
            <a:r>
              <a:rPr lang="en-US" altLang="zh-TW">
                <a:cs typeface="Arial" charset="0"/>
              </a:rPr>
              <a:t>a sector is a common subdivision of a track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designed to hold a reasonable amount of data </a:t>
            </a:r>
          </a:p>
          <a:p>
            <a:r>
              <a:rPr lang="en-US" altLang="zh-TW">
                <a:cs typeface="Arial" charset="0"/>
              </a:rPr>
              <a:t>In many systems, a sector holds either 512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or 1024 bytes of data.</a:t>
            </a:r>
          </a:p>
          <a:p>
            <a:pPr lvl="1"/>
            <a:r>
              <a:rPr lang="en-US" altLang="zh-TW">
                <a:cs typeface="Arial" charset="0"/>
              </a:rPr>
              <a:t>size of a sector can vary from 128 bytes to the length of one entire track</a:t>
            </a:r>
            <a:endParaRPr lang="en-US" altLang="zh-TW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028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charset="0"/>
              </a:rPr>
              <a:t>Figure 13–18</a:t>
            </a:r>
            <a:r>
              <a:rPr lang="en-US" altLang="zh-TW" sz="1800">
                <a:cs typeface="Arial" charset="0"/>
              </a:rPr>
              <a:t>  The format of a 5</a:t>
            </a:r>
            <a:r>
              <a:rPr lang="en-US" altLang="zh-TW" sz="1800" baseline="30000">
                <a:cs typeface="Arial" charset="0"/>
              </a:rPr>
              <a:t>1</a:t>
            </a:r>
            <a:r>
              <a:rPr lang="en-US" altLang="zh-TW" sz="1800">
                <a:cs typeface="Arial" charset="0"/>
              </a:rPr>
              <a:t>/</a:t>
            </a:r>
            <a:r>
              <a:rPr lang="en-US" altLang="zh-TW" sz="1800" baseline="-30000">
                <a:cs typeface="Arial" charset="0"/>
              </a:rPr>
              <a:t>4</a:t>
            </a:r>
            <a:r>
              <a:rPr lang="en-US" altLang="zh-TW" sz="1800">
                <a:cs typeface="Arial" charset="0"/>
                <a:sym typeface="Symbol" pitchFamily="18" charset="2"/>
              </a:rPr>
              <a:t></a:t>
            </a:r>
            <a:r>
              <a:rPr lang="en-US" altLang="zh-TW" sz="1800">
                <a:cs typeface="Arial" charset="0"/>
              </a:rPr>
              <a:t> mini-floppy disk.</a:t>
            </a:r>
            <a:r>
              <a:rPr lang="en-US" altLang="zh-TW" sz="1800">
                <a:cs typeface="Times New Roman" pitchFamily="18" charset="0"/>
              </a:rPr>
              <a:t/>
            </a:r>
            <a:br>
              <a:rPr lang="en-US" altLang="zh-TW" sz="1800">
                <a:cs typeface="Times New Roman" pitchFamily="18" charset="0"/>
              </a:rPr>
            </a:br>
            <a:endParaRPr lang="en-US" altLang="zh-TW" sz="1800">
              <a:cs typeface="Times New Roman" pitchFamily="18" charset="0"/>
            </a:endParaRPr>
          </a:p>
        </p:txBody>
      </p:sp>
      <p:pic>
        <p:nvPicPr>
          <p:cNvPr id="47109" name="Picture 5" descr="FG13_018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6800"/>
            <a:ext cx="5029200" cy="442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10" name="Rectangle 6"/>
          <p:cNvSpPr>
            <a:spLocks noChangeArrowheads="1"/>
          </p:cNvSpPr>
          <p:nvPr/>
        </p:nvSpPr>
        <p:spPr bwMode="auto">
          <a:xfrm>
            <a:off x="4697413" y="609600"/>
            <a:ext cx="421798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  <a:t>the index hole is so the system can find the start of a track and first sector (00)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  <a:t>t</a:t>
            </a:r>
            <a:r>
              <a:rPr lang="en-US" altLang="zh-TW" sz="2800">
                <a:solidFill>
                  <a:srgbClr val="000000"/>
                </a:solidFill>
                <a:cs typeface="Arial" charset="0"/>
              </a:rPr>
              <a:t>racks are numbered from track 00, the outermost track, toward the center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Arial" charset="0"/>
              </a:rPr>
              <a:t>sectors are often numbered from sector 00 on the outermost track</a:t>
            </a:r>
            <a:endParaRPr lang="en-US" altLang="zh-TW" sz="280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54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4000" b="1" i="1">
                <a:solidFill>
                  <a:srgbClr val="000000"/>
                </a:solidFill>
                <a:cs typeface="Times New Roman" pitchFamily="18" charset="0"/>
              </a:rPr>
              <a:t>The 5 </a:t>
            </a:r>
            <a:r>
              <a:rPr lang="en-US" altLang="zh-TW" sz="4000" b="1" i="1" baseline="30000">
                <a:solidFill>
                  <a:srgbClr val="000000"/>
                </a:solidFill>
                <a:cs typeface="Times New Roman" pitchFamily="18" charset="0"/>
              </a:rPr>
              <a:t>1</a:t>
            </a:r>
            <a:r>
              <a:rPr lang="en-US" altLang="zh-TW" sz="4000" b="1" i="1">
                <a:solidFill>
                  <a:srgbClr val="000000"/>
                </a:solidFill>
                <a:cs typeface="Times New Roman" pitchFamily="18" charset="0"/>
              </a:rPr>
              <a:t>/</a:t>
            </a:r>
            <a:r>
              <a:rPr lang="en-US" altLang="zh-TW" sz="4000" b="1" i="1" baseline="-30000">
                <a:solidFill>
                  <a:srgbClr val="000000"/>
                </a:solidFill>
                <a:cs typeface="Times New Roman" pitchFamily="18" charset="0"/>
              </a:rPr>
              <a:t>4</a:t>
            </a:r>
            <a:r>
              <a:rPr lang="en-US" altLang="zh-TW" sz="4000" b="1">
                <a:solidFill>
                  <a:srgbClr val="000000"/>
                </a:solidFill>
                <a:cs typeface="Times New Roman" pitchFamily="18" charset="0"/>
                <a:sym typeface="Symbol" pitchFamily="18" charset="2"/>
              </a:rPr>
              <a:t></a:t>
            </a:r>
            <a:r>
              <a:rPr lang="en-US" altLang="zh-TW" sz="4000" b="1" i="1">
                <a:solidFill>
                  <a:srgbClr val="000000"/>
                </a:solidFill>
                <a:cs typeface="Times New Roman" pitchFamily="18" charset="0"/>
              </a:rPr>
              <a:t> Mini-floppy Disk</a:t>
            </a:r>
            <a:r>
              <a:rPr lang="en-US" altLang="zh-TW" sz="4000" b="1">
                <a:cs typeface="Times New Roman" pitchFamily="18" charset="0"/>
              </a:rPr>
              <a:t> 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563" y="912813"/>
            <a:ext cx="8915400" cy="3582987"/>
          </a:xfrm>
        </p:spPr>
        <p:txBody>
          <a:bodyPr/>
          <a:lstStyle/>
          <a:p>
            <a:r>
              <a:rPr lang="en-US" altLang="zh-TW">
                <a:cs typeface="Arial" charset="0"/>
              </a:rPr>
              <a:t>The 5</a:t>
            </a:r>
            <a:r>
              <a:rPr lang="en-US" altLang="zh-TW" baseline="30000">
                <a:cs typeface="Arial" charset="0"/>
              </a:rPr>
              <a:t>1</a:t>
            </a:r>
            <a:r>
              <a:rPr lang="en-US" altLang="zh-TW">
                <a:cs typeface="Arial" charset="0"/>
              </a:rPr>
              <a:t>/</a:t>
            </a:r>
            <a:r>
              <a:rPr lang="en-US" altLang="zh-TW" baseline="-30000">
                <a:cs typeface="Arial" charset="0"/>
              </a:rPr>
              <a:t>4</a:t>
            </a:r>
            <a:r>
              <a:rPr lang="en-US" altLang="zh-TW">
                <a:cs typeface="Arial" charset="0"/>
                <a:sym typeface="Symbol" pitchFamily="18" charset="2"/>
              </a:rPr>
              <a:t></a:t>
            </a:r>
            <a:r>
              <a:rPr lang="en-US" altLang="zh-TW">
                <a:cs typeface="Arial" charset="0"/>
              </a:rPr>
              <a:t> floppy is very difficult to find and is used only with older microcomputer systems.</a:t>
            </a:r>
          </a:p>
          <a:p>
            <a:r>
              <a:rPr lang="en-US" altLang="zh-TW">
                <a:cs typeface="Arial" charset="0"/>
              </a:rPr>
              <a:t>The floppy disk is rotated at 300 RPM inside its semi-rigid plastic jacket. </a:t>
            </a:r>
          </a:p>
          <a:p>
            <a:pPr lvl="1"/>
            <a:r>
              <a:rPr lang="en-US" altLang="zh-TW">
                <a:cs typeface="Arial" charset="0"/>
              </a:rPr>
              <a:t>the head mechanism in a floppy drive makes physical contact with the surface of the disk,</a:t>
            </a:r>
            <a:br>
              <a:rPr lang="en-US" altLang="zh-TW">
                <a:cs typeface="Arial" charset="0"/>
              </a:rPr>
            </a:br>
            <a:r>
              <a:rPr lang="en-US" altLang="zh-TW">
                <a:cs typeface="Arial" charset="0"/>
              </a:rPr>
              <a:t>which causes wear and damage to the disk</a:t>
            </a:r>
            <a:endParaRPr lang="en-US" altLang="zh-TW">
              <a:cs typeface="Times New Roman" pitchFamily="18" charset="0"/>
            </a:endParaRPr>
          </a:p>
        </p:txBody>
      </p:sp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182563" y="4476750"/>
            <a:ext cx="8836025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r>
              <a:rPr lang="en-US" altLang="zh-TW" sz="3200">
                <a:solidFill>
                  <a:srgbClr val="000000"/>
                </a:solidFill>
                <a:cs typeface="Times New Roman" pitchFamily="18" charset="0"/>
              </a:rPr>
              <a:t>Most mini-floppy disks are double-sided.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  <a:t>data are written on the top &amp; bottom surfaces</a:t>
            </a:r>
            <a:endParaRPr lang="en-US" altLang="zh-TW" sz="32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42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90488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charset="0"/>
              </a:rPr>
              <a:t>Figure 13–19</a:t>
            </a:r>
            <a:r>
              <a:rPr lang="en-US" altLang="zh-TW" sz="1800">
                <a:cs typeface="Arial" charset="0"/>
              </a:rPr>
              <a:t>  The 5</a:t>
            </a:r>
            <a:r>
              <a:rPr lang="en-US" altLang="zh-TW" sz="1800" baseline="30000">
                <a:cs typeface="Arial" charset="0"/>
              </a:rPr>
              <a:t>1</a:t>
            </a:r>
            <a:r>
              <a:rPr lang="en-US" altLang="zh-TW" sz="1800">
                <a:cs typeface="Arial" charset="0"/>
              </a:rPr>
              <a:t>/</a:t>
            </a:r>
            <a:r>
              <a:rPr lang="en-US" altLang="zh-TW" sz="1800" baseline="-30000">
                <a:cs typeface="Arial" charset="0"/>
              </a:rPr>
              <a:t>4</a:t>
            </a:r>
            <a:r>
              <a:rPr lang="en-US" altLang="zh-TW" sz="1800">
                <a:cs typeface="Arial" charset="0"/>
                <a:sym typeface="Symbol" pitchFamily="18" charset="2"/>
              </a:rPr>
              <a:t></a:t>
            </a:r>
            <a:r>
              <a:rPr lang="en-US" altLang="zh-TW" sz="1800">
                <a:cs typeface="Arial" charset="0"/>
              </a:rPr>
              <a:t> mini-floppy disk.</a:t>
            </a:r>
            <a:r>
              <a:rPr lang="en-US" altLang="zh-TW" sz="1800">
                <a:cs typeface="Times New Roman" pitchFamily="18" charset="0"/>
              </a:rPr>
              <a:t/>
            </a:r>
            <a:br>
              <a:rPr lang="en-US" altLang="zh-TW" sz="1800">
                <a:cs typeface="Times New Roman" pitchFamily="18" charset="0"/>
              </a:rPr>
            </a:br>
            <a:endParaRPr lang="en-US" altLang="zh-TW" sz="1800">
              <a:cs typeface="Times New Roman" pitchFamily="18" charset="0"/>
            </a:endParaRPr>
          </a:p>
        </p:txBody>
      </p:sp>
      <p:pic>
        <p:nvPicPr>
          <p:cNvPr id="46085" name="Picture 5" descr="FG13_019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1136650"/>
            <a:ext cx="4467225" cy="458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4343400" y="1828800"/>
            <a:ext cx="46751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  <a:t>a set of tracks called</a:t>
            </a:r>
            <a:b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  <a:t>a </a:t>
            </a:r>
            <a:r>
              <a:rPr lang="en-US" altLang="zh-TW" sz="2800" b="1">
                <a:solidFill>
                  <a:srgbClr val="000000"/>
                </a:solidFill>
                <a:cs typeface="Times New Roman" pitchFamily="18" charset="0"/>
              </a:rPr>
              <a:t>cylinder</a:t>
            </a:r>
            <a: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  <a:t> consists</a:t>
            </a:r>
            <a:b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  <a:t>of one top and one bottom track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  <a:t>Cylinder 00 consists</a:t>
            </a:r>
            <a:b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</a:br>
            <a:r>
              <a:rPr lang="en-US" altLang="zh-TW" sz="2800">
                <a:solidFill>
                  <a:srgbClr val="000000"/>
                </a:solidFill>
                <a:cs typeface="Times New Roman" pitchFamily="18" charset="0"/>
              </a:rPr>
              <a:t>of the outermost top and bottom tracks</a:t>
            </a:r>
            <a:r>
              <a:rPr lang="en-US" altLang="zh-TW" sz="2800">
                <a:cs typeface="Times New Roman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0022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5791200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charset="0"/>
              </a:rPr>
              <a:t>Figure 13–20</a:t>
            </a:r>
            <a:r>
              <a:rPr lang="en-US" altLang="zh-TW" sz="1800">
                <a:cs typeface="Arial" charset="0"/>
              </a:rPr>
              <a:t>  The non-return to zero (NRZ) recording technique.</a:t>
            </a:r>
            <a:r>
              <a:rPr lang="en-US" altLang="zh-TW" sz="1800">
                <a:cs typeface="Times New Roman" pitchFamily="18" charset="0"/>
              </a:rPr>
              <a:t/>
            </a:r>
            <a:br>
              <a:rPr lang="en-US" altLang="zh-TW" sz="1800">
                <a:cs typeface="Times New Roman" pitchFamily="18" charset="0"/>
              </a:rPr>
            </a:br>
            <a:endParaRPr lang="en-US" altLang="zh-TW" sz="1800">
              <a:cs typeface="Times New Roman" pitchFamily="18" charset="0"/>
            </a:endParaRPr>
          </a:p>
        </p:txBody>
      </p:sp>
      <p:pic>
        <p:nvPicPr>
          <p:cNvPr id="45061" name="Picture 5" descr="FG13_020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338" y="3581400"/>
            <a:ext cx="6850062" cy="2138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182563" y="227013"/>
            <a:ext cx="8836025" cy="59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cs typeface="Arial" charset="0"/>
              </a:rPr>
              <a:t>the magnetic recording technique used to store data on the surface of the disk is called non-return to zero (NRZ) recording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cs typeface="Arial" charset="0"/>
              </a:rPr>
              <a:t>with NRZ recording, magnetic flux placed on the surface of the disk never returns to zero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cs typeface="Arial" charset="0"/>
              </a:rPr>
              <a:t>arrows show the polarity of the magnetic field stored on the surface of the disk</a:t>
            </a:r>
            <a:endParaRPr lang="en-US" altLang="zh-TW" sz="2800">
              <a:cs typeface="Times New Roman" pitchFamily="18" charset="0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rgbClr val="0D4000"/>
              </a:buClr>
              <a:buFontTx/>
              <a:buChar char="•"/>
            </a:pPr>
            <a:endParaRPr lang="en-US" altLang="zh-TW" sz="32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735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2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563" y="5794375"/>
            <a:ext cx="8915400" cy="1143000"/>
          </a:xfrm>
        </p:spPr>
        <p:txBody>
          <a:bodyPr/>
          <a:lstStyle/>
          <a:p>
            <a:r>
              <a:rPr lang="en-US" altLang="zh-TW" sz="1800" b="1">
                <a:cs typeface="Arial" charset="0"/>
              </a:rPr>
              <a:t>Figure 13–21</a:t>
            </a:r>
            <a:r>
              <a:rPr lang="en-US" altLang="zh-TW" sz="1800">
                <a:cs typeface="Arial" charset="0"/>
              </a:rPr>
              <a:t>  Modified frequency modulation (MFM) used with disk memory.</a:t>
            </a:r>
            <a:r>
              <a:rPr lang="en-US" altLang="zh-TW" sz="1800">
                <a:cs typeface="Times New Roman" pitchFamily="18" charset="0"/>
              </a:rPr>
              <a:t/>
            </a:r>
            <a:br>
              <a:rPr lang="en-US" altLang="zh-TW" sz="1800">
                <a:cs typeface="Times New Roman" pitchFamily="18" charset="0"/>
              </a:rPr>
            </a:br>
            <a:endParaRPr lang="en-US" altLang="zh-TW" sz="1800">
              <a:cs typeface="Times New Roman" pitchFamily="18" charset="0"/>
            </a:endParaRPr>
          </a:p>
        </p:txBody>
      </p:sp>
      <p:pic>
        <p:nvPicPr>
          <p:cNvPr id="44037" name="Picture 5" descr="FG13_021_013502645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3276600"/>
            <a:ext cx="7327900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182563" y="227013"/>
            <a:ext cx="8836025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cs typeface="Arial" charset="0"/>
              </a:rPr>
              <a:t>data are stored in the form of MFM (modified frequency modulation) on modern floppy disks 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cs typeface="Arial" charset="0"/>
              </a:rPr>
              <a:t>each bit time is 2.0 </a:t>
            </a:r>
            <a:r>
              <a:rPr lang="en-US" altLang="zh-TW" sz="2800" i="1">
                <a:cs typeface="Arial" charset="0"/>
              </a:rPr>
              <a:t>µ</a:t>
            </a:r>
            <a:r>
              <a:rPr lang="en-US" altLang="zh-TW" sz="2800">
                <a:cs typeface="Arial" charset="0"/>
              </a:rPr>
              <a:t>s wide on a double-density disk</a:t>
            </a:r>
          </a:p>
          <a:p>
            <a:pPr marL="742950" lvl="1" indent="-285750" eaLnBrk="1" hangingPunct="1">
              <a:spcBef>
                <a:spcPct val="20000"/>
              </a:spcBef>
              <a:buClr>
                <a:srgbClr val="0D4000"/>
              </a:buClr>
              <a:buFontTx/>
              <a:buChar char="–"/>
            </a:pPr>
            <a:r>
              <a:rPr lang="en-US" altLang="zh-TW" sz="2800">
                <a:cs typeface="Arial" charset="0"/>
              </a:rPr>
              <a:t>data are recorded at the rate of 500,000 bits per second</a:t>
            </a:r>
            <a:endParaRPr lang="en-US" altLang="zh-TW" sz="280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27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1231</Words>
  <Application>Microsoft Office PowerPoint</Application>
  <PresentationFormat>On-screen Show (4:3)</PresentationFormat>
  <Paragraphs>146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13–4  DISK MEMORY SYSTEMS </vt:lpstr>
      <vt:lpstr>PowerPoint Presentation</vt:lpstr>
      <vt:lpstr>Floppy Disk Memory </vt:lpstr>
      <vt:lpstr>PowerPoint Presentation</vt:lpstr>
      <vt:lpstr>Figure 13–18  The format of a 51/4 mini-floppy disk. </vt:lpstr>
      <vt:lpstr>The 5 1/4 Mini-floppy Disk </vt:lpstr>
      <vt:lpstr>Figure 13–19  The 51/4 mini-floppy disk. </vt:lpstr>
      <vt:lpstr>Figure 13–20  The non-return to zero (NRZ) recording technique. </vt:lpstr>
      <vt:lpstr>Figure 13–21  Modified frequency modulation (MFM) used with disk memory. </vt:lpstr>
      <vt:lpstr>The 3 1/2 Micro-Floppy Disk </vt:lpstr>
      <vt:lpstr>Figure 13–22  The 31/2 micro-floppy disk. </vt:lpstr>
      <vt:lpstr>PowerPoint Presentation</vt:lpstr>
      <vt:lpstr>Pen Drives </vt:lpstr>
      <vt:lpstr>Hard Disk Memory </vt:lpstr>
      <vt:lpstr>PowerPoint Presentation</vt:lpstr>
      <vt:lpstr>PowerPoint Presentation</vt:lpstr>
      <vt:lpstr>PowerPoint Presentation</vt:lpstr>
      <vt:lpstr>PowerPoint Presentation</vt:lpstr>
      <vt:lpstr>Figure 13–23  A hard disk drive that uses four heads per platter. </vt:lpstr>
      <vt:lpstr>PowerPoint Presentation</vt:lpstr>
      <vt:lpstr>RLL Storage </vt:lpstr>
      <vt:lpstr>Figure 13–24  A comparison of MFM with RLL using data 101001011.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Optical Disk Memory </vt:lpstr>
      <vt:lpstr>Figure 13–25  The optical CD-ROM memory system.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13–4  DISK MEMORY SYSTEMS </dc:title>
  <dc:creator>GAYATHRI.M</dc:creator>
  <cp:lastModifiedBy>GAYATHRI.M</cp:lastModifiedBy>
  <cp:revision>1</cp:revision>
  <dcterms:created xsi:type="dcterms:W3CDTF">2017-04-20T06:47:31Z</dcterms:created>
  <dcterms:modified xsi:type="dcterms:W3CDTF">2017-04-20T07:02:00Z</dcterms:modified>
</cp:coreProperties>
</file>