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6858000" cx="9144000"/>
  <p:notesSz cx="6858000" cy="9144000"/>
  <p:embeddedFontLst>
    <p:embeddedFont>
      <p:font typeface="Helvetica Neue"/>
      <p:bold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HelveticaNeue-bold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HelveticaNeue-bold.fntdata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8600" y="556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1524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52400" y="1295400"/>
            <a:ext cx="4381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686300" y="1295400"/>
            <a:ext cx="4381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524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52400" y="1295400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524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 rot="5400000">
            <a:off x="4943475" y="1971675"/>
            <a:ext cx="60198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 rot="5400000">
            <a:off x="409575" y="-180975"/>
            <a:ext cx="6019800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524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 rot="5400000">
            <a:off x="2209800" y="-762000"/>
            <a:ext cx="48006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D4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4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2400" y="1295400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D4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152400" y="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152400" y="1295400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D4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D4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/>
        </p:nvSpPr>
        <p:spPr>
          <a:xfrm>
            <a:off x="5562600" y="6319837"/>
            <a:ext cx="3505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©2009 by Pearson Education, Inc.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Saddle River, New Jersey 07458 • All rights reserved.</a:t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6248400"/>
            <a:ext cx="9140825" cy="0"/>
          </a:xfrm>
          <a:prstGeom prst="straightConnector1">
            <a:avLst/>
          </a:prstGeom>
          <a:noFill/>
          <a:ln cap="flat" cmpd="sng" w="28575">
            <a:solidFill>
              <a:srgbClr val="0033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/>
        </p:nvSpPr>
        <p:spPr>
          <a:xfrm>
            <a:off x="762000" y="6248400"/>
            <a:ext cx="4495800" cy="62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Intel Microprocessors: </a:t>
            </a:r>
            <a:r>
              <a:rPr b="0" i="1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8086/8088, 80186/80188, 80286, 80386, 80486 Pentium,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Pentium Pro Processor, Pentium II, Pentium, 4, and Core2 with 64-bit Extensions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Architecture, Programming, and Interfacing,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Eighth Edition</a:t>
            </a:r>
            <a:b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Barry B. Brey</a:t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800600" y="63246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descr="Pearson_100K"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400800"/>
            <a:ext cx="806450" cy="3127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52400" y="5638800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18:  The Pentium and Pentium Pro</a:t>
            </a:r>
            <a:b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  Microprocessors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memory system is numbered in bytes, from byte 00000000H to byte FFFFFFFFH.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selection is accomplished with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enable signals (BE7-BE0).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banks allow Pentium to access any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byte, word, doubleword, or quadword with one memory transfer cycle.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feature is ability to check and generate parity for the address bus (A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</p:txBody>
      </p:sp>
      <p:cxnSp>
        <p:nvCxnSpPr>
          <p:cNvPr id="126" name="Google Shape;126;p23"/>
          <p:cNvCxnSpPr/>
          <p:nvPr/>
        </p:nvCxnSpPr>
        <p:spPr>
          <a:xfrm>
            <a:off x="4464050" y="1860550"/>
            <a:ext cx="7937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5410200" y="18573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 pin provides the system with parity information and the APCHK indicates a bad parity check for the address bus.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takes no action when an address parity error is detected.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error must be assessed by the system and the system must take appropriate action.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interrupt, if so desired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33" name="Google Shape;133;p24"/>
          <p:cNvCxnSpPr/>
          <p:nvPr/>
        </p:nvCxnSpPr>
        <p:spPr>
          <a:xfrm>
            <a:off x="4298950" y="790575"/>
            <a:ext cx="1339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Input/Output System 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Input/output system of Pentium is completely compatible with earlier Intel processors.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 number appears on lines 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enable signals select actual memory banks used for the I/O transfer.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privilege information is added to the TSS segment when Pentium is in protected mode.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blocked I/O is accessed, Pentium generates a type 13 interrupt, I/O privilege violation.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Timing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nonpipelined memory cycle consists of two clocking periods: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18–3 shows basic nonpipelined read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 MHz Pentium is capable of 33 million memory transfers per second.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memory can operate at that speed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W/R becomes valid if ADS is logic 0 at the positive edge of the clock (end of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 must qualify cycle as read or write</a:t>
            </a:r>
            <a:endParaRPr/>
          </a:p>
        </p:txBody>
      </p:sp>
      <p:cxnSp>
        <p:nvCxnSpPr>
          <p:cNvPr id="146" name="Google Shape;146;p26"/>
          <p:cNvCxnSpPr/>
          <p:nvPr/>
        </p:nvCxnSpPr>
        <p:spPr>
          <a:xfrm>
            <a:off x="1143000" y="423545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26"/>
          <p:cNvCxnSpPr/>
          <p:nvPr/>
        </p:nvCxnSpPr>
        <p:spPr>
          <a:xfrm>
            <a:off x="4572000" y="423545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nonpipelined read cycle for the Pentium microprocessor.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3_0135026458"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1333500"/>
            <a:ext cx="7334250" cy="420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processor issues the ADS, W/R   address, and  M/IO signals.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qualify W/R &amp; generate appropriate MRDC and MWTC signals, we use a flip-flop to generate the W/R  signal.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two-line-to-one-line multiplexer then generates memory and I/O control signals.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 18–4 for a circuit that generates I/O control and memory signals for Pentium.</a:t>
            </a:r>
            <a:endParaRPr/>
          </a:p>
        </p:txBody>
      </p:sp>
      <p:cxnSp>
        <p:nvCxnSpPr>
          <p:cNvPr id="159" name="Google Shape;159;p28"/>
          <p:cNvCxnSpPr/>
          <p:nvPr/>
        </p:nvCxnSpPr>
        <p:spPr>
          <a:xfrm>
            <a:off x="8616950" y="2921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28"/>
          <p:cNvCxnSpPr/>
          <p:nvPr/>
        </p:nvCxnSpPr>
        <p:spPr>
          <a:xfrm>
            <a:off x="7042150" y="2921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" name="Google Shape;161;p28"/>
          <p:cNvCxnSpPr/>
          <p:nvPr/>
        </p:nvCxnSpPr>
        <p:spPr>
          <a:xfrm>
            <a:off x="4340225" y="1355725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2" name="Google Shape;162;p28"/>
          <p:cNvCxnSpPr/>
          <p:nvPr/>
        </p:nvCxnSpPr>
        <p:spPr>
          <a:xfrm>
            <a:off x="609600" y="186055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28"/>
          <p:cNvCxnSpPr/>
          <p:nvPr/>
        </p:nvCxnSpPr>
        <p:spPr>
          <a:xfrm>
            <a:off x="2743200" y="1854200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Google Shape;164;p28"/>
          <p:cNvCxnSpPr/>
          <p:nvPr/>
        </p:nvCxnSpPr>
        <p:spPr>
          <a:xfrm>
            <a:off x="3962400" y="2346325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5" name="Google Shape;165;p28"/>
          <p:cNvCxnSpPr/>
          <p:nvPr/>
        </p:nvCxnSpPr>
        <p:spPr>
          <a:xfrm>
            <a:off x="3673475" y="777875"/>
            <a:ext cx="441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A circuit that generates the memory and I/O control signals.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4_0135026458" id="171" name="Google Shape;1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337" y="762000"/>
            <a:ext cx="7789862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data bus is sampled in synchronization with the end of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positive transition of the clock pulse.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time before the clock is given as 3.8 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time after the clock is given as 2.0 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window around the clock is 5.8 ns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appears on the 8.0 ns maximum after the start of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at 66 MHz allows 30.3 ns (two clocking periods), minus the address delay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8.0 ns and minus data setup of 3.8 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 time without any wait states is 30.3 – 8.0 – 3.8, or 18.5 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enough to allow access to SRAM.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DRAM without inserting wait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SRAM is normally found in the form of an external level 2 cache.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states are inserted by controlling the BRDY input to the Pentium.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BRDY must become logic 0 by the end of 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additional T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states are inserted in the timing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Inserting wait states lengthens timing to allow additional time for the memory to access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timing shown, access time has been lengthened so 60 ns DRAM can be used.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insertion of four wait states of 15.2 ns (one clocking period) each to lengthen access time to 79.5 ns</a:t>
            </a:r>
            <a:endParaRPr/>
          </a:p>
        </p:txBody>
      </p:sp>
      <p:cxnSp>
        <p:nvCxnSpPr>
          <p:cNvPr id="187" name="Google Shape;187;p32"/>
          <p:cNvCxnSpPr/>
          <p:nvPr/>
        </p:nvCxnSpPr>
        <p:spPr>
          <a:xfrm>
            <a:off x="638175" y="774700"/>
            <a:ext cx="1114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32"/>
          <p:cNvCxnSpPr/>
          <p:nvPr/>
        </p:nvCxnSpPr>
        <p:spPr>
          <a:xfrm>
            <a:off x="609600" y="1355725"/>
            <a:ext cx="1114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microprocessor signals an improvement to the architecture found in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80486 microprocessor.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changes are internal to the Pentium, which makes software upward-compatible from earlier Intel 80X86 microprocessors.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later improvement to the Pentium was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addition of the MMX instructions.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182562" y="553085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Pentium timing diagram with four wait states inserted for an access time of 79.5 ns.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5_0135026458" id="194" name="Google Shape;1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057400"/>
            <a:ext cx="6859587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182562" y="685800"/>
            <a:ext cx="883602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read cycle timing diagram that contains wait states for slower memory.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BRDY is a synchronous signal generated by using the system clock.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18–6 illustrates a circuit to generate BRDY for inserting any number of wait states into the Pentium timing diagram.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ADS signal is delayed between 0 and 7 clocking periods by the 74Fl61 shift register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the BRDY signal.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exact number of wait states is selected by the 74F151 eight-line-to-one-line multiplexer. </a:t>
            </a:r>
            <a:endParaRPr/>
          </a:p>
        </p:txBody>
      </p:sp>
      <p:cxnSp>
        <p:nvCxnSpPr>
          <p:cNvPr id="201" name="Google Shape;201;p34"/>
          <p:cNvCxnSpPr/>
          <p:nvPr/>
        </p:nvCxnSpPr>
        <p:spPr>
          <a:xfrm>
            <a:off x="622300" y="288925"/>
            <a:ext cx="1114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2" name="Google Shape;202;p34"/>
          <p:cNvCxnSpPr/>
          <p:nvPr/>
        </p:nvCxnSpPr>
        <p:spPr>
          <a:xfrm>
            <a:off x="641350" y="1857375"/>
            <a:ext cx="1114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3" name="Google Shape;203;p34"/>
          <p:cNvCxnSpPr/>
          <p:nvPr/>
        </p:nvCxnSpPr>
        <p:spPr>
          <a:xfrm>
            <a:off x="3492500" y="3902075"/>
            <a:ext cx="1114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1447800" y="2924175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A circuit that generates wait states by delaying ADS. This circuit is wired to generate four wait states.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6_0135026458"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2" y="1524000"/>
            <a:ext cx="7532687" cy="3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burst cycle is a more efficient method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reading memory data.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burst cycle in Pentium transfers four 64-bit numbers per cycle in five clocking periods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burst without wait states requires the memory system transfer data every 15.2 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 level 2 cache, this speed is no problem as long as the data are read from the cache.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cache does not contain the data, wait states must be inserted, reducing throughput.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Pentium burst cycle operation that transfers four 64-bit data between the microprocessor and memory.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7_0135026458" id="221" name="Google Shape;2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1062037"/>
            <a:ext cx="8234362" cy="320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 txBox="1"/>
          <p:nvPr/>
        </p:nvSpPr>
        <p:spPr>
          <a:xfrm>
            <a:off x="182562" y="4572000"/>
            <a:ext cx="8836025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states can be inserted to allow more time to the memory system for accesses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Prediction Logic 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by Pentium to reduce time required for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branch caused by internal delays.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Delays are minimized when a branch is encountered, because the processor begins prefetch instruction at the branch address.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branch prediction logic errs, the branch requires an extra three clocking periods to execute.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cases, branch prediction is correct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 delay ensues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Structure 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contains two 8K-byte cache memories instead of one as in 80486.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8K-byte instruction cache stores only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8K-byte cache stores data used by instructions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80486 unified cache, a data-intensive program quickly filled the cache, and slowed execution speed.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cannot occur in Pentium separate caches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Superscalar Architecture 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has three execution units.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executes floating-point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two (U-pipe and V-pipe) execute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it is possible to execute three instructions simultaneously.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the floating-point unit is also used for MMX instructions, Pentium can simultaneously execute two integers and one MMX instruction.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76200" y="904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18–2  SPECIAL PENTIUM REGISTERS 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182562" y="1598612"/>
            <a:ext cx="8961437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is essentially the same as 80386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80486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 some additional features and changes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control register set have occurred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highlights the differences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 80386 control register structure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flag register.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182562" y="579437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structure of the Pentium control registers.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8_0135026458" id="252" name="Google Shape;2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0" y="1898650"/>
            <a:ext cx="7073900" cy="3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Registers 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182562" y="912812"/>
            <a:ext cx="8915400" cy="190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control register, CR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has been added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control register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52400" y="90487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Objectives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82562" y="13700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 the Pentium and Pentium Pro with the 80386 and 80486 microprocessors.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organization and interface of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64-bit-wide Pentium memory system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its variations.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 the changes in the memory-management unit and paging unit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compared to the 80386 and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80486 microprocessors.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82562" y="776287"/>
            <a:ext cx="839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completion of this chapter, you will be able to: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182562" y="579437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structure of the Pentium EFLAG register.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9_0135026458" id="260" name="Google Shape;2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3886200"/>
            <a:ext cx="8105775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3"/>
          <p:cNvSpPr txBox="1"/>
          <p:nvPr/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EFLAG Register</a:t>
            </a:r>
            <a:endParaRPr/>
          </a:p>
        </p:txBody>
      </p:sp>
      <p:sp>
        <p:nvSpPr>
          <p:cNvPr id="262" name="Google Shape;262;p43"/>
          <p:cNvSpPr txBox="1"/>
          <p:nvPr/>
        </p:nvSpPr>
        <p:spPr>
          <a:xfrm>
            <a:off x="182562" y="912812"/>
            <a:ext cx="8915400" cy="251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extended flag (EFLAG) register has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been changed in the Pentium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new flag bits have been added to control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indicate conditions about some of the new features in the Pentium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Built-In Self-Test (BIST) 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Accessed on power-up by placing logic 1 on INIT while the RESET changes from 1 to 0.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BIST tests 70% of the internal structure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Pentium in approximately 150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µ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completion, Pentium reports outcome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register EAX.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EAX = 0, BIST has passed and Pentium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ready for operation.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EAX contains any other value, the Pentium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malfunctioned and is faulty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76200" y="904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18–3  PENTIUM MEMORY MANAGEMENT 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182562" y="1598612"/>
            <a:ext cx="8961437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memory-management unit within the Pentium is upward-compatible with 80386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80486 processors.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features of these earlier processors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basically unchanged in the Pentium.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change is in the paging unit and a new system memory-management mode.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Paging Unit 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Paging table structure can become large in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a large memory.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fully repage 4G memory, requires over 4M bytes of memory for the page tables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Paging functions with a new Pentium extension with 4M-byte memory pages.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new feature reduces the structure to a single page directory, with no page tables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new 4M-byte page sizes are selected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PSE bit in control register 0.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4M paging scheme there is no page table entry in the linear address.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18–10 for the 4M paging system in the Pentium processor.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leftmost 10 bits of the linear address select an entry in the page directory.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as with 4K pages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4K pages, there are no page tables.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page directory addresses a 4M-byte page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linear address 00200001H repaged to memory location 01000002H in 4M-byte pages. Note that there are no page tables.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0_0135026458" id="291" name="Google Shape;29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450" y="1296987"/>
            <a:ext cx="7778750" cy="3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Memory-Management Mode </a:t>
            </a:r>
            <a:endParaRPr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memory-management mode (SMM)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 the same level as protected, real, and virtual modes,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 is provided to function as a manager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intended for high-level system functions such as power management and security.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the SMM is accomplished via a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external hardware interrupt applied to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SMI pin on the Pentium.</a:t>
            </a:r>
            <a:endParaRPr/>
          </a:p>
        </p:txBody>
      </p:sp>
      <p:cxnSp>
        <p:nvCxnSpPr>
          <p:cNvPr id="298" name="Google Shape;298;p49"/>
          <p:cNvCxnSpPr/>
          <p:nvPr/>
        </p:nvCxnSpPr>
        <p:spPr>
          <a:xfrm>
            <a:off x="1323975" y="5105400"/>
            <a:ext cx="733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SMM interrupt is activated, the processor begins executing system-level software in an area of memory called the system management RAM, or SMMRAM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the SMM state dump record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SMI disables all other normal interrupts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from memory-management mode interrupt to the interrupted program, at the point of the interruption, is done with a new instruction called RSM.</a:t>
            </a:r>
            <a:endParaRPr/>
          </a:p>
        </p:txBody>
      </p:sp>
      <p:cxnSp>
        <p:nvCxnSpPr>
          <p:cNvPr id="304" name="Google Shape;304;p50"/>
          <p:cNvCxnSpPr/>
          <p:nvPr/>
        </p:nvCxnSpPr>
        <p:spPr>
          <a:xfrm>
            <a:off x="622300" y="2847975"/>
            <a:ext cx="733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SMM mode allows the Pentium to treat the memory system as a flat, 4G-byte system.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SMM interrupt also stores the state of the Pentium in a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dump record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 system to enter a sleep mode and reactivate at the point of program interruption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SMMRAM must be powered during sleep.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laptop computers have a separate battery to power SMMRAM many hours in sleep mode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18–2 lists contents of the dump record.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Halt auto restart and I/O trap restarts are used when SMM mode is exited by RSM.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RSM to return to the halt-state or interrupt I/O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neither a halt nor an I/O is in effect upon entering SMM mode, RSM reloads the state dump and returns to the interruption point.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SMM mode can be used before the normal OS is placed in memory and executed.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52400" y="90487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Objectives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82562" y="13700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the new instructions found with the Pentium microprocessor.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how the superscalar dual integer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units improve performance of the Pentium microprocessor.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operation of the branch prediction logic.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82562" y="776287"/>
            <a:ext cx="839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completion of this chapter, you will be able to: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type="title"/>
          </p:nvPr>
        </p:nvSpPr>
        <p:spPr>
          <a:xfrm>
            <a:off x="76200" y="904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18–4  NEW PENTIUM INSTRUCTIONS </a:t>
            </a:r>
            <a:endParaRPr/>
          </a:p>
        </p:txBody>
      </p:sp>
      <p:sp>
        <p:nvSpPr>
          <p:cNvPr id="320" name="Google Shape;320;p53"/>
          <p:cNvSpPr txBox="1"/>
          <p:nvPr>
            <p:ph idx="1" type="body"/>
          </p:nvPr>
        </p:nvSpPr>
        <p:spPr>
          <a:xfrm>
            <a:off x="182562" y="1598612"/>
            <a:ext cx="8961437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contains one new instruction that functions with normal system software;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 of new instructions are added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memory-management mode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serializing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18–3 lists the new instructions added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Pentium instruction set.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CMPXCHG8B is an extension of CMPXCHG, added to 80486 instruction set.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compares the 64-bit number in EDX &amp; EAX with that of a 64-bit memory location or register pair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CPUID reads the CPU identification code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other information from the Pentium.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CPUID, load EAX with the input value, then execute CPUID.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18–4 shows different information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returned from CPUID for various input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for EAX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0 is placed in EAX before executing CPUID, the processor returns vendor identification in EBX, EDX, and EBX.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Pentium returns “GenuineIntel” in ASCII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Genu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in EBX, “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in EDX, and “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in ECX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18-1 shows a program to read the vendor information with CPUID.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display it on the video screen in an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ActiveX label as shown in Figure 18–11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CPUID functions in real and protected modes and can be used in any Windows application.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Screen shot of the program of Example 18–1 using the CPUID instruction.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1_0135026458" id="336" name="Google Shape;3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1143000"/>
            <a:ext cx="61785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/>
          <p:nvPr>
            <p:ph type="title"/>
          </p:nvPr>
        </p:nvSpPr>
        <p:spPr>
          <a:xfrm>
            <a:off x="76200" y="904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18–5  INTRO TO THE PENTIUM PRO </a:t>
            </a:r>
            <a:endParaRPr/>
          </a:p>
        </p:txBody>
      </p:sp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182562" y="912812"/>
            <a:ext cx="8961437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a processor can be used in a system, the function of each pin must be understood.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details the operation of each pin, along with the external memory system and I/O structures of the Pentium Pro processor.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18–12 illustrates the pin-out of the Pentium Pro processor, packaged in an immense 387-pin PGA (pin grid array).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pin-out of the Pentium Pro microprocessor.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2_0135026458" id="348" name="Google Shape;34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0075"/>
            <a:ext cx="1793875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8"/>
          <p:cNvSpPr txBox="1"/>
          <p:nvPr/>
        </p:nvSpPr>
        <p:spPr>
          <a:xfrm>
            <a:off x="1676400" y="1371600"/>
            <a:ext cx="7342187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Pro is available in two versions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version with 256K level 2 cache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contains a 512K level 2 cache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notable difference in the pin-out of Pentium Pro is the provision for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36-bit address bus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access to 64G bytes of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 requires a +3.3 V or +2.7 V power supply.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maximum is 9.9 A at 150 MHz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power dissipation of 26.7 W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heat sink with good airflow is required.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V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V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connections must all be connected for proper operation.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some pins labeled N/C (no connection) that must not be connected.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output pin is capable of providing an ample 48.0 mA of current at a logic 0 level.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input pin is a 15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µ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current load.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0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Internal Structure of Pentium Pro </a:t>
            </a:r>
            <a:endParaRPr/>
          </a:p>
        </p:txBody>
      </p:sp>
      <p:sp>
        <p:nvSpPr>
          <p:cNvPr id="360" name="Google Shape;360;p60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Pro is structured differently than earlier processors.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contained an execution unit, and cached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interface unit buffering the execution unit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18–13 shows a block diagram of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internal structure of the Pentium Pro processor.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internal structure of the Pentium Pro microprocessor.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3_0135026458" id="366" name="Google Shape;36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162" y="752475"/>
            <a:ext cx="3373437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61"/>
          <p:cNvSpPr txBox="1"/>
          <p:nvPr/>
        </p:nvSpPr>
        <p:spPr>
          <a:xfrm>
            <a:off x="3733800" y="609600"/>
            <a:ext cx="5284787" cy="555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buses, which communicate to memory and I/O, connect to an internal level 2 cache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often on the main board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other systems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2 cache in the Pro is either 256K or 512K bytes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of the level 2 cache speeds processing and reduces number of components in a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bus interface unit (BIU) controls access to system buses through the level 2 cache.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memory address and control signals, and passes/fetches data or instructions to an 8K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1 data cache or a level 1 instruction cache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instruction cache is connected to the instruction fetch and decode unit (IFDU).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instruction decoders decode three instructions simultaneously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are passed to the instruction pool,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they remain until the dispatch and execution unit or retire unit obtains them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52400" y="90487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Objectives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82562" y="13700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 the improvements in the Pentium Pro when compared with the Pentium.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how the dynamic execution architecture of the Pentium Pro functions.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82562" y="776287"/>
            <a:ext cx="8397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Upon completion of this chapter, you will be able to: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3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dispatch and execute unit (DEU) retrieves instructions from the instruction pool when complete, and executes them.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DEU has three instruction execution units: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for processing integer instructions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for floating-point instructions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Reservation station (RS) schedules up to five events and can process four simultaneously.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Retire unit (RU) removes instructions that have been executed from the instruction pool.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decoded instructions per clock pulse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Pentium Pro dispatch and execution unit (DEU).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4_0135026458" id="383" name="Google Shape;38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7" y="866775"/>
            <a:ext cx="7312025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Memory System 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memory system for Pentium Pro is 4G bytes in size, just as in 80386DX–Pentium processors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2M paging is new to the Pentium Pro to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memory above 4G to be accessed.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between 4G and 64G is made possible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additional address signals 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6"/>
          <p:cNvSpPr txBox="1"/>
          <p:nvPr>
            <p:ph type="title"/>
          </p:nvPr>
        </p:nvSpPr>
        <p:spPr>
          <a:xfrm>
            <a:off x="182562" y="54864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eight memory banks in the Pentium Pro system. Note that each bank is 8 bits wide and 8G long if 36-bit addressing is enabled.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5_0135026458" id="395" name="Google Shape;39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2332037"/>
            <a:ext cx="7548562" cy="2849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6"/>
          <p:cNvSpPr txBox="1"/>
          <p:nvPr/>
        </p:nvSpPr>
        <p:spPr>
          <a:xfrm>
            <a:off x="182562" y="2270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 uses a 64-bit data bus to address memory in eight banks that each contain 8G bytes of data.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memory is enabled with bit position 5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accessible when 2M paging is enabled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Pro, like 80486 and Pentium, uses internal parity generation and checking logic for the memory system data bus information.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64-bit-wide memory is important to double-precision floating-point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Pentium Pro processor, bank enable signals are presented on the address bus (A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during the second clock cycle of a memory or I/O access.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extracted from the address bus to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memory banks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banks allow Pro to access any single byte, word, doubleword, or quadword with one memory transfer cycle.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eight separate write strobes for writing to the memory system.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write information is provided on the request lines from the processor during the second clock phase of a memory or I/O access.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 is also able to check and generate parity for the address bus during certain operations.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9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to Pro is a built-in error-correction circuit (ECC) allowing correction of a one-bit error and the detection of a two-bit error.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detect/correct, memory must have room for an extra 8-bit number stored with each 64-bit number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extra 8 bits store an error-correction code that allows Pro to correct any single-bit error.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1M × 64 is a 64M SDRAM without ECC, and a 1M × 72 is an SDRAM with EEC.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 code is far more reliable than the old parity scheme, now rarely used.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0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Input/Output System </a:t>
            </a:r>
            <a:endParaRPr/>
          </a:p>
        </p:txBody>
      </p:sp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input/output system of Pentium Pr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completely compatible with earlier Intel processors.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 number appears on address lines 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bank enable signals used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select the actual memory banks used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I/O transfer.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Timing </a:t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Pentium Pro memory cycle consists of two sections.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phase and the data phase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address phase, Pro sends the address (T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&amp; control signals (T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memory and I/O.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control signals include the ATTR lines (A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DID lines (A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bank enable signals (A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the EXF lines (A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18–16 for the basic timing cycle. 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basic Pentium Pro timing.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6_0135026458" id="429" name="Google Shape;42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75" y="1158875"/>
            <a:ext cx="7999412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6200" y="904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18–1  INTRO TO THE PENTIUM PROCESSOR </a:t>
            </a:r>
            <a:endParaRPr/>
          </a:p>
        </p:txBody>
      </p:sp>
      <p:pic>
        <p:nvPicPr>
          <p:cNvPr descr="FG18_001_0135026458"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762000"/>
            <a:ext cx="1582737" cy="5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82562" y="57150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pin-out of the Pentium microprocessor.</a:t>
            </a:r>
            <a:b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-254000" y="1403350"/>
            <a:ext cx="7493000" cy="456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pin-out of the Pentium processor, packaged in a huge 237-pin PGA (pin grid array)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is available in two versions: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4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full-blown Pentium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4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P24T version called the Pentium OverDrive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P24T version contains a 32-bit data bus, for insertion into 80486 machines which contain the P24T socket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type appears on the request pins.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data phase, four 64-bit-wide numbers are fetched/written to the memory.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66 MHz Pentium Pro is capable of 33 million memory transfers per second.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memory can operate at that speed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time before the clock is given as 5.0 ns; hold time after the clock is given as 1.5 ns.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window around the clock is 6.5 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appears on the 8.0 ns maximum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start of T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Pro at 66 MHz allows 30 ns (two clocking periods), minus the address delay time of 8.0 ns and also minus the data setup time of 5.0 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 time without any wait states is 30 – 8.0 – 5.0, or 17.0 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enough time to allow access to an SRAM, but not to any DRAM.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inserting wait states into the timing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5"/>
          <p:cNvSpPr txBox="1"/>
          <p:nvPr>
            <p:ph type="title"/>
          </p:nvPr>
        </p:nvSpPr>
        <p:spPr>
          <a:xfrm>
            <a:off x="76200" y="9048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18–6  SPECIAL PENTIUM PRO FEATURES </a:t>
            </a:r>
            <a:endParaRPr/>
          </a:p>
        </p:txBody>
      </p:sp>
      <p:sp>
        <p:nvSpPr>
          <p:cNvPr id="445" name="Google Shape;445;p75"/>
          <p:cNvSpPr txBox="1"/>
          <p:nvPr>
            <p:ph idx="1" type="body"/>
          </p:nvPr>
        </p:nvSpPr>
        <p:spPr>
          <a:xfrm>
            <a:off x="182562" y="1598612"/>
            <a:ext cx="8961437" cy="426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Pro is essentially the same processor as 80386, 80486, and Pentium, except that some additional features and changes to the control register set have occurred.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section highlights the differences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80386 control register structure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Pentium Pro control register.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6"/>
          <p:cNvSpPr txBox="1"/>
          <p:nvPr/>
        </p:nvSpPr>
        <p:spPr>
          <a:xfrm>
            <a:off x="182562" y="912812"/>
            <a:ext cx="8915400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two new control bits added to the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register array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is a description of the Pentium CR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and the new Pentium Pro control bits in control register CRM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51" name="Google Shape;451;p76"/>
          <p:cNvSpPr txBox="1"/>
          <p:nvPr>
            <p:ph type="title"/>
          </p:nvPr>
        </p:nvSpPr>
        <p:spPr>
          <a:xfrm>
            <a:off x="182562" y="579437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new control register 4 (CR</a:t>
            </a:r>
            <a:r>
              <a:rPr b="0" baseline="-2500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in the Pentium Pro microprocessor.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17_0135026458" id="452" name="Google Shape;45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78062"/>
            <a:ext cx="7313612" cy="84613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76"/>
          <p:cNvSpPr txBox="1"/>
          <p:nvPr/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Register 4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7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59" name="Google Shape;459;p77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mode extension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enables support for the virtual interrupt flag in protected mode.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VME = 0, virtual interrupt support is disabled</a:t>
            </a:r>
            <a:endParaRPr b="0" i="0" sz="28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PVI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 mode virtual interrupt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enables support for the virtual interrupt flag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protected mode.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TSD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stamp disable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controls the RDTSC instruction.</a:t>
            </a:r>
            <a:endParaRPr/>
          </a:p>
        </p:txBody>
      </p:sp>
      <p:sp>
        <p:nvSpPr>
          <p:cNvPr id="460" name="Google Shape;460;p77"/>
          <p:cNvSpPr txBox="1"/>
          <p:nvPr/>
        </p:nvSpPr>
        <p:spPr>
          <a:xfrm>
            <a:off x="228600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Register 4 - Control Bits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8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66" name="Google Shape;466;p78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	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Debugging extension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enables I/O breakpoint debugging extensions when set.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 size extension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enables 4M-byte memory pages when set in the Pentium, or 2M-byte pages when set in the Pentium Pro whenever PSE is also set.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 address extension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enables address lines 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–A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a special new addressing mode, controlled by PGE, is enabled for the Pentium Pro.</a:t>
            </a:r>
            <a:endParaRPr/>
          </a:p>
        </p:txBody>
      </p:sp>
      <p:sp>
        <p:nvSpPr>
          <p:cNvPr id="467" name="Google Shape;467;p78"/>
          <p:cNvSpPr txBox="1"/>
          <p:nvPr/>
        </p:nvSpPr>
        <p:spPr>
          <a:xfrm>
            <a:off x="228600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Register 4 - Control Bits 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3" name="Google Shape;473;p79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Machine check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enable enables the machine checking interrupt.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PGE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Page extension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controls the new, larger 64G addressing mode when it is set along with PAE and PSE.</a:t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4" name="Google Shape;474;p79"/>
          <p:cNvSpPr txBox="1"/>
          <p:nvPr/>
        </p:nvSpPr>
        <p:spPr>
          <a:xfrm>
            <a:off x="228600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 Register 4 - Control Bits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0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80" name="Google Shape;480;p80"/>
          <p:cNvSpPr txBox="1"/>
          <p:nvPr/>
        </p:nvSpPr>
        <p:spPr>
          <a:xfrm>
            <a:off x="182562" y="912812"/>
            <a:ext cx="8428037" cy="467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microprocessor is almost identical to the earlier 80386 and 80486 microprocessors.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difference is that the Pentium has been modified in-ternally to contain a dual cache (instruction and data) and a dual integer unit.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also operates at a higher clock speed of 66 MHz.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1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86" name="Google Shape;486;p81"/>
          <p:cNvSpPr txBox="1"/>
          <p:nvPr/>
        </p:nvSpPr>
        <p:spPr>
          <a:xfrm>
            <a:off x="182562" y="912812"/>
            <a:ext cx="8428037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66 MHz Pentium requires 3.3 A of current, and the 60 MHz version requires 2.91 A.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power supply must be a +5.0 V supply with a regulation of ±5%.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Newer versions of the Pentium require a 3.3 V or 2.7 V power supply.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bus on the Pentium is 64 bits wide and contains eight byte-wide memory banks selected with bank enable signals.</a:t>
            </a:r>
            <a:endParaRPr/>
          </a:p>
        </p:txBody>
      </p:sp>
      <p:sp>
        <p:nvSpPr>
          <p:cNvPr id="487" name="Google Shape;487;p81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93" name="Google Shape;493;p82"/>
          <p:cNvSpPr txBox="1"/>
          <p:nvPr/>
        </p:nvSpPr>
        <p:spPr>
          <a:xfrm>
            <a:off x="182562" y="912812"/>
            <a:ext cx="8428037" cy="467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access time, without wait states,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only about 18 ns in the 66 MHz Pentium.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superscalar structure of the Pentium contains three independent process-ing units: a floating-point processor and two integer processing units labeled U and V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Intel.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cache structure of the Pentium is modified to include two caches. </a:t>
            </a:r>
            <a:endParaRPr/>
          </a:p>
        </p:txBody>
      </p:sp>
      <p:sp>
        <p:nvSpPr>
          <p:cNvPr id="494" name="Google Shape;494;p82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Pentium output pin is capable of providing 4.0 mA of current at logic 0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 and 2.0 mA at logic 1 level.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compared to the 2.0 mA available 8086-80286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input pin represents a small load requiring only 15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µ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of current.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systems, except the smallest, 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current levels require bus buffers.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3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00" name="Google Shape;500;p83"/>
          <p:cNvSpPr txBox="1"/>
          <p:nvPr/>
        </p:nvSpPr>
        <p:spPr>
          <a:xfrm>
            <a:off x="182562" y="912812"/>
            <a:ext cx="8428037" cy="428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8K x 8 cache is designed as an instruction cache;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8K x 8 cache is a data cache.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cache can be operated as either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write-through or a write-back cache.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mode of operation called the system memory-management (SMM) mode has been added to the Pentium. </a:t>
            </a:r>
            <a:endParaRPr/>
          </a:p>
        </p:txBody>
      </p:sp>
      <p:sp>
        <p:nvSpPr>
          <p:cNvPr id="501" name="Google Shape;501;p83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4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07" name="Google Shape;507;p84"/>
          <p:cNvSpPr txBox="1"/>
          <p:nvPr/>
        </p:nvSpPr>
        <p:spPr>
          <a:xfrm>
            <a:off x="182562" y="912812"/>
            <a:ext cx="8428037" cy="41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SMM mode is accessed via the system memory-management interrupt applied to the SMI input pin.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response to SMI the Pentium begins executing software at memory location 38000H.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instructions include the CMPXCHG8B, RSM, RDMSR, WRMSR, and CPUID. </a:t>
            </a:r>
            <a:endParaRPr/>
          </a:p>
        </p:txBody>
      </p:sp>
      <p:sp>
        <p:nvSpPr>
          <p:cNvPr id="508" name="Google Shape;508;p84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509" name="Google Shape;509;p84"/>
          <p:cNvCxnSpPr/>
          <p:nvPr/>
        </p:nvCxnSpPr>
        <p:spPr>
          <a:xfrm>
            <a:off x="1330325" y="1958975"/>
            <a:ext cx="6508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10" name="Google Shape;510;p84"/>
          <p:cNvCxnSpPr/>
          <p:nvPr/>
        </p:nvCxnSpPr>
        <p:spPr>
          <a:xfrm>
            <a:off x="3333750" y="2524125"/>
            <a:ext cx="6508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5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16" name="Google Shape;516;p85"/>
          <p:cNvSpPr txBox="1"/>
          <p:nvPr/>
        </p:nvSpPr>
        <p:spPr>
          <a:xfrm>
            <a:off x="182562" y="912812"/>
            <a:ext cx="8428037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built-in self-test (BIST) allows the Pentium to be tested when power is first applied to the system.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normal power-up reset activates the RESET input to the Pentium.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BIST power-up reset activates INIT and then deactivates the RESET pin.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EAX is equal to a 00000000H in the BIST passes.</a:t>
            </a:r>
            <a:endParaRPr/>
          </a:p>
        </p:txBody>
      </p:sp>
      <p:sp>
        <p:nvSpPr>
          <p:cNvPr id="517" name="Google Shape;517;p85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6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23" name="Google Shape;523;p86"/>
          <p:cNvSpPr txBox="1"/>
          <p:nvPr/>
        </p:nvSpPr>
        <p:spPr>
          <a:xfrm>
            <a:off x="182562" y="912812"/>
            <a:ext cx="8428037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new proprietary Intel modification to the paging unit allows 4M-byte memory pages instead of the 4K-byte pages.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accomplished by using the page directory to address 1024 page tables that each contains 4M of memory.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Pro is an enhanced version of the Pentium microprocessor that contains level 1 and level 2 caches of 256K or 512K found on most main boards.</a:t>
            </a:r>
            <a:endParaRPr/>
          </a:p>
        </p:txBody>
      </p:sp>
      <p:sp>
        <p:nvSpPr>
          <p:cNvPr id="524" name="Google Shape;524;p86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7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30" name="Google Shape;530;p87"/>
          <p:cNvSpPr txBox="1"/>
          <p:nvPr/>
        </p:nvSpPr>
        <p:spPr>
          <a:xfrm>
            <a:off x="182562" y="912812"/>
            <a:ext cx="8428037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 Pro operates by using the same 66 MHz bus speed as the Pen-tium and the 80486. 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uses an internal clock generator to multiply the bus speed by various factors to obtain higher internal execution speeds.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significant software difference between the Pentium Pro and earlier microprocessors is the addition of the FCMOV and CMOV instructions.</a:t>
            </a:r>
            <a:endParaRPr/>
          </a:p>
        </p:txBody>
      </p:sp>
      <p:sp>
        <p:nvSpPr>
          <p:cNvPr id="531" name="Google Shape;531;p87"/>
          <p:cNvSpPr txBox="1"/>
          <p:nvPr/>
        </p:nvSpPr>
        <p:spPr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8"/>
          <p:cNvSpPr txBox="1"/>
          <p:nvPr>
            <p:ph type="title"/>
          </p:nvPr>
        </p:nvSpPr>
        <p:spPr>
          <a:xfrm>
            <a:off x="76200" y="90487"/>
            <a:ext cx="9144000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37" name="Google Shape;537;p88"/>
          <p:cNvSpPr txBox="1"/>
          <p:nvPr/>
        </p:nvSpPr>
        <p:spPr>
          <a:xfrm>
            <a:off x="182562" y="912812"/>
            <a:ext cx="8428037" cy="467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9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only hardware difference between the Pentium Pro and earlier microprocessors is the addition of 2M paging and four extra address lines that allow ac-cess to a memory address space of 64G bytes.</a:t>
            </a:r>
            <a:endParaRPr/>
          </a:p>
          <a:p>
            <a:pPr indent="-349250" lvl="0" marL="3492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correction code has been added to the Pentium Pro, which corrects any single-bit error and detects any two-bit error.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82562" y="9048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Memory System 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82562" y="912812"/>
            <a:ext cx="8915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system for the Pentium is 4G bytes.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as in 80386DX and 80486 processors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uses a 64-bit data bus to address memory in eight 512M byte banks.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is divided into eight banks with each bank storing byte-wide data with a parity bit.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400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Pentium, like 80486, employs internal parity generation and checking logic for the memory system’s data bus information.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82562" y="5794375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18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</a:t>
            </a: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 The 8-byte-wide memory banks of the Pentium microprocessor.</a:t>
            </a:r>
            <a:b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descr="FG18_002_0135026458"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3429000"/>
            <a:ext cx="7993062" cy="20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82562" y="227012"/>
            <a:ext cx="8836025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systems do not use parity checks, because ECC is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64-bit-wide memory is important to double-precision floating-point data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D400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Pentium is able to retrieve floating-point data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one read cycle, instead of two as in 80486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