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9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1371600"/>
            <a:ext cx="9144000" cy="2057399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dirty="0"/>
              <a:t/>
            </a:r>
            <a:br>
              <a:rPr lang="en-IN" b="0" dirty="0"/>
            </a:br>
            <a:r>
              <a:rPr lang="en-IN" b="0" dirty="0"/>
              <a:t> </a:t>
            </a:r>
            <a:r>
              <a:rPr lang="en-IN" b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Unit 4</a:t>
            </a:r>
            <a:br>
              <a:rPr lang="en-IN" b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IN" b="0" dirty="0">
                <a:solidFill>
                  <a:schemeClr val="bg2">
                    <a:lumMod val="25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 Intel 8051 – Architecture and          Programming </a:t>
            </a:r>
            <a:r>
              <a:rPr lang="en-IN" b="0" dirty="0"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b="0" dirty="0"/>
              <a:t/>
            </a:r>
            <a:br>
              <a:rPr lang="en-IN" b="0" dirty="0"/>
            </a:br>
            <a:r>
              <a:rPr lang="en-IN" b="0" dirty="0"/>
              <a:t>	</a:t>
            </a:r>
            <a:br>
              <a:rPr lang="en-IN" b="0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819401"/>
            <a:ext cx="8305800" cy="2209799"/>
          </a:xfrm>
        </p:spPr>
        <p:txBody>
          <a:bodyPr>
            <a:normAutofit fontScale="32500" lnSpcReduction="20000"/>
          </a:bodyPr>
          <a:lstStyle/>
          <a:p>
            <a:pPr marL="685800" indent="-685800" algn="l">
              <a:buFont typeface="Wingdings" pitchFamily="2" charset="2"/>
              <a:buChar char="Ø"/>
            </a:pPr>
            <a:r>
              <a:rPr lang="en-IN" sz="7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Addressing modes of 8051 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IN" sz="72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r>
              <a:rPr lang="en-IN" sz="72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8051 Instructions Set </a:t>
            </a:r>
            <a:r>
              <a:rPr lang="en-IN" sz="46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IN" sz="4600" dirty="0">
              <a:latin typeface="Times New Roman" pitchFamily="18" charset="0"/>
              <a:cs typeface="Times New Roman" pitchFamily="18" charset="0"/>
            </a:endParaRPr>
          </a:p>
          <a:p>
            <a:pPr marL="685800" indent="-685800" algn="ctr">
              <a:buFont typeface="Wingdings" pitchFamily="2" charset="2"/>
              <a:buChar char="Ø"/>
            </a:pPr>
            <a:endParaRPr lang="en-IN" sz="8000" dirty="0">
              <a:latin typeface="Times New Roman" pitchFamily="18" charset="0"/>
              <a:cs typeface="Times New Roman" pitchFamily="18" charset="0"/>
            </a:endParaRPr>
          </a:p>
          <a:p>
            <a:pPr marL="685800" indent="-685800" algn="l">
              <a:buFont typeface="Wingdings" pitchFamily="2" charset="2"/>
              <a:buChar char="Ø"/>
            </a:pPr>
            <a:endParaRPr lang="en-IN" sz="4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91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27300" y="266700"/>
            <a:ext cx="4064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Absolute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765300"/>
            <a:ext cx="80391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Absolute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ACALL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AJMP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five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five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counter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(PC).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08300" y="266700"/>
            <a:ext cx="3314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612900"/>
            <a:ext cx="80391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LCALL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LJMP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2628900"/>
            <a:ext cx="1181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70100" y="2679700"/>
            <a:ext cx="9906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3-bytes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403600" y="2679700"/>
            <a:ext cx="1536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283200" y="2679700"/>
            <a:ext cx="9652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6591300" y="2679700"/>
            <a:ext cx="165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7099300" y="2679700"/>
            <a:ext cx="381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full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7823200" y="2679700"/>
            <a:ext cx="762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16-bit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3060700"/>
            <a:ext cx="6553200" cy="281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full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64K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dependent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LJMP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8AF2H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8AF2H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933700" y="381000"/>
            <a:ext cx="3340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0" y="1828800"/>
            <a:ext cx="68834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571500" algn="l"/>
              </a:tabLst>
            </a:pPr>
            <a:r>
              <a:rPr lang="en-US" altLang="zh-CN" sz="2802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divided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among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five</a:t>
            </a:r>
          </a:p>
          <a:p>
            <a:pPr>
              <a:lnSpc>
                <a:spcPts val="3300"/>
              </a:lnSpc>
              <a:tabLst>
                <a:tab pos="571500" algn="l"/>
              </a:tabLst>
            </a:pPr>
            <a:r>
              <a:rPr lang="en-US" altLang="zh-CN" sz="2802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groups: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5715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5715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5715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transfer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571500" algn="l"/>
              </a:tabLst>
            </a:pPr>
            <a:r>
              <a:rPr lang="en-US" altLang="zh-CN" dirty="0"/>
              <a:t>	</a:t>
            </a:r>
            <a:r>
              <a:rPr lang="en-US" altLang="zh-CN" sz="24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5715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branching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800" y="3886200"/>
            <a:ext cx="7569200" cy="2730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317500"/>
            <a:ext cx="8039100" cy="2095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1447800" algn="l"/>
              </a:tabLst>
            </a:pPr>
            <a:r>
              <a:rPr lang="en-US" altLang="zh-CN" dirty="0"/>
              <a:t>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342900" algn="l"/>
                <a:tab pos="1447800" algn="l"/>
              </a:tabLst>
            </a:pPr>
            <a:r>
              <a:rPr lang="en-US" altLang="zh-CN" sz="2204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microcontroller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mathematical</a:t>
            </a:r>
          </a:p>
          <a:p>
            <a:pPr>
              <a:lnSpc>
                <a:spcPts val="2600"/>
              </a:lnSpc>
              <a:tabLst>
                <a:tab pos="342900" algn="l"/>
                <a:tab pos="14478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calculations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modify</a:t>
            </a:r>
          </a:p>
          <a:p>
            <a:pPr>
              <a:lnSpc>
                <a:spcPts val="2600"/>
              </a:lnSpc>
              <a:tabLst>
                <a:tab pos="342900" algn="l"/>
                <a:tab pos="14478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actions.</a:t>
            </a:r>
          </a:p>
          <a:p>
            <a:pPr>
              <a:lnSpc>
                <a:spcPts val="3100"/>
              </a:lnSpc>
              <a:tabLst>
                <a:tab pos="342900" algn="l"/>
                <a:tab pos="14478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sufficient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capability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handle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manipulations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0" y="2438400"/>
            <a:ext cx="584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803400" y="2438400"/>
            <a:ext cx="292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13000" y="2438400"/>
            <a:ext cx="1054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addition,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797300" y="2438400"/>
            <a:ext cx="1435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subtraction,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562600" y="2438400"/>
            <a:ext cx="1689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multiplication,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7581900" y="2438400"/>
            <a:ext cx="1003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division,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2806700"/>
            <a:ext cx="8039100" cy="99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increment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decrement.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opcodes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grouped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2336800"/>
            <a:ext cx="6273800" cy="2171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699000"/>
            <a:ext cx="101600" cy="165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19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9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9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9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9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0" y="4737100"/>
            <a:ext cx="59055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math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affected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8-bit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overflow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FFh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00h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DPTR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bits;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DPTR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overflows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FFFFh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0000h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8-bit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underflows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00h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FFh</a:t>
            </a:r>
          </a:p>
          <a:p>
            <a:pPr>
              <a:lnSpc>
                <a:spcPts val="2700"/>
              </a:lnSpc>
              <a:tabLst/>
            </a:pP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DPTR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match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DPTR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203200"/>
            <a:ext cx="8039100" cy="199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876300" algn="l"/>
                <a:tab pos="1143000" algn="l"/>
              </a:tabLst>
            </a:pPr>
            <a:r>
              <a:rPr lang="en-US" altLang="zh-CN" dirty="0"/>
              <a:t>	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>
              <a:lnSpc>
                <a:spcPts val="3800"/>
              </a:lnSpc>
              <a:tabLst>
                <a:tab pos="342900" algn="l"/>
                <a:tab pos="876300" algn="l"/>
                <a:tab pos="1143000" algn="l"/>
              </a:tabLst>
            </a:pPr>
            <a:r>
              <a:rPr lang="en-US" altLang="zh-CN" dirty="0"/>
              <a:t>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Incrementing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Decrementing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42900" algn="l"/>
                <a:tab pos="876300" algn="l"/>
                <a:tab pos="1143000" algn="l"/>
              </a:tabLst>
            </a:pPr>
            <a:r>
              <a:rPr lang="en-US" altLang="zh-CN" sz="19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simplest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involve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incrementing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decrementing</a:t>
            </a:r>
          </a:p>
          <a:p>
            <a:pPr>
              <a:lnSpc>
                <a:spcPts val="2200"/>
              </a:lnSpc>
              <a:tabLst>
                <a:tab pos="342900" algn="l"/>
                <a:tab pos="876300" algn="l"/>
                <a:tab pos="1143000" algn="l"/>
              </a:tabLst>
            </a:pPr>
            <a:r>
              <a:rPr lang="en-US" altLang="zh-CN" dirty="0"/>
              <a:t>	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Rp,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indirect</a:t>
            </a:r>
          </a:p>
          <a:p>
            <a:pPr>
              <a:lnSpc>
                <a:spcPts val="2200"/>
              </a:lnSpc>
              <a:tabLst>
                <a:tab pos="342900" algn="l"/>
                <a:tab pos="876300" algn="l"/>
                <a:tab pos="1143000" algn="l"/>
              </a:tabLst>
            </a:pPr>
            <a:r>
              <a:rPr lang="en-US" altLang="zh-CN" dirty="0"/>
              <a:t>	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3276600"/>
            <a:ext cx="7010400" cy="1384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978400"/>
            <a:ext cx="8039100" cy="153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sz="19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7;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cleared</a:t>
            </a:r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otherwise</a:t>
            </a:r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19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3;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cleared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otherwise.</a:t>
            </a:r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19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logic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expression: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OV=C7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XOR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C6,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</a:p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C7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C6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outs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respectively.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228600"/>
            <a:ext cx="8039100" cy="297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1803400" algn="l"/>
                <a:tab pos="3200400" algn="l"/>
              </a:tabLst>
            </a:pPr>
            <a:r>
              <a:rPr lang="en-US" altLang="zh-CN" dirty="0"/>
              <a:t>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>
              <a:lnSpc>
                <a:spcPts val="3800"/>
              </a:lnSpc>
              <a:tabLst>
                <a:tab pos="342900" algn="l"/>
                <a:tab pos="1803400" algn="l"/>
                <a:tab pos="3200400" algn="l"/>
              </a:tabLst>
            </a:pPr>
            <a:r>
              <a:rPr lang="en-US" altLang="zh-CN" dirty="0"/>
              <a:t>	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300"/>
              </a:lnSpc>
              <a:tabLst>
                <a:tab pos="342900" algn="l"/>
                <a:tab pos="1803400" algn="l"/>
                <a:tab pos="3200400" algn="l"/>
              </a:tabLst>
            </a:pPr>
            <a:r>
              <a:rPr lang="en-US" altLang="zh-CN" sz="19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result.</a:t>
            </a:r>
          </a:p>
          <a:p>
            <a:pPr>
              <a:lnSpc>
                <a:spcPts val="2700"/>
              </a:lnSpc>
              <a:tabLst>
                <a:tab pos="342900" algn="l"/>
                <a:tab pos="1803400" algn="l"/>
                <a:tab pos="3200400" algn="l"/>
              </a:tabLst>
            </a:pPr>
            <a:r>
              <a:rPr lang="en-US" altLang="zh-CN" sz="19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source: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immediate</a:t>
            </a:r>
          </a:p>
          <a:p>
            <a:pPr>
              <a:lnSpc>
                <a:spcPts val="2200"/>
              </a:lnSpc>
              <a:tabLst>
                <a:tab pos="342900" algn="l"/>
                <a:tab pos="1803400" algn="l"/>
                <a:tab pos="3200400" algn="l"/>
              </a:tabLst>
            </a:pPr>
            <a:r>
              <a:rPr lang="en-US" altLang="zh-CN" dirty="0"/>
              <a:t>	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number,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register,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indirect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address.</a:t>
            </a:r>
          </a:p>
          <a:p>
            <a:pPr>
              <a:lnSpc>
                <a:spcPts val="2700"/>
              </a:lnSpc>
              <a:tabLst>
                <a:tab pos="342900" algn="l"/>
                <a:tab pos="1803400" algn="l"/>
                <a:tab pos="3200400" algn="l"/>
              </a:tabLst>
            </a:pPr>
            <a:r>
              <a:rPr lang="en-US" altLang="zh-CN" sz="19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additional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200"/>
              </a:lnSpc>
              <a:tabLst>
                <a:tab pos="342900" algn="l"/>
                <a:tab pos="1803400" algn="l"/>
                <a:tab pos="3200400" algn="l"/>
              </a:tabLst>
            </a:pPr>
            <a:r>
              <a:rPr lang="en-US" altLang="zh-CN" dirty="0"/>
              <a:t>	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least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lang="en-US" altLang="zh-CN" sz="19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</a:p>
          <a:p>
            <a:pPr>
              <a:lnSpc>
                <a:spcPts val="2200"/>
              </a:lnSpc>
              <a:tabLst>
                <a:tab pos="342900" algn="l"/>
                <a:tab pos="1803400" algn="l"/>
                <a:tab pos="3200400" algn="l"/>
              </a:tabLst>
            </a:pPr>
            <a:r>
              <a:rPr lang="en-US" altLang="zh-CN" dirty="0"/>
              <a:t>	</a:t>
            </a:r>
            <a:r>
              <a:rPr lang="en-US" altLang="zh-CN" sz="19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position.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2755900"/>
            <a:ext cx="7137400" cy="1981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838700"/>
            <a:ext cx="75946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behave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exactly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292100"/>
            <a:ext cx="7937500" cy="250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1803400" algn="l"/>
                <a:tab pos="2146300" algn="l"/>
              </a:tabLst>
            </a:pPr>
            <a:r>
              <a:rPr lang="en-US" altLang="zh-CN" dirty="0"/>
              <a:t>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>
              <a:lnSpc>
                <a:spcPts val="3800"/>
              </a:lnSpc>
              <a:tabLst>
                <a:tab pos="342900" algn="l"/>
                <a:tab pos="1803400" algn="l"/>
                <a:tab pos="2146300" algn="l"/>
              </a:tabLst>
            </a:pPr>
            <a:r>
              <a:rPr lang="en-US" altLang="zh-CN" dirty="0"/>
              <a:t>	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342900" algn="l"/>
                <a:tab pos="1803400" algn="l"/>
                <a:tab pos="21463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multi-byte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arithmetic,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600"/>
              </a:lnSpc>
              <a:tabLst>
                <a:tab pos="342900" algn="l"/>
                <a:tab pos="1803400" algn="l"/>
                <a:tab pos="21463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operations.</a:t>
            </a:r>
          </a:p>
          <a:p>
            <a:pPr>
              <a:lnSpc>
                <a:spcPts val="3100"/>
              </a:lnSpc>
              <a:tabLst>
                <a:tab pos="342900" algn="l"/>
                <a:tab pos="1803400" algn="l"/>
                <a:tab pos="21463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purpose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0300" y="3594100"/>
            <a:ext cx="7112000" cy="1752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5638800"/>
            <a:ext cx="8039100" cy="609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Remember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subtraction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317500"/>
            <a:ext cx="8039100" cy="312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1803400" algn="l"/>
                <a:tab pos="2895600" algn="l"/>
              </a:tabLst>
            </a:pPr>
            <a:r>
              <a:rPr lang="en-US" altLang="zh-CN" dirty="0"/>
              <a:t>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>
              <a:lnSpc>
                <a:spcPts val="3800"/>
              </a:lnSpc>
              <a:tabLst>
                <a:tab pos="342900" algn="l"/>
                <a:tab pos="1803400" algn="l"/>
                <a:tab pos="2895600" algn="l"/>
              </a:tabLst>
            </a:pPr>
            <a:r>
              <a:rPr lang="en-US" altLang="zh-CN" dirty="0"/>
              <a:t>	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Subtraction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400"/>
              </a:lnSpc>
              <a:tabLst>
                <a:tab pos="342900" algn="l"/>
                <a:tab pos="1803400" algn="l"/>
                <a:tab pos="28956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subtraction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</a:p>
          <a:p>
            <a:pPr>
              <a:lnSpc>
                <a:spcPts val="2300"/>
              </a:lnSpc>
              <a:tabLst>
                <a:tab pos="342900" algn="l"/>
                <a:tab pos="1803400" algn="l"/>
                <a:tab pos="28956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signed,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unsigned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numbers.</a:t>
            </a:r>
          </a:p>
          <a:p>
            <a:pPr>
              <a:lnSpc>
                <a:spcPts val="2900"/>
              </a:lnSpc>
              <a:tabLst>
                <a:tab pos="342900" algn="l"/>
                <a:tab pos="1803400" algn="l"/>
                <a:tab pos="28956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subtraction.</a:t>
            </a:r>
          </a:p>
          <a:p>
            <a:pPr>
              <a:lnSpc>
                <a:spcPts val="2900"/>
              </a:lnSpc>
              <a:tabLst>
                <a:tab pos="342900" algn="l"/>
                <a:tab pos="1803400" algn="l"/>
                <a:tab pos="28956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addresses.</a:t>
            </a:r>
          </a:p>
          <a:p>
            <a:pPr>
              <a:lnSpc>
                <a:spcPts val="2900"/>
              </a:lnSpc>
              <a:tabLst>
                <a:tab pos="342900" algn="l"/>
                <a:tab pos="1803400" algn="l"/>
                <a:tab pos="28956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treat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borrow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</a:p>
          <a:p>
            <a:pPr>
              <a:lnSpc>
                <a:spcPts val="2300"/>
              </a:lnSpc>
              <a:tabLst>
                <a:tab pos="342900" algn="l"/>
                <a:tab pos="1803400" algn="l"/>
                <a:tab pos="28956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subtract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7900" y="3225800"/>
            <a:ext cx="7327900" cy="1358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813300"/>
            <a:ext cx="8039100" cy="170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multiplication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FFh.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Setting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occurred.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Rather,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signals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larger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bits.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cleared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0.</a:t>
            </a:r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OV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0.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</a:p>
          <a:p>
            <a:pPr>
              <a:lnSpc>
                <a:spcPts val="21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reset.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304800"/>
            <a:ext cx="8039100" cy="280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1600200" algn="l"/>
                <a:tab pos="1955800" algn="l"/>
              </a:tabLst>
            </a:pPr>
            <a:r>
              <a:rPr lang="en-US" altLang="zh-CN" dirty="0"/>
              <a:t>	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>
              <a:lnSpc>
                <a:spcPts val="3800"/>
              </a:lnSpc>
              <a:tabLst>
                <a:tab pos="342900" algn="l"/>
                <a:tab pos="1600200" algn="l"/>
                <a:tab pos="1955800" algn="l"/>
              </a:tabLst>
            </a:pPr>
            <a:r>
              <a:rPr lang="en-US" altLang="zh-CN" dirty="0"/>
              <a:t>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Multiplication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42900" algn="l"/>
                <a:tab pos="1600200" algn="l"/>
                <a:tab pos="19558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Multiplication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</a:p>
          <a:p>
            <a:pPr>
              <a:lnSpc>
                <a:spcPts val="2100"/>
              </a:lnSpc>
              <a:tabLst>
                <a:tab pos="342900" algn="l"/>
                <a:tab pos="1600200" algn="l"/>
                <a:tab pos="19558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operation.</a:t>
            </a:r>
          </a:p>
          <a:p>
            <a:pPr>
              <a:lnSpc>
                <a:spcPts val="2600"/>
              </a:lnSpc>
              <a:tabLst>
                <a:tab pos="342900" algn="l"/>
                <a:tab pos="1600200" algn="l"/>
                <a:tab pos="19558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multiplication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unsigned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100"/>
              </a:lnSpc>
              <a:tabLst>
                <a:tab pos="342900" algn="l"/>
                <a:tab pos="1600200" algn="l"/>
                <a:tab pos="19558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multiplied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unsigned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B.</a:t>
            </a:r>
          </a:p>
          <a:p>
            <a:pPr>
              <a:lnSpc>
                <a:spcPts val="2600"/>
              </a:lnSpc>
              <a:tabLst>
                <a:tab pos="342900" algn="l"/>
                <a:tab pos="1600200" algn="l"/>
                <a:tab pos="19558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division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unsigned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divided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100"/>
              </a:lnSpc>
              <a:tabLst>
                <a:tab pos="342900" algn="l"/>
                <a:tab pos="1600200" algn="l"/>
                <a:tab pos="19558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unsigned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700" y="2768600"/>
            <a:ext cx="7023100" cy="825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3848100"/>
            <a:ext cx="8039100" cy="157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  <a:tab pos="9144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works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ADDC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give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correct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adjustments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SUBB,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DIV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commands.</a:t>
            </a:r>
          </a:p>
          <a:p>
            <a:pPr>
              <a:lnSpc>
                <a:spcPts val="2800"/>
              </a:lnSpc>
              <a:tabLst>
                <a:tab pos="342900" algn="l"/>
                <a:tab pos="9144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59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then:</a:t>
            </a:r>
          </a:p>
          <a:p>
            <a:pPr>
              <a:lnSpc>
                <a:spcPts val="2500"/>
              </a:lnSpc>
              <a:tabLst>
                <a:tab pos="342900" algn="l"/>
                <a:tab pos="914400" algn="l"/>
              </a:tabLst>
            </a:pPr>
            <a:r>
              <a:rPr lang="en-US" altLang="zh-CN" dirty="0"/>
              <a:t>		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#1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leaving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60500" y="5499100"/>
            <a:ext cx="508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603500" y="5499100"/>
            <a:ext cx="4800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adjust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correct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60.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292100"/>
            <a:ext cx="8039100" cy="2400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1955800" algn="l"/>
                <a:tab pos="2679700" algn="l"/>
              </a:tabLst>
            </a:pPr>
            <a:r>
              <a:rPr lang="en-US" altLang="zh-CN" dirty="0"/>
              <a:t>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>
              <a:lnSpc>
                <a:spcPts val="3800"/>
              </a:lnSpc>
              <a:tabLst>
                <a:tab pos="342900" algn="l"/>
                <a:tab pos="1955800" algn="l"/>
                <a:tab pos="2679700" algn="l"/>
              </a:tabLst>
            </a:pPr>
            <a:r>
              <a:rPr lang="en-US" altLang="zh-CN" dirty="0"/>
              <a:t>	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400"/>
              </a:lnSpc>
              <a:tabLst>
                <a:tab pos="342900" algn="l"/>
                <a:tab pos="1955800" algn="l"/>
                <a:tab pos="26797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convenience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programmers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</a:p>
          <a:p>
            <a:pPr>
              <a:lnSpc>
                <a:spcPts val="2400"/>
              </a:lnSpc>
              <a:tabLst>
                <a:tab pos="342900" algn="l"/>
                <a:tab pos="1955800" algn="l"/>
                <a:tab pos="26797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represent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program.</a:t>
            </a:r>
          </a:p>
          <a:p>
            <a:pPr>
              <a:lnSpc>
                <a:spcPts val="2800"/>
              </a:lnSpc>
              <a:tabLst>
                <a:tab pos="342900" algn="l"/>
                <a:tab pos="1955800" algn="l"/>
                <a:tab pos="26797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adjusts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BCD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decimal</a:t>
            </a:r>
          </a:p>
          <a:p>
            <a:pPr>
              <a:lnSpc>
                <a:spcPts val="2400"/>
              </a:lnSpc>
              <a:tabLst>
                <a:tab pos="342900" algn="l"/>
                <a:tab pos="1955800" algn="l"/>
                <a:tab pos="26797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adjust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addition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(DAA)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command.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381000"/>
            <a:ext cx="7796237" cy="26622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381000" algn="l"/>
                <a:tab pos="2235200" algn="l"/>
              </a:tabLst>
            </a:pPr>
            <a:r>
              <a:rPr lang="en-US" altLang="zh-CN" dirty="0"/>
              <a:t>		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Modes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81000" algn="l"/>
                <a:tab pos="22352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</a:p>
          <a:p>
            <a:pPr>
              <a:lnSpc>
                <a:spcPts val="2300"/>
              </a:lnSpc>
              <a:tabLst>
                <a:tab pos="381000" algn="l"/>
                <a:tab pos="22352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</a:p>
          <a:p>
            <a:pPr>
              <a:lnSpc>
                <a:spcPts val="2300"/>
              </a:lnSpc>
              <a:tabLst>
                <a:tab pos="381000" algn="l"/>
                <a:tab pos="2235200" algn="l"/>
              </a:tabLst>
            </a:pPr>
            <a:r>
              <a:rPr lang="en-US" altLang="zh-CN" dirty="0"/>
              <a:t>	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381000" algn="l"/>
                <a:tab pos="22352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eight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8051: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03300" y="3429000"/>
            <a:ext cx="203200" cy="236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6.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7.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346200" y="3429000"/>
            <a:ext cx="1181100" cy="236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Immediate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Indirect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Indexed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Absolute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87500"/>
            <a:ext cx="6527800" cy="4546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387600" y="266700"/>
            <a:ext cx="44323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49500" y="1778000"/>
            <a:ext cx="4419600" cy="12827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8900" y="4330700"/>
            <a:ext cx="6502400" cy="201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292100"/>
            <a:ext cx="7988300" cy="1358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2171700" algn="l"/>
              </a:tabLst>
            </a:pPr>
            <a:r>
              <a:rPr lang="en-US" altLang="zh-CN" dirty="0"/>
              <a:t>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100"/>
              </a:lnSpc>
              <a:tabLst>
                <a:tab pos="342900" algn="l"/>
                <a:tab pos="2171700" algn="l"/>
              </a:tabLst>
            </a:pPr>
            <a:r>
              <a:rPr lang="en-US" altLang="zh-CN" sz="2204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bytes</a:t>
            </a:r>
          </a:p>
          <a:p>
            <a:pPr>
              <a:lnSpc>
                <a:spcPts val="2600"/>
              </a:lnSpc>
              <a:tabLst>
                <a:tab pos="342900" algn="l"/>
                <a:tab pos="21717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bit-by-bit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3352800"/>
            <a:ext cx="78613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rotate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opcodes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permit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limited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8-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9-bit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900" y="3289300"/>
            <a:ext cx="6273800" cy="312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870200" y="228600"/>
            <a:ext cx="3619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943100" y="685800"/>
            <a:ext cx="5473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Byte-Level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358900"/>
            <a:ext cx="8039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byte-level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four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1727200"/>
            <a:ext cx="7696200" cy="53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(Immediate,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Indirect)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336800"/>
            <a:ext cx="8039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byte-level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because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0" y="2692400"/>
            <a:ext cx="2895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entire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affected.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3009900"/>
            <a:ext cx="13970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1676400"/>
            <a:ext cx="76962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0" y="2057400"/>
            <a:ext cx="5829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without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going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2413000"/>
            <a:ext cx="1498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2895600"/>
            <a:ext cx="7454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XRL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P1,#FFH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eight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exclusive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ORed.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501900" y="3175000"/>
            <a:ext cx="3048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written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back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3492500"/>
            <a:ext cx="7899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Rotate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(RLA,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A)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shift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0" y="3886200"/>
            <a:ext cx="69977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right.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left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rotation,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MSB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rolls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LSB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position.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rotation,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LSB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rolls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MSB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position.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4559300"/>
            <a:ext cx="62865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RLC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RRC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similar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4940300"/>
            <a:ext cx="5486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concatenation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accumulator.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5295900"/>
            <a:ext cx="78994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SWAPA: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exchanges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low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nibbles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870200" y="228600"/>
            <a:ext cx="3619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1943100" y="685800"/>
            <a:ext cx="5473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Byte-Level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700" y="330200"/>
            <a:ext cx="6565900" cy="63881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6500" y="3048000"/>
            <a:ext cx="6642100" cy="32893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1282700"/>
            <a:ext cx="8039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SFRs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unique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0" y="1651000"/>
            <a:ext cx="76708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addressable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operated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upon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level.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1993900"/>
            <a:ext cx="80391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100" dirty="0">
                <a:solidFill>
                  <a:srgbClr val="99CC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Advantage: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efficient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speed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response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2374900"/>
            <a:ext cx="7696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needed.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yield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compact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enhances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2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1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870200" y="228600"/>
            <a:ext cx="36195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2095500" y="685800"/>
            <a:ext cx="51689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Bit-Level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表格 4"/>
          <p:cNvGraphicFramePr>
            <a:graphicFrameLocks noGrp="1"/>
          </p:cNvGraphicFramePr>
          <p:nvPr/>
        </p:nvGraphicFramePr>
        <p:xfrm>
          <a:off x="457200" y="304800"/>
          <a:ext cx="4038599" cy="6364286"/>
        </p:xfrm>
        <a:graphic>
          <a:graphicData uri="http://schemas.openxmlformats.org/drawingml/2006/table">
            <a:tbl>
              <a:tblPr/>
              <a:tblGrid>
                <a:gridCol w="18653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7322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65759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InternalRAMBitAddresses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FFFFFF"/>
                      </a:solidFill>
                      <a:prstDash val="soli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FFFFFF"/>
                      </a:solidFill>
                      <a:prstDash val="soli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494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802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Addresses</a:t>
                      </a:r>
                      <a:endParaRPr lang="zh-CN" altLang="en-US" sz="1802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802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Addresses</a:t>
                      </a:r>
                      <a:endParaRPr lang="zh-CN" altLang="en-US" sz="1802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0358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21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2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27</a:t>
                      </a:r>
                      <a:endParaRPr lang="zh-CN" altLang="en-US" sz="1802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29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2A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2B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2C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2D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2E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2F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00-07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08-0F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10-17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18-1F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20-27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28-2F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30-37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2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38-3F</a:t>
                      </a:r>
                      <a:endParaRPr lang="zh-CN" altLang="en-US" sz="1802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40-47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48-4F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50-57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58-5F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60-67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68-6F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70-77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78-7F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表格 4"/>
          <p:cNvGraphicFramePr>
            <a:graphicFrameLocks noGrp="1"/>
          </p:cNvGraphicFramePr>
          <p:nvPr/>
        </p:nvGraphicFramePr>
        <p:xfrm>
          <a:off x="4724400" y="346075"/>
          <a:ext cx="4038600" cy="5053456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8100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SFRBitAddresses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mpd="sng">
                      <a:solidFill>
                        <a:srgbClr val="FFFFFF"/>
                      </a:solidFill>
                      <a:prstDash val="soli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mpd="sng">
                      <a:solidFill>
                        <a:srgbClr val="FFFFFF"/>
                      </a:solidFill>
                      <a:prstDash val="soli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mpd="sng">
                      <a:solidFill>
                        <a:srgbClr val="FFFFFF"/>
                      </a:solidFill>
                      <a:prstDash val="solid"/>
                    </a:lnR>
                    <a:lnT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856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SFR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Direct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address</a:t>
                      </a:r>
                      <a:endParaRPr lang="zh-CN" altLang="en-US" sz="1800" b="1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8678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IE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IP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P1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P2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P3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PSW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TCON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SCON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mpd="sng">
                      <a:solidFill>
                        <a:srgbClr val="FFFFFF"/>
                      </a:solidFill>
                      <a:prstDash val="soli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0E0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0F0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0A8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0B8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0A0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0B0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0D0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0E0-0E7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0F0-0F7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0A8-0AF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0B8-OBF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80-87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90-97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0A0-0A7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0B0-0B7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0D0-0D7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88-8F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r>
                        <a:rPr lang="en-US" altLang="zh-CN" sz="1800" dirty="0">
                          <a:solidFill>
                            <a:srgbClr val="FFFF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98-9F</a:t>
                      </a:r>
                      <a:endParaRPr lang="zh-CN" altLang="en-US" sz="1800" dirty="0">
                        <a:solidFill>
                          <a:srgbClr val="FFFF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9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900" y="825500"/>
            <a:ext cx="6324600" cy="5664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641600" y="266700"/>
            <a:ext cx="38481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1130300"/>
            <a:ext cx="8064500" cy="5130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044700" y="190500"/>
            <a:ext cx="4953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(Bit)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74800" y="1612900"/>
            <a:ext cx="1905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2032000" y="1612900"/>
            <a:ext cx="3352800" cy="863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destination,source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XCH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destination,source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79500" y="2603500"/>
            <a:ext cx="7289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five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opcodes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574800" y="3022600"/>
            <a:ext cx="1905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032000" y="3022600"/>
            <a:ext cx="1384300" cy="152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MOVX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MOVC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POP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XCH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79500" y="4673600"/>
            <a:ext cx="67310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Register-to-Register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occur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R0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R7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079500" y="279400"/>
            <a:ext cx="64262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006600" algn="l"/>
              </a:tabLst>
            </a:pPr>
            <a:r>
              <a:rPr lang="en-US" altLang="zh-CN" dirty="0"/>
              <a:t>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Transfers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20066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divided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600"/>
              </a:lnSpc>
              <a:tabLst>
                <a:tab pos="20066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types: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47900" y="342900"/>
            <a:ext cx="43307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Immediate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219200"/>
            <a:ext cx="8267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simplest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1536700"/>
            <a:ext cx="62611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828800"/>
            <a:ext cx="5219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Immediate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operands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preceded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#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2159000"/>
            <a:ext cx="8267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numeric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constant,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variable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0" y="2476500"/>
            <a:ext cx="7721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expression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constants,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symbols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operators.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2768600"/>
            <a:ext cx="8267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Assembler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computes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substitutes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immediate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89000" y="3086100"/>
            <a:ext cx="2882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3289300" y="3454400"/>
            <a:ext cx="2184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A,#12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3721100"/>
            <a:ext cx="82677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immediate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8-bit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02" dirty="0">
                <a:solidFill>
                  <a:srgbClr val="99CC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Exception: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initializing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16-bit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constant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89000" y="4356100"/>
            <a:ext cx="1016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required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289300" y="4724400"/>
            <a:ext cx="31496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DPTR,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#8000H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546100" y="4978400"/>
            <a:ext cx="8267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99CC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Advantage: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Immediate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89000" y="5295900"/>
            <a:ext cx="4813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loaded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instruction.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46100" y="5588000"/>
            <a:ext cx="82677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99CC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Disadvantage: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loaded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fixed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compile-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889000" y="5905500"/>
            <a:ext cx="30353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flexible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6100" y="2070100"/>
            <a:ext cx="4889500" cy="30099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1700" y="5194300"/>
            <a:ext cx="7251700" cy="1447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746500" y="203200"/>
            <a:ext cx="2463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Transfers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38500" y="635000"/>
            <a:ext cx="3479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Moves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4700" y="1193800"/>
            <a:ext cx="5892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must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involve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774700" y="1651000"/>
            <a:ext cx="70485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MOVX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normally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I/O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5500" y="4406900"/>
            <a:ext cx="7569200" cy="13462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1676400"/>
            <a:ext cx="8039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indirect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0" y="2070100"/>
            <a:ext cx="76962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conjunction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PC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DPTR.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2755900"/>
            <a:ext cx="8039100" cy="71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</a:p>
          <a:p>
            <a:pPr>
              <a:lnSpc>
                <a:spcPts val="31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MOVC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normally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3530600"/>
            <a:ext cx="6286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4K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64K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276600" y="177800"/>
            <a:ext cx="2641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Transfers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231900" y="635000"/>
            <a:ext cx="67437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/>
            </a:pP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Read-Only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Moves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1700" y="3873500"/>
            <a:ext cx="7404100" cy="133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5283200"/>
            <a:ext cx="7493000" cy="635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reaches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FFh,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rolls-over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00h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(R0)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ends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7Fh;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PUSHes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above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7Fh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292100"/>
            <a:ext cx="7848600" cy="353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42900" algn="l"/>
                <a:tab pos="2006600" algn="l"/>
                <a:tab pos="2882900" algn="l"/>
              </a:tabLst>
            </a:pPr>
            <a:r>
              <a:rPr lang="en-US" altLang="zh-CN" dirty="0"/>
              <a:t>			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Transfers</a:t>
            </a:r>
          </a:p>
          <a:p>
            <a:pPr>
              <a:lnSpc>
                <a:spcPts val="3500"/>
              </a:lnSpc>
              <a:tabLst>
                <a:tab pos="342900" algn="l"/>
                <a:tab pos="2006600" algn="l"/>
                <a:tab pos="2882900" algn="l"/>
              </a:tabLst>
            </a:pPr>
            <a:r>
              <a:rPr lang="en-US" altLang="zh-CN" dirty="0"/>
              <a:t>		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opcodes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342900" algn="l"/>
                <a:tab pos="2006600" algn="l"/>
                <a:tab pos="28829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RAM</a:t>
            </a:r>
          </a:p>
          <a:p>
            <a:pPr>
              <a:lnSpc>
                <a:spcPts val="2800"/>
              </a:lnSpc>
              <a:tabLst>
                <a:tab pos="342900" algn="l"/>
                <a:tab pos="2006600" algn="l"/>
                <a:tab pos="28829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(SP)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Top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</a:p>
          <a:p>
            <a:pPr>
              <a:lnSpc>
                <a:spcPts val="2800"/>
              </a:lnSpc>
              <a:tabLst>
                <a:tab pos="342900" algn="l"/>
                <a:tab pos="2006600" algn="l"/>
                <a:tab pos="28829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opcodes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</a:p>
          <a:p>
            <a:pPr>
              <a:lnSpc>
                <a:spcPts val="2400"/>
              </a:lnSpc>
              <a:tabLst>
                <a:tab pos="342900" algn="l"/>
                <a:tab pos="2006600" algn="l"/>
                <a:tab pos="28829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address.</a:t>
            </a:r>
          </a:p>
          <a:p>
            <a:pPr>
              <a:lnSpc>
                <a:spcPts val="2800"/>
              </a:lnSpc>
              <a:tabLst>
                <a:tab pos="342900" algn="l"/>
                <a:tab pos="2006600" algn="l"/>
                <a:tab pos="28829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PUSH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copies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</a:p>
          <a:p>
            <a:pPr>
              <a:lnSpc>
                <a:spcPts val="2800"/>
              </a:lnSpc>
              <a:tabLst>
                <a:tab pos="342900" algn="l"/>
                <a:tab pos="2006600" algn="l"/>
                <a:tab pos="28829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POP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copies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35100" y="2654300"/>
            <a:ext cx="6261100" cy="137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4127500"/>
            <a:ext cx="8013700" cy="2006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3429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Exchanges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pins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copied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latch.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exchanges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exchanges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involve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XCHD,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nibble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nibble</a:t>
            </a:r>
          </a:p>
          <a:p>
            <a:pPr>
              <a:lnSpc>
                <a:spcPts val="23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355600"/>
            <a:ext cx="8026400" cy="2235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342900" algn="l"/>
                <a:tab pos="2476500" algn="l"/>
                <a:tab pos="2616200" algn="l"/>
              </a:tabLst>
            </a:pPr>
            <a:r>
              <a:rPr lang="en-US" altLang="zh-CN" dirty="0"/>
              <a:t>			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Transfers</a:t>
            </a:r>
          </a:p>
          <a:p>
            <a:pPr>
              <a:lnSpc>
                <a:spcPts val="3600"/>
              </a:lnSpc>
              <a:tabLst>
                <a:tab pos="342900" algn="l"/>
                <a:tab pos="2476500" algn="l"/>
                <a:tab pos="2616200" algn="l"/>
              </a:tabLst>
            </a:pPr>
            <a:r>
              <a:rPr lang="en-US" altLang="zh-CN" dirty="0"/>
              <a:t>		</a:t>
            </a:r>
            <a:r>
              <a:rPr lang="en-US" altLang="zh-CN" sz="30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0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Exchanges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42900" algn="l"/>
                <a:tab pos="2476500" algn="l"/>
                <a:tab pos="26162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directions: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</a:p>
          <a:p>
            <a:pPr>
              <a:lnSpc>
                <a:spcPts val="2300"/>
              </a:lnSpc>
              <a:tabLst>
                <a:tab pos="342900" algn="l"/>
                <a:tab pos="2476500" algn="l"/>
                <a:tab pos="26162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source.</a:t>
            </a:r>
          </a:p>
          <a:p>
            <a:pPr>
              <a:lnSpc>
                <a:spcPts val="2900"/>
              </a:lnSpc>
              <a:tabLst>
                <a:tab pos="342900" algn="l"/>
                <a:tab pos="2476500" algn="l"/>
                <a:tab pos="26162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except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immediate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300"/>
              </a:lnSpc>
              <a:tabLst>
                <a:tab pos="342900" algn="l"/>
                <a:tab pos="2476500" algn="l"/>
                <a:tab pos="26162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exchange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opcodes.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6600" y="1676400"/>
            <a:ext cx="7632700" cy="43688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086100" y="254000"/>
            <a:ext cx="28194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Transfers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50900" y="1193800"/>
            <a:ext cx="25781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b="1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RAM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473200"/>
            <a:ext cx="7607300" cy="28067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156200"/>
            <a:ext cx="7581900" cy="1333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74700" y="266700"/>
            <a:ext cx="5118100" cy="107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2311400" algn="l"/>
              </a:tabLst>
            </a:pPr>
            <a:r>
              <a:rPr lang="en-US" altLang="zh-CN" dirty="0"/>
              <a:t>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Transfers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500"/>
              </a:lnSpc>
              <a:tabLst>
                <a:tab pos="2311400" algn="l"/>
              </a:tabLst>
            </a:pPr>
            <a:r>
              <a:rPr lang="en-US" altLang="zh-CN" sz="2400" b="1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RAM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74700" y="4711700"/>
            <a:ext cx="2044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b="1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2" b="1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ROM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55800" y="266700"/>
            <a:ext cx="5207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952500"/>
            <a:ext cx="76200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4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codes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alter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flow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1308100"/>
            <a:ext cx="75692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examining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counter.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30400"/>
            <a:ext cx="79248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permanently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certain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2273300"/>
            <a:ext cx="30988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exists.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90800"/>
            <a:ext cx="7531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temporarily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allow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0" y="2946400"/>
            <a:ext cx="42672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another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run.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276600"/>
            <a:ext cx="6718300" cy="673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referred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‘branches’.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202" dirty="0">
                <a:solidFill>
                  <a:srgbClr val="99CC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opcodes: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60500" y="4025900"/>
            <a:ext cx="2527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conditions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460500" y="4368800"/>
            <a:ext cx="4051300" cy="1104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Compare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Decrement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unconditionally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460500" y="5537200"/>
            <a:ext cx="278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7600" y="1206500"/>
            <a:ext cx="4025900" cy="5054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469900" y="1206500"/>
            <a:ext cx="101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12800" y="1790700"/>
            <a:ext cx="850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006600" y="1790700"/>
            <a:ext cx="8128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175000" y="1790700"/>
            <a:ext cx="381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3898900" y="1790700"/>
            <a:ext cx="723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causes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469900" y="4064000"/>
            <a:ext cx="101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12800" y="2209800"/>
            <a:ext cx="3810000" cy="411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65100" algn="l"/>
                <a:tab pos="3937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begin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00"/>
              </a:lnSpc>
              <a:tabLst>
                <a:tab pos="165100" algn="l"/>
                <a:tab pos="3937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00"/>
              </a:lnSpc>
              <a:tabLst>
                <a:tab pos="165100" algn="l"/>
                <a:tab pos="3937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difference,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bytes,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</a:p>
          <a:p>
            <a:pPr>
              <a:lnSpc>
                <a:spcPts val="2100"/>
              </a:lnSpc>
              <a:tabLst>
                <a:tab pos="165100" algn="l"/>
                <a:tab pos="3937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00"/>
              </a:lnSpc>
              <a:tabLst>
                <a:tab pos="165100" algn="l"/>
                <a:tab pos="3937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located</a:t>
            </a:r>
          </a:p>
          <a:p>
            <a:pPr>
              <a:lnSpc>
                <a:spcPts val="2100"/>
              </a:lnSpc>
              <a:tabLst>
                <a:tab pos="165100" algn="l"/>
                <a:tab pos="3937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100"/>
              </a:lnSpc>
              <a:tabLst>
                <a:tab pos="165100" algn="l"/>
                <a:tab pos="3937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</a:p>
          <a:p>
            <a:pPr>
              <a:lnSpc>
                <a:spcPts val="2100"/>
              </a:lnSpc>
              <a:tabLst>
                <a:tab pos="165100" algn="l"/>
                <a:tab pos="3937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ranges:</a:t>
            </a:r>
          </a:p>
          <a:p>
            <a:pPr>
              <a:lnSpc>
                <a:spcPts val="2300"/>
              </a:lnSpc>
              <a:tabLst>
                <a:tab pos="165100" algn="l"/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16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Relative: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upto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PC+127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bytes,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PC-128</a:t>
            </a:r>
          </a:p>
          <a:p>
            <a:pPr>
              <a:lnSpc>
                <a:spcPts val="1900"/>
              </a:lnSpc>
              <a:tabLst>
                <a:tab pos="165100" algn="l"/>
                <a:tab pos="393700" algn="l"/>
              </a:tabLst>
            </a:pPr>
            <a:r>
              <a:rPr lang="en-US" altLang="zh-CN" dirty="0"/>
              <a:t>		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away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PC</a:t>
            </a:r>
          </a:p>
          <a:p>
            <a:pPr>
              <a:lnSpc>
                <a:spcPts val="2300"/>
              </a:lnSpc>
              <a:tabLst>
                <a:tab pos="165100" algn="l"/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16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Absolute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Short: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anywhere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2K</a:t>
            </a:r>
          </a:p>
          <a:p>
            <a:pPr>
              <a:lnSpc>
                <a:spcPts val="1900"/>
              </a:lnSpc>
              <a:tabLst>
                <a:tab pos="165100" algn="l"/>
                <a:tab pos="393700" algn="l"/>
              </a:tabLst>
            </a:pPr>
            <a:r>
              <a:rPr lang="en-US" altLang="zh-CN" dirty="0"/>
              <a:t>		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pPr>
              <a:lnSpc>
                <a:spcPts val="2300"/>
              </a:lnSpc>
              <a:tabLst>
                <a:tab pos="165100" algn="l"/>
                <a:tab pos="393700" algn="l"/>
              </a:tabLst>
            </a:pPr>
            <a:r>
              <a:rPr lang="en-US" altLang="zh-CN" dirty="0"/>
              <a:t>	</a:t>
            </a:r>
            <a:r>
              <a:rPr lang="en-US" altLang="zh-CN" sz="16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Absolute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Long: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anywhere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900"/>
              </a:lnSpc>
              <a:tabLst>
                <a:tab pos="165100" algn="l"/>
                <a:tab pos="393700" algn="l"/>
              </a:tabLst>
            </a:pPr>
            <a:r>
              <a:rPr lang="en-US" altLang="zh-CN" dirty="0"/>
              <a:t>		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12800" y="152400"/>
            <a:ext cx="60325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                <a:tab pos="1473200" algn="l"/>
                <a:tab pos="2425700" algn="l"/>
              </a:tabLst>
            </a:pPr>
            <a:r>
              <a:rPr lang="en-US" altLang="zh-CN" dirty="0"/>
              <a:t>	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>
              <a:lnSpc>
                <a:spcPts val="3300"/>
              </a:lnSpc>
              <a:tabLst>
                <a:tab pos="1473200" algn="l"/>
                <a:tab pos="2425700" algn="l"/>
              </a:tabLst>
            </a:pPr>
            <a:r>
              <a:rPr lang="en-US" altLang="zh-CN" dirty="0"/>
              <a:t>		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700"/>
              </a:lnSpc>
              <a:tabLst>
                <a:tab pos="1473200" algn="l"/>
                <a:tab pos="24257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replace</a:t>
            </a:r>
          </a:p>
          <a:p>
            <a:pPr>
              <a:lnSpc>
                <a:spcPts val="2100"/>
              </a:lnSpc>
              <a:tabLst>
                <a:tab pos="1473200" algn="l"/>
                <a:tab pos="24257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2700" y="4978400"/>
            <a:ext cx="5740400" cy="12827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1143000"/>
            <a:ext cx="8039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opcodes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0" y="1536700"/>
            <a:ext cx="76962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conditions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make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546100" y="2209800"/>
            <a:ext cx="8039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conditions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89000" y="2616200"/>
            <a:ext cx="7696200" cy="927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mnemonic.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true,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taken.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false,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immediately</a:t>
            </a:r>
          </a:p>
          <a:p>
            <a:pPr>
              <a:lnSpc>
                <a:spcPts val="26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executed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3619500"/>
            <a:ext cx="1562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jumps: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03300" y="4000500"/>
            <a:ext cx="75819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according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carry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PSW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282700" y="4318000"/>
            <a:ext cx="42164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bit-addressable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location.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03300" y="4610100"/>
            <a:ext cx="3721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PC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2286000" y="114300"/>
            <a:ext cx="45593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3987800" y="533400"/>
            <a:ext cx="11430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802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Jumps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63900" y="1130300"/>
            <a:ext cx="5664200" cy="5486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17500" y="1257300"/>
            <a:ext cx="1447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7" b="1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b="1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jumps: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17500" y="15621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60400" y="1600200"/>
            <a:ext cx="10160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752600" y="1600200"/>
            <a:ext cx="5461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215900" algn="l"/>
              </a:tabLst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1900"/>
              </a:lnSpc>
              <a:tabLst>
                <a:tab pos="215900" algn="l"/>
              </a:tabLst>
            </a:pPr>
            <a:r>
              <a:rPr lang="en-US" altLang="zh-CN" dirty="0"/>
              <a:t>	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2590800" y="1600200"/>
            <a:ext cx="4318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tests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660400" y="2082800"/>
            <a:ext cx="1155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317500" y="23368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660400" y="2374900"/>
            <a:ext cx="4445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84300" y="2374900"/>
            <a:ext cx="660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behave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2324100" y="2374900"/>
            <a:ext cx="203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2806700" y="2374900"/>
            <a:ext cx="203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17500" y="2946400"/>
            <a:ext cx="889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2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9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60400" y="2730500"/>
            <a:ext cx="2374900" cy="325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jumps.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PC.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CJNE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doesn’t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16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location.</a:t>
            </a:r>
            <a:r>
              <a:rPr lang="en-US" altLang="zh-CN" sz="16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6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CY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byte.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zero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flag;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JZ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JNZ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checks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9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0.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2120900" y="101600"/>
            <a:ext cx="48895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828800" algn="l"/>
              </a:tabLst>
            </a:pP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>
              <a:lnSpc>
                <a:spcPts val="3600"/>
              </a:lnSpc>
              <a:tabLst>
                <a:tab pos="18288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Jumps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444500"/>
            <a:ext cx="8039100" cy="5499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914400" algn="l"/>
                <a:tab pos="1892300" algn="l"/>
              </a:tabLst>
            </a:pPr>
            <a:r>
              <a:rPr lang="en-US" altLang="zh-CN" dirty="0"/>
              <a:t>	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342900" algn="l"/>
                <a:tab pos="914400" algn="l"/>
                <a:tab pos="1892300" algn="l"/>
              </a:tabLst>
            </a:pPr>
            <a:r>
              <a:rPr lang="en-US" altLang="zh-CN" sz="28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600"/>
              </a:lnSpc>
              <a:tabLst>
                <a:tab pos="342900" algn="l"/>
                <a:tab pos="914400" algn="l"/>
                <a:tab pos="18923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sources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600"/>
              </a:lnSpc>
              <a:tabLst>
                <a:tab pos="342900" algn="l"/>
                <a:tab pos="914400" algn="l"/>
                <a:tab pos="18923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342900" algn="l"/>
                <a:tab pos="914400" algn="l"/>
                <a:tab pos="1892300" algn="l"/>
              </a:tabLst>
            </a:pPr>
            <a:r>
              <a:rPr lang="en-US" altLang="zh-CN" sz="28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DPTR,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R0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R7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2600"/>
              </a:lnSpc>
              <a:tabLst>
                <a:tab pos="342900" algn="l"/>
                <a:tab pos="914400" algn="l"/>
                <a:tab pos="1892300" algn="l"/>
              </a:tabLst>
            </a:pPr>
            <a:r>
              <a:rPr lang="en-US" altLang="zh-CN" dirty="0"/>
              <a:t>	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named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342900" algn="l"/>
                <a:tab pos="914400" algn="l"/>
                <a:tab pos="1892300" algn="l"/>
              </a:tabLst>
            </a:pPr>
            <a:r>
              <a:rPr lang="en-US" altLang="zh-CN" sz="28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registers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addressed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</a:p>
          <a:p>
            <a:pPr>
              <a:lnSpc>
                <a:spcPts val="2600"/>
              </a:lnSpc>
              <a:tabLst>
                <a:tab pos="342900" algn="l"/>
                <a:tab pos="914400" algn="l"/>
                <a:tab pos="1892300" algn="l"/>
              </a:tabLst>
            </a:pPr>
            <a:r>
              <a:rPr lang="en-US" altLang="zh-CN" dirty="0"/>
              <a:t>	</a:t>
            </a:r>
            <a:r>
              <a:rPr lang="en-US" altLang="zh-CN" sz="28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28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700"/>
              </a:lnSpc>
              <a:tabLst>
                <a:tab pos="342900" algn="l"/>
                <a:tab pos="914400" algn="l"/>
                <a:tab pos="1892300" algn="l"/>
              </a:tabLst>
            </a:pPr>
            <a:r>
              <a:rPr lang="en-US" altLang="zh-CN" sz="2802" dirty="0">
                <a:solidFill>
                  <a:srgbClr val="99CC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1892300" algn="l"/>
              </a:tabLst>
            </a:pPr>
            <a:r>
              <a:rPr lang="en-US" altLang="zh-CN" dirty="0"/>
              <a:t>		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A,R7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R7</a:t>
            </a:r>
          </a:p>
          <a:p>
            <a:pPr>
              <a:lnSpc>
                <a:spcPts val="2400"/>
              </a:lnSpc>
              <a:tabLst>
                <a:tab pos="342900" algn="l"/>
                <a:tab pos="914400" algn="l"/>
                <a:tab pos="1892300" algn="l"/>
              </a:tabLst>
            </a:pPr>
            <a:r>
              <a:rPr lang="en-US" altLang="zh-CN" dirty="0"/>
              <a:t>		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DPTR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460500" y="5829300"/>
            <a:ext cx="9271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AB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806700" y="5829300"/>
            <a:ext cx="4216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multiplying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unsigned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8900" y="3568700"/>
            <a:ext cx="6350000" cy="1397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1778000"/>
            <a:ext cx="80391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342900" algn="l"/>
              </a:tabLst>
            </a:pP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Unconditional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Jumps: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taken.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taken.</a:t>
            </a:r>
          </a:p>
          <a:p>
            <a:pPr>
              <a:lnSpc>
                <a:spcPts val="3100"/>
              </a:lnSpc>
              <a:tabLst>
                <a:tab pos="342900" algn="l"/>
              </a:tabLst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location.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5156200"/>
            <a:ext cx="7277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JMP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@A+DPTR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DPTR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flags.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120900" y="101600"/>
            <a:ext cx="48895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828800" algn="l"/>
              </a:tabLst>
            </a:pP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>
              <a:lnSpc>
                <a:spcPts val="3600"/>
              </a:lnSpc>
              <a:tabLst>
                <a:tab pos="18288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Jumps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900" y="3111500"/>
            <a:ext cx="5588000" cy="12446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3300" y="4419600"/>
            <a:ext cx="4597400" cy="2222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46100" y="1041400"/>
            <a:ext cx="101600" cy="205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177800"/>
            <a:ext cx="7696200" cy="2946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231900" algn="l"/>
                <a:tab pos="1689100" algn="l"/>
              </a:tabLst>
            </a:pPr>
            <a:r>
              <a:rPr lang="en-US" altLang="zh-CN" dirty="0"/>
              <a:t>	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  <a:p>
            <a:pPr>
              <a:lnSpc>
                <a:spcPts val="3600"/>
              </a:lnSpc>
              <a:tabLst>
                <a:tab pos="1231900" algn="l"/>
                <a:tab pos="1689100" algn="l"/>
              </a:tabLst>
            </a:pPr>
            <a:r>
              <a:rPr lang="en-US" altLang="zh-CN" dirty="0"/>
              <a:t>		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3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subroutines</a:t>
            </a:r>
          </a:p>
          <a:p>
            <a:pPr>
              <a:lnSpc>
                <a:spcPts val="2600"/>
              </a:lnSpc>
              <a:tabLst>
                <a:tab pos="1231900" algn="l"/>
                <a:tab pos="1689100" algn="l"/>
              </a:tabLst>
            </a:pP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hardware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initiated,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causes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100"/>
              </a:lnSpc>
              <a:tabLst>
                <a:tab pos="1231900" algn="l"/>
                <a:tab pos="16891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subroutine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located.</a:t>
            </a:r>
          </a:p>
          <a:p>
            <a:pPr>
              <a:lnSpc>
                <a:spcPts val="2500"/>
              </a:lnSpc>
              <a:tabLst>
                <a:tab pos="1231900" algn="l"/>
                <a:tab pos="16891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subroutine,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resumes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opcode</a:t>
            </a:r>
          </a:p>
          <a:p>
            <a:pPr>
              <a:lnSpc>
                <a:spcPts val="2100"/>
              </a:lnSpc>
              <a:tabLst>
                <a:tab pos="1231900" algn="l"/>
                <a:tab pos="16891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immediately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call.</a:t>
            </a:r>
          </a:p>
          <a:p>
            <a:pPr>
              <a:lnSpc>
                <a:spcPts val="2500"/>
              </a:lnSpc>
              <a:tabLst>
                <a:tab pos="1231900" algn="l"/>
                <a:tab pos="16891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Calls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located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anywhere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2100"/>
              </a:lnSpc>
              <a:tabLst>
                <a:tab pos="1231900" algn="l"/>
                <a:tab pos="16891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times.</a:t>
            </a:r>
          </a:p>
          <a:p>
            <a:pPr>
              <a:lnSpc>
                <a:spcPts val="2500"/>
              </a:lnSpc>
              <a:tabLst>
                <a:tab pos="1231900" algn="l"/>
                <a:tab pos="16891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3100" y="1282700"/>
            <a:ext cx="7620000" cy="29210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100" y="4749800"/>
            <a:ext cx="7581900" cy="1739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844800" y="266700"/>
            <a:ext cx="35179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Instructions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774700" y="965200"/>
            <a:ext cx="16637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2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Conditional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774700" y="4394200"/>
            <a:ext cx="2019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Unconditional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05100" y="266700"/>
            <a:ext cx="34798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990600"/>
            <a:ext cx="8039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operand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8-bit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1409700"/>
            <a:ext cx="1384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4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2235200"/>
            <a:ext cx="17526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99CC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Examples: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2781300"/>
            <a:ext cx="5842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A,55H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55h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0" y="3124200"/>
            <a:ext cx="6565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P1,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transfers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(address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90H)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546100" y="3873500"/>
            <a:ext cx="20320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2" dirty="0">
                <a:solidFill>
                  <a:srgbClr val="99CC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4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460500" y="4305300"/>
            <a:ext cx="7124700" cy="80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228600" algn="l"/>
              </a:tabLst>
            </a:pPr>
            <a:r>
              <a:rPr lang="en-US" altLang="zh-CN" sz="18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generally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fast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since,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although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loaded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isn’t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included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quickly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accessible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</a:p>
          <a:p>
            <a:pPr>
              <a:lnSpc>
                <a:spcPts val="2100"/>
              </a:lnSpc>
              <a:tabLst>
                <a:tab pos="228600" algn="l"/>
              </a:tabLst>
            </a:pPr>
            <a:r>
              <a:rPr lang="en-US" altLang="zh-CN" dirty="0"/>
              <a:t>	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stored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8051’s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RAM.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460500" y="5168900"/>
            <a:ext cx="71247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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much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flexible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Immediate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89100" y="5486400"/>
            <a:ext cx="68961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loaded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whatever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found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address--which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variable.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368300"/>
            <a:ext cx="8039100" cy="3314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2159000" algn="l"/>
              </a:tabLst>
            </a:pPr>
            <a:r>
              <a:rPr lang="en-US" altLang="zh-CN" dirty="0"/>
              <a:t>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42900" algn="l"/>
                <a:tab pos="21590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1900"/>
              </a:lnSpc>
              <a:tabLst>
                <a:tab pos="342900" algn="l"/>
                <a:tab pos="21590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00h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7Fh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referring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Memory.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Any</a:t>
            </a:r>
          </a:p>
          <a:p>
            <a:pPr>
              <a:lnSpc>
                <a:spcPts val="1900"/>
              </a:lnSpc>
              <a:tabLst>
                <a:tab pos="342900" algn="l"/>
                <a:tab pos="21590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instrction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FFh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1900"/>
              </a:lnSpc>
              <a:tabLst>
                <a:tab pos="342900" algn="l"/>
                <a:tab pos="21590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referring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SFR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8051</a:t>
            </a:r>
          </a:p>
          <a:p>
            <a:pPr>
              <a:lnSpc>
                <a:spcPts val="1900"/>
              </a:lnSpc>
              <a:tabLst>
                <a:tab pos="342900" algn="l"/>
                <a:tab pos="21590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microcontroller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itself.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42900" algn="l"/>
                <a:tab pos="21590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obvious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arise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"If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</a:p>
          <a:p>
            <a:pPr>
              <a:lnSpc>
                <a:spcPts val="1900"/>
              </a:lnSpc>
              <a:tabLst>
                <a:tab pos="342900" algn="l"/>
                <a:tab pos="21590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FFh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SFRs,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900"/>
              </a:lnSpc>
              <a:tabLst>
                <a:tab pos="342900" algn="l"/>
                <a:tab pos="21590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8052?“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3911600"/>
            <a:ext cx="1143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/>
            </a:pPr>
            <a:r>
              <a:rPr lang="en-US" altLang="zh-CN" sz="20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3937000"/>
            <a:ext cx="7696200" cy="1257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is: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can’t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them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addressing.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1900"/>
              </a:lnSpc>
              <a:tabLst>
                <a:tab pos="635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stated,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directly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FFh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</a:p>
          <a:p>
            <a:pPr>
              <a:lnSpc>
                <a:spcPts val="1900"/>
              </a:lnSpc>
              <a:tabLst>
                <a:tab pos="635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referring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SFR.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However,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you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8052’s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upper</a:t>
            </a:r>
          </a:p>
          <a:p>
            <a:pPr>
              <a:lnSpc>
                <a:spcPts val="1900"/>
              </a:lnSpc>
              <a:tabLst>
                <a:tab pos="635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128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"indirect</a:t>
            </a:r>
          </a:p>
          <a:p>
            <a:pPr>
              <a:lnSpc>
                <a:spcPts val="1900"/>
              </a:lnSpc>
              <a:tabLst>
                <a:tab pos="635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46100" y="368300"/>
            <a:ext cx="8039100" cy="3340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342900" algn="l"/>
                <a:tab pos="1219200" algn="l"/>
              </a:tabLst>
            </a:pPr>
            <a:r>
              <a:rPr lang="en-US" altLang="zh-CN" dirty="0"/>
              <a:t>		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Indirect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600"/>
              </a:lnSpc>
              <a:tabLst>
                <a:tab pos="342900" algn="l"/>
                <a:tab pos="1219200" algn="l"/>
              </a:tabLst>
            </a:pPr>
            <a:r>
              <a:rPr lang="en-US" altLang="zh-CN" sz="2000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specifies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contains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900"/>
              </a:lnSpc>
              <a:tabLst>
                <a:tab pos="342900" algn="l"/>
                <a:tab pos="12192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operand.</a:t>
            </a:r>
          </a:p>
          <a:p>
            <a:pPr>
              <a:lnSpc>
                <a:spcPts val="2400"/>
              </a:lnSpc>
              <a:tabLst>
                <a:tab pos="342900" algn="l"/>
                <a:tab pos="12192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Both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indirectly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addressed.</a:t>
            </a:r>
          </a:p>
          <a:p>
            <a:pPr>
              <a:lnSpc>
                <a:spcPts val="2300"/>
              </a:lnSpc>
              <a:tabLst>
                <a:tab pos="342900" algn="l"/>
                <a:tab pos="12192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8-bit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R0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R1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900"/>
              </a:lnSpc>
              <a:tabLst>
                <a:tab pos="342900" algn="l"/>
                <a:tab pos="12192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selected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bank,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Stack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Pointer.</a:t>
            </a:r>
          </a:p>
          <a:p>
            <a:pPr>
              <a:lnSpc>
                <a:spcPts val="2400"/>
              </a:lnSpc>
              <a:tabLst>
                <a:tab pos="342900" algn="l"/>
                <a:tab pos="12192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16-bit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900"/>
              </a:lnSpc>
              <a:tabLst>
                <a:tab pos="342900" algn="l"/>
                <a:tab pos="12192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DPTR.</a:t>
            </a:r>
          </a:p>
          <a:p>
            <a:pPr>
              <a:lnSpc>
                <a:spcPts val="2300"/>
              </a:lnSpc>
              <a:tabLst>
                <a:tab pos="342900" algn="l"/>
                <a:tab pos="12192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indirect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represented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@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before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R0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R1.</a:t>
            </a:r>
          </a:p>
          <a:p>
            <a:pPr>
              <a:lnSpc>
                <a:spcPts val="2400"/>
              </a:lnSpc>
              <a:tabLst>
                <a:tab pos="342900" algn="l"/>
                <a:tab pos="1219200" algn="l"/>
              </a:tabLst>
            </a:pPr>
            <a:r>
              <a:rPr lang="en-US" altLang="zh-CN" sz="1997" dirty="0">
                <a:solidFill>
                  <a:srgbClr val="99CC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889000" y="3683000"/>
            <a:ext cx="12192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@R0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717800" y="3683000"/>
            <a:ext cx="58674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RAM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found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at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3937000"/>
            <a:ext cx="8039100" cy="161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                <a:tab pos="342900" algn="l"/>
                <a:tab pos="2222500" algn="l"/>
                <a:tab pos="2286000" algn="l"/>
              </a:tabLst>
            </a:pPr>
            <a:r>
              <a:rPr lang="en-US" altLang="zh-CN" dirty="0"/>
              <a:t>			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indicated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R0</a:t>
            </a:r>
          </a:p>
          <a:p>
            <a:pPr>
              <a:lnSpc>
                <a:spcPts val="1900"/>
              </a:lnSpc>
              <a:tabLst>
                <a:tab pos="342900" algn="l"/>
                <a:tab pos="2222500" algn="l"/>
                <a:tab pos="2286000" algn="l"/>
              </a:tabLst>
            </a:pPr>
            <a:r>
              <a:rPr lang="en-US" altLang="zh-CN" dirty="0"/>
              <a:t>	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MOVX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A,@DPTR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pointed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1500"/>
              </a:lnSpc>
              <a:tabLst>
                <a:tab pos="342900" algn="l"/>
                <a:tab pos="2222500" algn="l"/>
                <a:tab pos="2286000" algn="l"/>
              </a:tabLst>
            </a:pPr>
            <a:r>
              <a:rPr lang="en-US" altLang="zh-CN" dirty="0"/>
              <a:t>		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DPTR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</a:p>
          <a:p>
            <a:pPr>
              <a:lnSpc>
                <a:spcPts val="1900"/>
              </a:lnSpc>
              <a:tabLst>
                <a:tab pos="342900" algn="l"/>
                <a:tab pos="2222500" algn="l"/>
                <a:tab pos="2286000" algn="l"/>
              </a:tabLst>
            </a:pPr>
            <a:r>
              <a:rPr lang="en-US" altLang="zh-CN" dirty="0"/>
              <a:t>	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MOVX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@DPTR,A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write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external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</a:p>
          <a:p>
            <a:pPr>
              <a:lnSpc>
                <a:spcPts val="1500"/>
              </a:lnSpc>
              <a:tabLst>
                <a:tab pos="342900" algn="l"/>
                <a:tab pos="2222500" algn="l"/>
                <a:tab pos="2286000" algn="l"/>
              </a:tabLst>
            </a:pPr>
            <a:r>
              <a:rPr lang="en-US" altLang="zh-CN" dirty="0"/>
              <a:t>			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pointed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DPTR.</a:t>
            </a:r>
          </a:p>
          <a:p>
            <a:pPr>
              <a:lnSpc>
                <a:spcPts val="2300"/>
              </a:lnSpc>
              <a:tabLst>
                <a:tab pos="342900" algn="l"/>
                <a:tab pos="2222500" algn="l"/>
                <a:tab pos="2286000" algn="l"/>
              </a:tabLst>
            </a:pPr>
            <a:r>
              <a:rPr lang="en-US" altLang="zh-CN" sz="1997" dirty="0">
                <a:solidFill>
                  <a:srgbClr val="99CC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Indirect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refers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Internal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RAM;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never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refers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1900"/>
              </a:lnSpc>
              <a:tabLst>
                <a:tab pos="342900" algn="l"/>
                <a:tab pos="2222500" algn="l"/>
                <a:tab pos="22860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SFR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546100" y="5524500"/>
            <a:ext cx="88900" cy="21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6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889000" y="5562600"/>
            <a:ext cx="1282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R0,#99h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425700" y="5562600"/>
            <a:ext cx="31877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serial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889000" y="5816600"/>
            <a:ext cx="50927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@R0,#01h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Send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01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serial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port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--</a:t>
            </a:r>
            <a:r>
              <a:rPr lang="en-US" altLang="zh-CN" sz="16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2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WRONG!!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63800" y="266700"/>
            <a:ext cx="38100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Indexed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041400"/>
            <a:ext cx="8039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Indexed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(either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889000" y="1371600"/>
            <a:ext cx="7696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counter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pointer)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accumulator)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effective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JMP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MOVC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546100" y="1917700"/>
            <a:ext cx="8039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99CC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accessed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indexed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89000" y="2235200"/>
            <a:ext cx="4419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addressing,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read.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546100" y="2514600"/>
            <a:ext cx="8039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mode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intended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reading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look-up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tables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889000" y="2832100"/>
            <a:ext cx="25019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546100" y="3124200"/>
            <a:ext cx="80391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4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16-bit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(either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DPTR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2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4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Counter)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89000" y="3467100"/>
            <a:ext cx="7696200" cy="1054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table,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up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number.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entry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formed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adding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100"/>
              </a:lnSpc>
              <a:tabLst/>
            </a:pP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2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pointer.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546100" y="4533900"/>
            <a:ext cx="1498600" cy="30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/>
            </a:pPr>
            <a:r>
              <a:rPr lang="en-US" altLang="zh-CN" sz="2202" dirty="0">
                <a:solidFill>
                  <a:srgbClr val="99CC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2202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202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889000" y="4953000"/>
            <a:ext cx="76962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MOVC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@A+DPTR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moves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byte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3416300" y="5194300"/>
            <a:ext cx="51689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accumulator.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code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found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adding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accumulator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700"/>
              </a:lnSpc>
              <a:tabLst/>
            </a:pP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pointer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7999 h 6858000"/>
              <a:gd name="connsiteX1" fmla="*/ 9144000 w 9144000"/>
              <a:gd name="connsiteY1" fmla="*/ 6857999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7999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7999"/>
                </a:moveTo>
                <a:lnTo>
                  <a:pt x="9144000" y="6857999"/>
                </a:lnTo>
                <a:lnTo>
                  <a:pt x="9144000" y="0"/>
                </a:lnTo>
                <a:lnTo>
                  <a:pt x="0" y="0"/>
                </a:lnTo>
                <a:lnTo>
                  <a:pt x="0" y="6857999"/>
                </a:lnTo>
              </a:path>
            </a:pathLst>
          </a:custGeom>
          <a:solidFill>
            <a:srgbClr val="33669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654300" y="266700"/>
            <a:ext cx="3886200" cy="36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altLang="zh-CN" sz="31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197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46100" y="1739900"/>
            <a:ext cx="8039100" cy="417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3429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certain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instructions.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(offset)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8-bit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signed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(-128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127)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counter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Prior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addition,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counter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incremented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(the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next</a:t>
            </a:r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instruction,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instruction)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1997" dirty="0">
                <a:solidFill>
                  <a:srgbClr val="FFFFFF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detail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concern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since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jump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destinations</a:t>
            </a:r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usually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specified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labels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assembler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determines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/>
              <a:t>	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offset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1997" dirty="0">
                <a:solidFill>
                  <a:srgbClr val="99CC00"/>
                </a:solidFill>
                <a:latin typeface="Wingdings" pitchFamily="18" charset="0"/>
                <a:cs typeface="Wingdings" pitchFamily="18" charset="0"/>
              </a:rPr>
              <a:t>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Advantage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relative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addressing: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independent</a:t>
            </a:r>
            <a:r>
              <a:rPr lang="en-US" altLang="zh-CN" sz="1997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997" dirty="0">
                <a:solidFill>
                  <a:srgbClr val="99CC00"/>
                </a:solidFill>
                <a:latin typeface="Times New Roman" pitchFamily="18" charset="0"/>
                <a:cs typeface="Times New Roman" pitchFamily="18" charset="0"/>
              </a:rPr>
              <a:t>codes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1684</Words>
  <Application>Microsoft Office PowerPoint</Application>
  <PresentationFormat>On-screen Show (4:3)</PresentationFormat>
  <Paragraphs>648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Lucida Sans Unicode</vt:lpstr>
      <vt:lpstr>黑体</vt:lpstr>
      <vt:lpstr>Times New Roman</vt:lpstr>
      <vt:lpstr>Verdana</vt:lpstr>
      <vt:lpstr>Wingdings</vt:lpstr>
      <vt:lpstr>Wingdings 2</vt:lpstr>
      <vt:lpstr>Wingdings 3</vt:lpstr>
      <vt:lpstr>Concourse</vt:lpstr>
      <vt:lpstr>  Unit 4  Intel 8051 – Architecture and          Programming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Poongothai</dc:creator>
  <cp:lastModifiedBy>Dell</cp:lastModifiedBy>
  <cp:revision>10</cp:revision>
  <dcterms:created xsi:type="dcterms:W3CDTF">2006-08-16T00:00:00Z</dcterms:created>
  <dcterms:modified xsi:type="dcterms:W3CDTF">2022-11-10T09:43:58Z</dcterms:modified>
</cp:coreProperties>
</file>