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269" y="262890"/>
            <a:ext cx="812546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2251709"/>
            <a:ext cx="8065770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2181859"/>
            <a:ext cx="676211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0" marR="5080" indent="-274955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Interrupt Programming with  8051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828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57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576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57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209" rIns="0" bIns="0" rtlCol="0">
            <a:spAutoFit/>
          </a:bodyPr>
          <a:lstStyle/>
          <a:p>
            <a:pPr marL="3666490" marR="5080" indent="-35814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Enabling</a:t>
            </a:r>
            <a:r>
              <a:rPr sz="2800" spc="-10" dirty="0">
                <a:solidFill>
                  <a:srgbClr val="009999"/>
                </a:solid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2800" spc="-5" dirty="0"/>
              <a:t> 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Disabling</a:t>
            </a:r>
            <a:r>
              <a:rPr sz="2800" spc="-5" dirty="0">
                <a:solidFill>
                  <a:srgbClr val="009999"/>
                </a:solid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Interrupt mechanism </a:t>
            </a:r>
            <a:r>
              <a:rPr sz="2800" u="heavy" dirty="0">
                <a:uFill>
                  <a:solidFill>
                    <a:srgbClr val="000000"/>
                  </a:solidFill>
                </a:uFill>
              </a:rPr>
              <a:t>in </a:t>
            </a:r>
            <a:r>
              <a:rPr sz="2800" dirty="0"/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8051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879080" cy="43319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Upon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reset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all interrupts are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disabled</a:t>
            </a:r>
            <a:endParaRPr sz="3200">
              <a:latin typeface="Arial"/>
              <a:cs typeface="Arial"/>
            </a:endParaRPr>
          </a:p>
          <a:p>
            <a:pPr marL="355600" marR="37592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interrupts </a:t>
            </a:r>
            <a:r>
              <a:rPr sz="3200" spc="5" dirty="0">
                <a:latin typeface="Arial"/>
                <a:cs typeface="Arial"/>
              </a:rPr>
              <a:t>must </a:t>
            </a:r>
            <a:r>
              <a:rPr sz="3200" spc="-5" dirty="0"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enabled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 software</a:t>
            </a:r>
            <a:r>
              <a:rPr sz="3200" dirty="0">
                <a:latin typeface="Arial"/>
                <a:cs typeface="Arial"/>
              </a:rPr>
              <a:t>, only </a:t>
            </a:r>
            <a:r>
              <a:rPr sz="3200" spc="-5" dirty="0">
                <a:latin typeface="Arial"/>
                <a:cs typeface="Arial"/>
              </a:rPr>
              <a:t>then </a:t>
            </a:r>
            <a:r>
              <a:rPr sz="3200" dirty="0">
                <a:latin typeface="Arial"/>
                <a:cs typeface="Arial"/>
              </a:rPr>
              <a:t>8051 </a:t>
            </a:r>
            <a:r>
              <a:rPr sz="3200" spc="-10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respond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them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register </a:t>
            </a:r>
            <a:r>
              <a:rPr sz="3200" dirty="0">
                <a:latin typeface="Arial"/>
                <a:cs typeface="Arial"/>
              </a:rPr>
              <a:t>called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IE( Interrupt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Enable )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dirty="0">
                <a:latin typeface="Arial"/>
                <a:cs typeface="Arial"/>
              </a:rPr>
              <a:t>responsible </a:t>
            </a:r>
            <a:r>
              <a:rPr sz="3200" spc="-5" dirty="0">
                <a:latin typeface="Arial"/>
                <a:cs typeface="Arial"/>
              </a:rPr>
              <a:t>for enabling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disabling the  interrupts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Upon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reset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all bits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IE register are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040" y="375920"/>
            <a:ext cx="2150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IE</a:t>
            </a:r>
            <a:r>
              <a:rPr sz="3200" u="heavy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Register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3072129"/>
            <a:ext cx="102743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ES  E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T0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18609"/>
            <a:ext cx="105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</a:t>
            </a:r>
            <a:r>
              <a:rPr sz="2000" spc="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239" y="1066800"/>
            <a:ext cx="4958715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9494" algn="l"/>
                <a:tab pos="1951355" algn="l"/>
                <a:tab pos="2891155" algn="l"/>
                <a:tab pos="3908425" algn="l"/>
              </a:tabLst>
            </a:pPr>
            <a:r>
              <a:rPr sz="2800" spc="-5" dirty="0">
                <a:latin typeface="Arial"/>
                <a:cs typeface="Arial"/>
              </a:rPr>
              <a:t>--	</a:t>
            </a:r>
            <a:r>
              <a:rPr sz="2800" dirty="0">
                <a:latin typeface="Arial"/>
                <a:cs typeface="Arial"/>
              </a:rPr>
              <a:t>--	</a:t>
            </a:r>
            <a:r>
              <a:rPr sz="2800" spc="-5" dirty="0">
                <a:latin typeface="Arial"/>
                <a:cs typeface="Arial"/>
              </a:rPr>
              <a:t>ES	</a:t>
            </a:r>
            <a:r>
              <a:rPr sz="2800" spc="-10" dirty="0">
                <a:latin typeface="Arial"/>
                <a:cs typeface="Arial"/>
              </a:rPr>
              <a:t>ET1	</a:t>
            </a:r>
            <a:r>
              <a:rPr sz="2800" spc="-5" dirty="0">
                <a:latin typeface="Arial"/>
                <a:cs typeface="Arial"/>
              </a:rPr>
              <a:t>EX1</a:t>
            </a:r>
            <a:endParaRPr sz="280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2060"/>
              </a:spcBef>
            </a:pPr>
            <a:r>
              <a:rPr sz="2000" dirty="0">
                <a:latin typeface="Arial"/>
                <a:cs typeface="Arial"/>
              </a:rPr>
              <a:t>0, Disables 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interrupts</a:t>
            </a:r>
            <a:endParaRPr sz="2000">
              <a:latin typeface="Arial"/>
              <a:cs typeface="Arial"/>
            </a:endParaRPr>
          </a:p>
          <a:p>
            <a:pPr marL="440690" marR="407034" indent="-280670">
              <a:lnSpc>
                <a:spcPct val="110800"/>
              </a:lnSpc>
            </a:pPr>
            <a:r>
              <a:rPr sz="2000" dirty="0">
                <a:latin typeface="Arial"/>
                <a:cs typeface="Arial"/>
              </a:rPr>
              <a:t>1, each </a:t>
            </a:r>
            <a:r>
              <a:rPr sz="2000" spc="-5" dirty="0">
                <a:latin typeface="Arial"/>
                <a:cs typeface="Arial"/>
              </a:rPr>
              <a:t>interrupt is 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individually </a:t>
            </a:r>
            <a:r>
              <a:rPr sz="2000" dirty="0">
                <a:latin typeface="Arial"/>
                <a:cs typeface="Arial"/>
              </a:rPr>
              <a:t>enabled  or disabled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setting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clearing </a:t>
            </a:r>
            <a:r>
              <a:rPr sz="2000" spc="-5" dirty="0">
                <a:latin typeface="Arial"/>
                <a:cs typeface="Arial"/>
              </a:rPr>
              <a:t>its  </a:t>
            </a:r>
            <a:r>
              <a:rPr sz="2000" dirty="0">
                <a:latin typeface="Arial"/>
                <a:cs typeface="Arial"/>
              </a:rPr>
              <a:t>enable</a:t>
            </a:r>
            <a:r>
              <a:rPr sz="2000" spc="-5" dirty="0">
                <a:latin typeface="Arial"/>
                <a:cs typeface="Arial"/>
              </a:rPr>
              <a:t> bit.</a:t>
            </a:r>
            <a:endParaRPr sz="2000">
              <a:latin typeface="Arial"/>
              <a:cs typeface="Arial"/>
            </a:endParaRPr>
          </a:p>
          <a:p>
            <a:pPr marL="317500" marR="261620" indent="-17145">
              <a:lnSpc>
                <a:spcPts val="2660"/>
              </a:lnSpc>
              <a:spcBef>
                <a:spcPts val="120"/>
              </a:spcBef>
            </a:pPr>
            <a:r>
              <a:rPr sz="2000" dirty="0">
                <a:latin typeface="Arial"/>
                <a:cs typeface="Arial"/>
              </a:rPr>
              <a:t>enables or disables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serial port </a:t>
            </a:r>
            <a:r>
              <a:rPr sz="2000" spc="-5" dirty="0">
                <a:latin typeface="Arial"/>
                <a:cs typeface="Arial"/>
              </a:rPr>
              <a:t>interrupt  </a:t>
            </a:r>
            <a:r>
              <a:rPr sz="2000" dirty="0">
                <a:latin typeface="Arial"/>
                <a:cs typeface="Arial"/>
              </a:rPr>
              <a:t>enables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disables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timer</a:t>
            </a:r>
            <a:r>
              <a:rPr sz="2000" spc="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9999"/>
                </a:solidFill>
                <a:latin typeface="Arial"/>
                <a:cs typeface="Arial"/>
              </a:rPr>
              <a:t>1/0</a:t>
            </a:r>
            <a:endParaRPr sz="200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Arial"/>
                <a:cs typeface="Arial"/>
              </a:rPr>
              <a:t>interrupt</a:t>
            </a:r>
            <a:endParaRPr sz="20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Arial"/>
                <a:cs typeface="Arial"/>
              </a:rPr>
              <a:t>enables </a:t>
            </a:r>
            <a:r>
              <a:rPr sz="2000" dirty="0">
                <a:latin typeface="Arial"/>
                <a:cs typeface="Arial"/>
              </a:rPr>
              <a:t>or disables 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external interrupt</a:t>
            </a:r>
            <a:r>
              <a:rPr sz="2000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1/0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730" y="673553"/>
            <a:ext cx="1715135" cy="8458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130810" algn="r">
              <a:lnSpc>
                <a:spcPct val="100000"/>
              </a:lnSpc>
              <a:spcBef>
                <a:spcPts val="465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102933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0	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673553"/>
            <a:ext cx="609600" cy="14122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465"/>
              </a:spcBef>
            </a:pPr>
            <a:r>
              <a:rPr sz="1800" b="1" spc="-5" dirty="0">
                <a:latin typeface="Arial"/>
                <a:cs typeface="Arial"/>
              </a:rPr>
              <a:t>D7</a:t>
            </a:r>
            <a:endParaRPr sz="1800">
              <a:latin typeface="Arial"/>
              <a:cs typeface="Arial"/>
            </a:endParaRPr>
          </a:p>
          <a:p>
            <a:pPr marL="122555">
              <a:lnSpc>
                <a:spcPct val="100000"/>
              </a:lnSpc>
              <a:spcBef>
                <a:spcPts val="570"/>
              </a:spcBef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000" spc="-5" dirty="0">
                <a:latin typeface="Arial"/>
                <a:cs typeface="Arial"/>
              </a:rPr>
              <a:t>EA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724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17526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3069" y="5063490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700" spc="-270" baseline="6172" dirty="0">
                <a:solidFill>
                  <a:srgbClr val="99CC00"/>
                </a:solidFill>
                <a:latin typeface="UnDotum"/>
                <a:cs typeface="UnDotum"/>
              </a:rPr>
              <a:t>	</a:t>
            </a:r>
            <a:r>
              <a:rPr sz="1800" b="1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instructions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69" y="5314950"/>
            <a:ext cx="131445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969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969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569" y="5337809"/>
            <a:ext cx="469519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enable </a:t>
            </a:r>
            <a:r>
              <a:rPr sz="1800" b="1" spc="-10" dirty="0">
                <a:latin typeface="Arial"/>
                <a:cs typeface="Arial"/>
              </a:rPr>
              <a:t>serial </a:t>
            </a:r>
            <a:r>
              <a:rPr sz="1800" b="1" spc="-5" dirty="0">
                <a:latin typeface="Arial"/>
                <a:cs typeface="Arial"/>
              </a:rPr>
              <a:t>interrupt and timer </a:t>
            </a:r>
            <a:r>
              <a:rPr sz="1800" b="1" dirty="0">
                <a:latin typeface="Arial"/>
                <a:cs typeface="Arial"/>
              </a:rPr>
              <a:t>0 </a:t>
            </a:r>
            <a:r>
              <a:rPr sz="1800" b="1" spc="-5" dirty="0">
                <a:latin typeface="Arial"/>
                <a:cs typeface="Arial"/>
              </a:rPr>
              <a:t>interrupt  Disable all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interrupts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375920"/>
            <a:ext cx="7962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How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8051 services an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interrupt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request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5160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057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766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475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1471929"/>
            <a:ext cx="7270115" cy="41300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0"/>
              </a:spcBef>
            </a:pPr>
            <a:r>
              <a:rPr sz="2800" spc="-5" dirty="0">
                <a:latin typeface="Arial"/>
                <a:cs typeface="Arial"/>
              </a:rPr>
              <a:t>8051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finishes </a:t>
            </a:r>
            <a:r>
              <a:rPr sz="2800" spc="-5" dirty="0">
                <a:latin typeface="Arial"/>
                <a:cs typeface="Arial"/>
              </a:rPr>
              <a:t>the instruction it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currently  </a:t>
            </a:r>
            <a:r>
              <a:rPr sz="2800" spc="-5" dirty="0">
                <a:latin typeface="Arial"/>
                <a:cs typeface="Arial"/>
              </a:rPr>
              <a:t>executing, and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saves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contents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Program  Counter </a:t>
            </a:r>
            <a:r>
              <a:rPr sz="2800" spc="-5" dirty="0">
                <a:latin typeface="Arial"/>
                <a:cs typeface="Arial"/>
              </a:rPr>
              <a:t>on the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stack </a:t>
            </a:r>
            <a:r>
              <a:rPr sz="2800" spc="-5" dirty="0">
                <a:latin typeface="Arial"/>
                <a:cs typeface="Arial"/>
              </a:rPr>
              <a:t>(address of next  instruction)</a:t>
            </a:r>
            <a:endParaRPr sz="2800">
              <a:latin typeface="Arial"/>
              <a:cs typeface="Arial"/>
            </a:endParaRPr>
          </a:p>
          <a:p>
            <a:pPr marL="12700" marR="1207770">
              <a:lnSpc>
                <a:spcPts val="269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jumps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vector </a:t>
            </a:r>
            <a:r>
              <a:rPr sz="2800" spc="-5" dirty="0">
                <a:latin typeface="Arial"/>
                <a:cs typeface="Arial"/>
              </a:rPr>
              <a:t>location  corresponding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interrupt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source</a:t>
            </a:r>
            <a:endParaRPr sz="2800">
              <a:latin typeface="Arial"/>
              <a:cs typeface="Arial"/>
            </a:endParaRPr>
          </a:p>
          <a:p>
            <a:pPr marL="12700" marR="242570">
              <a:lnSpc>
                <a:spcPct val="79800"/>
              </a:lnSpc>
              <a:spcBef>
                <a:spcPts val="730"/>
              </a:spcBef>
            </a:pPr>
            <a:r>
              <a:rPr sz="2800" spc="-10" dirty="0">
                <a:solidFill>
                  <a:srgbClr val="009999"/>
                </a:solidFill>
                <a:latin typeface="Arial"/>
                <a:cs typeface="Arial"/>
              </a:rPr>
              <a:t>Executes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service routine</a:t>
            </a:r>
            <a:r>
              <a:rPr sz="2800" dirty="0">
                <a:latin typeface="Arial"/>
                <a:cs typeface="Arial"/>
              </a:rPr>
              <a:t>, until it  </a:t>
            </a:r>
            <a:r>
              <a:rPr sz="2800" spc="-5" dirty="0">
                <a:latin typeface="Arial"/>
                <a:cs typeface="Arial"/>
              </a:rPr>
              <a:t>encounters </a:t>
            </a:r>
            <a:r>
              <a:rPr sz="2800" spc="-10" dirty="0">
                <a:solidFill>
                  <a:srgbClr val="009999"/>
                </a:solidFill>
                <a:latin typeface="Arial"/>
                <a:cs typeface="Arial"/>
              </a:rPr>
              <a:t>RETI</a:t>
            </a:r>
            <a:r>
              <a:rPr sz="2800" spc="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12700" marR="238125">
              <a:lnSpc>
                <a:spcPct val="79900"/>
              </a:lnSpc>
              <a:spcBef>
                <a:spcPts val="705"/>
              </a:spcBef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Returns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back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place </a:t>
            </a:r>
            <a:r>
              <a:rPr sz="2800" spc="-10" dirty="0">
                <a:latin typeface="Arial"/>
                <a:cs typeface="Arial"/>
              </a:rPr>
              <a:t>where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was  </a:t>
            </a:r>
            <a:r>
              <a:rPr sz="2800" spc="-5" dirty="0">
                <a:latin typeface="Arial"/>
                <a:cs typeface="Arial"/>
              </a:rPr>
              <a:t>interrupted,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popping </a:t>
            </a:r>
            <a:r>
              <a:rPr sz="2800" spc="-5" dirty="0">
                <a:latin typeface="Arial"/>
                <a:cs typeface="Arial"/>
              </a:rPr>
              <a:t>the contents of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stack 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spc="-10" dirty="0">
                <a:latin typeface="Arial"/>
                <a:cs typeface="Arial"/>
              </a:rPr>
              <a:t>PC,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starts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execution </a:t>
            </a:r>
            <a:r>
              <a:rPr sz="2800" spc="-5" dirty="0">
                <a:latin typeface="Arial"/>
                <a:cs typeface="Arial"/>
              </a:rPr>
              <a:t>at that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457200"/>
            <a:ext cx="46863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4300"/>
            <a:ext cx="4030979" cy="23495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41500" marR="1066800">
              <a:lnSpc>
                <a:spcPts val="1820"/>
              </a:lnSpc>
              <a:spcBef>
                <a:spcPts val="240"/>
              </a:spcBef>
            </a:pPr>
            <a:r>
              <a:rPr sz="1600" b="1" spc="-10" dirty="0">
                <a:latin typeface="Arial"/>
                <a:cs typeface="Arial"/>
              </a:rPr>
              <a:t>ORG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0000H  LJMP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MAIN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;-- ISR for timer0 </a:t>
            </a:r>
            <a:r>
              <a:rPr sz="1600" b="1" spc="-10" dirty="0">
                <a:latin typeface="Arial"/>
                <a:cs typeface="Arial"/>
              </a:rPr>
              <a:t>to generate </a:t>
            </a:r>
            <a:r>
              <a:rPr sz="1600" b="1" spc="-5" dirty="0">
                <a:latin typeface="Arial"/>
                <a:cs typeface="Arial"/>
              </a:rPr>
              <a:t>square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wave</a:t>
            </a:r>
            <a:endParaRPr sz="1600">
              <a:latin typeface="Arial"/>
              <a:cs typeface="Arial"/>
            </a:endParaRPr>
          </a:p>
          <a:p>
            <a:pPr marL="1841500" marR="1033780">
              <a:lnSpc>
                <a:spcPts val="182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ORG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000BH  CPL P2.1  RETI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10" dirty="0">
                <a:latin typeface="Arial"/>
                <a:cs typeface="Arial"/>
              </a:rPr>
              <a:t>;--main </a:t>
            </a:r>
            <a:r>
              <a:rPr sz="1600" b="1" spc="-5" dirty="0">
                <a:latin typeface="Arial"/>
                <a:cs typeface="Arial"/>
              </a:rPr>
              <a:t>program 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initialization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ts val="1870"/>
              </a:lnSpc>
            </a:pPr>
            <a:r>
              <a:rPr sz="1600" b="1" spc="-10" dirty="0">
                <a:latin typeface="Arial"/>
                <a:cs typeface="Arial"/>
              </a:rPr>
              <a:t>ORG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0030H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695700"/>
            <a:ext cx="604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540" y="3695700"/>
            <a:ext cx="2735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;timer </a:t>
            </a:r>
            <a:r>
              <a:rPr sz="1600" b="1" dirty="0">
                <a:latin typeface="Arial"/>
                <a:cs typeface="Arial"/>
              </a:rPr>
              <a:t>0 </a:t>
            </a:r>
            <a:r>
              <a:rPr sz="1600" b="1" spc="-5" dirty="0">
                <a:latin typeface="Arial"/>
                <a:cs typeface="Arial"/>
              </a:rPr>
              <a:t>in auto reload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50129"/>
            <a:ext cx="672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BACK: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739" y="3695700"/>
            <a:ext cx="1522730" cy="1885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200"/>
              </a:spcBef>
            </a:pPr>
            <a:r>
              <a:rPr sz="1600" b="1" spc="-5" dirty="0">
                <a:latin typeface="Arial"/>
                <a:cs typeface="Arial"/>
              </a:rPr>
              <a:t>MOV </a:t>
            </a:r>
            <a:r>
              <a:rPr sz="1600" b="1" spc="-10" dirty="0">
                <a:latin typeface="Arial"/>
                <a:cs typeface="Arial"/>
              </a:rPr>
              <a:t>TMOD, </a:t>
            </a:r>
            <a:r>
              <a:rPr sz="1600" b="1" spc="-5" dirty="0">
                <a:latin typeface="Arial"/>
                <a:cs typeface="Arial"/>
              </a:rPr>
              <a:t>#2  MOV P0,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#0FFH  </a:t>
            </a:r>
            <a:r>
              <a:rPr sz="1600" b="1" spc="-5" dirty="0">
                <a:latin typeface="Arial"/>
                <a:cs typeface="Arial"/>
              </a:rPr>
              <a:t>MOV </a:t>
            </a:r>
            <a:r>
              <a:rPr sz="1600" b="1" spc="-10" dirty="0">
                <a:latin typeface="Arial"/>
                <a:cs typeface="Arial"/>
              </a:rPr>
              <a:t>TH0,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#92H  </a:t>
            </a:r>
            <a:r>
              <a:rPr sz="1600" b="1" spc="-5" dirty="0">
                <a:latin typeface="Arial"/>
                <a:cs typeface="Arial"/>
              </a:rPr>
              <a:t>MOV IE, </a:t>
            </a:r>
            <a:r>
              <a:rPr sz="1600" b="1" spc="-10" dirty="0">
                <a:latin typeface="Arial"/>
                <a:cs typeface="Arial"/>
              </a:rPr>
              <a:t>#82H  </a:t>
            </a:r>
            <a:r>
              <a:rPr sz="1600" b="1" spc="-5" dirty="0">
                <a:latin typeface="Arial"/>
                <a:cs typeface="Arial"/>
              </a:rPr>
              <a:t>SETB TR0  MOV </a:t>
            </a:r>
            <a:r>
              <a:rPr sz="1600" b="1" spc="-30" dirty="0">
                <a:latin typeface="Arial"/>
                <a:cs typeface="Arial"/>
              </a:rPr>
              <a:t>A, </a:t>
            </a:r>
            <a:r>
              <a:rPr sz="1600" b="1" dirty="0">
                <a:latin typeface="Arial"/>
                <a:cs typeface="Arial"/>
              </a:rPr>
              <a:t>P0  </a:t>
            </a:r>
            <a:r>
              <a:rPr sz="1600" b="1" spc="-5" dirty="0">
                <a:latin typeface="Arial"/>
                <a:cs typeface="Arial"/>
              </a:rPr>
              <a:t>MOV P1, </a:t>
            </a:r>
            <a:r>
              <a:rPr sz="1600" b="1" dirty="0">
                <a:latin typeface="Arial"/>
                <a:cs typeface="Arial"/>
              </a:rPr>
              <a:t>A  </a:t>
            </a:r>
            <a:r>
              <a:rPr sz="1600" b="1" spc="-5" dirty="0">
                <a:latin typeface="Arial"/>
                <a:cs typeface="Arial"/>
              </a:rPr>
              <a:t>SJMP</a:t>
            </a:r>
            <a:r>
              <a:rPr sz="1600" b="1" spc="-20" dirty="0">
                <a:latin typeface="Arial"/>
                <a:cs typeface="Arial"/>
              </a:rPr>
              <a:t> BACK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739" y="5761990"/>
            <a:ext cx="454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9370" marR="50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A </a:t>
            </a:r>
            <a:r>
              <a:rPr sz="1800" spc="-5" dirty="0"/>
              <a:t>program </a:t>
            </a:r>
            <a:r>
              <a:rPr sz="1800" dirty="0"/>
              <a:t>to </a:t>
            </a:r>
            <a:r>
              <a:rPr sz="1800" spc="-5" dirty="0"/>
              <a:t>continuously </a:t>
            </a:r>
            <a:r>
              <a:rPr sz="1800" spc="-10" dirty="0">
                <a:solidFill>
                  <a:srgbClr val="009999"/>
                </a:solidFill>
              </a:rPr>
              <a:t>read </a:t>
            </a:r>
            <a:r>
              <a:rPr sz="1800" spc="-5" dirty="0">
                <a:solidFill>
                  <a:srgbClr val="009999"/>
                </a:solidFill>
              </a:rPr>
              <a:t>data from P0 </a:t>
            </a:r>
            <a:r>
              <a:rPr sz="1800" spc="-5" dirty="0"/>
              <a:t>and </a:t>
            </a:r>
            <a:r>
              <a:rPr sz="1800" spc="-5" dirty="0">
                <a:solidFill>
                  <a:srgbClr val="009999"/>
                </a:solidFill>
              </a:rPr>
              <a:t>display it on P1 </a:t>
            </a:r>
            <a:r>
              <a:rPr sz="1800" dirty="0"/>
              <a:t>&amp;  </a:t>
            </a:r>
            <a:r>
              <a:rPr sz="1800" spc="-5" dirty="0">
                <a:solidFill>
                  <a:srgbClr val="009999"/>
                </a:solidFill>
              </a:rPr>
              <a:t>simultaneously creating </a:t>
            </a:r>
            <a:r>
              <a:rPr sz="1800" dirty="0">
                <a:solidFill>
                  <a:srgbClr val="009999"/>
                </a:solidFill>
              </a:rPr>
              <a:t>a </a:t>
            </a:r>
            <a:r>
              <a:rPr sz="1800" spc="-5" dirty="0">
                <a:solidFill>
                  <a:srgbClr val="009999"/>
                </a:solidFill>
              </a:rPr>
              <a:t>square wave </a:t>
            </a:r>
            <a:r>
              <a:rPr sz="1800" spc="-5" dirty="0"/>
              <a:t>of </a:t>
            </a:r>
            <a:r>
              <a:rPr sz="1800" spc="-10" dirty="0"/>
              <a:t>200us </a:t>
            </a:r>
            <a:r>
              <a:rPr sz="1800" spc="-5" dirty="0"/>
              <a:t>on P2.1 using timer</a:t>
            </a:r>
            <a:r>
              <a:rPr sz="1800" spc="2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381000" y="1066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760" y="558800"/>
            <a:ext cx="611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Programming </a:t>
            </a:r>
            <a:r>
              <a:rPr sz="36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Timer</a:t>
            </a:r>
            <a:r>
              <a:rPr sz="3600" b="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9655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timer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interrupt </a:t>
            </a:r>
            <a:r>
              <a:rPr sz="3200" dirty="0">
                <a:latin typeface="Arial"/>
                <a:cs typeface="Arial"/>
              </a:rPr>
              <a:t>bit </a:t>
            </a:r>
            <a:r>
              <a:rPr sz="3200" spc="-5" dirty="0">
                <a:latin typeface="Arial"/>
                <a:cs typeface="Arial"/>
              </a:rPr>
              <a:t>in IE register is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enabled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whenever the </a:t>
            </a:r>
            <a:r>
              <a:rPr sz="3200" dirty="0">
                <a:latin typeface="Arial"/>
                <a:cs typeface="Arial"/>
              </a:rPr>
              <a:t>timer </a:t>
            </a:r>
            <a:r>
              <a:rPr sz="3200" spc="-5" dirty="0">
                <a:latin typeface="Arial"/>
                <a:cs typeface="Arial"/>
              </a:rPr>
              <a:t>rolls </a:t>
            </a:r>
            <a:r>
              <a:rPr sz="3200" dirty="0">
                <a:latin typeface="Arial"/>
                <a:cs typeface="Arial"/>
              </a:rPr>
              <a:t>over,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TF  flag is </a:t>
            </a:r>
            <a:r>
              <a:rPr sz="3200" spc="5" dirty="0">
                <a:solidFill>
                  <a:srgbClr val="009999"/>
                </a:solidFill>
                <a:latin typeface="Arial"/>
                <a:cs typeface="Arial"/>
              </a:rPr>
              <a:t>SET</a:t>
            </a:r>
            <a:r>
              <a:rPr sz="3200" spc="5" dirty="0">
                <a:latin typeface="Arial"/>
                <a:cs typeface="Arial"/>
              </a:rPr>
              <a:t>,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8051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interrupted.</a:t>
            </a:r>
            <a:endParaRPr sz="3200">
              <a:latin typeface="Arial"/>
              <a:cs typeface="Arial"/>
            </a:endParaRPr>
          </a:p>
          <a:p>
            <a:pPr marL="355600" marR="19621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interrupt service routine for </a:t>
            </a:r>
            <a:r>
              <a:rPr sz="3200" dirty="0">
                <a:latin typeface="Arial"/>
                <a:cs typeface="Arial"/>
              </a:rPr>
              <a:t>timer can  be placed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</a:t>
            </a:r>
            <a:endParaRPr sz="3200">
              <a:latin typeface="Arial"/>
              <a:cs typeface="Arial"/>
            </a:endParaRPr>
          </a:p>
          <a:p>
            <a:pPr marL="755650" marR="300355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interrupt vector location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small </a:t>
            </a:r>
            <a:r>
              <a:rPr sz="2800" spc="-5" dirty="0">
                <a:latin typeface="Arial"/>
                <a:cs typeface="Arial"/>
              </a:rPr>
              <a:t>enough,  or</a:t>
            </a:r>
            <a:endParaRPr sz="2800">
              <a:latin typeface="Arial"/>
              <a:cs typeface="Arial"/>
            </a:endParaRPr>
          </a:p>
          <a:p>
            <a:pPr marL="755650" marR="897255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elsewhere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proper redirection </a:t>
            </a:r>
            <a:r>
              <a:rPr sz="2800" spc="5" dirty="0">
                <a:latin typeface="Arial"/>
                <a:cs typeface="Arial"/>
              </a:rPr>
              <a:t>at  </a:t>
            </a:r>
            <a:r>
              <a:rPr sz="2800" spc="-5" dirty="0">
                <a:latin typeface="Arial"/>
                <a:cs typeface="Arial"/>
              </a:rPr>
              <a:t>interrupt vector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19759"/>
            <a:ext cx="7311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</a:rPr>
              <a:t>Programming</a:t>
            </a:r>
            <a:r>
              <a:rPr sz="2800" spc="-10" dirty="0"/>
              <a:t> </a:t>
            </a:r>
            <a:r>
              <a:rPr sz="2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External</a:t>
            </a:r>
            <a:r>
              <a:rPr sz="2800" spc="-5" dirty="0">
                <a:solidFill>
                  <a:srgbClr val="009999"/>
                </a:solid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Hardware</a:t>
            </a:r>
            <a:r>
              <a:rPr sz="2800"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Interrupts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988934" cy="43129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8051 has </a:t>
            </a:r>
            <a:r>
              <a:rPr sz="3200" spc="-5" dirty="0">
                <a:latin typeface="Arial"/>
                <a:cs typeface="Arial"/>
              </a:rPr>
              <a:t>the following external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interrupts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RESET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INT0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INT1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RESET is </a:t>
            </a:r>
            <a:r>
              <a:rPr sz="3200" dirty="0">
                <a:latin typeface="Arial"/>
                <a:cs typeface="Arial"/>
              </a:rPr>
              <a:t>used </a:t>
            </a:r>
            <a:r>
              <a:rPr sz="3200" spc="-5" dirty="0">
                <a:latin typeface="Arial"/>
                <a:cs typeface="Arial"/>
              </a:rPr>
              <a:t>for power-on </a:t>
            </a:r>
            <a:r>
              <a:rPr sz="3200" dirty="0">
                <a:latin typeface="Arial"/>
                <a:cs typeface="Arial"/>
              </a:rPr>
              <a:t>reset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Therefore there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spc="-10" dirty="0">
                <a:solidFill>
                  <a:srgbClr val="009999"/>
                </a:solidFill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external interrupts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 INT0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&amp; INT1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can be used </a:t>
            </a:r>
            <a:r>
              <a:rPr sz="3200" spc="-5" dirty="0">
                <a:latin typeface="Arial"/>
                <a:cs typeface="Arial"/>
              </a:rPr>
              <a:t>by external  </a:t>
            </a:r>
            <a:r>
              <a:rPr sz="3200" dirty="0">
                <a:latin typeface="Arial"/>
                <a:cs typeface="Arial"/>
              </a:rPr>
              <a:t>hardware(devices) </a:t>
            </a:r>
            <a:r>
              <a:rPr sz="3200" spc="-5" dirty="0">
                <a:latin typeface="Arial"/>
                <a:cs typeface="Arial"/>
              </a:rPr>
              <a:t>to interrupt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8051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0" y="558800"/>
            <a:ext cx="597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 are</a:t>
            </a:r>
            <a:r>
              <a:rPr sz="3600" b="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activated?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298055" cy="310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28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There are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activation levels for the  external hardware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interrupts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Level</a:t>
            </a:r>
            <a:r>
              <a:rPr sz="28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triggered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Edge</a:t>
            </a:r>
            <a:r>
              <a:rPr sz="2800" spc="-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triggered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Level </a:t>
            </a:r>
            <a:r>
              <a:rPr sz="3200" spc="-5" dirty="0">
                <a:latin typeface="Arial"/>
                <a:cs typeface="Arial"/>
              </a:rPr>
              <a:t>triggered interrupts is the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default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mode </a:t>
            </a:r>
            <a:r>
              <a:rPr sz="3200" dirty="0">
                <a:latin typeface="Arial"/>
                <a:cs typeface="Arial"/>
              </a:rPr>
              <a:t>upon </a:t>
            </a:r>
            <a:r>
              <a:rPr sz="3200" spc="-5" dirty="0">
                <a:latin typeface="Arial"/>
                <a:cs typeface="Arial"/>
              </a:rPr>
              <a:t>RESET of 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8051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589" y="558800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Level </a:t>
            </a:r>
            <a:r>
              <a:rPr sz="36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Triggered</a:t>
            </a:r>
            <a:r>
              <a:rPr sz="3600" b="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592962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4979" y="597662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0837" y="3881437"/>
            <a:ext cx="3743325" cy="1990725"/>
            <a:chOff x="2890837" y="3881437"/>
            <a:chExt cx="3743325" cy="1990725"/>
          </a:xfrm>
        </p:grpSpPr>
        <p:sp>
          <p:nvSpPr>
            <p:cNvPr id="6" name="object 6"/>
            <p:cNvSpPr/>
            <p:nvPr/>
          </p:nvSpPr>
          <p:spPr>
            <a:xfrm>
              <a:off x="4953000" y="3886200"/>
              <a:ext cx="1066800" cy="1828800"/>
            </a:xfrm>
            <a:custGeom>
              <a:avLst/>
              <a:gdLst/>
              <a:ahLst/>
              <a:cxnLst/>
              <a:rect l="l" t="t" r="r" b="b"/>
              <a:pathLst>
                <a:path w="1066800" h="1828800">
                  <a:moveTo>
                    <a:pt x="1066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066800" y="18288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0" y="3886200"/>
              <a:ext cx="2819400" cy="1828800"/>
            </a:xfrm>
            <a:custGeom>
              <a:avLst/>
              <a:gdLst/>
              <a:ahLst/>
              <a:cxnLst/>
              <a:rect l="l" t="t" r="r" b="b"/>
              <a:pathLst>
                <a:path w="2819400" h="1828800">
                  <a:moveTo>
                    <a:pt x="1676400" y="1828800"/>
                  </a:moveTo>
                  <a:lnTo>
                    <a:pt x="1143000" y="1828800"/>
                  </a:lnTo>
                  <a:lnTo>
                    <a:pt x="1143000" y="0"/>
                  </a:lnTo>
                  <a:lnTo>
                    <a:pt x="2209800" y="0"/>
                  </a:lnTo>
                  <a:lnTo>
                    <a:pt x="2209800" y="1828800"/>
                  </a:lnTo>
                  <a:lnTo>
                    <a:pt x="1676400" y="1828800"/>
                  </a:lnTo>
                  <a:close/>
                </a:path>
                <a:path w="2819400" h="1828800">
                  <a:moveTo>
                    <a:pt x="2209800" y="609600"/>
                  </a:moveTo>
                  <a:lnTo>
                    <a:pt x="2819400" y="609600"/>
                  </a:lnTo>
                </a:path>
                <a:path w="2819400" h="1828800">
                  <a:moveTo>
                    <a:pt x="0" y="1524000"/>
                  </a:moveTo>
                  <a:lnTo>
                    <a:pt x="1143000" y="1524000"/>
                  </a:lnTo>
                </a:path>
                <a:path w="2819400" h="1828800">
                  <a:moveTo>
                    <a:pt x="533400" y="1066800"/>
                  </a:moveTo>
                  <a:lnTo>
                    <a:pt x="609600" y="990600"/>
                  </a:lnTo>
                </a:path>
                <a:path w="2819400" h="1828800">
                  <a:moveTo>
                    <a:pt x="533400" y="914400"/>
                  </a:moveTo>
                  <a:lnTo>
                    <a:pt x="609600" y="838200"/>
                  </a:lnTo>
                </a:path>
                <a:path w="2819400" h="1828800">
                  <a:moveTo>
                    <a:pt x="533400" y="1219200"/>
                  </a:moveTo>
                  <a:lnTo>
                    <a:pt x="609600" y="1143000"/>
                  </a:lnTo>
                </a:path>
                <a:path w="2819400" h="1828800">
                  <a:moveTo>
                    <a:pt x="533400" y="1066800"/>
                  </a:moveTo>
                  <a:lnTo>
                    <a:pt x="609600" y="1143000"/>
                  </a:lnTo>
                </a:path>
                <a:path w="2819400" h="1828800">
                  <a:moveTo>
                    <a:pt x="533400" y="914400"/>
                  </a:moveTo>
                  <a:lnTo>
                    <a:pt x="609600" y="990600"/>
                  </a:lnTo>
                </a:path>
                <a:path w="2819400" h="1828800">
                  <a:moveTo>
                    <a:pt x="533400" y="1219200"/>
                  </a:moveTo>
                  <a:lnTo>
                    <a:pt x="533400" y="1524000"/>
                  </a:lnTo>
                </a:path>
                <a:path w="2819400" h="1828800">
                  <a:moveTo>
                    <a:pt x="609600" y="533400"/>
                  </a:moveTo>
                  <a:lnTo>
                    <a:pt x="609600" y="838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1907" y="4333647"/>
              <a:ext cx="85544" cy="85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54102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457200"/>
                  </a:moveTo>
                  <a:lnTo>
                    <a:pt x="381000" y="457200"/>
                  </a:lnTo>
                </a:path>
                <a:path w="609600" h="457200">
                  <a:moveTo>
                    <a:pt x="152400" y="0"/>
                  </a:moveTo>
                  <a:lnTo>
                    <a:pt x="609600" y="0"/>
                  </a:lnTo>
                </a:path>
                <a:path w="609600" h="457200">
                  <a:moveTo>
                    <a:pt x="180339" y="0"/>
                  </a:moveTo>
                  <a:lnTo>
                    <a:pt x="180339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9000" y="53340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3000" y="5029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17340" y="4086859"/>
            <a:ext cx="29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2450" y="4372609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5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3457" y="3343047"/>
            <a:ext cx="1052195" cy="1339215"/>
            <a:chOff x="6623457" y="3343047"/>
            <a:chExt cx="1052195" cy="1339215"/>
          </a:xfrm>
        </p:grpSpPr>
        <p:sp>
          <p:nvSpPr>
            <p:cNvPr id="15" name="object 15"/>
            <p:cNvSpPr/>
            <p:nvPr/>
          </p:nvSpPr>
          <p:spPr>
            <a:xfrm>
              <a:off x="6629400" y="432942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8130" y="4296409"/>
              <a:ext cx="306070" cy="381000"/>
            </a:xfrm>
            <a:custGeom>
              <a:avLst/>
              <a:gdLst/>
              <a:ahLst/>
              <a:cxnLst/>
              <a:rect l="l" t="t" r="r" b="b"/>
              <a:pathLst>
                <a:path w="306070" h="381000">
                  <a:moveTo>
                    <a:pt x="306070" y="0"/>
                  </a:moveTo>
                  <a:lnTo>
                    <a:pt x="0" y="190500"/>
                  </a:lnTo>
                  <a:lnTo>
                    <a:pt x="306070" y="381000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8130" y="3428999"/>
              <a:ext cx="999490" cy="1248410"/>
            </a:xfrm>
            <a:custGeom>
              <a:avLst/>
              <a:gdLst/>
              <a:ahLst/>
              <a:cxnLst/>
              <a:rect l="l" t="t" r="r" b="b"/>
              <a:pathLst>
                <a:path w="999490" h="1248410">
                  <a:moveTo>
                    <a:pt x="306070" y="867410"/>
                  </a:moveTo>
                  <a:lnTo>
                    <a:pt x="306070" y="1248410"/>
                  </a:lnTo>
                  <a:lnTo>
                    <a:pt x="0" y="1057910"/>
                  </a:lnTo>
                  <a:lnTo>
                    <a:pt x="306070" y="867410"/>
                  </a:lnTo>
                  <a:close/>
                </a:path>
                <a:path w="999490" h="1248410">
                  <a:moveTo>
                    <a:pt x="306070" y="867410"/>
                  </a:moveTo>
                  <a:lnTo>
                    <a:pt x="306070" y="867410"/>
                  </a:lnTo>
                </a:path>
                <a:path w="999490" h="1248410">
                  <a:moveTo>
                    <a:pt x="0" y="1248410"/>
                  </a:moveTo>
                  <a:lnTo>
                    <a:pt x="0" y="1248410"/>
                  </a:lnTo>
                </a:path>
                <a:path w="999490" h="1248410">
                  <a:moveTo>
                    <a:pt x="306070" y="1066800"/>
                  </a:moveTo>
                  <a:lnTo>
                    <a:pt x="915670" y="1066800"/>
                  </a:lnTo>
                </a:path>
                <a:path w="999490" h="1248410">
                  <a:moveTo>
                    <a:pt x="923290" y="533400"/>
                  </a:moveTo>
                  <a:lnTo>
                    <a:pt x="999490" y="457200"/>
                  </a:lnTo>
                </a:path>
                <a:path w="999490" h="1248410">
                  <a:moveTo>
                    <a:pt x="923290" y="684530"/>
                  </a:moveTo>
                  <a:lnTo>
                    <a:pt x="999490" y="609600"/>
                  </a:lnTo>
                </a:path>
                <a:path w="999490" h="1248410">
                  <a:moveTo>
                    <a:pt x="923290" y="533400"/>
                  </a:moveTo>
                  <a:lnTo>
                    <a:pt x="999490" y="609600"/>
                  </a:lnTo>
                </a:path>
                <a:path w="999490" h="1248410">
                  <a:moveTo>
                    <a:pt x="923290" y="381000"/>
                  </a:moveTo>
                  <a:lnTo>
                    <a:pt x="999490" y="304800"/>
                  </a:lnTo>
                </a:path>
                <a:path w="999490" h="1248410">
                  <a:moveTo>
                    <a:pt x="923290" y="381000"/>
                  </a:moveTo>
                  <a:lnTo>
                    <a:pt x="999490" y="457200"/>
                  </a:lnTo>
                </a:path>
                <a:path w="999490" h="1248410">
                  <a:moveTo>
                    <a:pt x="999490" y="0"/>
                  </a:moveTo>
                  <a:lnTo>
                    <a:pt x="99949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9927" y="3343047"/>
              <a:ext cx="85544" cy="868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3800" y="411479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5940" y="1544319"/>
            <a:ext cx="7933055" cy="1760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INT0 and INT1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normally </a:t>
            </a:r>
            <a:r>
              <a:rPr sz="2800" spc="-5" dirty="0">
                <a:latin typeface="Arial"/>
                <a:cs typeface="Arial"/>
              </a:rPr>
              <a:t>held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high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a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low-level </a:t>
            </a:r>
            <a:r>
              <a:rPr sz="2800" spc="-5" dirty="0">
                <a:latin typeface="Arial"/>
                <a:cs typeface="Arial"/>
              </a:rPr>
              <a:t>signal is applied </a:t>
            </a:r>
            <a:r>
              <a:rPr sz="2800" dirty="0">
                <a:latin typeface="Arial"/>
                <a:cs typeface="Arial"/>
              </a:rPr>
              <a:t>to them, it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triggers </a:t>
            </a:r>
            <a:r>
              <a:rPr sz="2800" spc="-5" dirty="0">
                <a:latin typeface="Arial"/>
                <a:cs typeface="Arial"/>
              </a:rPr>
              <a:t>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interrupt</a:t>
            </a:r>
            <a:endParaRPr sz="2800">
              <a:latin typeface="Arial"/>
              <a:cs typeface="Arial"/>
            </a:endParaRPr>
          </a:p>
          <a:p>
            <a:pPr marR="823594" algn="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Arial"/>
                <a:cs typeface="Arial"/>
              </a:rPr>
              <a:t>V</a:t>
            </a:r>
            <a:r>
              <a:rPr sz="1200" b="1" spc="10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6500" y="5306059"/>
            <a:ext cx="34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6700" y="3934459"/>
            <a:ext cx="329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LED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2237" y="4414837"/>
            <a:ext cx="1685925" cy="1838325"/>
            <a:chOff x="5202237" y="4414837"/>
            <a:chExt cx="1685925" cy="1838325"/>
          </a:xfrm>
        </p:grpSpPr>
        <p:sp>
          <p:nvSpPr>
            <p:cNvPr id="3" name="object 3"/>
            <p:cNvSpPr/>
            <p:nvPr/>
          </p:nvSpPr>
          <p:spPr>
            <a:xfrm>
              <a:off x="5207000" y="4419600"/>
              <a:ext cx="1066800" cy="1828800"/>
            </a:xfrm>
            <a:custGeom>
              <a:avLst/>
              <a:gdLst/>
              <a:ahLst/>
              <a:cxnLst/>
              <a:rect l="l" t="t" r="r" b="b"/>
              <a:pathLst>
                <a:path w="1066800" h="1828800">
                  <a:moveTo>
                    <a:pt x="1066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066800" y="18288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07000" y="4419600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533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1828800"/>
                  </a:lnTo>
                  <a:lnTo>
                    <a:pt x="533400" y="1828800"/>
                  </a:lnTo>
                  <a:close/>
                </a:path>
                <a:path w="1676400" h="1828800">
                  <a:moveTo>
                    <a:pt x="1066800" y="609600"/>
                  </a:moveTo>
                  <a:lnTo>
                    <a:pt x="16764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86450" y="4906009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5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78637" y="3876447"/>
            <a:ext cx="1050925" cy="1339215"/>
            <a:chOff x="6878637" y="3876447"/>
            <a:chExt cx="1050925" cy="1339215"/>
          </a:xfrm>
        </p:grpSpPr>
        <p:sp>
          <p:nvSpPr>
            <p:cNvPr id="7" name="object 7"/>
            <p:cNvSpPr/>
            <p:nvPr/>
          </p:nvSpPr>
          <p:spPr>
            <a:xfrm>
              <a:off x="6883400" y="486282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3400" y="4828539"/>
              <a:ext cx="304800" cy="382270"/>
            </a:xfrm>
            <a:custGeom>
              <a:avLst/>
              <a:gdLst/>
              <a:ahLst/>
              <a:cxnLst/>
              <a:rect l="l" t="t" r="r" b="b"/>
              <a:pathLst>
                <a:path w="304800" h="382270">
                  <a:moveTo>
                    <a:pt x="304800" y="0"/>
                  </a:moveTo>
                  <a:lnTo>
                    <a:pt x="0" y="190500"/>
                  </a:lnTo>
                  <a:lnTo>
                    <a:pt x="304800" y="38227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3400" y="3962399"/>
              <a:ext cx="998219" cy="1248410"/>
            </a:xfrm>
            <a:custGeom>
              <a:avLst/>
              <a:gdLst/>
              <a:ahLst/>
              <a:cxnLst/>
              <a:rect l="l" t="t" r="r" b="b"/>
              <a:pathLst>
                <a:path w="998220" h="1248410">
                  <a:moveTo>
                    <a:pt x="304800" y="866139"/>
                  </a:moveTo>
                  <a:lnTo>
                    <a:pt x="304800" y="1248410"/>
                  </a:lnTo>
                  <a:lnTo>
                    <a:pt x="0" y="1056639"/>
                  </a:lnTo>
                  <a:lnTo>
                    <a:pt x="304800" y="866139"/>
                  </a:lnTo>
                  <a:close/>
                </a:path>
                <a:path w="998220" h="1248410">
                  <a:moveTo>
                    <a:pt x="304800" y="866139"/>
                  </a:moveTo>
                  <a:lnTo>
                    <a:pt x="304800" y="866139"/>
                  </a:lnTo>
                </a:path>
                <a:path w="998220" h="1248410">
                  <a:moveTo>
                    <a:pt x="0" y="1248410"/>
                  </a:moveTo>
                  <a:lnTo>
                    <a:pt x="0" y="1248410"/>
                  </a:lnTo>
                </a:path>
                <a:path w="998220" h="1248410">
                  <a:moveTo>
                    <a:pt x="304800" y="1066800"/>
                  </a:moveTo>
                  <a:lnTo>
                    <a:pt x="914400" y="1066800"/>
                  </a:lnTo>
                </a:path>
                <a:path w="998220" h="1248410">
                  <a:moveTo>
                    <a:pt x="922020" y="533400"/>
                  </a:moveTo>
                  <a:lnTo>
                    <a:pt x="998220" y="457200"/>
                  </a:lnTo>
                </a:path>
                <a:path w="998220" h="1248410">
                  <a:moveTo>
                    <a:pt x="922020" y="685800"/>
                  </a:moveTo>
                  <a:lnTo>
                    <a:pt x="998220" y="609600"/>
                  </a:lnTo>
                </a:path>
                <a:path w="998220" h="1248410">
                  <a:moveTo>
                    <a:pt x="922020" y="533400"/>
                  </a:moveTo>
                  <a:lnTo>
                    <a:pt x="998220" y="609600"/>
                  </a:lnTo>
                </a:path>
                <a:path w="998220" h="1248410">
                  <a:moveTo>
                    <a:pt x="922020" y="381000"/>
                  </a:moveTo>
                  <a:lnTo>
                    <a:pt x="998220" y="304800"/>
                  </a:lnTo>
                </a:path>
                <a:path w="998220" h="1248410">
                  <a:moveTo>
                    <a:pt x="922020" y="381000"/>
                  </a:moveTo>
                  <a:lnTo>
                    <a:pt x="998220" y="457200"/>
                  </a:lnTo>
                </a:path>
                <a:path w="998220" h="1248410">
                  <a:moveTo>
                    <a:pt x="998220" y="0"/>
                  </a:moveTo>
                  <a:lnTo>
                    <a:pt x="99822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3927" y="3876447"/>
              <a:ext cx="85544" cy="85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97800" y="464819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04759" y="3629659"/>
            <a:ext cx="29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0500" y="5839459"/>
            <a:ext cx="342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0700" y="4467859"/>
            <a:ext cx="329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LED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6800" y="5652770"/>
            <a:ext cx="1371600" cy="533400"/>
          </a:xfrm>
          <a:prstGeom prst="rect">
            <a:avLst/>
          </a:prstGeom>
          <a:solidFill>
            <a:srgbClr val="BADFE2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19"/>
              </a:spcBef>
            </a:pPr>
            <a:r>
              <a:rPr sz="1800" b="1" spc="-1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38400" y="4262754"/>
            <a:ext cx="2743200" cy="1718945"/>
            <a:chOff x="2438400" y="4262754"/>
            <a:chExt cx="2743200" cy="1718945"/>
          </a:xfrm>
        </p:grpSpPr>
        <p:sp>
          <p:nvSpPr>
            <p:cNvPr id="17" name="object 17"/>
            <p:cNvSpPr/>
            <p:nvPr/>
          </p:nvSpPr>
          <p:spPr>
            <a:xfrm>
              <a:off x="2438400" y="5943600"/>
              <a:ext cx="2672080" cy="0"/>
            </a:xfrm>
            <a:custGeom>
              <a:avLst/>
              <a:gdLst/>
              <a:ahLst/>
              <a:cxnLst/>
              <a:rect l="l" t="t" r="r" b="b"/>
              <a:pathLst>
                <a:path w="2672079">
                  <a:moveTo>
                    <a:pt x="0" y="0"/>
                  </a:moveTo>
                  <a:lnTo>
                    <a:pt x="26720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5905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00" y="4876799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0"/>
                  </a:moveTo>
                  <a:lnTo>
                    <a:pt x="838200" y="0"/>
                  </a:lnTo>
                </a:path>
                <a:path w="838200" h="609600">
                  <a:moveTo>
                    <a:pt x="838200" y="0"/>
                  </a:moveTo>
                  <a:lnTo>
                    <a:pt x="8382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1400" y="5486399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4267199"/>
              <a:ext cx="200660" cy="468630"/>
            </a:xfrm>
            <a:custGeom>
              <a:avLst/>
              <a:gdLst/>
              <a:ahLst/>
              <a:cxnLst/>
              <a:rect l="l" t="t" r="r" b="b"/>
              <a:pathLst>
                <a:path w="200660" h="468629">
                  <a:moveTo>
                    <a:pt x="0" y="0"/>
                  </a:moveTo>
                  <a:lnTo>
                    <a:pt x="200660" y="46863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5630" y="4716779"/>
              <a:ext cx="69850" cy="83820"/>
            </a:xfrm>
            <a:custGeom>
              <a:avLst/>
              <a:gdLst/>
              <a:ahLst/>
              <a:cxnLst/>
              <a:rect l="l" t="t" r="r" b="b"/>
              <a:pathLst>
                <a:path w="69850" h="83820">
                  <a:moveTo>
                    <a:pt x="69850" y="0"/>
                  </a:moveTo>
                  <a:lnTo>
                    <a:pt x="0" y="29210"/>
                  </a:lnTo>
                  <a:lnTo>
                    <a:pt x="64769" y="8382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1000" y="4876799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35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2900" y="52590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82470" y="3843020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Normally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63670" y="4300220"/>
            <a:ext cx="104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Interrupt 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0869" y="567690"/>
            <a:ext cx="593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82" baseline="5555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000" spc="-55" dirty="0">
                <a:solidFill>
                  <a:srgbClr val="FF0000"/>
                </a:solidFill>
              </a:rPr>
              <a:t>How </a:t>
            </a:r>
            <a:r>
              <a:rPr sz="2000" dirty="0">
                <a:solidFill>
                  <a:srgbClr val="FF0000"/>
                </a:solidFill>
              </a:rPr>
              <a:t>8051 </a:t>
            </a:r>
            <a:r>
              <a:rPr sz="2000" spc="10" dirty="0">
                <a:solidFill>
                  <a:srgbClr val="FF0000"/>
                </a:solidFill>
              </a:rPr>
              <a:t>knows </a:t>
            </a:r>
            <a:r>
              <a:rPr sz="2000" dirty="0">
                <a:solidFill>
                  <a:srgbClr val="FF0000"/>
                </a:solidFill>
              </a:rPr>
              <a:t>that an </a:t>
            </a:r>
            <a:r>
              <a:rPr sz="2000" spc="-5" dirty="0">
                <a:solidFill>
                  <a:srgbClr val="FF0000"/>
                </a:solidFill>
              </a:rPr>
              <a:t>interrupt is</a:t>
            </a:r>
            <a:r>
              <a:rPr sz="2000" spc="65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activated?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8069" y="1336040"/>
            <a:ext cx="705739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0000"/>
              </a:lnSpc>
              <a:spcBef>
                <a:spcPts val="100"/>
              </a:spcBef>
            </a:pPr>
            <a:r>
              <a:rPr sz="3000" spc="-547" baseline="5555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r>
              <a:rPr sz="2000" b="1" spc="-365" dirty="0">
                <a:latin typeface="Arial"/>
                <a:cs typeface="Arial"/>
              </a:rPr>
              <a:t>If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spc="5" dirty="0">
                <a:latin typeface="Arial"/>
                <a:cs typeface="Arial"/>
              </a:rPr>
              <a:t>hardware </a:t>
            </a:r>
            <a:r>
              <a:rPr sz="2000" b="1" spc="-5" dirty="0">
                <a:latin typeface="Arial"/>
                <a:cs typeface="Arial"/>
              </a:rPr>
              <a:t>interrupts are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enabled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IE  register,8051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samples </a:t>
            </a:r>
            <a:r>
              <a:rPr sz="2000" b="1" dirty="0">
                <a:latin typeface="Arial"/>
                <a:cs typeface="Arial"/>
              </a:rPr>
              <a:t>the INT </a:t>
            </a:r>
            <a:r>
              <a:rPr sz="2000" b="1" spc="-5" dirty="0">
                <a:latin typeface="Arial"/>
                <a:cs typeface="Arial"/>
              </a:rPr>
              <a:t>0/1 pin for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low level signal 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once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each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machine</a:t>
            </a:r>
            <a:r>
              <a:rPr sz="2000" b="1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cycle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sz="3000" spc="-547" baseline="5555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r>
              <a:rPr sz="2000" b="1" spc="-365" dirty="0">
                <a:latin typeface="Arial"/>
                <a:cs typeface="Arial"/>
              </a:rPr>
              <a:t>If </a:t>
            </a:r>
            <a:r>
              <a:rPr sz="2000" b="1" spc="-5" dirty="0">
                <a:latin typeface="Arial"/>
                <a:cs typeface="Arial"/>
              </a:rPr>
              <a:t>during sampling </a:t>
            </a:r>
            <a:r>
              <a:rPr sz="2000" b="1" dirty="0">
                <a:latin typeface="Arial"/>
                <a:cs typeface="Arial"/>
              </a:rPr>
              <a:t>8051 senses the </a:t>
            </a:r>
            <a:r>
              <a:rPr sz="2000" b="1" spc="-5" dirty="0">
                <a:latin typeface="Arial"/>
                <a:cs typeface="Arial"/>
              </a:rPr>
              <a:t>signal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INT0/1 </a:t>
            </a:r>
            <a:r>
              <a:rPr sz="2000" b="1" spc="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be  </a:t>
            </a:r>
            <a:r>
              <a:rPr sz="2000" b="1" spc="10" dirty="0">
                <a:latin typeface="Arial"/>
                <a:cs typeface="Arial"/>
              </a:rPr>
              <a:t>low, </a:t>
            </a:r>
            <a:r>
              <a:rPr sz="2000" b="1" spc="-5" dirty="0">
                <a:latin typeface="Arial"/>
                <a:cs typeface="Arial"/>
              </a:rPr>
              <a:t>the interrupt 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activated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810" y="497840"/>
            <a:ext cx="6080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 </a:t>
            </a:r>
            <a:r>
              <a:rPr sz="44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4400" b="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8031480" cy="43256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interrupt </a:t>
            </a:r>
            <a:r>
              <a:rPr sz="3200" spc="-5" dirty="0">
                <a:latin typeface="Arial"/>
                <a:cs typeface="Arial"/>
              </a:rPr>
              <a:t>is an external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internal </a:t>
            </a:r>
            <a:r>
              <a:rPr sz="3200" dirty="0">
                <a:latin typeface="Arial"/>
                <a:cs typeface="Arial"/>
              </a:rPr>
              <a:t>event  </a:t>
            </a:r>
            <a:r>
              <a:rPr sz="3200" spc="-5" dirty="0">
                <a:latin typeface="Arial"/>
                <a:cs typeface="Arial"/>
              </a:rPr>
              <a:t>that interrupts the </a:t>
            </a:r>
            <a:r>
              <a:rPr sz="3200" dirty="0">
                <a:latin typeface="Arial"/>
                <a:cs typeface="Arial"/>
              </a:rPr>
              <a:t>microcontroller </a:t>
            </a:r>
            <a:r>
              <a:rPr sz="3200" spc="-5" dirty="0">
                <a:latin typeface="Arial"/>
                <a:cs typeface="Arial"/>
              </a:rPr>
              <a:t>to inform  it </a:t>
            </a:r>
            <a:r>
              <a:rPr sz="3200" dirty="0">
                <a:latin typeface="Arial"/>
                <a:cs typeface="Arial"/>
              </a:rPr>
              <a:t>that a </a:t>
            </a:r>
            <a:r>
              <a:rPr sz="3200" spc="-5" dirty="0">
                <a:latin typeface="Arial"/>
                <a:cs typeface="Arial"/>
              </a:rPr>
              <a:t>device </a:t>
            </a:r>
            <a:r>
              <a:rPr sz="3200" dirty="0">
                <a:latin typeface="Arial"/>
                <a:cs typeface="Arial"/>
              </a:rPr>
              <a:t>needs </a:t>
            </a:r>
            <a:r>
              <a:rPr sz="3200" spc="-5" dirty="0">
                <a:latin typeface="Arial"/>
                <a:cs typeface="Arial"/>
              </a:rPr>
              <a:t>its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  <a:p>
            <a:pPr marL="355600" marR="310515" indent="-342900">
              <a:lnSpc>
                <a:spcPct val="9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set of program </a:t>
            </a:r>
            <a:r>
              <a:rPr sz="3200" spc="-5" dirty="0">
                <a:latin typeface="Arial"/>
                <a:cs typeface="Arial"/>
              </a:rPr>
              <a:t>instructions </a:t>
            </a:r>
            <a:r>
              <a:rPr sz="3200" spc="-10" dirty="0">
                <a:latin typeface="Arial"/>
                <a:cs typeface="Arial"/>
              </a:rPr>
              <a:t>written </a:t>
            </a:r>
            <a:r>
              <a:rPr sz="3200" spc="-5" dirty="0">
                <a:latin typeface="Arial"/>
                <a:cs typeface="Arial"/>
              </a:rPr>
              <a:t>to  service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interrupt is called the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Interrupt  Service Routine</a:t>
            </a:r>
            <a:endParaRPr sz="3200">
              <a:latin typeface="Arial"/>
              <a:cs typeface="Arial"/>
            </a:endParaRPr>
          </a:p>
          <a:p>
            <a:pPr marL="355600" marR="7620" indent="-342900">
              <a:lnSpc>
                <a:spcPts val="345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8051 has six </a:t>
            </a:r>
            <a:r>
              <a:rPr sz="3200" spc="-5" dirty="0">
                <a:latin typeface="Arial"/>
                <a:cs typeface="Arial"/>
              </a:rPr>
              <a:t>different </a:t>
            </a:r>
            <a:r>
              <a:rPr sz="3200" dirty="0">
                <a:latin typeface="Arial"/>
                <a:cs typeface="Arial"/>
              </a:rPr>
              <a:t>sources of </a:t>
            </a:r>
            <a:r>
              <a:rPr sz="3200" spc="-5" dirty="0">
                <a:latin typeface="Arial"/>
                <a:cs typeface="Arial"/>
              </a:rPr>
              <a:t>interrupts  External: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Power-up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reset,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INT0,</a:t>
            </a:r>
            <a:r>
              <a:rPr sz="32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INT1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3200" spc="-5" dirty="0">
                <a:latin typeface="Arial"/>
                <a:cs typeface="Arial"/>
              </a:rPr>
              <a:t>Internal: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Timer0, Timer1,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Serial</a:t>
            </a:r>
            <a:r>
              <a:rPr sz="32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Port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" y="1140459"/>
            <a:ext cx="7832090" cy="11341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8300" marR="17780" indent="-342900">
              <a:lnSpc>
                <a:spcPct val="79900"/>
              </a:lnSpc>
              <a:spcBef>
                <a:spcPts val="775"/>
              </a:spcBef>
            </a:pPr>
            <a:r>
              <a:rPr sz="4200" b="0" spc="-37" baseline="5952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800" spc="-25" dirty="0">
                <a:solidFill>
                  <a:srgbClr val="FF0000"/>
                </a:solidFill>
              </a:rPr>
              <a:t>What </a:t>
            </a:r>
            <a:r>
              <a:rPr sz="2800" dirty="0">
                <a:solidFill>
                  <a:srgbClr val="FF0000"/>
                </a:solidFill>
              </a:rPr>
              <a:t>is </a:t>
            </a:r>
            <a:r>
              <a:rPr sz="2800" spc="-5" dirty="0">
                <a:solidFill>
                  <a:srgbClr val="FF0000"/>
                </a:solidFill>
              </a:rPr>
              <a:t>the minimum duration for which INT  0/1 pin </a:t>
            </a:r>
            <a:r>
              <a:rPr sz="2800" spc="-10" dirty="0">
                <a:solidFill>
                  <a:srgbClr val="FF0000"/>
                </a:solidFill>
              </a:rPr>
              <a:t>must be </a:t>
            </a:r>
            <a:r>
              <a:rPr sz="2800" spc="-5" dirty="0">
                <a:solidFill>
                  <a:srgbClr val="FF0000"/>
                </a:solidFill>
              </a:rPr>
              <a:t>held low for interrupt </a:t>
            </a:r>
            <a:r>
              <a:rPr sz="2800" dirty="0">
                <a:solidFill>
                  <a:srgbClr val="FF0000"/>
                </a:solidFill>
              </a:rPr>
              <a:t>to </a:t>
            </a:r>
            <a:r>
              <a:rPr sz="2800" spc="-5" dirty="0">
                <a:solidFill>
                  <a:srgbClr val="FF0000"/>
                </a:solidFill>
              </a:rPr>
              <a:t>be  activated?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93750" marR="687070" indent="-285750">
              <a:lnSpc>
                <a:spcPct val="79900"/>
              </a:lnSpc>
              <a:spcBef>
                <a:spcPts val="675"/>
              </a:spcBef>
              <a:buClr>
                <a:srgbClr val="99CC00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400" spc="-10" dirty="0"/>
              <a:t>The </a:t>
            </a:r>
            <a:r>
              <a:rPr sz="2400" spc="-5" dirty="0"/>
              <a:t>pin must be held </a:t>
            </a:r>
            <a:r>
              <a:rPr sz="2400" dirty="0"/>
              <a:t>low </a:t>
            </a:r>
            <a:r>
              <a:rPr sz="2400" spc="-5" dirty="0">
                <a:solidFill>
                  <a:srgbClr val="009999"/>
                </a:solidFill>
              </a:rPr>
              <a:t>until </a:t>
            </a:r>
            <a:r>
              <a:rPr sz="2400" dirty="0">
                <a:solidFill>
                  <a:srgbClr val="009999"/>
                </a:solidFill>
              </a:rPr>
              <a:t>the </a:t>
            </a:r>
            <a:r>
              <a:rPr sz="2400" spc="-5" dirty="0">
                <a:solidFill>
                  <a:srgbClr val="009999"/>
                </a:solidFill>
              </a:rPr>
              <a:t>start </a:t>
            </a:r>
            <a:r>
              <a:rPr sz="2400" dirty="0">
                <a:solidFill>
                  <a:srgbClr val="009999"/>
                </a:solidFill>
              </a:rPr>
              <a:t>of </a:t>
            </a:r>
            <a:r>
              <a:rPr sz="2400" spc="-5" dirty="0">
                <a:solidFill>
                  <a:srgbClr val="009999"/>
                </a:solidFill>
              </a:rPr>
              <a:t>the  execution </a:t>
            </a:r>
            <a:r>
              <a:rPr sz="2400" spc="-5" dirty="0"/>
              <a:t>of Interrupt Service</a:t>
            </a:r>
            <a:r>
              <a:rPr sz="2400" spc="15" dirty="0"/>
              <a:t> </a:t>
            </a:r>
            <a:r>
              <a:rPr sz="2400" spc="-5" dirty="0"/>
              <a:t>Routine</a:t>
            </a:r>
            <a:endParaRPr sz="2400"/>
          </a:p>
          <a:p>
            <a:pPr marL="793750" indent="-285750"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UnDotum"/>
              <a:buChar char=""/>
              <a:tabLst>
                <a:tab pos="793115" algn="l"/>
                <a:tab pos="793750" algn="l"/>
              </a:tabLst>
            </a:pPr>
            <a:r>
              <a:rPr sz="2400" spc="-10" dirty="0"/>
              <a:t>The </a:t>
            </a:r>
            <a:r>
              <a:rPr sz="2400" spc="-5" dirty="0">
                <a:solidFill>
                  <a:srgbClr val="009999"/>
                </a:solidFill>
              </a:rPr>
              <a:t>minimum </a:t>
            </a:r>
            <a:r>
              <a:rPr sz="2400" spc="-5" dirty="0"/>
              <a:t>duration </a:t>
            </a:r>
            <a:r>
              <a:rPr sz="2400" spc="5" dirty="0"/>
              <a:t>is </a:t>
            </a:r>
            <a:r>
              <a:rPr sz="2400" dirty="0">
                <a:solidFill>
                  <a:srgbClr val="009999"/>
                </a:solidFill>
              </a:rPr>
              <a:t>4 </a:t>
            </a:r>
            <a:r>
              <a:rPr sz="2400" spc="-5" dirty="0">
                <a:solidFill>
                  <a:srgbClr val="009999"/>
                </a:solidFill>
              </a:rPr>
              <a:t>machine</a:t>
            </a:r>
            <a:r>
              <a:rPr sz="2400" spc="10" dirty="0">
                <a:solidFill>
                  <a:srgbClr val="009999"/>
                </a:solidFill>
              </a:rPr>
              <a:t> </a:t>
            </a:r>
            <a:r>
              <a:rPr sz="2400" spc="-5" dirty="0">
                <a:solidFill>
                  <a:srgbClr val="009999"/>
                </a:solidFill>
              </a:rPr>
              <a:t>cycles</a:t>
            </a:r>
            <a:r>
              <a:rPr sz="2400" spc="-5" dirty="0"/>
              <a:t>.</a:t>
            </a:r>
            <a:endParaRPr sz="24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/>
          </a:p>
          <a:p>
            <a:pPr marL="393700" marR="43180" indent="-342900">
              <a:lnSpc>
                <a:spcPts val="2690"/>
              </a:lnSpc>
            </a:pPr>
            <a:r>
              <a:rPr sz="4200" b="0" spc="-52" baseline="5952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800" spc="-35" dirty="0">
                <a:solidFill>
                  <a:srgbClr val="FF0000"/>
                </a:solidFill>
              </a:rPr>
              <a:t>How </a:t>
            </a:r>
            <a:r>
              <a:rPr sz="2800" spc="-5" dirty="0">
                <a:solidFill>
                  <a:srgbClr val="FF0000"/>
                </a:solidFill>
              </a:rPr>
              <a:t>can </a:t>
            </a:r>
            <a:r>
              <a:rPr sz="2800" dirty="0">
                <a:solidFill>
                  <a:srgbClr val="FF0000"/>
                </a:solidFill>
              </a:rPr>
              <a:t>we </a:t>
            </a:r>
            <a:r>
              <a:rPr sz="2800" spc="-5" dirty="0">
                <a:solidFill>
                  <a:srgbClr val="FF0000"/>
                </a:solidFill>
              </a:rPr>
              <a:t>make sure that </a:t>
            </a:r>
            <a:r>
              <a:rPr sz="2800" dirty="0">
                <a:solidFill>
                  <a:srgbClr val="FF0000"/>
                </a:solidFill>
              </a:rPr>
              <a:t>a </a:t>
            </a:r>
            <a:r>
              <a:rPr sz="2800" spc="-10" dirty="0">
                <a:solidFill>
                  <a:srgbClr val="FF0000"/>
                </a:solidFill>
              </a:rPr>
              <a:t>single </a:t>
            </a:r>
            <a:r>
              <a:rPr sz="2800" spc="-5" dirty="0">
                <a:solidFill>
                  <a:srgbClr val="FF0000"/>
                </a:solidFill>
              </a:rPr>
              <a:t>interrupt  </a:t>
            </a:r>
            <a:r>
              <a:rPr sz="2800" dirty="0">
                <a:solidFill>
                  <a:srgbClr val="FF0000"/>
                </a:solidFill>
              </a:rPr>
              <a:t>is </a:t>
            </a:r>
            <a:r>
              <a:rPr sz="2800" spc="-10" dirty="0">
                <a:solidFill>
                  <a:srgbClr val="FF0000"/>
                </a:solidFill>
              </a:rPr>
              <a:t>not </a:t>
            </a:r>
            <a:r>
              <a:rPr sz="2800" spc="-5" dirty="0">
                <a:solidFill>
                  <a:srgbClr val="FF0000"/>
                </a:solidFill>
              </a:rPr>
              <a:t>interpreted as multiple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interrupts?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469129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889" y="4494529"/>
            <a:ext cx="7102475" cy="817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sz="2000" b="1" spc="-10" dirty="0"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low-level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INT0/1 pin be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brought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back to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high before  </a:t>
            </a:r>
            <a:r>
              <a:rPr sz="2000" b="1" spc="-5" dirty="0"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9999"/>
                </a:solidFill>
                <a:latin typeface="Arial"/>
                <a:cs typeface="Arial"/>
              </a:rPr>
              <a:t>execution of </a:t>
            </a:r>
            <a:r>
              <a:rPr sz="2000" b="1" spc="-5" dirty="0">
                <a:solidFill>
                  <a:srgbClr val="009999"/>
                </a:solidFill>
                <a:latin typeface="Arial"/>
                <a:cs typeface="Arial"/>
              </a:rPr>
              <a:t>RETI </a:t>
            </a:r>
            <a:r>
              <a:rPr sz="2000" b="1" spc="-5" dirty="0">
                <a:latin typeface="Arial"/>
                <a:cs typeface="Arial"/>
              </a:rPr>
              <a:t>instruction in Interrupt </a:t>
            </a:r>
            <a:r>
              <a:rPr sz="2000" b="1" spc="-10" dirty="0">
                <a:latin typeface="Arial"/>
                <a:cs typeface="Arial"/>
              </a:rPr>
              <a:t>Service  </a:t>
            </a:r>
            <a:r>
              <a:rPr sz="2000" b="1" spc="-5" dirty="0">
                <a:latin typeface="Arial"/>
                <a:cs typeface="Arial"/>
              </a:rPr>
              <a:t>Routine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558800"/>
            <a:ext cx="388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Remember</a:t>
            </a:r>
            <a:r>
              <a:rPr sz="3600" b="0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that…..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298055" cy="310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28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There are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activation levels for the  external hardware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interrupts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Level</a:t>
            </a:r>
            <a:r>
              <a:rPr sz="28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triggered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Edge</a:t>
            </a:r>
            <a:r>
              <a:rPr sz="2800" spc="-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triggered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Level </a:t>
            </a:r>
            <a:r>
              <a:rPr sz="3200" spc="-5" dirty="0">
                <a:latin typeface="Arial"/>
                <a:cs typeface="Arial"/>
              </a:rPr>
              <a:t>triggered interrupts is the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default 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mode </a:t>
            </a:r>
            <a:r>
              <a:rPr sz="3200" dirty="0">
                <a:latin typeface="Arial"/>
                <a:cs typeface="Arial"/>
              </a:rPr>
              <a:t>upon </a:t>
            </a:r>
            <a:r>
              <a:rPr sz="3200" spc="-5" dirty="0">
                <a:latin typeface="Arial"/>
                <a:cs typeface="Arial"/>
              </a:rPr>
              <a:t>RESET of 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8051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989" y="558800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Edge </a:t>
            </a:r>
            <a:r>
              <a:rPr sz="3600" b="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Triggered</a:t>
            </a:r>
            <a:r>
              <a:rPr sz="3600" b="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1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183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328420"/>
            <a:ext cx="732155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1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 must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the bits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TCON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register </a:t>
            </a:r>
            <a:r>
              <a:rPr sz="2400" dirty="0">
                <a:latin typeface="Arial"/>
                <a:cs typeface="Arial"/>
              </a:rPr>
              <a:t>to make  </a:t>
            </a:r>
            <a:r>
              <a:rPr sz="2400" spc="-5" dirty="0">
                <a:latin typeface="Arial"/>
                <a:cs typeface="Arial"/>
              </a:rPr>
              <a:t>interrupts edge-triggered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high-to-low </a:t>
            </a:r>
            <a:r>
              <a:rPr sz="2400" spc="-1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applied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INT0/1 </a:t>
            </a:r>
            <a:r>
              <a:rPr sz="2400" spc="-10" dirty="0">
                <a:latin typeface="Arial"/>
                <a:cs typeface="Arial"/>
              </a:rPr>
              <a:t>pin,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8051 will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interrupted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91417" y="4186237"/>
            <a:ext cx="1685925" cy="1838325"/>
            <a:chOff x="4991417" y="4186237"/>
            <a:chExt cx="1685925" cy="1838325"/>
          </a:xfrm>
        </p:grpSpPr>
        <p:sp>
          <p:nvSpPr>
            <p:cNvPr id="7" name="object 7"/>
            <p:cNvSpPr/>
            <p:nvPr/>
          </p:nvSpPr>
          <p:spPr>
            <a:xfrm>
              <a:off x="4996179" y="4191000"/>
              <a:ext cx="1066800" cy="1828800"/>
            </a:xfrm>
            <a:custGeom>
              <a:avLst/>
              <a:gdLst/>
              <a:ahLst/>
              <a:cxnLst/>
              <a:rect l="l" t="t" r="r" b="b"/>
              <a:pathLst>
                <a:path w="1066800" h="1828800">
                  <a:moveTo>
                    <a:pt x="1066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066800" y="18288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6179" y="4191000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533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1828800"/>
                  </a:lnTo>
                  <a:lnTo>
                    <a:pt x="533400" y="1828800"/>
                  </a:lnTo>
                  <a:close/>
                </a:path>
                <a:path w="1676400" h="1828800">
                  <a:moveTo>
                    <a:pt x="1066800" y="609600"/>
                  </a:moveTo>
                  <a:lnTo>
                    <a:pt x="16764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75629" y="4677409"/>
            <a:ext cx="327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1</a:t>
            </a:r>
            <a:r>
              <a:rPr sz="1200" b="1" spc="-5" dirty="0">
                <a:latin typeface="Arial"/>
                <a:cs typeface="Arial"/>
              </a:rPr>
              <a:t>.</a:t>
            </a:r>
            <a:r>
              <a:rPr sz="1200" b="1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6547" y="3647847"/>
            <a:ext cx="1052195" cy="1339215"/>
            <a:chOff x="6666547" y="3647847"/>
            <a:chExt cx="1052195" cy="1339215"/>
          </a:xfrm>
        </p:grpSpPr>
        <p:sp>
          <p:nvSpPr>
            <p:cNvPr id="11" name="object 11"/>
            <p:cNvSpPr/>
            <p:nvPr/>
          </p:nvSpPr>
          <p:spPr>
            <a:xfrm>
              <a:off x="6672579" y="463422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71309" y="4599939"/>
              <a:ext cx="306070" cy="382270"/>
            </a:xfrm>
            <a:custGeom>
              <a:avLst/>
              <a:gdLst/>
              <a:ahLst/>
              <a:cxnLst/>
              <a:rect l="l" t="t" r="r" b="b"/>
              <a:pathLst>
                <a:path w="306070" h="382270">
                  <a:moveTo>
                    <a:pt x="306070" y="0"/>
                  </a:moveTo>
                  <a:lnTo>
                    <a:pt x="0" y="190500"/>
                  </a:lnTo>
                  <a:lnTo>
                    <a:pt x="306070" y="382270"/>
                  </a:lnTo>
                  <a:lnTo>
                    <a:pt x="30607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1309" y="3733799"/>
              <a:ext cx="999490" cy="1248410"/>
            </a:xfrm>
            <a:custGeom>
              <a:avLst/>
              <a:gdLst/>
              <a:ahLst/>
              <a:cxnLst/>
              <a:rect l="l" t="t" r="r" b="b"/>
              <a:pathLst>
                <a:path w="999490" h="1248410">
                  <a:moveTo>
                    <a:pt x="306070" y="866139"/>
                  </a:moveTo>
                  <a:lnTo>
                    <a:pt x="306070" y="1248410"/>
                  </a:lnTo>
                  <a:lnTo>
                    <a:pt x="0" y="1056639"/>
                  </a:lnTo>
                  <a:lnTo>
                    <a:pt x="306070" y="866139"/>
                  </a:lnTo>
                  <a:close/>
                </a:path>
                <a:path w="999490" h="1248410">
                  <a:moveTo>
                    <a:pt x="306070" y="866139"/>
                  </a:moveTo>
                  <a:lnTo>
                    <a:pt x="306070" y="866139"/>
                  </a:lnTo>
                </a:path>
                <a:path w="999490" h="1248410">
                  <a:moveTo>
                    <a:pt x="0" y="1248410"/>
                  </a:moveTo>
                  <a:lnTo>
                    <a:pt x="0" y="1248410"/>
                  </a:lnTo>
                </a:path>
                <a:path w="999490" h="1248410">
                  <a:moveTo>
                    <a:pt x="306070" y="1066800"/>
                  </a:moveTo>
                  <a:lnTo>
                    <a:pt x="915670" y="1066800"/>
                  </a:lnTo>
                </a:path>
                <a:path w="999490" h="1248410">
                  <a:moveTo>
                    <a:pt x="923290" y="533400"/>
                  </a:moveTo>
                  <a:lnTo>
                    <a:pt x="999490" y="457200"/>
                  </a:lnTo>
                </a:path>
                <a:path w="999490" h="1248410">
                  <a:moveTo>
                    <a:pt x="923290" y="685800"/>
                  </a:moveTo>
                  <a:lnTo>
                    <a:pt x="999490" y="609600"/>
                  </a:lnTo>
                </a:path>
                <a:path w="999490" h="1248410">
                  <a:moveTo>
                    <a:pt x="923290" y="533400"/>
                  </a:moveTo>
                  <a:lnTo>
                    <a:pt x="999490" y="609600"/>
                  </a:lnTo>
                </a:path>
                <a:path w="999490" h="1248410">
                  <a:moveTo>
                    <a:pt x="923290" y="381000"/>
                  </a:moveTo>
                  <a:lnTo>
                    <a:pt x="999490" y="304800"/>
                  </a:lnTo>
                </a:path>
                <a:path w="999490" h="1248410">
                  <a:moveTo>
                    <a:pt x="923290" y="381000"/>
                  </a:moveTo>
                  <a:lnTo>
                    <a:pt x="999490" y="457200"/>
                  </a:lnTo>
                </a:path>
                <a:path w="999490" h="1248410">
                  <a:moveTo>
                    <a:pt x="999490" y="0"/>
                  </a:moveTo>
                  <a:lnTo>
                    <a:pt x="99949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33107" y="3647847"/>
              <a:ext cx="85544" cy="85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6979" y="441959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95209" y="3401059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cc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8409" y="5610859"/>
            <a:ext cx="344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8609" y="4239259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Arial"/>
                <a:cs typeface="Arial"/>
              </a:rPr>
              <a:t>L</a:t>
            </a:r>
            <a:r>
              <a:rPr sz="1200" b="1" spc="-5" dirty="0"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980" y="5424170"/>
            <a:ext cx="1371600" cy="533400"/>
          </a:xfrm>
          <a:prstGeom prst="rect">
            <a:avLst/>
          </a:prstGeom>
          <a:solidFill>
            <a:srgbClr val="BADFE2"/>
          </a:solidFill>
          <a:ln w="93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019"/>
              </a:spcBef>
            </a:pPr>
            <a:r>
              <a:rPr sz="1800" b="1" spc="-1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27579" y="4643527"/>
            <a:ext cx="2743200" cy="1109980"/>
            <a:chOff x="2227579" y="4643527"/>
            <a:chExt cx="2743200" cy="1109980"/>
          </a:xfrm>
        </p:grpSpPr>
        <p:sp>
          <p:nvSpPr>
            <p:cNvPr id="21" name="object 21"/>
            <p:cNvSpPr/>
            <p:nvPr/>
          </p:nvSpPr>
          <p:spPr>
            <a:xfrm>
              <a:off x="2227579" y="5715000"/>
              <a:ext cx="2672080" cy="0"/>
            </a:xfrm>
            <a:custGeom>
              <a:avLst/>
              <a:gdLst/>
              <a:ahLst/>
              <a:cxnLst/>
              <a:rect l="l" t="t" r="r" b="b"/>
              <a:pathLst>
                <a:path w="2672079">
                  <a:moveTo>
                    <a:pt x="0" y="0"/>
                  </a:moveTo>
                  <a:lnTo>
                    <a:pt x="267208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4579" y="5676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2379" y="4648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19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70579" y="46482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57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0579" y="52578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2199" y="4953000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1669" y="49149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91869" y="4574540"/>
            <a:ext cx="128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-to-l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w  </a:t>
            </a:r>
            <a:r>
              <a:rPr sz="1800" b="1" spc="-5" dirty="0">
                <a:latin typeface="Arial"/>
                <a:cs typeface="Arial"/>
              </a:rPr>
              <a:t>transition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4927" y="1443127"/>
          <a:ext cx="8382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IT0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IE0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IE1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TR0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TF0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9870" y="1482090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538225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1482090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TCON.0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256285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TCON.2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800" y="1322069"/>
            <a:ext cx="449580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0, INT0 becomes </a:t>
            </a: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level-triggered </a:t>
            </a:r>
            <a:r>
              <a:rPr sz="1800" b="1" spc="-5" dirty="0">
                <a:latin typeface="Arial"/>
                <a:cs typeface="Arial"/>
              </a:rPr>
              <a:t>interrupt  1, INT0 becomes </a:t>
            </a: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edge-triggered</a:t>
            </a:r>
            <a:r>
              <a:rPr sz="1800" b="1" spc="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800" y="2406650"/>
            <a:ext cx="4495800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0, INT1 becomes </a:t>
            </a: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level-triggered </a:t>
            </a:r>
            <a:r>
              <a:rPr sz="1800" b="1" spc="-5" dirty="0">
                <a:latin typeface="Arial"/>
                <a:cs typeface="Arial"/>
              </a:rPr>
              <a:t>interrupt  1, INT1 becomes </a:t>
            </a: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edge-triggered</a:t>
            </a:r>
            <a:r>
              <a:rPr sz="1800" b="1" spc="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3070" y="4131309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To make </a:t>
            </a:r>
            <a:r>
              <a:rPr sz="1400" b="1" dirty="0">
                <a:latin typeface="Arial"/>
                <a:cs typeface="Arial"/>
              </a:rPr>
              <a:t>INT0 </a:t>
            </a:r>
            <a:r>
              <a:rPr sz="1400" b="1" spc="-5" dirty="0">
                <a:latin typeface="Arial"/>
                <a:cs typeface="Arial"/>
              </a:rPr>
              <a:t>edge-triggered the instruction 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009999"/>
                </a:solidFill>
                <a:latin typeface="Arial"/>
                <a:cs typeface="Arial"/>
              </a:rPr>
              <a:t>SETB</a:t>
            </a:r>
            <a:r>
              <a:rPr sz="1400" b="1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9999"/>
                </a:solidFill>
                <a:latin typeface="Arial"/>
                <a:cs typeface="Arial"/>
              </a:rPr>
              <a:t>TCON.0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3070" y="5274309"/>
            <a:ext cx="3765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To make </a:t>
            </a:r>
            <a:r>
              <a:rPr sz="1400" b="1" dirty="0">
                <a:latin typeface="Arial"/>
                <a:cs typeface="Arial"/>
              </a:rPr>
              <a:t>INT1 </a:t>
            </a:r>
            <a:r>
              <a:rPr sz="1400" b="1" spc="-5" dirty="0">
                <a:latin typeface="Arial"/>
                <a:cs typeface="Arial"/>
              </a:rPr>
              <a:t>edge-triggered the instruction 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009999"/>
                </a:solidFill>
                <a:latin typeface="Arial"/>
                <a:cs typeface="Arial"/>
              </a:rPr>
              <a:t>SETB</a:t>
            </a:r>
            <a:r>
              <a:rPr sz="1400" b="1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9999"/>
                </a:solidFill>
                <a:latin typeface="Arial"/>
                <a:cs typeface="Arial"/>
              </a:rPr>
              <a:t>TCON.2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" y="11430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869" y="491490"/>
            <a:ext cx="330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Role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of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TCON</a:t>
            </a:r>
            <a:r>
              <a:rPr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Register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209" rIns="0" bIns="0" rtlCol="0">
            <a:spAutoFit/>
          </a:bodyPr>
          <a:lstStyle/>
          <a:p>
            <a:pPr marL="2165985" marR="5080" indent="-180975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</a:rPr>
              <a:t>How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Edge-triggered Interrupts are activated </a:t>
            </a:r>
            <a:r>
              <a:rPr sz="2800" spc="-5" dirty="0"/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and serviced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</a:rPr>
              <a:t>by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8051?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601584" cy="45186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215900" indent="-342900">
              <a:lnSpc>
                <a:spcPts val="269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falling edge </a:t>
            </a:r>
            <a:r>
              <a:rPr sz="2800" spc="5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INT0/1 pins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latched by  8051, and held by the </a:t>
            </a:r>
            <a:r>
              <a:rPr sz="2800" spc="-10" dirty="0">
                <a:latin typeface="Arial"/>
                <a:cs typeface="Arial"/>
              </a:rPr>
              <a:t>TCON </a:t>
            </a:r>
            <a:r>
              <a:rPr sz="2800" spc="-5" dirty="0">
                <a:latin typeface="Arial"/>
                <a:cs typeface="Arial"/>
              </a:rPr>
              <a:t>register</a:t>
            </a:r>
            <a:endParaRPr sz="2800">
              <a:latin typeface="Arial"/>
              <a:cs typeface="Arial"/>
            </a:endParaRPr>
          </a:p>
          <a:p>
            <a:pPr marL="355600" marR="10160" indent="-342900">
              <a:lnSpc>
                <a:spcPts val="269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9999"/>
                </a:solidFill>
                <a:latin typeface="Arial"/>
                <a:cs typeface="Arial"/>
              </a:rPr>
              <a:t>TCON.1(IE0)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10" dirty="0">
                <a:solidFill>
                  <a:srgbClr val="009999"/>
                </a:solidFill>
                <a:latin typeface="Arial"/>
                <a:cs typeface="Arial"/>
              </a:rPr>
              <a:t>TCON.3(IE1) </a:t>
            </a:r>
            <a:r>
              <a:rPr sz="2800" spc="-5" dirty="0">
                <a:latin typeface="Arial"/>
                <a:cs typeface="Arial"/>
              </a:rPr>
              <a:t>bits are used  by 8051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keep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track </a:t>
            </a:r>
            <a:r>
              <a:rPr sz="2800" spc="-5" dirty="0">
                <a:latin typeface="Arial"/>
                <a:cs typeface="Arial"/>
              </a:rPr>
              <a:t>of edge-triggered  interrupts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69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When edge(high-to-low) transition takes place  on INT0/1 pin, 8051 does 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following-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Sets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high 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IE0/1 </a:t>
            </a:r>
            <a:r>
              <a:rPr sz="2400" spc="-5" dirty="0">
                <a:latin typeface="Arial"/>
                <a:cs typeface="Arial"/>
              </a:rPr>
              <a:t>bit in the TCON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Jumps to </a:t>
            </a:r>
            <a:r>
              <a:rPr sz="2400" spc="-5" dirty="0">
                <a:latin typeface="Arial"/>
                <a:cs typeface="Arial"/>
              </a:rPr>
              <a:t>the interrupt vector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Executes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interrupt service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continued…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4927" y="1443127"/>
          <a:ext cx="8382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IT0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IT1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36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IE1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TR0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TF0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TF1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9870" y="1482090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538225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202945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TCON.1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09625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TCON.3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800" y="2029459"/>
            <a:ext cx="479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CPU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spc="-10" dirty="0">
                <a:latin typeface="Arial"/>
                <a:cs typeface="Arial"/>
              </a:rPr>
              <a:t>external </a:t>
            </a:r>
            <a:r>
              <a:rPr sz="1800" b="1" spc="-5" dirty="0">
                <a:latin typeface="Arial"/>
                <a:cs typeface="Arial"/>
              </a:rPr>
              <a:t>interrupt </a:t>
            </a:r>
            <a:r>
              <a:rPr sz="1800" b="1" dirty="0">
                <a:latin typeface="Arial"/>
                <a:cs typeface="Arial"/>
              </a:rPr>
              <a:t>edge </a:t>
            </a:r>
            <a:r>
              <a:rPr sz="1800" b="1" spc="-5" dirty="0">
                <a:latin typeface="Arial"/>
                <a:cs typeface="Arial"/>
              </a:rPr>
              <a:t>on  </a:t>
            </a:r>
            <a:r>
              <a:rPr sz="1800" b="1" dirty="0">
                <a:latin typeface="Arial"/>
                <a:cs typeface="Arial"/>
              </a:rPr>
              <a:t>INT0 pin 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detected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11430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0869" y="491490"/>
            <a:ext cx="330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Role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of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TCON</a:t>
            </a:r>
            <a:r>
              <a:rPr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Register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71800" y="3097529"/>
            <a:ext cx="479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by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CPU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spc="-10" dirty="0">
                <a:latin typeface="Arial"/>
                <a:cs typeface="Arial"/>
              </a:rPr>
              <a:t>external </a:t>
            </a:r>
            <a:r>
              <a:rPr sz="1800" b="1" spc="-5" dirty="0">
                <a:latin typeface="Arial"/>
                <a:cs typeface="Arial"/>
              </a:rPr>
              <a:t>interrupt </a:t>
            </a:r>
            <a:r>
              <a:rPr sz="1800" b="1" dirty="0">
                <a:latin typeface="Arial"/>
                <a:cs typeface="Arial"/>
              </a:rPr>
              <a:t>edge </a:t>
            </a:r>
            <a:r>
              <a:rPr sz="1800" b="1" spc="-5" dirty="0">
                <a:latin typeface="Arial"/>
                <a:cs typeface="Arial"/>
              </a:rPr>
              <a:t>on  </a:t>
            </a:r>
            <a:r>
              <a:rPr sz="1800" b="1" dirty="0">
                <a:latin typeface="Arial"/>
                <a:cs typeface="Arial"/>
              </a:rPr>
              <a:t>INT1 pin 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detected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5470" y="4356100"/>
            <a:ext cx="4930775" cy="11328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IE0/1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called Interrupt-in-service</a:t>
            </a:r>
            <a:r>
              <a:rPr sz="1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flags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12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1,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indicates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8051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executing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  interrupt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service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routine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8820"/>
            <a:ext cx="787971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At the end of </a:t>
            </a:r>
            <a:r>
              <a:rPr sz="2800" dirty="0">
                <a:latin typeface="Arial"/>
                <a:cs typeface="Arial"/>
              </a:rPr>
              <a:t>service </a:t>
            </a:r>
            <a:r>
              <a:rPr sz="2800" spc="-5" dirty="0">
                <a:latin typeface="Arial"/>
                <a:cs typeface="Arial"/>
              </a:rPr>
              <a:t>routine, </a:t>
            </a:r>
            <a:r>
              <a:rPr sz="2800" spc="-10" dirty="0">
                <a:latin typeface="Arial"/>
                <a:cs typeface="Arial"/>
              </a:rPr>
              <a:t>RETI </a:t>
            </a:r>
            <a:r>
              <a:rPr sz="2800" spc="-5" dirty="0">
                <a:latin typeface="Arial"/>
                <a:cs typeface="Arial"/>
              </a:rPr>
              <a:t>instruction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10" dirty="0">
                <a:latin typeface="Arial"/>
                <a:cs typeface="Arial"/>
              </a:rPr>
              <a:t>executed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This clears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IE0/1 interrupt-in-service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flag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3352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380740"/>
            <a:ext cx="7063105" cy="234188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000" spc="-60" baseline="5555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000" b="1" spc="-40" dirty="0">
                <a:latin typeface="Arial"/>
                <a:cs typeface="Arial"/>
              </a:rPr>
              <a:t>What </a:t>
            </a:r>
            <a:r>
              <a:rPr sz="2000" b="1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role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RETI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instruction…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50"/>
              </a:spcBef>
            </a:pPr>
            <a:r>
              <a:rPr sz="3000" spc="-547" baseline="5555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r>
              <a:rPr sz="2000" b="1" spc="-36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edge-triggered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interrupts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50"/>
              </a:spcBef>
            </a:pPr>
            <a:r>
              <a:rPr sz="3000" spc="-277" baseline="5555" dirty="0">
                <a:solidFill>
                  <a:srgbClr val="99CC00"/>
                </a:solidFill>
                <a:latin typeface="UnDotum"/>
                <a:cs typeface="UnDotum"/>
              </a:rPr>
              <a:t></a:t>
            </a:r>
            <a:r>
              <a:rPr sz="2000" b="1" spc="-185" dirty="0">
                <a:latin typeface="Arial"/>
                <a:cs typeface="Arial"/>
              </a:rPr>
              <a:t>Timer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interrupts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000" spc="-75" baseline="5555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000" b="1" spc="-50" dirty="0">
                <a:latin typeface="Arial"/>
                <a:cs typeface="Arial"/>
              </a:rPr>
              <a:t>Can </a:t>
            </a:r>
            <a:r>
              <a:rPr sz="2000" b="1" spc="35" dirty="0">
                <a:latin typeface="Arial"/>
                <a:cs typeface="Arial"/>
              </a:rPr>
              <a:t>we </a:t>
            </a:r>
            <a:r>
              <a:rPr sz="2000" b="1" dirty="0">
                <a:latin typeface="Arial"/>
                <a:cs typeface="Arial"/>
              </a:rPr>
              <a:t>use </a:t>
            </a:r>
            <a:r>
              <a:rPr sz="2000" b="1" spc="-5" dirty="0">
                <a:latin typeface="Arial"/>
                <a:cs typeface="Arial"/>
              </a:rPr>
              <a:t>RET instruction in Interrupt service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routine?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360" y="2181859"/>
            <a:ext cx="642112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152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Programming Serial </a:t>
            </a:r>
            <a:r>
              <a:rPr sz="4400" b="0" spc="-5" dirty="0">
                <a:latin typeface="Arial"/>
                <a:cs typeface="Arial"/>
              </a:rPr>
              <a:t> 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Commun</a:t>
            </a:r>
            <a:r>
              <a:rPr sz="4400" b="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44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</a:t>
            </a:r>
            <a:r>
              <a:rPr sz="4400" b="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io</a:t>
            </a:r>
            <a:r>
              <a:rPr sz="44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	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</a:t>
            </a:r>
            <a:r>
              <a:rPr sz="44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upts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528320"/>
            <a:ext cx="80048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5560" algn="l"/>
                <a:tab pos="6470015" algn="l"/>
              </a:tabLst>
            </a:pP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 Communication	using	</a:t>
            </a:r>
            <a:r>
              <a:rPr sz="4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Polling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8609"/>
            <a:ext cx="765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transfer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‘A’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serially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4800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baud,</a:t>
            </a:r>
            <a:r>
              <a:rPr sz="1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continuously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2129790"/>
            <a:ext cx="195326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ORG</a:t>
            </a:r>
            <a:r>
              <a:rPr sz="1800" b="1" spc="-10" dirty="0">
                <a:latin typeface="Arial"/>
                <a:cs typeface="Arial"/>
              </a:rPr>
              <a:t> 0H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MOV </a:t>
            </a:r>
            <a:r>
              <a:rPr sz="1800" b="1" spc="-5" dirty="0">
                <a:latin typeface="Arial"/>
                <a:cs typeface="Arial"/>
              </a:rPr>
              <a:t>TMOD,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#20H  </a:t>
            </a:r>
            <a:r>
              <a:rPr sz="1800" b="1" dirty="0">
                <a:latin typeface="Arial"/>
                <a:cs typeface="Arial"/>
              </a:rPr>
              <a:t>MOV </a:t>
            </a:r>
            <a:r>
              <a:rPr sz="1800" b="1" spc="-10" dirty="0">
                <a:latin typeface="Arial"/>
                <a:cs typeface="Arial"/>
              </a:rPr>
              <a:t>TH1, </a:t>
            </a:r>
            <a:r>
              <a:rPr sz="1800" b="1" spc="-5" dirty="0">
                <a:latin typeface="Arial"/>
                <a:cs typeface="Arial"/>
              </a:rPr>
              <a:t>#-6  </a:t>
            </a:r>
            <a:r>
              <a:rPr sz="1800" b="1" dirty="0">
                <a:latin typeface="Arial"/>
                <a:cs typeface="Arial"/>
              </a:rPr>
              <a:t>MOV </a:t>
            </a:r>
            <a:r>
              <a:rPr sz="1800" b="1" spc="-10" dirty="0">
                <a:latin typeface="Arial"/>
                <a:cs typeface="Arial"/>
              </a:rPr>
              <a:t>SCON, #50H  </a:t>
            </a:r>
            <a:r>
              <a:rPr sz="1800" b="1" spc="-5" dirty="0">
                <a:latin typeface="Arial"/>
                <a:cs typeface="Arial"/>
              </a:rPr>
              <a:t>SETB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3540" y="2406650"/>
            <a:ext cx="23736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;timer </a:t>
            </a:r>
            <a:r>
              <a:rPr sz="1800" b="1" spc="-5" dirty="0">
                <a:latin typeface="Arial"/>
                <a:cs typeface="Arial"/>
              </a:rPr>
              <a:t>1, mode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;set baud </a:t>
            </a:r>
            <a:r>
              <a:rPr sz="1800" b="1" spc="-10" dirty="0">
                <a:latin typeface="Arial"/>
                <a:cs typeface="Arial"/>
              </a:rPr>
              <a:t>rate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4800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Arial"/>
                <a:cs typeface="Arial"/>
              </a:rPr>
              <a:t>;serial mode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;start timer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3787140"/>
            <a:ext cx="718947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ts val="1945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AGAIN: </a:t>
            </a:r>
            <a:r>
              <a:rPr sz="1800" b="1" dirty="0">
                <a:latin typeface="Arial"/>
                <a:cs typeface="Arial"/>
              </a:rPr>
              <a:t>MOV </a:t>
            </a:r>
            <a:r>
              <a:rPr sz="1800" b="1" spc="-10" dirty="0">
                <a:latin typeface="Arial"/>
                <a:cs typeface="Arial"/>
              </a:rPr>
              <a:t>SBUF, </a:t>
            </a:r>
            <a:r>
              <a:rPr sz="1800" b="1" spc="-20" dirty="0">
                <a:latin typeface="Arial"/>
                <a:cs typeface="Arial"/>
              </a:rPr>
              <a:t>#’A’ </a:t>
            </a:r>
            <a:r>
              <a:rPr sz="1800" b="1" spc="-5" dirty="0">
                <a:latin typeface="Arial"/>
                <a:cs typeface="Arial"/>
              </a:rPr>
              <a:t>;send </a:t>
            </a:r>
            <a:r>
              <a:rPr sz="1800" b="1" spc="-10" dirty="0">
                <a:latin typeface="Arial"/>
                <a:cs typeface="Arial"/>
              </a:rPr>
              <a:t>character </a:t>
            </a:r>
            <a:r>
              <a:rPr sz="1800" b="1" spc="-20" dirty="0">
                <a:latin typeface="Arial"/>
                <a:cs typeface="Arial"/>
              </a:rPr>
              <a:t>‘A’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2148840">
              <a:lnSpc>
                <a:spcPts val="1945"/>
              </a:lnSpc>
            </a:pPr>
            <a:r>
              <a:rPr sz="1800" b="1" spc="-5" dirty="0">
                <a:latin typeface="Arial"/>
                <a:cs typeface="Arial"/>
              </a:rPr>
              <a:t>;transmission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  <a:tabLst>
                <a:tab pos="1233805" algn="l"/>
                <a:tab pos="3977004" algn="l"/>
              </a:tabLst>
            </a:pPr>
            <a:r>
              <a:rPr sz="1800" b="1" spc="-5" dirty="0">
                <a:latin typeface="Arial"/>
                <a:cs typeface="Arial"/>
              </a:rPr>
              <a:t>HERE:	</a:t>
            </a:r>
            <a:r>
              <a:rPr sz="1800" b="1" spc="-10" dirty="0">
                <a:latin typeface="Arial"/>
                <a:cs typeface="Arial"/>
              </a:rPr>
              <a:t>JNB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TI, </a:t>
            </a:r>
            <a:r>
              <a:rPr sz="1800" b="1" spc="-5" dirty="0">
                <a:latin typeface="Arial"/>
                <a:cs typeface="Arial"/>
              </a:rPr>
              <a:t>HERE	</a:t>
            </a:r>
            <a:r>
              <a:rPr sz="1800" b="1" spc="5" dirty="0">
                <a:latin typeface="Arial"/>
                <a:cs typeface="Arial"/>
              </a:rPr>
              <a:t>;wait </a:t>
            </a:r>
            <a:r>
              <a:rPr sz="1800" b="1" spc="-5" dirty="0">
                <a:latin typeface="Arial"/>
                <a:cs typeface="Arial"/>
              </a:rPr>
              <a:t>until TI </a:t>
            </a:r>
            <a:r>
              <a:rPr sz="1800" b="1" dirty="0">
                <a:latin typeface="Arial"/>
                <a:cs typeface="Arial"/>
              </a:rPr>
              <a:t>flag </a:t>
            </a:r>
            <a:r>
              <a:rPr sz="1800" b="1" spc="-5" dirty="0">
                <a:latin typeface="Arial"/>
                <a:cs typeface="Arial"/>
              </a:rPr>
              <a:t>is </a:t>
            </a:r>
            <a:r>
              <a:rPr sz="1800" b="1" spc="-1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34440" marR="5080">
              <a:lnSpc>
                <a:spcPct val="100899"/>
              </a:lnSpc>
              <a:tabLst>
                <a:tab pos="3977004" algn="l"/>
              </a:tabLst>
            </a:pPr>
            <a:r>
              <a:rPr sz="1800" b="1" spc="-5" dirty="0">
                <a:latin typeface="Arial"/>
                <a:cs typeface="Arial"/>
              </a:rPr>
              <a:t>CLR TI	;clear </a:t>
            </a:r>
            <a:r>
              <a:rPr sz="1800" b="1" dirty="0">
                <a:latin typeface="Arial"/>
                <a:cs typeface="Arial"/>
              </a:rPr>
              <a:t>TI to </a:t>
            </a:r>
            <a:r>
              <a:rPr sz="1800" b="1" spc="-5" dirty="0">
                <a:latin typeface="Arial"/>
                <a:cs typeface="Arial"/>
              </a:rPr>
              <a:t>transmit </a:t>
            </a:r>
            <a:r>
              <a:rPr sz="1800" b="1" spc="-10" dirty="0">
                <a:latin typeface="Arial"/>
                <a:cs typeface="Arial"/>
              </a:rPr>
              <a:t>next char  </a:t>
            </a:r>
            <a:r>
              <a:rPr sz="1800" b="1" spc="-5" dirty="0">
                <a:latin typeface="Arial"/>
                <a:cs typeface="Arial"/>
              </a:rPr>
              <a:t>SJMP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AGAIN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859" y="558800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 </a:t>
            </a:r>
            <a:r>
              <a:rPr sz="36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Communication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</a:t>
            </a:r>
            <a:r>
              <a:rPr sz="3600" b="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Flags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927" y="1519327"/>
          <a:ext cx="5943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SM0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SM1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SM2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REN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TB8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RB8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TI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RI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1122256"/>
            <a:ext cx="7827645" cy="493331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SCON</a:t>
            </a:r>
            <a:endParaRPr sz="2400">
              <a:latin typeface="Arial"/>
              <a:cs typeface="Arial"/>
            </a:endParaRPr>
          </a:p>
          <a:p>
            <a:pPr marL="69596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355600" marR="45720" indent="-342900">
              <a:lnSpc>
                <a:spcPts val="345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TI(Transmit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Interrupt)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raised </a:t>
            </a:r>
            <a:r>
              <a:rPr sz="3200" spc="-5" dirty="0">
                <a:latin typeface="Arial"/>
                <a:cs typeface="Arial"/>
              </a:rPr>
              <a:t>when last  bit, i.e. the </a:t>
            </a:r>
            <a:r>
              <a:rPr sz="3200" dirty="0">
                <a:latin typeface="Arial"/>
                <a:cs typeface="Arial"/>
              </a:rPr>
              <a:t>stop </a:t>
            </a:r>
            <a:r>
              <a:rPr sz="3200" spc="-5" dirty="0">
                <a:latin typeface="Arial"/>
                <a:cs typeface="Arial"/>
              </a:rPr>
              <a:t>bit, is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transferred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5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RI(Receive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Interrupt)</a:t>
            </a:r>
            <a:r>
              <a:rPr sz="3200" dirty="0">
                <a:latin typeface="Arial"/>
                <a:cs typeface="Arial"/>
              </a:rPr>
              <a:t>: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raised </a:t>
            </a:r>
            <a:r>
              <a:rPr sz="3200" spc="-5" dirty="0">
                <a:latin typeface="Arial"/>
                <a:cs typeface="Arial"/>
              </a:rPr>
              <a:t>when the  entire </a:t>
            </a:r>
            <a:r>
              <a:rPr sz="3200" dirty="0">
                <a:latin typeface="Arial"/>
                <a:cs typeface="Arial"/>
              </a:rPr>
              <a:t>frame of </a:t>
            </a:r>
            <a:r>
              <a:rPr sz="3200" spc="-5" dirty="0">
                <a:latin typeface="Arial"/>
                <a:cs typeface="Arial"/>
              </a:rPr>
              <a:t>data, </a:t>
            </a:r>
            <a:r>
              <a:rPr sz="3200" dirty="0">
                <a:latin typeface="Arial"/>
                <a:cs typeface="Arial"/>
              </a:rPr>
              <a:t>including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stop </a:t>
            </a:r>
            <a:r>
              <a:rPr sz="3200" spc="-5" dirty="0">
                <a:latin typeface="Arial"/>
                <a:cs typeface="Arial"/>
              </a:rPr>
              <a:t>bit  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received</a:t>
            </a:r>
            <a:endParaRPr sz="3200">
              <a:latin typeface="Arial"/>
              <a:cs typeface="Arial"/>
            </a:endParaRPr>
          </a:p>
          <a:p>
            <a:pPr marL="355600" marR="187325" indent="-342900">
              <a:lnSpc>
                <a:spcPct val="9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polling </a:t>
            </a:r>
            <a:r>
              <a:rPr sz="3200" dirty="0">
                <a:latin typeface="Arial"/>
                <a:cs typeface="Arial"/>
              </a:rPr>
              <a:t>method, 8051 just </a:t>
            </a:r>
            <a:r>
              <a:rPr sz="3200" spc="-5" dirty="0">
                <a:latin typeface="Arial"/>
                <a:cs typeface="Arial"/>
              </a:rPr>
              <a:t>waits for the  TI </a:t>
            </a:r>
            <a:r>
              <a:rPr sz="3200" dirty="0">
                <a:latin typeface="Arial"/>
                <a:cs typeface="Arial"/>
              </a:rPr>
              <a:t>or RI </a:t>
            </a:r>
            <a:r>
              <a:rPr sz="3200" spc="-5" dirty="0">
                <a:latin typeface="Arial"/>
                <a:cs typeface="Arial"/>
              </a:rPr>
              <a:t>flag to </a:t>
            </a:r>
            <a:r>
              <a:rPr sz="3200" dirty="0">
                <a:latin typeface="Arial"/>
                <a:cs typeface="Arial"/>
              </a:rPr>
              <a:t>be raised, does </a:t>
            </a:r>
            <a:r>
              <a:rPr sz="3200" spc="-5" dirty="0">
                <a:latin typeface="Arial"/>
                <a:cs typeface="Arial"/>
              </a:rPr>
              <a:t>nothing  else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120" y="497840"/>
            <a:ext cx="4931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 </a:t>
            </a:r>
            <a:r>
              <a:rPr sz="44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vs</a:t>
            </a:r>
            <a:r>
              <a:rPr sz="4400" b="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Polling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5655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16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There are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methods of writing software by  which microcontroller </a:t>
            </a:r>
            <a:r>
              <a:rPr sz="2800" dirty="0">
                <a:latin typeface="Arial"/>
                <a:cs typeface="Arial"/>
              </a:rPr>
              <a:t>can serve </a:t>
            </a:r>
            <a:r>
              <a:rPr sz="2800" spc="-5" dirty="0">
                <a:latin typeface="Arial"/>
                <a:cs typeface="Arial"/>
              </a:rPr>
              <a:t>devices: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 Interrupts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Polling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355600" marR="238125" indent="-342900">
              <a:lnSpc>
                <a:spcPct val="100000"/>
              </a:lnSpc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Interrupt: </a:t>
            </a:r>
            <a:r>
              <a:rPr sz="2800" spc="-5" dirty="0">
                <a:latin typeface="Arial"/>
                <a:cs typeface="Arial"/>
              </a:rPr>
              <a:t>whenever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device needs service, </a:t>
            </a:r>
            <a:r>
              <a:rPr sz="2800" dirty="0">
                <a:latin typeface="Arial"/>
                <a:cs typeface="Arial"/>
              </a:rPr>
              <a:t>it  </a:t>
            </a:r>
            <a:r>
              <a:rPr sz="2800" spc="-5" dirty="0">
                <a:latin typeface="Arial"/>
                <a:cs typeface="Arial"/>
              </a:rPr>
              <a:t>notifies the 8051 by sending an interrupt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Polling: </a:t>
            </a:r>
            <a:r>
              <a:rPr sz="2800" spc="-5" dirty="0">
                <a:latin typeface="Arial"/>
                <a:cs typeface="Arial"/>
              </a:rPr>
              <a:t>8051 continuously monitors the status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device, until </a:t>
            </a:r>
            <a:r>
              <a:rPr sz="2800" spc="5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pre-determined condition is  </a:t>
            </a:r>
            <a:r>
              <a:rPr sz="2800" dirty="0">
                <a:latin typeface="Arial"/>
                <a:cs typeface="Arial"/>
              </a:rPr>
              <a:t>met, </a:t>
            </a:r>
            <a:r>
              <a:rPr sz="2800" spc="-5" dirty="0">
                <a:latin typeface="Arial"/>
                <a:cs typeface="Arial"/>
              </a:rPr>
              <a:t>and then </a:t>
            </a:r>
            <a:r>
              <a:rPr sz="2800" dirty="0">
                <a:latin typeface="Arial"/>
                <a:cs typeface="Arial"/>
              </a:rPr>
              <a:t>serves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200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58800"/>
            <a:ext cx="685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Using</a:t>
            </a:r>
            <a:r>
              <a:rPr sz="3600" spc="-5" dirty="0"/>
              <a:t> </a:t>
            </a:r>
            <a:r>
              <a:rPr sz="3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Serial Interrupt</a:t>
            </a:r>
            <a:r>
              <a:rPr sz="3600" spc="-5" dirty="0">
                <a:solidFill>
                  <a:srgbClr val="009999"/>
                </a:solidFill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3600" u="heavy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</a:rPr>
              <a:t>8051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8039734" cy="4224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1811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8051 </a:t>
            </a:r>
            <a:r>
              <a:rPr sz="3200" spc="-5" dirty="0">
                <a:latin typeface="Arial"/>
                <a:cs typeface="Arial"/>
              </a:rPr>
              <a:t>there is only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one </a:t>
            </a:r>
            <a:r>
              <a:rPr sz="3200" spc="-5" dirty="0">
                <a:latin typeface="Arial"/>
                <a:cs typeface="Arial"/>
              </a:rPr>
              <a:t>interrupt for both  serial </a:t>
            </a:r>
            <a:r>
              <a:rPr sz="3200" dirty="0">
                <a:latin typeface="Arial"/>
                <a:cs typeface="Arial"/>
              </a:rPr>
              <a:t>data transmission and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reception</a:t>
            </a:r>
            <a:endParaRPr sz="3200">
              <a:latin typeface="Arial"/>
              <a:cs typeface="Arial"/>
            </a:endParaRPr>
          </a:p>
          <a:p>
            <a:pPr marL="355600" marR="149860" indent="-342900">
              <a:lnSpc>
                <a:spcPct val="899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When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TI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RI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raised </a:t>
            </a:r>
            <a:r>
              <a:rPr sz="3200" dirty="0">
                <a:latin typeface="Arial"/>
                <a:cs typeface="Arial"/>
              </a:rPr>
              <a:t>by serial </a:t>
            </a:r>
            <a:r>
              <a:rPr sz="3200" spc="-5" dirty="0">
                <a:latin typeface="Arial"/>
                <a:cs typeface="Arial"/>
              </a:rPr>
              <a:t>data  transfer, </a:t>
            </a:r>
            <a:r>
              <a:rPr sz="3200" dirty="0">
                <a:latin typeface="Arial"/>
                <a:cs typeface="Arial"/>
              </a:rPr>
              <a:t>8051 </a:t>
            </a:r>
            <a:r>
              <a:rPr sz="3200" spc="-5" dirty="0">
                <a:latin typeface="Arial"/>
                <a:cs typeface="Arial"/>
              </a:rPr>
              <a:t>is interrupted, </a:t>
            </a:r>
            <a:r>
              <a:rPr sz="3200" dirty="0">
                <a:latin typeface="Arial"/>
                <a:cs typeface="Arial"/>
              </a:rPr>
              <a:t>and jumps </a:t>
            </a:r>
            <a:r>
              <a:rPr sz="3200" spc="-10" dirty="0">
                <a:latin typeface="Arial"/>
                <a:cs typeface="Arial"/>
              </a:rPr>
              <a:t>to  </a:t>
            </a:r>
            <a:r>
              <a:rPr sz="3200" dirty="0">
                <a:latin typeface="Arial"/>
                <a:cs typeface="Arial"/>
              </a:rPr>
              <a:t>interrupt </a:t>
            </a:r>
            <a:r>
              <a:rPr sz="3200" spc="-5" dirty="0">
                <a:latin typeface="Arial"/>
                <a:cs typeface="Arial"/>
              </a:rPr>
              <a:t>vector location </a:t>
            </a:r>
            <a:r>
              <a:rPr sz="3200" dirty="0">
                <a:latin typeface="Arial"/>
                <a:cs typeface="Arial"/>
              </a:rPr>
              <a:t>0023H </a:t>
            </a:r>
            <a:r>
              <a:rPr sz="3200" spc="-5" dirty="0">
                <a:latin typeface="Arial"/>
                <a:cs typeface="Arial"/>
              </a:rPr>
              <a:t>to execute  the </a:t>
            </a:r>
            <a:r>
              <a:rPr sz="3200" dirty="0">
                <a:latin typeface="Arial"/>
                <a:cs typeface="Arial"/>
              </a:rPr>
              <a:t>interrupt service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routine(ISR)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50"/>
              </a:lnSpc>
              <a:spcBef>
                <a:spcPts val="8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ISR, </a:t>
            </a:r>
            <a:r>
              <a:rPr sz="3200" dirty="0">
                <a:latin typeface="Arial"/>
                <a:cs typeface="Arial"/>
              </a:rPr>
              <a:t>8051 </a:t>
            </a:r>
            <a:r>
              <a:rPr sz="3200" spc="5" dirty="0">
                <a:latin typeface="Arial"/>
                <a:cs typeface="Arial"/>
              </a:rPr>
              <a:t>must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examine </a:t>
            </a:r>
            <a:r>
              <a:rPr sz="3200" spc="-5" dirty="0">
                <a:latin typeface="Arial"/>
                <a:cs typeface="Arial"/>
              </a:rPr>
              <a:t>TI </a:t>
            </a:r>
            <a:r>
              <a:rPr sz="3200" dirty="0">
                <a:latin typeface="Arial"/>
                <a:cs typeface="Arial"/>
              </a:rPr>
              <a:t>and RI </a:t>
            </a:r>
            <a:r>
              <a:rPr sz="3200" spc="-5" dirty="0">
                <a:latin typeface="Arial"/>
                <a:cs typeface="Arial"/>
              </a:rPr>
              <a:t>flags  to </a:t>
            </a:r>
            <a:r>
              <a:rPr sz="3200" dirty="0">
                <a:latin typeface="Arial"/>
                <a:cs typeface="Arial"/>
              </a:rPr>
              <a:t>determine </a:t>
            </a:r>
            <a:r>
              <a:rPr sz="3200" spc="-5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one caused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interrupt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5750"/>
            <a:ext cx="73698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to</a:t>
            </a:r>
            <a:endParaRPr sz="240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buAutoNum type="romanLcParenR"/>
              <a:tabLst>
                <a:tab pos="2851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continuously read data from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P1 and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send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 to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P2</a:t>
            </a:r>
            <a:endParaRPr sz="2400">
              <a:latin typeface="Arial"/>
              <a:cs typeface="Arial"/>
            </a:endParaRPr>
          </a:p>
          <a:p>
            <a:pPr marL="369570" indent="-357505">
              <a:lnSpc>
                <a:spcPct val="100000"/>
              </a:lnSpc>
              <a:buAutoNum type="romanLcParenR"/>
              <a:tabLst>
                <a:tab pos="37020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receive data from serial port and send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 to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P0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803" y="1509803"/>
          <a:ext cx="7847330" cy="4648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5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34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CC00"/>
                      </a:solidFill>
                      <a:prstDash val="solid"/>
                    </a:lnL>
                    <a:lnT w="28575">
                      <a:solidFill>
                        <a:srgbClr val="99CC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350" marR="1229995">
                        <a:lnSpc>
                          <a:spcPct val="100499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ORG 0H  </a:t>
                      </a:r>
                      <a:r>
                        <a:rPr sz="1600" b="1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LJMP</a:t>
                      </a:r>
                      <a:r>
                        <a:rPr sz="1600" b="1" spc="-10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MAIN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3350" marR="1004569">
                        <a:lnSpc>
                          <a:spcPct val="100499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ORG </a:t>
                      </a:r>
                      <a:r>
                        <a:rPr sz="1600" b="1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0023H  LJMP</a:t>
                      </a:r>
                      <a:r>
                        <a:rPr sz="1600" b="1" spc="-80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SERIAL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99CC00"/>
                      </a:solidFill>
                      <a:prstDash val="solid"/>
                    </a:lnR>
                    <a:lnT w="28575">
                      <a:solidFill>
                        <a:srgbClr val="99CC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9005" marR="734060" indent="9144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ORG 100H 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SERIAL: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JB TI,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TRANS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44039" marR="710565">
                        <a:lnSpc>
                          <a:spcPct val="100499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SBUF  MOV P0,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CLR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RI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4403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RETI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99CC00"/>
                      </a:solidFill>
                      <a:prstDash val="solid"/>
                    </a:lnL>
                    <a:lnR w="28575">
                      <a:solidFill>
                        <a:srgbClr val="99CC00"/>
                      </a:solidFill>
                      <a:prstDash val="solid"/>
                    </a:lnR>
                    <a:lnT w="28575">
                      <a:solidFill>
                        <a:srgbClr val="99CC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6075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MAIN: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99CC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355600">
                        <a:lnSpc>
                          <a:spcPct val="100499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 P1,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#0FFH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MOV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TMOD,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#20H  MOV TH1,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#0FDH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MOV SCON,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#050H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MOV IE,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#10010000B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SETB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28575">
                      <a:solidFill>
                        <a:srgbClr val="99CC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452755" algn="ctr">
                        <a:lnSpc>
                          <a:spcPct val="100000"/>
                        </a:lnSpc>
                        <a:tabLst>
                          <a:tab pos="913765" algn="l"/>
                        </a:tabLst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TRANS:	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CLR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TI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628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RETI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98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99CC00"/>
                      </a:solidFill>
                      <a:prstDash val="solid"/>
                    </a:lnL>
                    <a:lnR w="28575">
                      <a:solidFill>
                        <a:srgbClr val="99CC00"/>
                      </a:solidFill>
                      <a:prstDash val="soli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7545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BACK: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28575">
                      <a:solidFill>
                        <a:srgbClr val="99CC00"/>
                      </a:solidFill>
                      <a:prstDash val="solid"/>
                    </a:lnL>
                    <a:lnB w="28575">
                      <a:solidFill>
                        <a:srgbClr val="99CC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1149985">
                        <a:lnSpc>
                          <a:spcPct val="100499"/>
                        </a:lnSpc>
                        <a:spcBef>
                          <a:spcPts val="87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MOV 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A,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P1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MOV P2,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SJMP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BACK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R w="28575">
                      <a:solidFill>
                        <a:srgbClr val="99CC00"/>
                      </a:solidFill>
                      <a:prstDash val="solid"/>
                    </a:lnR>
                    <a:lnB w="28575">
                      <a:solidFill>
                        <a:srgbClr val="99CC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CC00"/>
                      </a:solidFill>
                      <a:prstDash val="solid"/>
                    </a:lnL>
                    <a:lnR w="28575">
                      <a:solidFill>
                        <a:srgbClr val="99CC00"/>
                      </a:solidFill>
                      <a:prstDash val="solid"/>
                    </a:lnR>
                    <a:lnB w="28575">
                      <a:solidFill>
                        <a:srgbClr val="99CC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389" y="528320"/>
            <a:ext cx="5438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7045" algn="l"/>
              </a:tabLst>
            </a:pP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nt</a:t>
            </a:r>
            <a:r>
              <a:rPr sz="4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riori</a:t>
            </a:r>
            <a:r>
              <a:rPr sz="4000" b="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40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i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	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805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7874000" cy="395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275080" indent="-342900">
              <a:lnSpc>
                <a:spcPct val="100000"/>
              </a:lnSpc>
              <a:spcBef>
                <a:spcPts val="100"/>
              </a:spcBef>
            </a:pPr>
            <a:r>
              <a:rPr sz="4800" spc="-104" baseline="5208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3200" spc="-70" dirty="0">
                <a:latin typeface="Arial"/>
                <a:cs typeface="Arial"/>
              </a:rPr>
              <a:t>What </a:t>
            </a:r>
            <a:r>
              <a:rPr sz="3200" dirty="0">
                <a:latin typeface="Arial"/>
                <a:cs typeface="Arial"/>
              </a:rPr>
              <a:t>happens </a:t>
            </a:r>
            <a:r>
              <a:rPr sz="3200" spc="-10" dirty="0">
                <a:latin typeface="Arial"/>
                <a:cs typeface="Arial"/>
              </a:rPr>
              <a:t>if two </a:t>
            </a:r>
            <a:r>
              <a:rPr sz="3200" spc="-5" dirty="0">
                <a:latin typeface="Arial"/>
                <a:cs typeface="Arial"/>
              </a:rPr>
              <a:t>interrupts </a:t>
            </a:r>
            <a:r>
              <a:rPr sz="3200" dirty="0">
                <a:latin typeface="Arial"/>
                <a:cs typeface="Arial"/>
              </a:rPr>
              <a:t>are  activated at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5" dirty="0">
                <a:latin typeface="Arial"/>
                <a:cs typeface="Arial"/>
              </a:rPr>
              <a:t>same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time?</a:t>
            </a:r>
            <a:endParaRPr sz="3200">
              <a:latin typeface="Arial"/>
              <a:cs typeface="Arial"/>
            </a:endParaRPr>
          </a:p>
          <a:p>
            <a:pPr marL="381000" marR="190500" indent="-342900">
              <a:lnSpc>
                <a:spcPct val="100000"/>
              </a:lnSpc>
              <a:spcBef>
                <a:spcPts val="800"/>
              </a:spcBef>
            </a:pPr>
            <a:r>
              <a:rPr sz="4800" spc="-89" baseline="6076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3200" spc="-60" dirty="0">
                <a:latin typeface="Arial"/>
                <a:cs typeface="Arial"/>
              </a:rPr>
              <a:t>Which </a:t>
            </a:r>
            <a:r>
              <a:rPr sz="3200" dirty="0">
                <a:latin typeface="Arial"/>
                <a:cs typeface="Arial"/>
              </a:rPr>
              <a:t>of these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interrupts is serviced  first?</a:t>
            </a:r>
            <a:endParaRPr sz="3200">
              <a:latin typeface="Arial"/>
              <a:cs typeface="Arial"/>
            </a:endParaRPr>
          </a:p>
          <a:p>
            <a:pPr marL="781050" marR="3048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810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interrupt which has the highest priority is  </a:t>
            </a:r>
            <a:r>
              <a:rPr sz="2800" dirty="0">
                <a:latin typeface="Arial"/>
                <a:cs typeface="Arial"/>
              </a:rPr>
              <a:t>serviced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  <a:p>
            <a:pPr marL="781050" marR="66675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81050" algn="l"/>
              </a:tabLst>
            </a:pPr>
            <a:r>
              <a:rPr sz="2800" spc="-5" dirty="0">
                <a:latin typeface="Arial"/>
                <a:cs typeface="Arial"/>
              </a:rPr>
              <a:t>By default, 8051 </a:t>
            </a:r>
            <a:r>
              <a:rPr sz="2800" dirty="0">
                <a:latin typeface="Arial"/>
                <a:cs typeface="Arial"/>
              </a:rPr>
              <a:t>assigns a </a:t>
            </a:r>
            <a:r>
              <a:rPr sz="2800" spc="-5" dirty="0">
                <a:latin typeface="Arial"/>
                <a:cs typeface="Arial"/>
              </a:rPr>
              <a:t>priority level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all  interrupts upon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RESET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660" y="558800"/>
            <a:ext cx="7211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8051 Interrupt Priority upon</a:t>
            </a:r>
            <a:r>
              <a:rPr sz="3600" b="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00200"/>
            <a:ext cx="6062980" cy="422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057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Highest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Lowest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Priority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  <a:tabLst>
                <a:tab pos="4126865" algn="l"/>
              </a:tabLst>
            </a:pPr>
            <a:r>
              <a:rPr sz="2800" spc="-10" dirty="0">
                <a:latin typeface="Arial"/>
                <a:cs typeface="Arial"/>
              </a:rPr>
              <a:t>External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Interrupt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	</a:t>
            </a:r>
            <a:r>
              <a:rPr sz="2800" spc="-10" dirty="0">
                <a:latin typeface="Arial"/>
                <a:cs typeface="Arial"/>
              </a:rPr>
              <a:t>INT0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  <a:tabLst>
                <a:tab pos="4126865" algn="l"/>
              </a:tabLst>
            </a:pPr>
            <a:r>
              <a:rPr sz="2800" spc="-5" dirty="0">
                <a:latin typeface="Arial"/>
                <a:cs typeface="Arial"/>
              </a:rPr>
              <a:t>Timer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Interrupt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	</a:t>
            </a:r>
            <a:r>
              <a:rPr sz="2800" spc="-10" dirty="0">
                <a:latin typeface="Arial"/>
                <a:cs typeface="Arial"/>
              </a:rPr>
              <a:t>TF0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  <a:tabLst>
                <a:tab pos="4126865" algn="l"/>
              </a:tabLst>
            </a:pPr>
            <a:r>
              <a:rPr sz="2800" spc="-10" dirty="0">
                <a:latin typeface="Arial"/>
                <a:cs typeface="Arial"/>
              </a:rPr>
              <a:t>External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Interrupt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	</a:t>
            </a:r>
            <a:r>
              <a:rPr sz="2800" spc="-10" dirty="0">
                <a:latin typeface="Arial"/>
                <a:cs typeface="Arial"/>
              </a:rPr>
              <a:t>INT1</a:t>
            </a:r>
            <a:endParaRPr sz="2800">
              <a:latin typeface="Arial"/>
              <a:cs typeface="Arial"/>
            </a:endParaRPr>
          </a:p>
          <a:p>
            <a:pPr marL="12700" marR="852805">
              <a:lnSpc>
                <a:spcPct val="176500"/>
              </a:lnSpc>
              <a:spcBef>
                <a:spcPts val="10"/>
              </a:spcBef>
              <a:tabLst>
                <a:tab pos="4126865" algn="l"/>
              </a:tabLst>
            </a:pPr>
            <a:r>
              <a:rPr sz="2800" spc="-5" dirty="0">
                <a:latin typeface="Arial"/>
                <a:cs typeface="Arial"/>
              </a:rPr>
              <a:t>Timer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Interrupt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	</a:t>
            </a:r>
            <a:r>
              <a:rPr sz="2800" spc="-10" dirty="0">
                <a:latin typeface="Arial"/>
                <a:cs typeface="Arial"/>
              </a:rPr>
              <a:t>TF1  </a:t>
            </a:r>
            <a:r>
              <a:rPr sz="2800" spc="-5" dirty="0">
                <a:latin typeface="Arial"/>
                <a:cs typeface="Arial"/>
              </a:rPr>
              <a:t>Serial</a:t>
            </a:r>
            <a:r>
              <a:rPr sz="2800" dirty="0">
                <a:latin typeface="Arial"/>
                <a:cs typeface="Arial"/>
              </a:rPr>
              <a:t> Communication	</a:t>
            </a:r>
            <a:r>
              <a:rPr sz="2800" spc="-10" dirty="0">
                <a:latin typeface="Arial"/>
                <a:cs typeface="Arial"/>
              </a:rPr>
              <a:t>RI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43429"/>
            <a:ext cx="7745730" cy="31546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latched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kept </a:t>
            </a:r>
            <a:r>
              <a:rPr sz="2800" spc="-5" dirty="0">
                <a:latin typeface="Arial"/>
                <a:cs typeface="Arial"/>
              </a:rPr>
              <a:t>internally by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8051</a:t>
            </a:r>
            <a:endParaRPr sz="2800">
              <a:latin typeface="Arial"/>
              <a:cs typeface="Arial"/>
            </a:endParaRPr>
          </a:p>
          <a:p>
            <a:pPr marL="355600" marR="177165" indent="-342900">
              <a:lnSpc>
                <a:spcPts val="312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8051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polls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interrupts </a:t>
            </a:r>
            <a:r>
              <a:rPr sz="2800" dirty="0">
                <a:latin typeface="Arial"/>
                <a:cs typeface="Arial"/>
              </a:rPr>
              <a:t>according to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 default priority</a:t>
            </a:r>
            <a:r>
              <a:rPr sz="2800" spc="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levels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1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any interrupt is activated, it </a:t>
            </a:r>
            <a:r>
              <a:rPr sz="2800" dirty="0">
                <a:latin typeface="Arial"/>
                <a:cs typeface="Arial"/>
              </a:rPr>
              <a:t>is serviced in that  </a:t>
            </a:r>
            <a:r>
              <a:rPr sz="2800" spc="-5" dirty="0">
                <a:latin typeface="Arial"/>
                <a:cs typeface="Arial"/>
              </a:rPr>
              <a:t>sequence.</a:t>
            </a:r>
            <a:endParaRPr sz="2800">
              <a:latin typeface="Arial"/>
              <a:cs typeface="Arial"/>
            </a:endParaRPr>
          </a:p>
          <a:p>
            <a:pPr marL="355600" marR="861060" indent="-342900">
              <a:lnSpc>
                <a:spcPts val="31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Therefore IE0(INT0) is serviced </a:t>
            </a:r>
            <a:r>
              <a:rPr sz="2800" dirty="0">
                <a:latin typeface="Arial"/>
                <a:cs typeface="Arial"/>
              </a:rPr>
              <a:t>first, </a:t>
            </a:r>
            <a:r>
              <a:rPr sz="2800" spc="-5" dirty="0">
                <a:latin typeface="Arial"/>
                <a:cs typeface="Arial"/>
              </a:rPr>
              <a:t>then  TF0(timer0), and finally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IE1(INT1)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3600" b="0" spc="-82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spc="-55" dirty="0"/>
              <a:t>What </a:t>
            </a:r>
            <a:r>
              <a:rPr sz="2400" spc="-10" dirty="0"/>
              <a:t>happens </a:t>
            </a:r>
            <a:r>
              <a:rPr sz="2400" dirty="0"/>
              <a:t>if </a:t>
            </a:r>
            <a:r>
              <a:rPr sz="2400" spc="-5" dirty="0"/>
              <a:t>interrupts INT0, </a:t>
            </a:r>
            <a:r>
              <a:rPr sz="2400" spc="-10" dirty="0"/>
              <a:t>TF0, INT1 </a:t>
            </a:r>
            <a:r>
              <a:rPr sz="2400" spc="-5" dirty="0"/>
              <a:t>are  activated </a:t>
            </a:r>
            <a:r>
              <a:rPr sz="2400" dirty="0"/>
              <a:t>at </a:t>
            </a:r>
            <a:r>
              <a:rPr sz="2400" spc="-5" dirty="0"/>
              <a:t>the same time? Assume default priority  levels and edge-triggered </a:t>
            </a:r>
            <a:r>
              <a:rPr sz="2400" spc="-10" dirty="0"/>
              <a:t>external</a:t>
            </a:r>
            <a:r>
              <a:rPr sz="2400" spc="5" dirty="0"/>
              <a:t> </a:t>
            </a:r>
            <a:r>
              <a:rPr sz="2400" spc="-5" dirty="0"/>
              <a:t>interrupts.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6764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7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360" y="528320"/>
            <a:ext cx="5664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 Priority</a:t>
            </a:r>
            <a:r>
              <a:rPr sz="40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08020"/>
            <a:ext cx="79375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PS  </a:t>
            </a:r>
            <a:r>
              <a:rPr sz="3200" spc="-5" dirty="0">
                <a:latin typeface="Arial"/>
                <a:cs typeface="Arial"/>
              </a:rPr>
              <a:t>PT1 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X1  PT0 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X0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739" y="3208020"/>
            <a:ext cx="533844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00">
              <a:lnSpc>
                <a:spcPct val="120800"/>
              </a:lnSpc>
              <a:spcBef>
                <a:spcPts val="100"/>
              </a:spcBef>
            </a:pP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Serial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Port </a:t>
            </a:r>
            <a:r>
              <a:rPr sz="3200" spc="-5" dirty="0">
                <a:latin typeface="Arial"/>
                <a:cs typeface="Arial"/>
              </a:rPr>
              <a:t>Priority bit 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Timer1 </a:t>
            </a:r>
            <a:r>
              <a:rPr sz="3200" spc="-5" dirty="0">
                <a:latin typeface="Arial"/>
                <a:cs typeface="Arial"/>
              </a:rPr>
              <a:t>interrupt </a:t>
            </a:r>
            <a:r>
              <a:rPr sz="3200" dirty="0">
                <a:latin typeface="Arial"/>
                <a:cs typeface="Arial"/>
              </a:rPr>
              <a:t>priority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bit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4640"/>
              </a:lnSpc>
              <a:spcBef>
                <a:spcPts val="280"/>
              </a:spcBef>
            </a:pP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External interrupt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1 </a:t>
            </a:r>
            <a:r>
              <a:rPr sz="3200" dirty="0">
                <a:latin typeface="Arial"/>
                <a:cs typeface="Arial"/>
              </a:rPr>
              <a:t>priority </a:t>
            </a:r>
            <a:r>
              <a:rPr sz="3200" spc="-5" dirty="0">
                <a:latin typeface="Arial"/>
                <a:cs typeface="Arial"/>
              </a:rPr>
              <a:t>bit 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Timer0 </a:t>
            </a:r>
            <a:r>
              <a:rPr sz="3200" spc="-5" dirty="0">
                <a:latin typeface="Arial"/>
                <a:cs typeface="Arial"/>
              </a:rPr>
              <a:t>interrupt </a:t>
            </a:r>
            <a:r>
              <a:rPr sz="3200" dirty="0">
                <a:latin typeface="Arial"/>
                <a:cs typeface="Arial"/>
              </a:rPr>
              <a:t>priority </a:t>
            </a:r>
            <a:r>
              <a:rPr sz="3200" spc="-5" dirty="0">
                <a:latin typeface="Arial"/>
                <a:cs typeface="Arial"/>
              </a:rPr>
              <a:t>bit  </a:t>
            </a:r>
            <a:r>
              <a:rPr sz="3200" spc="-5" dirty="0">
                <a:solidFill>
                  <a:srgbClr val="009999"/>
                </a:solidFill>
                <a:latin typeface="Arial"/>
                <a:cs typeface="Arial"/>
              </a:rPr>
              <a:t>External interrupt </a:t>
            </a:r>
            <a:r>
              <a:rPr sz="3200" dirty="0">
                <a:solidFill>
                  <a:srgbClr val="009999"/>
                </a:solidFill>
                <a:latin typeface="Arial"/>
                <a:cs typeface="Arial"/>
              </a:rPr>
              <a:t>0 </a:t>
            </a:r>
            <a:r>
              <a:rPr sz="3200" dirty="0">
                <a:latin typeface="Arial"/>
                <a:cs typeface="Arial"/>
              </a:rPr>
              <a:t>priority</a:t>
            </a:r>
            <a:r>
              <a:rPr sz="3200" spc="-5" dirty="0">
                <a:latin typeface="Arial"/>
                <a:cs typeface="Arial"/>
              </a:rPr>
              <a:t> bit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7527" y="1519327"/>
          <a:ext cx="5486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--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--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PT2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PT1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PX1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7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PT0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PX0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3000" y="1122256"/>
            <a:ext cx="939800" cy="9975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Reg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670" y="1253490"/>
            <a:ext cx="516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8865" algn="l"/>
              </a:tabLst>
            </a:pP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7	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9670" y="2099310"/>
            <a:ext cx="3928745" cy="8610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Priority 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bit =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1, assigns 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high</a:t>
            </a:r>
            <a:r>
              <a:rPr sz="1800" b="1" spc="-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1438275">
              <a:lnSpc>
                <a:spcPct val="100000"/>
              </a:lnSpc>
              <a:spcBef>
                <a:spcPts val="1130"/>
              </a:spcBef>
            </a:pPr>
            <a:r>
              <a:rPr sz="1800" b="1" spc="-10" dirty="0">
                <a:solidFill>
                  <a:srgbClr val="009999"/>
                </a:solidFill>
                <a:latin typeface="Arial"/>
                <a:cs typeface="Arial"/>
              </a:rPr>
              <a:t>0,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assigns 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low</a:t>
            </a:r>
            <a:r>
              <a:rPr sz="1800" b="1" spc="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294640"/>
            <a:ext cx="8068945" cy="42608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0" marR="327025" indent="-342900">
              <a:lnSpc>
                <a:spcPts val="3030"/>
              </a:lnSpc>
              <a:spcBef>
                <a:spcPts val="475"/>
              </a:spcBef>
            </a:pPr>
            <a:r>
              <a:rPr sz="4200" spc="-22" baseline="5952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800" spc="-15" dirty="0">
                <a:latin typeface="Arial"/>
                <a:cs typeface="Arial"/>
              </a:rPr>
              <a:t>Assume </a:t>
            </a:r>
            <a:r>
              <a:rPr sz="2800" spc="-5" dirty="0">
                <a:latin typeface="Arial"/>
                <a:cs typeface="Arial"/>
              </a:rPr>
              <a:t>that after </a:t>
            </a:r>
            <a:r>
              <a:rPr sz="2800" spc="-10" dirty="0">
                <a:latin typeface="Arial"/>
                <a:cs typeface="Arial"/>
              </a:rPr>
              <a:t>RESET, </a:t>
            </a:r>
            <a:r>
              <a:rPr sz="2800" dirty="0">
                <a:latin typeface="Arial"/>
                <a:cs typeface="Arial"/>
              </a:rPr>
              <a:t>the Interrupt </a:t>
            </a:r>
            <a:r>
              <a:rPr sz="2800" spc="-5" dirty="0">
                <a:latin typeface="Arial"/>
                <a:cs typeface="Arial"/>
              </a:rPr>
              <a:t>priority  is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by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instruction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315"/>
              </a:spcBef>
            </a:pP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MOV IP,</a:t>
            </a:r>
            <a:r>
              <a:rPr sz="28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00001100B</a:t>
            </a:r>
            <a:endParaRPr sz="2800">
              <a:latin typeface="Arial"/>
              <a:cs typeface="Arial"/>
            </a:endParaRPr>
          </a:p>
          <a:p>
            <a:pPr marL="381000" marR="30480">
              <a:lnSpc>
                <a:spcPts val="3030"/>
              </a:lnSpc>
              <a:spcBef>
                <a:spcPts val="725"/>
              </a:spcBef>
            </a:pPr>
            <a:r>
              <a:rPr sz="2800" spc="-5" dirty="0">
                <a:latin typeface="Arial"/>
                <a:cs typeface="Arial"/>
              </a:rPr>
              <a:t>Discuss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sequence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which </a:t>
            </a:r>
            <a:r>
              <a:rPr sz="2800" spc="-5" dirty="0">
                <a:latin typeface="Arial"/>
                <a:cs typeface="Arial"/>
              </a:rPr>
              <a:t>the interrupts are  </a:t>
            </a:r>
            <a:r>
              <a:rPr sz="2800" dirty="0">
                <a:latin typeface="Arial"/>
                <a:cs typeface="Arial"/>
              </a:rPr>
              <a:t>serviced.</a:t>
            </a:r>
            <a:endParaRPr sz="2800">
              <a:latin typeface="Arial"/>
              <a:cs typeface="Arial"/>
            </a:endParaRPr>
          </a:p>
          <a:p>
            <a:pPr marL="381000" marR="369570" indent="-342900">
              <a:lnSpc>
                <a:spcPct val="90000"/>
              </a:lnSpc>
              <a:spcBef>
                <a:spcPts val="640"/>
              </a:spcBef>
            </a:pPr>
            <a:r>
              <a:rPr sz="4200" spc="-37" baseline="5952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800" spc="-25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happens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 8051 is executing the ISR  of an interrupt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another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higher priority  </a:t>
            </a:r>
            <a:r>
              <a:rPr sz="2800" spc="-5" dirty="0">
                <a:latin typeface="Arial"/>
                <a:cs typeface="Arial"/>
              </a:rPr>
              <a:t>interrupt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activated?</a:t>
            </a:r>
            <a:endParaRPr sz="2800">
              <a:latin typeface="Arial"/>
              <a:cs typeface="Arial"/>
            </a:endParaRPr>
          </a:p>
          <a:p>
            <a:pPr marL="381000" marR="1079500" indent="-342900">
              <a:lnSpc>
                <a:spcPts val="3020"/>
              </a:lnSpc>
              <a:spcBef>
                <a:spcPts val="745"/>
              </a:spcBef>
            </a:pPr>
            <a:r>
              <a:rPr sz="4200" spc="-37" baseline="5952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800" spc="-25" dirty="0">
                <a:latin typeface="Arial"/>
                <a:cs typeface="Arial"/>
              </a:rPr>
              <a:t>Upon </a:t>
            </a:r>
            <a:r>
              <a:rPr sz="2800" spc="-10" dirty="0">
                <a:latin typeface="Arial"/>
                <a:cs typeface="Arial"/>
              </a:rPr>
              <a:t>RESET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interrupts have the </a:t>
            </a:r>
            <a:r>
              <a:rPr sz="2800" dirty="0">
                <a:latin typeface="Arial"/>
                <a:cs typeface="Arial"/>
              </a:rPr>
              <a:t>same  </a:t>
            </a:r>
            <a:r>
              <a:rPr sz="2800" spc="-5" dirty="0">
                <a:latin typeface="Arial"/>
                <a:cs typeface="Arial"/>
              </a:rPr>
              <a:t>priority.(T/F)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360" y="497840"/>
            <a:ext cx="2105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44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4400" b="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44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44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3769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Microcontroller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free 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execute </a:t>
            </a:r>
            <a:r>
              <a:rPr sz="2800" spc="-5" dirty="0">
                <a:latin typeface="Arial"/>
                <a:cs typeface="Arial"/>
              </a:rPr>
              <a:t>any </a:t>
            </a:r>
            <a:r>
              <a:rPr sz="2800" dirty="0">
                <a:latin typeface="Arial"/>
                <a:cs typeface="Arial"/>
              </a:rPr>
              <a:t>other  programming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940" y="497840"/>
            <a:ext cx="386842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158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Polling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ct val="99900"/>
              </a:lnSpc>
              <a:spcBef>
                <a:spcPts val="3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Microcontroller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cannot  </a:t>
            </a:r>
            <a:r>
              <a:rPr sz="2800" spc="-5" dirty="0">
                <a:latin typeface="Arial"/>
                <a:cs typeface="Arial"/>
              </a:rPr>
              <a:t>perform any task  other than monitoring  the device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3962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069" y="4301490"/>
            <a:ext cx="7623809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3600" spc="-67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45" dirty="0">
                <a:latin typeface="Arial"/>
                <a:cs typeface="Arial"/>
              </a:rPr>
              <a:t>Which </a:t>
            </a:r>
            <a:r>
              <a:rPr sz="2400" b="1" spc="-5" dirty="0">
                <a:latin typeface="Arial"/>
                <a:cs typeface="Arial"/>
              </a:rPr>
              <a:t>technique, interrupt </a:t>
            </a:r>
            <a:r>
              <a:rPr sz="2400" b="1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polling, avoids tying  </a:t>
            </a:r>
            <a:r>
              <a:rPr sz="2400" b="1" dirty="0">
                <a:latin typeface="Arial"/>
                <a:cs typeface="Arial"/>
              </a:rPr>
              <a:t>down </a:t>
            </a:r>
            <a:r>
              <a:rPr sz="2400" b="1" spc="-5" dirty="0">
                <a:latin typeface="Arial"/>
                <a:cs typeface="Arial"/>
              </a:rPr>
              <a:t>the microcontroller?</a:t>
            </a:r>
            <a:endParaRPr sz="2400">
              <a:latin typeface="Arial"/>
              <a:cs typeface="Arial"/>
            </a:endParaRPr>
          </a:p>
          <a:p>
            <a:pPr marL="38100" marR="243204">
              <a:lnSpc>
                <a:spcPct val="100000"/>
              </a:lnSpc>
              <a:spcBef>
                <a:spcPts val="1500"/>
              </a:spcBef>
            </a:pPr>
            <a:r>
              <a:rPr sz="3600" spc="-44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30" dirty="0">
                <a:latin typeface="Arial"/>
                <a:cs typeface="Arial"/>
              </a:rPr>
              <a:t>Including </a:t>
            </a:r>
            <a:r>
              <a:rPr sz="2400" b="1" spc="-5" dirty="0">
                <a:latin typeface="Arial"/>
                <a:cs typeface="Arial"/>
              </a:rPr>
              <a:t>reset, how many interrupts </a:t>
            </a:r>
            <a:r>
              <a:rPr sz="2400" b="1" dirty="0">
                <a:latin typeface="Arial"/>
                <a:cs typeface="Arial"/>
              </a:rPr>
              <a:t>do </a:t>
            </a:r>
            <a:r>
              <a:rPr sz="2400" b="1" spc="15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have 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8051?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089" y="497840"/>
            <a:ext cx="4649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7435" algn="l"/>
              </a:tabLst>
            </a:pPr>
            <a:r>
              <a:rPr sz="4400" b="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	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4400" b="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Polling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34820"/>
            <a:ext cx="4040504" cy="3503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MOV TMOD,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#2</a:t>
            </a:r>
            <a:endParaRPr sz="2400">
              <a:latin typeface="Arial"/>
              <a:cs typeface="Arial"/>
            </a:endParaRPr>
          </a:p>
          <a:p>
            <a:pPr marL="1841500" marR="56515">
              <a:lnSpc>
                <a:spcPts val="3479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MOV </a:t>
            </a:r>
            <a:r>
              <a:rPr sz="2400" spc="-5" dirty="0">
                <a:latin typeface="Arial"/>
                <a:cs typeface="Arial"/>
              </a:rPr>
              <a:t>TH0,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#-10  SETB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BACK:JNB TF0,</a:t>
            </a:r>
            <a:r>
              <a:rPr sz="2400" spc="-10" dirty="0">
                <a:latin typeface="Arial"/>
                <a:cs typeface="Arial"/>
              </a:rPr>
              <a:t> BACK</a:t>
            </a:r>
            <a:endParaRPr sz="2400">
              <a:latin typeface="Arial"/>
              <a:cs typeface="Arial"/>
            </a:endParaRPr>
          </a:p>
          <a:p>
            <a:pPr marL="1841500" marR="922019">
              <a:lnSpc>
                <a:spcPct val="120800"/>
              </a:lnSpc>
            </a:pPr>
            <a:r>
              <a:rPr sz="2400" spc="-5" dirty="0">
                <a:latin typeface="Arial"/>
                <a:cs typeface="Arial"/>
              </a:rPr>
              <a:t>CLR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TR0  CLR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TF0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8862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11811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2362200" y="0"/>
                </a:lnTo>
                <a:lnTo>
                  <a:pt x="2362200" y="533400"/>
                </a:lnTo>
                <a:lnTo>
                  <a:pt x="1181100" y="533400"/>
                </a:lnTo>
                <a:close/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497840"/>
            <a:ext cx="6203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 Service</a:t>
            </a:r>
            <a:r>
              <a:rPr sz="4400" b="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Routine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684134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06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When microcontroller receives an interrupt  signal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any of the </a:t>
            </a:r>
            <a:r>
              <a:rPr sz="2800" dirty="0">
                <a:latin typeface="Arial"/>
                <a:cs typeface="Arial"/>
              </a:rPr>
              <a:t>six </a:t>
            </a:r>
            <a:r>
              <a:rPr sz="2800" spc="-5" dirty="0">
                <a:latin typeface="Arial"/>
                <a:cs typeface="Arial"/>
              </a:rPr>
              <a:t>interrupt sources </a:t>
            </a:r>
            <a:r>
              <a:rPr sz="2800" dirty="0">
                <a:latin typeface="Arial"/>
                <a:cs typeface="Arial"/>
              </a:rPr>
              <a:t>it  </a:t>
            </a:r>
            <a:r>
              <a:rPr sz="2800" spc="-10" dirty="0">
                <a:latin typeface="Arial"/>
                <a:cs typeface="Arial"/>
              </a:rPr>
              <a:t>executes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call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service</a:t>
            </a:r>
            <a:r>
              <a:rPr sz="2800" spc="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routine</a:t>
            </a:r>
            <a:endParaRPr sz="2800">
              <a:latin typeface="Arial"/>
              <a:cs typeface="Arial"/>
            </a:endParaRPr>
          </a:p>
          <a:p>
            <a:pPr marL="355600" marR="140335" indent="-342900">
              <a:lnSpc>
                <a:spcPts val="335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every </a:t>
            </a:r>
            <a:r>
              <a:rPr sz="2800" spc="-5" dirty="0">
                <a:latin typeface="Arial"/>
                <a:cs typeface="Arial"/>
              </a:rPr>
              <a:t>interrupt, there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be an interrupt  </a:t>
            </a:r>
            <a:r>
              <a:rPr sz="2800" dirty="0">
                <a:latin typeface="Arial"/>
                <a:cs typeface="Arial"/>
              </a:rPr>
              <a:t>service</a:t>
            </a:r>
            <a:r>
              <a:rPr sz="2800" spc="-5" dirty="0">
                <a:latin typeface="Arial"/>
                <a:cs typeface="Arial"/>
              </a:rPr>
              <a:t> routine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interrupt </a:t>
            </a:r>
            <a:r>
              <a:rPr sz="2800" dirty="0">
                <a:latin typeface="Arial"/>
                <a:cs typeface="Arial"/>
              </a:rPr>
              <a:t>service </a:t>
            </a:r>
            <a:r>
              <a:rPr sz="2800" spc="-5" dirty="0">
                <a:latin typeface="Arial"/>
                <a:cs typeface="Arial"/>
              </a:rPr>
              <a:t>routine for every interrupt 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be located at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fixed </a:t>
            </a:r>
            <a:r>
              <a:rPr sz="2800" spc="-5" dirty="0">
                <a:latin typeface="Arial"/>
                <a:cs typeface="Arial"/>
              </a:rPr>
              <a:t>location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program  </a:t>
            </a:r>
            <a:r>
              <a:rPr sz="2800" dirty="0">
                <a:latin typeface="Arial"/>
                <a:cs typeface="Arial"/>
              </a:rPr>
              <a:t>memory, </a:t>
            </a:r>
            <a:r>
              <a:rPr sz="2800" spc="-5" dirty="0">
                <a:latin typeface="Arial"/>
                <a:cs typeface="Arial"/>
              </a:rPr>
              <a:t>called </a:t>
            </a:r>
            <a:r>
              <a:rPr sz="2800" spc="-5" dirty="0">
                <a:solidFill>
                  <a:srgbClr val="009999"/>
                </a:solidFill>
                <a:latin typeface="Arial"/>
                <a:cs typeface="Arial"/>
              </a:rPr>
              <a:t>interrupt</a:t>
            </a:r>
            <a:r>
              <a:rPr sz="28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999"/>
                </a:solidFill>
                <a:latin typeface="Arial"/>
                <a:cs typeface="Arial"/>
              </a:rPr>
              <a:t>vector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089" y="223520"/>
            <a:ext cx="69361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7760" marR="5080" indent="-2385060">
              <a:lnSpc>
                <a:spcPct val="100000"/>
              </a:lnSpc>
              <a:spcBef>
                <a:spcPts val="100"/>
              </a:spcBef>
              <a:tabLst>
                <a:tab pos="5061585" algn="l"/>
              </a:tabLst>
            </a:pP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</a:t>
            </a:r>
            <a:r>
              <a:rPr sz="4000" b="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Vector</a:t>
            </a:r>
            <a:r>
              <a:rPr sz="4000" b="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	for</a:t>
            </a:r>
            <a:r>
              <a:rPr sz="4000" b="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8051 </a:t>
            </a:r>
            <a:r>
              <a:rPr sz="4000" b="0" spc="-5" dirty="0">
                <a:latin typeface="Arial"/>
                <a:cs typeface="Arial"/>
              </a:rPr>
              <a:t> </a:t>
            </a:r>
            <a:r>
              <a:rPr sz="40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Interrupts</a:t>
            </a:r>
            <a:endParaRPr sz="4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700" y="1646584"/>
          <a:ext cx="7506970" cy="42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2485">
                <a:tc>
                  <a:txBody>
                    <a:bodyPr/>
                    <a:lstStyle/>
                    <a:p>
                      <a:pPr marR="127000" algn="ctr">
                        <a:lnSpc>
                          <a:spcPts val="3095"/>
                        </a:lnSpc>
                      </a:pPr>
                      <a:r>
                        <a:rPr sz="2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Interrupt</a:t>
                      </a:r>
                      <a:r>
                        <a:rPr sz="28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Source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ctr">
                        <a:lnSpc>
                          <a:spcPts val="3095"/>
                        </a:lnSpc>
                      </a:pPr>
                      <a:r>
                        <a:rPr sz="28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ROM</a:t>
                      </a:r>
                      <a:r>
                        <a:rPr sz="2800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Location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1165" algn="ctr">
                        <a:lnSpc>
                          <a:spcPts val="3095"/>
                        </a:lnSpc>
                      </a:pPr>
                      <a:r>
                        <a:rPr sz="2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429"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Reset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829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0000H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180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INT0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82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0003H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11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12(P3.2)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429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Timer0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76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000BH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INT1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82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0013H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311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13(P3.3)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Timer1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76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001BH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pPr marR="126364" algn="ctr">
                        <a:lnSpc>
                          <a:spcPts val="3295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Serial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Port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288290" algn="ctr">
                        <a:lnSpc>
                          <a:spcPts val="3295"/>
                        </a:lnSpc>
                        <a:spcBef>
                          <a:spcPts val="710"/>
                        </a:spcBef>
                      </a:pPr>
                      <a:r>
                        <a:rPr sz="2800" spc="-5" dirty="0">
                          <a:solidFill>
                            <a:srgbClr val="009999"/>
                          </a:solidFill>
                          <a:latin typeface="Arial"/>
                          <a:cs typeface="Arial"/>
                        </a:rPr>
                        <a:t>0023H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286000" marR="5080" indent="-1945639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Redirecting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8051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from Interrupt Vector </a:t>
            </a:r>
            <a:r>
              <a:rPr sz="3200" spc="-5" dirty="0"/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Table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at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Power-Up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64739" y="1638300"/>
            <a:ext cx="165163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ORG 0H  LJMP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MAIN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21709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MAI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739" y="3003550"/>
            <a:ext cx="136207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ORG</a:t>
            </a:r>
            <a:r>
              <a:rPr sz="2400" spc="-7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30H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………….</a:t>
            </a:r>
            <a:endParaRPr sz="2400">
              <a:latin typeface="Arial"/>
              <a:cs typeface="Arial"/>
            </a:endParaRPr>
          </a:p>
          <a:p>
            <a:pPr marL="12700" marR="37465">
              <a:lnSpc>
                <a:spcPct val="120800"/>
              </a:lnSpc>
            </a:pPr>
            <a:r>
              <a:rPr sz="2400" dirty="0">
                <a:latin typeface="Arial"/>
                <a:cs typeface="Arial"/>
              </a:rPr>
              <a:t>………….  </a:t>
            </a:r>
            <a:r>
              <a:rPr sz="2400" spc="-10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4800" y="23241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29" y="0"/>
                </a:moveTo>
                <a:lnTo>
                  <a:pt x="0" y="38100"/>
                </a:lnTo>
                <a:lnTo>
                  <a:pt x="74929" y="7620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71950" y="2059940"/>
            <a:ext cx="380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  <a:tab pos="1251585" algn="l"/>
              </a:tabLst>
            </a:pPr>
            <a:r>
              <a:rPr sz="18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Bypass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2839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1523" y="625327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5866" y="0"/>
                </a:lnTo>
              </a:path>
            </a:pathLst>
          </a:custGeom>
          <a:ln w="27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300" y="501650"/>
            <a:ext cx="7600315" cy="57785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3600" spc="-97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65" dirty="0">
                <a:latin typeface="Arial"/>
                <a:cs typeface="Arial"/>
              </a:rPr>
              <a:t>Why </a:t>
            </a:r>
            <a:r>
              <a:rPr sz="2400" b="1" dirty="0">
                <a:latin typeface="Arial"/>
                <a:cs typeface="Arial"/>
              </a:rPr>
              <a:t>do </a:t>
            </a:r>
            <a:r>
              <a:rPr sz="2400" b="1" spc="15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put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LJMP instruction at </a:t>
            </a:r>
            <a:r>
              <a:rPr sz="2400" b="1" spc="-10" dirty="0">
                <a:latin typeface="Arial"/>
                <a:cs typeface="Arial"/>
              </a:rPr>
              <a:t>address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  <a:p>
            <a:pPr marL="50800" marR="478790">
              <a:lnSpc>
                <a:spcPct val="100000"/>
              </a:lnSpc>
              <a:spcBef>
                <a:spcPts val="1120"/>
              </a:spcBef>
            </a:pPr>
            <a:r>
              <a:rPr sz="3600" spc="-127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85" dirty="0">
                <a:latin typeface="Arial"/>
                <a:cs typeface="Arial"/>
              </a:rPr>
              <a:t>In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8051, </a:t>
            </a:r>
            <a:r>
              <a:rPr sz="2400" b="1" spc="5" dirty="0">
                <a:latin typeface="Arial"/>
                <a:cs typeface="Arial"/>
              </a:rPr>
              <a:t>what </a:t>
            </a:r>
            <a:r>
              <a:rPr sz="2400" b="1" spc="-5" dirty="0">
                <a:latin typeface="Arial"/>
                <a:cs typeface="Arial"/>
              </a:rPr>
              <a:t>memory area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assigned </a:t>
            </a:r>
            <a:r>
              <a:rPr sz="2400" b="1" dirty="0">
                <a:latin typeface="Arial"/>
                <a:cs typeface="Arial"/>
              </a:rPr>
              <a:t>to a  </a:t>
            </a:r>
            <a:r>
              <a:rPr sz="2400" b="1" spc="-5" dirty="0">
                <a:latin typeface="Arial"/>
                <a:cs typeface="Arial"/>
              </a:rPr>
              <a:t>interrupt vector table?</a:t>
            </a:r>
            <a:endParaRPr sz="2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1500"/>
              </a:spcBef>
            </a:pPr>
            <a:r>
              <a:rPr sz="3600" spc="-104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7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8051 programmer </a:t>
            </a:r>
            <a:r>
              <a:rPr sz="2400" b="1" spc="-10" dirty="0">
                <a:latin typeface="Arial"/>
                <a:cs typeface="Arial"/>
              </a:rPr>
              <a:t>cannot </a:t>
            </a:r>
            <a:r>
              <a:rPr sz="2400" b="1" spc="-5" dirty="0">
                <a:latin typeface="Arial"/>
                <a:cs typeface="Arial"/>
              </a:rPr>
              <a:t>change the memory  </a:t>
            </a:r>
            <a:r>
              <a:rPr sz="2400" b="1" spc="-10" dirty="0">
                <a:latin typeface="Arial"/>
                <a:cs typeface="Arial"/>
              </a:rPr>
              <a:t>space </a:t>
            </a:r>
            <a:r>
              <a:rPr sz="2400" b="1" spc="-5" dirty="0">
                <a:latin typeface="Arial"/>
                <a:cs typeface="Arial"/>
              </a:rPr>
              <a:t>assigned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interrupt vector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table(T/F)</a:t>
            </a:r>
            <a:endParaRPr sz="2400">
              <a:latin typeface="Arial"/>
              <a:cs typeface="Arial"/>
            </a:endParaRPr>
          </a:p>
          <a:p>
            <a:pPr marL="50800" marR="59690">
              <a:lnSpc>
                <a:spcPct val="100000"/>
              </a:lnSpc>
              <a:spcBef>
                <a:spcPts val="1500"/>
              </a:spcBef>
            </a:pPr>
            <a:r>
              <a:rPr sz="3600" spc="-97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65" dirty="0">
                <a:latin typeface="Arial"/>
                <a:cs typeface="Arial"/>
              </a:rPr>
              <a:t>How </a:t>
            </a:r>
            <a:r>
              <a:rPr sz="2400" b="1" spc="-5" dirty="0">
                <a:latin typeface="Arial"/>
                <a:cs typeface="Arial"/>
              </a:rPr>
              <a:t>many </a:t>
            </a:r>
            <a:r>
              <a:rPr sz="2400" b="1" spc="-10" dirty="0">
                <a:latin typeface="Arial"/>
                <a:cs typeface="Arial"/>
              </a:rPr>
              <a:t>bytes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address space </a:t>
            </a:r>
            <a:r>
              <a:rPr sz="2400" b="1" spc="5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interrupt  vector table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assigned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the timer 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interrupt?</a:t>
            </a:r>
            <a:endParaRPr sz="2400">
              <a:latin typeface="Arial"/>
              <a:cs typeface="Arial"/>
            </a:endParaRPr>
          </a:p>
          <a:p>
            <a:pPr marL="50800" marR="59690">
              <a:lnSpc>
                <a:spcPct val="100000"/>
              </a:lnSpc>
              <a:spcBef>
                <a:spcPts val="1120"/>
              </a:spcBef>
            </a:pPr>
            <a:r>
              <a:rPr sz="3600" spc="-97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65" dirty="0">
                <a:latin typeface="Arial"/>
                <a:cs typeface="Arial"/>
              </a:rPr>
              <a:t>How </a:t>
            </a:r>
            <a:r>
              <a:rPr sz="2400" b="1" spc="-5" dirty="0">
                <a:latin typeface="Arial"/>
                <a:cs typeface="Arial"/>
              </a:rPr>
              <a:t>many </a:t>
            </a:r>
            <a:r>
              <a:rPr sz="2400" b="1" spc="-10" dirty="0">
                <a:latin typeface="Arial"/>
                <a:cs typeface="Arial"/>
              </a:rPr>
              <a:t>bytes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address space </a:t>
            </a:r>
            <a:r>
              <a:rPr sz="2400" b="1" spc="5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interrupt  vector table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assigned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reset </a:t>
            </a:r>
            <a:r>
              <a:rPr sz="2400" b="1" spc="-5" dirty="0">
                <a:latin typeface="Arial"/>
                <a:cs typeface="Arial"/>
              </a:rPr>
              <a:t>interrupt, and  why</a:t>
            </a:r>
            <a:r>
              <a:rPr sz="1800" b="1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0800" marR="210185" algn="just">
              <a:lnSpc>
                <a:spcPct val="100000"/>
              </a:lnSpc>
              <a:spcBef>
                <a:spcPts val="1500"/>
              </a:spcBef>
              <a:tabLst>
                <a:tab pos="2994660" algn="l"/>
              </a:tabLst>
            </a:pPr>
            <a:r>
              <a:rPr sz="3600" spc="-135" baseline="5787" dirty="0">
                <a:solidFill>
                  <a:srgbClr val="99CC00"/>
                </a:solidFill>
                <a:latin typeface="UnDotum"/>
                <a:cs typeface="UnDotum"/>
              </a:rPr>
              <a:t></a:t>
            </a:r>
            <a:r>
              <a:rPr sz="2400" b="1" spc="-9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put the entire Interrupt Service Routine </a:t>
            </a:r>
            <a:r>
              <a:rPr sz="2400" b="1" dirty="0">
                <a:latin typeface="Arial"/>
                <a:cs typeface="Arial"/>
              </a:rPr>
              <a:t>in the  </a:t>
            </a:r>
            <a:r>
              <a:rPr sz="2400" b="1" spc="-10" dirty="0">
                <a:latin typeface="Arial"/>
                <a:cs typeface="Arial"/>
              </a:rPr>
              <a:t>space </a:t>
            </a:r>
            <a:r>
              <a:rPr sz="2400" b="1" spc="-5" dirty="0">
                <a:latin typeface="Arial"/>
                <a:cs typeface="Arial"/>
              </a:rPr>
              <a:t>provided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interrupt vector table, </a:t>
            </a:r>
            <a:r>
              <a:rPr sz="2400" b="1" spc="5" dirty="0">
                <a:latin typeface="Arial"/>
                <a:cs typeface="Arial"/>
              </a:rPr>
              <a:t>it </a:t>
            </a:r>
            <a:r>
              <a:rPr sz="2400" b="1" spc="-5" dirty="0">
                <a:latin typeface="Arial"/>
                <a:cs typeface="Arial"/>
              </a:rPr>
              <a:t>must </a:t>
            </a:r>
            <a:r>
              <a:rPr sz="2400" b="1" dirty="0">
                <a:latin typeface="Arial"/>
                <a:cs typeface="Arial"/>
              </a:rPr>
              <a:t>be  no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than	</a:t>
            </a:r>
            <a:r>
              <a:rPr sz="2400" b="1" spc="-10" dirty="0">
                <a:latin typeface="Arial"/>
                <a:cs typeface="Arial"/>
              </a:rPr>
              <a:t>bytes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1837</Words>
  <Application>Microsoft Office PowerPoint</Application>
  <PresentationFormat>On-screen Show (4:3)</PresentationFormat>
  <Paragraphs>308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UnDotum</vt:lpstr>
      <vt:lpstr>Office Theme</vt:lpstr>
      <vt:lpstr>Interrupt Programming with  8051</vt:lpstr>
      <vt:lpstr>Introduction to Interrupts</vt:lpstr>
      <vt:lpstr>Interrupts vs Polling</vt:lpstr>
      <vt:lpstr>Interrupt</vt:lpstr>
      <vt:lpstr>Example of Polling</vt:lpstr>
      <vt:lpstr>Interrupt Service Routine</vt:lpstr>
      <vt:lpstr>Interrupt Vector Table for 8051  Interrupts</vt:lpstr>
      <vt:lpstr>Redirecting 8051 from Interrupt Vector  Table at Power-Up</vt:lpstr>
      <vt:lpstr>PowerPoint Presentation</vt:lpstr>
      <vt:lpstr>Enabling and Disabling Interrupt mechanism in  8051</vt:lpstr>
      <vt:lpstr>IE Register</vt:lpstr>
      <vt:lpstr>How 8051 services an interrupt request ?</vt:lpstr>
      <vt:lpstr>PowerPoint Presentation</vt:lpstr>
      <vt:lpstr>A program to continuously read data from P0 and display it on P1 &amp;  simultaneously creating a square wave of 200us on P2.1 using timer 0.</vt:lpstr>
      <vt:lpstr>Programming Timer Interrupts</vt:lpstr>
      <vt:lpstr>Programming External Hardware Interrupts</vt:lpstr>
      <vt:lpstr>How interrupts are activated?</vt:lpstr>
      <vt:lpstr>Level Triggered Interrupt</vt:lpstr>
      <vt:lpstr>How 8051 knows that an interrupt is activated?</vt:lpstr>
      <vt:lpstr>What is the minimum duration for which INT  0/1 pin must be held low for interrupt to be  activated?</vt:lpstr>
      <vt:lpstr>Remember that…..</vt:lpstr>
      <vt:lpstr>Edge Triggered Interrupts</vt:lpstr>
      <vt:lpstr>Role of TCON Register</vt:lpstr>
      <vt:lpstr>How Edge-triggered Interrupts are activated  and serviced by 8051?</vt:lpstr>
      <vt:lpstr>Role of TCON Register</vt:lpstr>
      <vt:lpstr>PowerPoint Presentation</vt:lpstr>
      <vt:lpstr>Programming Serial  Communication Interrupts</vt:lpstr>
      <vt:lpstr>Serial Communication using Polling</vt:lpstr>
      <vt:lpstr>Serial Communication Interrupt Flags</vt:lpstr>
      <vt:lpstr>Using Serial Interrupt with 8051</vt:lpstr>
      <vt:lpstr>PowerPoint Presentation</vt:lpstr>
      <vt:lpstr>Interrupt Priority in 8051</vt:lpstr>
      <vt:lpstr>8051 Interrupt Priority upon RESET</vt:lpstr>
      <vt:lpstr>What happens if interrupts INT0, TF0, INT1 are  activated at the same time? Assume default priority  levels and edge-triggered external interrupts.</vt:lpstr>
      <vt:lpstr>Interrupt Priority Register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Programming with  8051</dc:title>
  <dc:creator>Manohari R</dc:creator>
  <cp:lastModifiedBy>Dell</cp:lastModifiedBy>
  <cp:revision>1</cp:revision>
  <dcterms:created xsi:type="dcterms:W3CDTF">2020-10-01T04:33:23Z</dcterms:created>
  <dcterms:modified xsi:type="dcterms:W3CDTF">2022-11-10T09:52:02Z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2020-10-01T00:00:00Z</vt:filetime>
  </property>
</Properties>
</file>