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2" r:id="rId42"/>
    <p:sldId id="303" r:id="rId43"/>
    <p:sldId id="304" r:id="rId44"/>
    <p:sldId id="305" r:id="rId4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3014" y="192150"/>
            <a:ext cx="8557971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69" y="1557273"/>
            <a:ext cx="8074660" cy="404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1694" y="2481452"/>
            <a:ext cx="681799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u="sng" spc="-5" dirty="0">
                <a:solidFill>
                  <a:srgbClr val="FF0000"/>
                </a:solidFill>
                <a:latin typeface="Carlito"/>
                <a:cs typeface="Carlito"/>
              </a:rPr>
              <a:t>Serial Communication </a:t>
            </a:r>
            <a:r>
              <a:rPr sz="4400" u="sng" dirty="0">
                <a:solidFill>
                  <a:srgbClr val="FF0000"/>
                </a:solidFill>
                <a:latin typeface="Carlito"/>
                <a:cs typeface="Carlito"/>
              </a:rPr>
              <a:t>in</a:t>
            </a:r>
            <a:r>
              <a:rPr sz="4400" u="sng" spc="-5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4400" u="sng" dirty="0">
                <a:solidFill>
                  <a:srgbClr val="FF0000"/>
                </a:solidFill>
                <a:latin typeface="Carlito"/>
                <a:cs typeface="Carlito"/>
              </a:rPr>
              <a:t>8051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192150"/>
            <a:ext cx="8557971" cy="1185453"/>
          </a:xfrm>
          <a:prstGeom prst="rect">
            <a:avLst/>
          </a:prstGeom>
        </p:spPr>
        <p:txBody>
          <a:bodyPr vert="horz" wrap="square" lIns="0" tIns="76708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Data </a:t>
            </a:r>
            <a:r>
              <a:rPr sz="3600" spc="-15" dirty="0"/>
              <a:t>Framing </a:t>
            </a:r>
            <a:r>
              <a:rPr sz="3600" dirty="0"/>
              <a:t>in </a:t>
            </a:r>
            <a:r>
              <a:rPr sz="3600" spc="-10" dirty="0"/>
              <a:t>Asynchronous </a:t>
            </a:r>
            <a:r>
              <a:rPr lang="en-IN" sz="3600" spc="-10" dirty="0"/>
              <a:t/>
            </a:r>
            <a:br>
              <a:rPr lang="en-IN" sz="3600" spc="-10" dirty="0"/>
            </a:br>
            <a:r>
              <a:rPr sz="3600" dirty="0"/>
              <a:t>Serial  </a:t>
            </a:r>
            <a:r>
              <a:rPr sz="3600" spc="-10" dirty="0"/>
              <a:t>Communication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50316" y="1549273"/>
            <a:ext cx="7747634" cy="29527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latin typeface="Times New Roman"/>
                <a:cs typeface="Times New Roman"/>
              </a:rPr>
              <a:t>Data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transmitted </a:t>
            </a:r>
            <a:r>
              <a:rPr sz="2400" spc="-35" dirty="0">
                <a:latin typeface="Times New Roman"/>
                <a:cs typeface="Times New Roman"/>
              </a:rPr>
              <a:t>in </a:t>
            </a:r>
            <a:r>
              <a:rPr sz="2400" spc="-20" dirty="0">
                <a:latin typeface="Times New Roman"/>
                <a:cs typeface="Times New Roman"/>
              </a:rPr>
              <a:t>0s 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204" dirty="0">
                <a:latin typeface="Times New Roman"/>
                <a:cs typeface="Times New Roman"/>
              </a:rPr>
              <a:t>1s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35" dirty="0">
                <a:latin typeface="Times New Roman"/>
                <a:cs typeface="Times New Roman"/>
              </a:rPr>
              <a:t>To </a:t>
            </a:r>
            <a:r>
              <a:rPr sz="2400" spc="-70" dirty="0">
                <a:latin typeface="Times New Roman"/>
                <a:cs typeface="Times New Roman"/>
              </a:rPr>
              <a:t>have </a:t>
            </a:r>
            <a:r>
              <a:rPr sz="2400" spc="-40" dirty="0">
                <a:latin typeface="Times New Roman"/>
                <a:cs typeface="Times New Roman"/>
              </a:rPr>
              <a:t>a </a:t>
            </a:r>
            <a:r>
              <a:rPr sz="2400" spc="-50" dirty="0">
                <a:latin typeface="Times New Roman"/>
                <a:cs typeface="Times New Roman"/>
              </a:rPr>
              <a:t>sense </a:t>
            </a:r>
            <a:r>
              <a:rPr sz="2400" spc="-120" dirty="0">
                <a:latin typeface="Times New Roman"/>
                <a:cs typeface="Times New Roman"/>
              </a:rPr>
              <a:t>of </a:t>
            </a:r>
            <a:r>
              <a:rPr sz="2400" spc="-50" dirty="0">
                <a:latin typeface="Times New Roman"/>
                <a:cs typeface="Times New Roman"/>
              </a:rPr>
              <a:t>synchronization </a:t>
            </a:r>
            <a:r>
              <a:rPr sz="2400" spc="-55" dirty="0">
                <a:latin typeface="Times New Roman"/>
                <a:cs typeface="Times New Roman"/>
              </a:rPr>
              <a:t>between </a:t>
            </a:r>
            <a:r>
              <a:rPr sz="2400" dirty="0">
                <a:latin typeface="Times New Roman"/>
                <a:cs typeface="Times New Roman"/>
              </a:rPr>
              <a:t>transmitter </a:t>
            </a:r>
            <a:r>
              <a:rPr sz="2400" spc="-25" dirty="0">
                <a:latin typeface="Times New Roman"/>
                <a:cs typeface="Times New Roman"/>
              </a:rPr>
              <a:t>and  </a:t>
            </a:r>
            <a:r>
              <a:rPr sz="2400" spc="-60" dirty="0">
                <a:latin typeface="Times New Roman"/>
                <a:cs typeface="Times New Roman"/>
              </a:rPr>
              <a:t>receiver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65" dirty="0">
                <a:latin typeface="Times New Roman"/>
                <a:cs typeface="Times New Roman"/>
              </a:rPr>
              <a:t>make </a:t>
            </a:r>
            <a:r>
              <a:rPr sz="2400" spc="-45" dirty="0">
                <a:latin typeface="Times New Roman"/>
                <a:cs typeface="Times New Roman"/>
              </a:rPr>
              <a:t>sense </a:t>
            </a:r>
            <a:r>
              <a:rPr sz="2400" spc="-120" dirty="0">
                <a:latin typeface="Times New Roman"/>
                <a:cs typeface="Times New Roman"/>
              </a:rPr>
              <a:t>of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35" dirty="0">
                <a:latin typeface="Times New Roman"/>
                <a:cs typeface="Times New Roman"/>
              </a:rPr>
              <a:t>data, </a:t>
            </a:r>
            <a:r>
              <a:rPr sz="2400" dirty="0">
                <a:latin typeface="Times New Roman"/>
                <a:cs typeface="Times New Roman"/>
              </a:rPr>
              <a:t>transmitter 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receiver  </a:t>
            </a:r>
            <a:r>
              <a:rPr sz="2400" spc="-45" dirty="0">
                <a:latin typeface="Times New Roman"/>
                <a:cs typeface="Times New Roman"/>
              </a:rPr>
              <a:t>agree </a:t>
            </a:r>
            <a:r>
              <a:rPr sz="2400" spc="-40" dirty="0">
                <a:latin typeface="Times New Roman"/>
                <a:cs typeface="Times New Roman"/>
              </a:rPr>
              <a:t>on a </a:t>
            </a:r>
            <a:r>
              <a:rPr sz="2400" spc="-35" dirty="0">
                <a:latin typeface="Times New Roman"/>
                <a:cs typeface="Times New Roman"/>
              </a:rPr>
              <a:t>set </a:t>
            </a:r>
            <a:r>
              <a:rPr sz="2400" spc="-120" dirty="0">
                <a:latin typeface="Times New Roman"/>
                <a:cs typeface="Times New Roman"/>
              </a:rPr>
              <a:t>of </a:t>
            </a:r>
            <a:r>
              <a:rPr sz="2400" spc="-35" dirty="0">
                <a:latin typeface="Times New Roman"/>
                <a:cs typeface="Times New Roman"/>
              </a:rPr>
              <a:t>rules </a:t>
            </a:r>
            <a:r>
              <a:rPr sz="2400" spc="-85" dirty="0">
                <a:latin typeface="Times New Roman"/>
                <a:cs typeface="Times New Roman"/>
              </a:rPr>
              <a:t>i.e </a:t>
            </a:r>
            <a:r>
              <a:rPr sz="2400" spc="-65" dirty="0">
                <a:latin typeface="Times New Roman"/>
                <a:cs typeface="Times New Roman"/>
              </a:rPr>
              <a:t>protocol, </a:t>
            </a:r>
            <a:r>
              <a:rPr sz="2400" spc="-75" dirty="0">
                <a:latin typeface="Times New Roman"/>
                <a:cs typeface="Times New Roman"/>
              </a:rPr>
              <a:t>which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describes</a:t>
            </a:r>
            <a:endParaRPr sz="2400">
              <a:latin typeface="Times New Roman"/>
              <a:cs typeface="Times New Roman"/>
            </a:endParaRPr>
          </a:p>
          <a:p>
            <a:pPr marL="1161415" lvl="1" indent="-52006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1161415" algn="l"/>
                <a:tab pos="1162050" algn="l"/>
              </a:tabLst>
            </a:pPr>
            <a:r>
              <a:rPr sz="2400" spc="-65" dirty="0">
                <a:latin typeface="Times New Roman"/>
                <a:cs typeface="Times New Roman"/>
              </a:rPr>
              <a:t>how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25" dirty="0">
                <a:latin typeface="Times New Roman"/>
                <a:cs typeface="Times New Roman"/>
              </a:rPr>
              <a:t>data </a:t>
            </a:r>
            <a:r>
              <a:rPr sz="2400" spc="-75" dirty="0">
                <a:latin typeface="Times New Roman"/>
                <a:cs typeface="Times New Roman"/>
              </a:rPr>
              <a:t>is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packed</a:t>
            </a:r>
            <a:endParaRPr sz="2400">
              <a:latin typeface="Times New Roman"/>
              <a:cs typeface="Times New Roman"/>
            </a:endParaRPr>
          </a:p>
          <a:p>
            <a:pPr marL="1091565" lvl="1" indent="-450215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1091565" algn="l"/>
                <a:tab pos="1092200" algn="l"/>
              </a:tabLst>
            </a:pPr>
            <a:r>
              <a:rPr sz="2400" spc="-70" dirty="0">
                <a:latin typeface="Times New Roman"/>
                <a:cs typeface="Times New Roman"/>
              </a:rPr>
              <a:t>how </a:t>
            </a:r>
            <a:r>
              <a:rPr sz="2400" spc="-50" dirty="0">
                <a:latin typeface="Times New Roman"/>
                <a:cs typeface="Times New Roman"/>
              </a:rPr>
              <a:t>many </a:t>
            </a:r>
            <a:r>
              <a:rPr sz="2400" spc="-40" dirty="0">
                <a:latin typeface="Times New Roman"/>
                <a:cs typeface="Times New Roman"/>
              </a:rPr>
              <a:t>bits </a:t>
            </a:r>
            <a:r>
              <a:rPr sz="2400" spc="-35" dirty="0">
                <a:latin typeface="Times New Roman"/>
                <a:cs typeface="Times New Roman"/>
              </a:rPr>
              <a:t>constitute </a:t>
            </a:r>
            <a:r>
              <a:rPr sz="2400" spc="-40" dirty="0">
                <a:latin typeface="Times New Roman"/>
                <a:cs typeface="Times New Roman"/>
              </a:rPr>
              <a:t>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character</a:t>
            </a:r>
            <a:endParaRPr sz="2400">
              <a:latin typeface="Times New Roman"/>
              <a:cs typeface="Times New Roman"/>
            </a:endParaRPr>
          </a:p>
          <a:p>
            <a:pPr marL="1091565" lvl="1" indent="-45021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1091565" algn="l"/>
                <a:tab pos="1092200" algn="l"/>
              </a:tabLst>
            </a:pPr>
            <a:r>
              <a:rPr sz="2400" spc="-40" dirty="0">
                <a:latin typeface="Times New Roman"/>
                <a:cs typeface="Times New Roman"/>
              </a:rPr>
              <a:t>when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25" dirty="0">
                <a:latin typeface="Times New Roman"/>
                <a:cs typeface="Times New Roman"/>
              </a:rPr>
              <a:t>data </a:t>
            </a:r>
            <a:r>
              <a:rPr sz="2400" spc="-65" dirty="0">
                <a:latin typeface="Times New Roman"/>
                <a:cs typeface="Times New Roman"/>
              </a:rPr>
              <a:t>begins </a:t>
            </a:r>
            <a:r>
              <a:rPr sz="2400" spc="-20" dirty="0">
                <a:latin typeface="Times New Roman"/>
                <a:cs typeface="Times New Roman"/>
              </a:rPr>
              <a:t>and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ends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192150"/>
            <a:ext cx="8557971" cy="1185453"/>
          </a:xfrm>
          <a:prstGeom prst="rect">
            <a:avLst/>
          </a:prstGeom>
        </p:spPr>
        <p:txBody>
          <a:bodyPr vert="horz" wrap="square" lIns="0" tIns="76708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Data </a:t>
            </a:r>
            <a:r>
              <a:rPr sz="3600" spc="-15" dirty="0"/>
              <a:t>Framing </a:t>
            </a:r>
            <a:r>
              <a:rPr sz="3600" dirty="0"/>
              <a:t>in </a:t>
            </a:r>
            <a:r>
              <a:rPr sz="3600" spc="-10" dirty="0"/>
              <a:t>Asynchronous </a:t>
            </a:r>
            <a:r>
              <a:rPr lang="en-IN" sz="3600" spc="-10" dirty="0"/>
              <a:t/>
            </a:r>
            <a:br>
              <a:rPr lang="en-IN" sz="3600" spc="-10" dirty="0"/>
            </a:br>
            <a:r>
              <a:rPr sz="3600" dirty="0"/>
              <a:t>Serial  </a:t>
            </a:r>
            <a:r>
              <a:rPr sz="3600" spc="-10" dirty="0"/>
              <a:t>Communication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50316" y="1549273"/>
            <a:ext cx="7987030" cy="37572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i="1" spc="40" dirty="0">
                <a:latin typeface="Times New Roman"/>
                <a:cs typeface="Times New Roman"/>
              </a:rPr>
              <a:t>Start </a:t>
            </a:r>
            <a:r>
              <a:rPr sz="2400" b="1" i="1" spc="-30" dirty="0">
                <a:latin typeface="Times New Roman"/>
                <a:cs typeface="Times New Roman"/>
              </a:rPr>
              <a:t>and </a:t>
            </a:r>
            <a:r>
              <a:rPr sz="2400" b="1" i="1" spc="40" dirty="0">
                <a:latin typeface="Times New Roman"/>
                <a:cs typeface="Times New Roman"/>
              </a:rPr>
              <a:t>stop</a:t>
            </a:r>
            <a:r>
              <a:rPr sz="2400" b="1" i="1" spc="-185" dirty="0">
                <a:latin typeface="Times New Roman"/>
                <a:cs typeface="Times New Roman"/>
              </a:rPr>
              <a:t> </a:t>
            </a:r>
            <a:r>
              <a:rPr sz="2400" b="1" i="1" spc="50" dirty="0">
                <a:latin typeface="Times New Roman"/>
                <a:cs typeface="Times New Roman"/>
              </a:rPr>
              <a:t>bits</a:t>
            </a:r>
            <a:endParaRPr sz="2400">
              <a:latin typeface="Times New Roman"/>
              <a:cs typeface="Times New Roman"/>
            </a:endParaRPr>
          </a:p>
          <a:p>
            <a:pPr marL="355600" marR="23495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0" dirty="0">
                <a:latin typeface="Times New Roman"/>
                <a:cs typeface="Times New Roman"/>
              </a:rPr>
              <a:t>Each </a:t>
            </a:r>
            <a:r>
              <a:rPr sz="2400" spc="-30" dirty="0">
                <a:latin typeface="Times New Roman"/>
                <a:cs typeface="Times New Roman"/>
              </a:rPr>
              <a:t>character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85" dirty="0">
                <a:latin typeface="Times New Roman"/>
                <a:cs typeface="Times New Roman"/>
              </a:rPr>
              <a:t>placed </a:t>
            </a:r>
            <a:r>
              <a:rPr sz="2400" spc="-55" dirty="0">
                <a:latin typeface="Times New Roman"/>
                <a:cs typeface="Times New Roman"/>
              </a:rPr>
              <a:t>between </a:t>
            </a:r>
            <a:r>
              <a:rPr sz="2400" spc="15" dirty="0">
                <a:latin typeface="Times New Roman"/>
                <a:cs typeface="Times New Roman"/>
              </a:rPr>
              <a:t>start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40" dirty="0">
                <a:latin typeface="Times New Roman"/>
                <a:cs typeface="Times New Roman"/>
              </a:rPr>
              <a:t>stop </a:t>
            </a:r>
            <a:r>
              <a:rPr sz="2400" spc="-50" dirty="0">
                <a:latin typeface="Times New Roman"/>
                <a:cs typeface="Times New Roman"/>
              </a:rPr>
              <a:t>bits. </a:t>
            </a:r>
            <a:r>
              <a:rPr sz="2400" spc="-80" dirty="0">
                <a:latin typeface="Times New Roman"/>
                <a:cs typeface="Times New Roman"/>
              </a:rPr>
              <a:t>This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90" dirty="0">
                <a:latin typeface="Times New Roman"/>
                <a:cs typeface="Times New Roman"/>
              </a:rPr>
              <a:t>called  </a:t>
            </a:r>
            <a:r>
              <a:rPr sz="2400" spc="-45" dirty="0">
                <a:latin typeface="Times New Roman"/>
                <a:cs typeface="Times New Roman"/>
              </a:rPr>
              <a:t>framing.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Times New Roman"/>
                <a:cs typeface="Times New Roman"/>
              </a:rPr>
              <a:t>Start </a:t>
            </a:r>
            <a:r>
              <a:rPr sz="2400" spc="-45" dirty="0">
                <a:latin typeface="Times New Roman"/>
                <a:cs typeface="Times New Roman"/>
              </a:rPr>
              <a:t>bit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90" dirty="0">
                <a:latin typeface="Times New Roman"/>
                <a:cs typeface="Times New Roman"/>
              </a:rPr>
              <a:t>always </a:t>
            </a:r>
            <a:r>
              <a:rPr sz="2400" spc="-55" dirty="0">
                <a:latin typeface="Times New Roman"/>
                <a:cs typeface="Times New Roman"/>
              </a:rPr>
              <a:t>one </a:t>
            </a:r>
            <a:r>
              <a:rPr sz="2400" spc="-50" dirty="0">
                <a:latin typeface="Times New Roman"/>
                <a:cs typeface="Times New Roman"/>
              </a:rPr>
              <a:t>bit, </a:t>
            </a:r>
            <a:r>
              <a:rPr sz="2400" spc="-40" dirty="0">
                <a:latin typeface="Times New Roman"/>
                <a:cs typeface="Times New Roman"/>
              </a:rPr>
              <a:t>stop bit </a:t>
            </a:r>
            <a:r>
              <a:rPr sz="2400" spc="-60" dirty="0">
                <a:latin typeface="Times New Roman"/>
                <a:cs typeface="Times New Roman"/>
              </a:rPr>
              <a:t>can </a:t>
            </a:r>
            <a:r>
              <a:rPr sz="2400" spc="-75" dirty="0">
                <a:latin typeface="Times New Roman"/>
                <a:cs typeface="Times New Roman"/>
              </a:rPr>
              <a:t>be </a:t>
            </a:r>
            <a:r>
              <a:rPr sz="2400" spc="-60" dirty="0">
                <a:latin typeface="Times New Roman"/>
                <a:cs typeface="Times New Roman"/>
              </a:rPr>
              <a:t>one, </a:t>
            </a:r>
            <a:r>
              <a:rPr sz="2400" spc="-55" dirty="0">
                <a:latin typeface="Times New Roman"/>
                <a:cs typeface="Times New Roman"/>
              </a:rPr>
              <a:t>two </a:t>
            </a:r>
            <a:r>
              <a:rPr sz="2400" spc="-10" dirty="0">
                <a:latin typeface="Times New Roman"/>
                <a:cs typeface="Times New Roman"/>
              </a:rPr>
              <a:t>or </a:t>
            </a:r>
            <a:r>
              <a:rPr sz="2400" spc="-55" dirty="0">
                <a:latin typeface="Times New Roman"/>
                <a:cs typeface="Times New Roman"/>
              </a:rPr>
              <a:t>one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80" dirty="0">
                <a:latin typeface="Times New Roman"/>
                <a:cs typeface="Times New Roman"/>
              </a:rPr>
              <a:t>half  </a:t>
            </a:r>
            <a:r>
              <a:rPr sz="2400" spc="-45" dirty="0">
                <a:latin typeface="Times New Roman"/>
                <a:cs typeface="Times New Roman"/>
              </a:rPr>
              <a:t>bits</a:t>
            </a:r>
            <a:endParaRPr sz="2400">
              <a:latin typeface="Times New Roman"/>
              <a:cs typeface="Times New Roman"/>
            </a:endParaRPr>
          </a:p>
          <a:p>
            <a:pPr marL="355600" marR="55244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5" dirty="0">
                <a:latin typeface="Times New Roman"/>
                <a:cs typeface="Times New Roman"/>
              </a:rPr>
              <a:t>In </a:t>
            </a:r>
            <a:r>
              <a:rPr sz="2400" spc="-125" dirty="0">
                <a:latin typeface="Times New Roman"/>
                <a:cs typeface="Times New Roman"/>
              </a:rPr>
              <a:t>8051 </a:t>
            </a:r>
            <a:r>
              <a:rPr sz="2400" spc="-50" dirty="0">
                <a:latin typeface="Times New Roman"/>
                <a:cs typeface="Times New Roman"/>
              </a:rPr>
              <a:t>serial </a:t>
            </a:r>
            <a:r>
              <a:rPr sz="2400" spc="-20" dirty="0">
                <a:latin typeface="Times New Roman"/>
                <a:cs typeface="Times New Roman"/>
              </a:rPr>
              <a:t>port, </a:t>
            </a:r>
            <a:r>
              <a:rPr sz="2400" spc="-40" dirty="0">
                <a:latin typeface="Times New Roman"/>
                <a:cs typeface="Times New Roman"/>
              </a:rPr>
              <a:t>when </a:t>
            </a:r>
            <a:r>
              <a:rPr sz="2400" spc="-10" dirty="0">
                <a:latin typeface="Times New Roman"/>
                <a:cs typeface="Times New Roman"/>
              </a:rPr>
              <a:t>there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40" dirty="0">
                <a:latin typeface="Times New Roman"/>
                <a:cs typeface="Times New Roman"/>
              </a:rPr>
              <a:t>no </a:t>
            </a:r>
            <a:r>
              <a:rPr sz="2400" spc="-35" dirty="0">
                <a:latin typeface="Times New Roman"/>
                <a:cs typeface="Times New Roman"/>
              </a:rPr>
              <a:t>transmission,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195" dirty="0">
                <a:latin typeface="Times New Roman"/>
                <a:cs typeface="Times New Roman"/>
              </a:rPr>
              <a:t>TxD </a:t>
            </a:r>
            <a:r>
              <a:rPr sz="2400" spc="-70" dirty="0">
                <a:latin typeface="Times New Roman"/>
                <a:cs typeface="Times New Roman"/>
              </a:rPr>
              <a:t>line </a:t>
            </a:r>
            <a:r>
              <a:rPr sz="2400" spc="-75" dirty="0">
                <a:latin typeface="Times New Roman"/>
                <a:cs typeface="Times New Roman"/>
              </a:rPr>
              <a:t>is  </a:t>
            </a:r>
            <a:r>
              <a:rPr sz="2400" spc="-65" dirty="0">
                <a:latin typeface="Times New Roman"/>
                <a:cs typeface="Times New Roman"/>
              </a:rPr>
              <a:t>held </a:t>
            </a:r>
            <a:r>
              <a:rPr sz="2400" spc="-60" dirty="0">
                <a:latin typeface="Times New Roman"/>
                <a:cs typeface="Times New Roman"/>
              </a:rPr>
              <a:t>high. </a:t>
            </a:r>
            <a:r>
              <a:rPr sz="2400" spc="-80" dirty="0">
                <a:latin typeface="Times New Roman"/>
                <a:cs typeface="Times New Roman"/>
              </a:rPr>
              <a:t>This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90" dirty="0">
                <a:latin typeface="Times New Roman"/>
                <a:cs typeface="Times New Roman"/>
              </a:rPr>
              <a:t>called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mark.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Times New Roman"/>
                <a:cs typeface="Times New Roman"/>
              </a:rPr>
              <a:t>Start </a:t>
            </a:r>
            <a:r>
              <a:rPr sz="2400" spc="-45" dirty="0">
                <a:latin typeface="Times New Roman"/>
                <a:cs typeface="Times New Roman"/>
              </a:rPr>
              <a:t>bit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90" dirty="0">
                <a:latin typeface="Times New Roman"/>
                <a:cs typeface="Times New Roman"/>
              </a:rPr>
              <a:t>always </a:t>
            </a:r>
            <a:r>
              <a:rPr sz="2400" spc="-40" dirty="0">
                <a:latin typeface="Times New Roman"/>
                <a:cs typeface="Times New Roman"/>
              </a:rPr>
              <a:t>a </a:t>
            </a:r>
            <a:r>
              <a:rPr sz="2400" spc="15" dirty="0">
                <a:latin typeface="Times New Roman"/>
                <a:cs typeface="Times New Roman"/>
              </a:rPr>
              <a:t>0 </a:t>
            </a:r>
            <a:r>
              <a:rPr sz="2400" spc="-70" dirty="0">
                <a:latin typeface="Times New Roman"/>
                <a:cs typeface="Times New Roman"/>
              </a:rPr>
              <a:t>(low), </a:t>
            </a:r>
            <a:r>
              <a:rPr sz="2400" spc="-40" dirty="0">
                <a:latin typeface="Times New Roman"/>
                <a:cs typeface="Times New Roman"/>
              </a:rPr>
              <a:t>stop </a:t>
            </a:r>
            <a:r>
              <a:rPr sz="2400" spc="-35" dirty="0">
                <a:latin typeface="Times New Roman"/>
                <a:cs typeface="Times New Roman"/>
              </a:rPr>
              <a:t>bit(s)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370" dirty="0">
                <a:latin typeface="Times New Roman"/>
                <a:cs typeface="Times New Roman"/>
              </a:rPr>
              <a:t>1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(high)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70" dirty="0">
                <a:latin typeface="Times New Roman"/>
                <a:cs typeface="Times New Roman"/>
              </a:rPr>
              <a:t>LSB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20" dirty="0">
                <a:latin typeface="Times New Roman"/>
                <a:cs typeface="Times New Roman"/>
              </a:rPr>
              <a:t>sent </a:t>
            </a:r>
            <a:r>
              <a:rPr sz="2400" spc="-25" dirty="0">
                <a:latin typeface="Times New Roman"/>
                <a:cs typeface="Times New Roman"/>
              </a:rPr>
              <a:t>out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first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192150"/>
            <a:ext cx="8557971" cy="1185453"/>
          </a:xfrm>
          <a:prstGeom prst="rect">
            <a:avLst/>
          </a:prstGeom>
        </p:spPr>
        <p:txBody>
          <a:bodyPr vert="horz" wrap="square" lIns="0" tIns="76708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Data </a:t>
            </a:r>
            <a:r>
              <a:rPr sz="3600" spc="-15" dirty="0"/>
              <a:t>Framing </a:t>
            </a:r>
            <a:r>
              <a:rPr sz="3600" dirty="0"/>
              <a:t>in </a:t>
            </a:r>
            <a:r>
              <a:rPr sz="3600" spc="-10" dirty="0"/>
              <a:t>Asynchronous </a:t>
            </a:r>
            <a:r>
              <a:rPr lang="en-IN" sz="3600" spc="-10" dirty="0"/>
              <a:t/>
            </a:r>
            <a:br>
              <a:rPr lang="en-IN" sz="3600" spc="-10" dirty="0"/>
            </a:br>
            <a:r>
              <a:rPr sz="3600" dirty="0"/>
              <a:t>Serial  </a:t>
            </a:r>
            <a:r>
              <a:rPr sz="3600" spc="-10" dirty="0"/>
              <a:t>Communication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50316" y="1586229"/>
            <a:ext cx="2096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70" dirty="0">
                <a:latin typeface="Times New Roman"/>
                <a:cs typeface="Times New Roman"/>
              </a:rPr>
              <a:t>Framing </a:t>
            </a:r>
            <a:r>
              <a:rPr sz="2400" b="1" i="1" spc="-195" dirty="0">
                <a:latin typeface="Times New Roman"/>
                <a:cs typeface="Times New Roman"/>
              </a:rPr>
              <a:t>ASCII</a:t>
            </a:r>
            <a:r>
              <a:rPr sz="2400" b="1" i="1" spc="-90" dirty="0">
                <a:latin typeface="Times New Roman"/>
                <a:cs typeface="Times New Roman"/>
              </a:rPr>
              <a:t> </a:t>
            </a:r>
            <a:r>
              <a:rPr sz="2400" b="1" i="1" spc="-204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216" y="4000880"/>
            <a:ext cx="8055609" cy="17818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3700" marR="55880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400" spc="-85" dirty="0">
                <a:latin typeface="Times New Roman"/>
                <a:cs typeface="Times New Roman"/>
              </a:rPr>
              <a:t>The </a:t>
            </a:r>
            <a:r>
              <a:rPr sz="2400" spc="-25" dirty="0">
                <a:latin typeface="Times New Roman"/>
                <a:cs typeface="Times New Roman"/>
              </a:rPr>
              <a:t>transmission </a:t>
            </a:r>
            <a:r>
              <a:rPr sz="2400" spc="-65" dirty="0">
                <a:latin typeface="Times New Roman"/>
                <a:cs typeface="Times New Roman"/>
              </a:rPr>
              <a:t>begins </a:t>
            </a:r>
            <a:r>
              <a:rPr sz="2400" spc="-40" dirty="0">
                <a:latin typeface="Times New Roman"/>
                <a:cs typeface="Times New Roman"/>
              </a:rPr>
              <a:t>with a </a:t>
            </a:r>
            <a:r>
              <a:rPr sz="2400" spc="10" dirty="0">
                <a:latin typeface="Times New Roman"/>
                <a:cs typeface="Times New Roman"/>
              </a:rPr>
              <a:t>start </a:t>
            </a:r>
            <a:r>
              <a:rPr sz="2400" spc="-50" dirty="0">
                <a:latin typeface="Times New Roman"/>
                <a:cs typeface="Times New Roman"/>
              </a:rPr>
              <a:t>bit, </a:t>
            </a:r>
            <a:r>
              <a:rPr sz="2400" spc="-100" dirty="0">
                <a:latin typeface="Times New Roman"/>
                <a:cs typeface="Times New Roman"/>
              </a:rPr>
              <a:t>followed </a:t>
            </a:r>
            <a:r>
              <a:rPr sz="2400" spc="-120" dirty="0">
                <a:latin typeface="Times New Roman"/>
                <a:cs typeface="Times New Roman"/>
              </a:rPr>
              <a:t>by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145" dirty="0">
                <a:latin typeface="Times New Roman"/>
                <a:cs typeface="Times New Roman"/>
              </a:rPr>
              <a:t>LSB(D</a:t>
            </a:r>
            <a:r>
              <a:rPr sz="2400" spc="-217" baseline="-20833" dirty="0">
                <a:latin typeface="Times New Roman"/>
                <a:cs typeface="Times New Roman"/>
              </a:rPr>
              <a:t>0</a:t>
            </a:r>
            <a:r>
              <a:rPr sz="2400" spc="-145" dirty="0">
                <a:latin typeface="Times New Roman"/>
                <a:cs typeface="Times New Roman"/>
              </a:rPr>
              <a:t>),  </a:t>
            </a:r>
            <a:r>
              <a:rPr sz="2400" spc="-5" dirty="0">
                <a:latin typeface="Times New Roman"/>
                <a:cs typeface="Times New Roman"/>
              </a:rPr>
              <a:t>then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rest </a:t>
            </a:r>
            <a:r>
              <a:rPr sz="2400" spc="-120" dirty="0">
                <a:latin typeface="Times New Roman"/>
                <a:cs typeface="Times New Roman"/>
              </a:rPr>
              <a:t>of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40" dirty="0">
                <a:latin typeface="Times New Roman"/>
                <a:cs typeface="Times New Roman"/>
              </a:rPr>
              <a:t>bits </a:t>
            </a:r>
            <a:r>
              <a:rPr sz="2400" spc="-30" dirty="0">
                <a:latin typeface="Times New Roman"/>
                <a:cs typeface="Times New Roman"/>
              </a:rPr>
              <a:t>until </a:t>
            </a:r>
            <a:r>
              <a:rPr sz="2400" spc="-275" dirty="0">
                <a:latin typeface="Times New Roman"/>
                <a:cs typeface="Times New Roman"/>
              </a:rPr>
              <a:t>MSB </a:t>
            </a:r>
            <a:r>
              <a:rPr sz="2400" spc="-100" dirty="0">
                <a:latin typeface="Times New Roman"/>
                <a:cs typeface="Times New Roman"/>
              </a:rPr>
              <a:t>(D</a:t>
            </a:r>
            <a:r>
              <a:rPr sz="2400" spc="-150" baseline="-20833" dirty="0">
                <a:latin typeface="Times New Roman"/>
                <a:cs typeface="Times New Roman"/>
              </a:rPr>
              <a:t>7</a:t>
            </a:r>
            <a:r>
              <a:rPr sz="2400" spc="-100" dirty="0">
                <a:latin typeface="Times New Roman"/>
                <a:cs typeface="Times New Roman"/>
              </a:rPr>
              <a:t>), </a:t>
            </a:r>
            <a:r>
              <a:rPr sz="2400" spc="-20" dirty="0">
                <a:latin typeface="Times New Roman"/>
                <a:cs typeface="Times New Roman"/>
              </a:rPr>
              <a:t>and </a:t>
            </a:r>
            <a:r>
              <a:rPr sz="2400" spc="-90" dirty="0">
                <a:latin typeface="Times New Roman"/>
                <a:cs typeface="Times New Roman"/>
              </a:rPr>
              <a:t>finally,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55" dirty="0">
                <a:latin typeface="Times New Roman"/>
                <a:cs typeface="Times New Roman"/>
              </a:rPr>
              <a:t>one </a:t>
            </a:r>
            <a:r>
              <a:rPr sz="2400" spc="-35" dirty="0">
                <a:latin typeface="Times New Roman"/>
                <a:cs typeface="Times New Roman"/>
              </a:rPr>
              <a:t>stop  </a:t>
            </a:r>
            <a:r>
              <a:rPr sz="2400" spc="-45" dirty="0">
                <a:latin typeface="Times New Roman"/>
                <a:cs typeface="Times New Roman"/>
              </a:rPr>
              <a:t>bit </a:t>
            </a:r>
            <a:r>
              <a:rPr sz="2400" spc="-55" dirty="0">
                <a:latin typeface="Times New Roman"/>
                <a:cs typeface="Times New Roman"/>
              </a:rPr>
              <a:t>indicating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35" dirty="0">
                <a:latin typeface="Times New Roman"/>
                <a:cs typeface="Times New Roman"/>
              </a:rPr>
              <a:t>end </a:t>
            </a:r>
            <a:r>
              <a:rPr sz="2400" spc="-120" dirty="0">
                <a:latin typeface="Times New Roman"/>
                <a:cs typeface="Times New Roman"/>
              </a:rPr>
              <a:t>of </a:t>
            </a:r>
            <a:r>
              <a:rPr sz="2400" spc="-15" dirty="0">
                <a:latin typeface="Times New Roman"/>
                <a:cs typeface="Times New Roman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character</a:t>
            </a:r>
            <a:endParaRPr sz="2400">
              <a:latin typeface="Times New Roman"/>
              <a:cs typeface="Times New Roman"/>
            </a:endParaRPr>
          </a:p>
          <a:p>
            <a:pPr marL="393700" indent="-342900">
              <a:lnSpc>
                <a:spcPts val="2735"/>
              </a:lnSpc>
              <a:spcBef>
                <a:spcPts val="254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400" spc="-85" dirty="0">
                <a:latin typeface="Times New Roman"/>
                <a:cs typeface="Times New Roman"/>
              </a:rPr>
              <a:t>When </a:t>
            </a:r>
            <a:r>
              <a:rPr sz="2400" spc="-10" dirty="0">
                <a:latin typeface="Times New Roman"/>
                <a:cs typeface="Times New Roman"/>
              </a:rPr>
              <a:t>there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40" dirty="0">
                <a:latin typeface="Times New Roman"/>
                <a:cs typeface="Times New Roman"/>
              </a:rPr>
              <a:t>no </a:t>
            </a:r>
            <a:r>
              <a:rPr sz="2400" spc="-15" dirty="0">
                <a:latin typeface="Times New Roman"/>
                <a:cs typeface="Times New Roman"/>
              </a:rPr>
              <a:t>transfer, the </a:t>
            </a:r>
            <a:r>
              <a:rPr sz="2400" spc="-70" dirty="0">
                <a:latin typeface="Times New Roman"/>
                <a:cs typeface="Times New Roman"/>
              </a:rPr>
              <a:t>signal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365" dirty="0">
                <a:latin typeface="Times New Roman"/>
                <a:cs typeface="Times New Roman"/>
              </a:rPr>
              <a:t>1 </a:t>
            </a:r>
            <a:r>
              <a:rPr sz="2400" spc="-45" dirty="0">
                <a:latin typeface="Times New Roman"/>
                <a:cs typeface="Times New Roman"/>
              </a:rPr>
              <a:t>(high), </a:t>
            </a:r>
            <a:r>
              <a:rPr sz="2400" spc="-70" dirty="0">
                <a:latin typeface="Times New Roman"/>
                <a:cs typeface="Times New Roman"/>
              </a:rPr>
              <a:t>which </a:t>
            </a:r>
            <a:r>
              <a:rPr sz="2400" spc="-75" dirty="0">
                <a:latin typeface="Times New Roman"/>
                <a:cs typeface="Times New Roman"/>
              </a:rPr>
              <a:t>is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referred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ts val="2735"/>
              </a:lnSpc>
            </a:pP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45" dirty="0">
                <a:latin typeface="Times New Roman"/>
                <a:cs typeface="Times New Roman"/>
              </a:rPr>
              <a:t>as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i="1" spc="-175" dirty="0">
                <a:latin typeface="Trebuchet MS"/>
                <a:cs typeface="Trebuchet MS"/>
              </a:rPr>
              <a:t>mark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4627" y="1929383"/>
            <a:ext cx="6524244" cy="1732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192150"/>
            <a:ext cx="8557971" cy="1185453"/>
          </a:xfrm>
          <a:prstGeom prst="rect">
            <a:avLst/>
          </a:prstGeom>
        </p:spPr>
        <p:txBody>
          <a:bodyPr vert="horz" wrap="square" lIns="0" tIns="76708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Data </a:t>
            </a:r>
            <a:r>
              <a:rPr sz="3600" spc="-15" dirty="0"/>
              <a:t>Framing </a:t>
            </a:r>
            <a:r>
              <a:rPr sz="3600" dirty="0"/>
              <a:t>in </a:t>
            </a:r>
            <a:r>
              <a:rPr sz="3600" spc="-10" dirty="0"/>
              <a:t>Asynchronous </a:t>
            </a:r>
            <a:r>
              <a:rPr lang="en-IN" sz="3600" spc="-10" dirty="0"/>
              <a:t/>
            </a:r>
            <a:br>
              <a:rPr lang="en-IN" sz="3600" spc="-10" dirty="0"/>
            </a:br>
            <a:r>
              <a:rPr sz="3600" dirty="0"/>
              <a:t>Serial  </a:t>
            </a:r>
            <a:r>
              <a:rPr sz="3600" spc="-10" dirty="0"/>
              <a:t>Communication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365556" y="1979803"/>
            <a:ext cx="8057515" cy="3567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rlito"/>
                <a:cs typeface="Carlito"/>
              </a:rPr>
              <a:t>Assuming	</a:t>
            </a:r>
            <a:r>
              <a:rPr lang="en-US" sz="2400" spc="-15" dirty="0">
                <a:latin typeface="Carlito"/>
                <a:cs typeface="Carlito"/>
              </a:rPr>
              <a:t>t</a:t>
            </a:r>
            <a:r>
              <a:rPr lang="en-US" sz="2400" spc="-5" dirty="0">
                <a:latin typeface="Carlito"/>
                <a:cs typeface="Carlito"/>
              </a:rPr>
              <a:t>h</a:t>
            </a:r>
            <a:r>
              <a:rPr lang="en-US" sz="2400" spc="-25" dirty="0">
                <a:latin typeface="Carlito"/>
                <a:cs typeface="Carlito"/>
              </a:rPr>
              <a:t>a</a:t>
            </a:r>
            <a:r>
              <a:rPr lang="en-US" sz="2400" dirty="0">
                <a:latin typeface="Carlito"/>
                <a:cs typeface="Carlito"/>
              </a:rPr>
              <a:t>t </a:t>
            </a:r>
            <a:r>
              <a:rPr lang="en-US" sz="2400" spc="-25" dirty="0">
                <a:latin typeface="Carlito"/>
                <a:cs typeface="Carlito"/>
              </a:rPr>
              <a:t>w</a:t>
            </a:r>
            <a:r>
              <a:rPr lang="en-US" sz="2400" dirty="0">
                <a:latin typeface="Carlito"/>
                <a:cs typeface="Carlito"/>
              </a:rPr>
              <a:t>e a</a:t>
            </a:r>
            <a:r>
              <a:rPr lang="en-US" sz="2400" spc="-35" dirty="0">
                <a:latin typeface="Carlito"/>
                <a:cs typeface="Carlito"/>
              </a:rPr>
              <a:t>r</a:t>
            </a:r>
            <a:r>
              <a:rPr lang="en-US" sz="2400" dirty="0">
                <a:latin typeface="Carlito"/>
                <a:cs typeface="Carlito"/>
              </a:rPr>
              <a:t>e t</a:t>
            </a:r>
            <a:r>
              <a:rPr lang="en-US" sz="2400" spc="-50" dirty="0">
                <a:latin typeface="Carlito"/>
                <a:cs typeface="Carlito"/>
              </a:rPr>
              <a:t>r</a:t>
            </a:r>
            <a:r>
              <a:rPr lang="en-US" sz="2400" dirty="0">
                <a:latin typeface="Carlito"/>
                <a:cs typeface="Carlito"/>
              </a:rPr>
              <a:t>an</a:t>
            </a:r>
            <a:r>
              <a:rPr lang="en-US" sz="2400" spc="-25" dirty="0">
                <a:latin typeface="Carlito"/>
                <a:cs typeface="Carlito"/>
              </a:rPr>
              <a:t>s</a:t>
            </a:r>
            <a:r>
              <a:rPr lang="en-US" sz="2400" spc="-65" dirty="0">
                <a:latin typeface="Carlito"/>
                <a:cs typeface="Carlito"/>
              </a:rPr>
              <a:t>f</a:t>
            </a:r>
            <a:r>
              <a:rPr lang="en-US" sz="2400" dirty="0">
                <a:latin typeface="Carlito"/>
                <a:cs typeface="Carlito"/>
              </a:rPr>
              <a:t>e</a:t>
            </a:r>
            <a:r>
              <a:rPr lang="en-US" sz="2400" spc="5" dirty="0">
                <a:latin typeface="Carlito"/>
                <a:cs typeface="Carlito"/>
              </a:rPr>
              <a:t>r</a:t>
            </a:r>
            <a:r>
              <a:rPr lang="en-US" sz="2400" dirty="0">
                <a:latin typeface="Carlito"/>
                <a:cs typeface="Carlito"/>
              </a:rPr>
              <a:t>r</a:t>
            </a:r>
            <a:r>
              <a:rPr lang="en-US" sz="2400" spc="-10" dirty="0">
                <a:latin typeface="Carlito"/>
                <a:cs typeface="Carlito"/>
              </a:rPr>
              <a:t>i</a:t>
            </a:r>
            <a:r>
              <a:rPr lang="en-US" sz="2400" spc="-5" dirty="0">
                <a:latin typeface="Carlito"/>
                <a:cs typeface="Carlito"/>
              </a:rPr>
              <a:t>n</a:t>
            </a:r>
            <a:r>
              <a:rPr lang="en-US" sz="2400" dirty="0">
                <a:latin typeface="Carlito"/>
                <a:cs typeface="Carlito"/>
              </a:rPr>
              <a:t>g </a:t>
            </a:r>
            <a:r>
              <a:rPr sz="2400" spc="-15" dirty="0">
                <a:latin typeface="Carlito"/>
                <a:cs typeface="Carlito"/>
              </a:rPr>
              <a:t>characters </a:t>
            </a:r>
            <a:r>
              <a:rPr sz="2400" spc="-10" dirty="0">
                <a:latin typeface="Carlito"/>
                <a:cs typeface="Carlito"/>
              </a:rPr>
              <a:t>using </a:t>
            </a:r>
            <a:r>
              <a:rPr sz="2400" dirty="0">
                <a:latin typeface="Carlito"/>
                <a:cs typeface="Carlito"/>
              </a:rPr>
              <a:t>1 </a:t>
            </a:r>
            <a:r>
              <a:rPr sz="2400" spc="-15" dirty="0">
                <a:latin typeface="Carlito"/>
                <a:cs typeface="Carlito"/>
              </a:rPr>
              <a:t>stop </a:t>
            </a:r>
            <a:r>
              <a:rPr sz="2400" spc="-5" dirty="0">
                <a:latin typeface="Carlito"/>
                <a:cs typeface="Carlito"/>
              </a:rPr>
              <a:t>bit, </a:t>
            </a:r>
            <a:r>
              <a:rPr sz="2400" spc="-15" dirty="0">
                <a:latin typeface="Carlito"/>
                <a:cs typeface="Carlito"/>
              </a:rPr>
              <a:t>we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total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10 </a:t>
            </a:r>
            <a:r>
              <a:rPr sz="2400" spc="-5" dirty="0">
                <a:latin typeface="Carlito"/>
                <a:cs typeface="Carlito"/>
              </a:rPr>
              <a:t>bits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each  </a:t>
            </a:r>
            <a:r>
              <a:rPr sz="2400" spc="-10" dirty="0">
                <a:latin typeface="Carlito"/>
                <a:cs typeface="Carlito"/>
              </a:rPr>
              <a:t>character</a:t>
            </a:r>
            <a:endParaRPr sz="2400" dirty="0">
              <a:latin typeface="Carlito"/>
              <a:cs typeface="Carlito"/>
            </a:endParaRPr>
          </a:p>
          <a:p>
            <a:pPr marL="805180" marR="508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805180" algn="l"/>
              </a:tabLst>
            </a:pP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spc="-10" dirty="0">
                <a:latin typeface="Carlito"/>
                <a:cs typeface="Carlito"/>
              </a:rPr>
              <a:t>gives </a:t>
            </a:r>
            <a:r>
              <a:rPr sz="2400" dirty="0">
                <a:latin typeface="Carlito"/>
                <a:cs typeface="Carlito"/>
              </a:rPr>
              <a:t>25% </a:t>
            </a:r>
            <a:r>
              <a:rPr sz="2400" spc="-5" dirty="0">
                <a:latin typeface="Carlito"/>
                <a:cs typeface="Carlito"/>
              </a:rPr>
              <a:t>overhead, i.e.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5" dirty="0">
                <a:latin typeface="Carlito"/>
                <a:cs typeface="Carlito"/>
              </a:rPr>
              <a:t>8-bit </a:t>
            </a:r>
            <a:r>
              <a:rPr sz="2400" spc="-10" dirty="0">
                <a:latin typeface="Carlito"/>
                <a:cs typeface="Carlito"/>
              </a:rPr>
              <a:t>character </a:t>
            </a:r>
            <a:r>
              <a:rPr sz="2400" spc="-5" dirty="0">
                <a:latin typeface="Carlito"/>
                <a:cs typeface="Carlito"/>
              </a:rPr>
              <a:t>with </a:t>
            </a:r>
            <a:r>
              <a:rPr sz="2400" dirty="0">
                <a:latin typeface="Carlito"/>
                <a:cs typeface="Carlito"/>
              </a:rPr>
              <a:t>an  </a:t>
            </a:r>
            <a:r>
              <a:rPr sz="2400" spc="-15" dirty="0">
                <a:latin typeface="Carlito"/>
                <a:cs typeface="Carlito"/>
              </a:rPr>
              <a:t>extra </a:t>
            </a:r>
            <a:r>
              <a:rPr sz="2400" dirty="0">
                <a:latin typeface="Carlito"/>
                <a:cs typeface="Carlito"/>
              </a:rPr>
              <a:t>2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bits</a:t>
            </a:r>
            <a:endParaRPr sz="2400" dirty="0">
              <a:latin typeface="Carlito"/>
              <a:cs typeface="Carlito"/>
            </a:endParaRPr>
          </a:p>
          <a:p>
            <a:pPr marL="355600" marR="635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In some </a:t>
            </a:r>
            <a:r>
              <a:rPr sz="2400" spc="-25" dirty="0">
                <a:latin typeface="Carlito"/>
                <a:cs typeface="Carlito"/>
              </a:rPr>
              <a:t>systems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5" dirty="0">
                <a:latin typeface="Carlito"/>
                <a:cs typeface="Carlito"/>
              </a:rPr>
              <a:t>order to </a:t>
            </a:r>
            <a:r>
              <a:rPr sz="2400" spc="-10" dirty="0">
                <a:latin typeface="Carlito"/>
                <a:cs typeface="Carlito"/>
              </a:rPr>
              <a:t>maintain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25" dirty="0">
                <a:latin typeface="Carlito"/>
                <a:cs typeface="Carlito"/>
              </a:rPr>
              <a:t>integrity,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parity  bit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character byte </a:t>
            </a:r>
            <a:r>
              <a:rPr sz="2400" dirty="0">
                <a:latin typeface="Carlito"/>
                <a:cs typeface="Carlito"/>
              </a:rPr>
              <a:t>is included in the </a:t>
            </a:r>
            <a:r>
              <a:rPr sz="2400" spc="-15" dirty="0">
                <a:latin typeface="Carlito"/>
                <a:cs typeface="Carlito"/>
              </a:rPr>
              <a:t>data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frame</a:t>
            </a:r>
            <a:endParaRPr sz="2400" dirty="0">
              <a:latin typeface="Carlito"/>
              <a:cs typeface="Carlito"/>
            </a:endParaRPr>
          </a:p>
          <a:p>
            <a:pPr marL="805180" marR="6985" lvl="1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805180" algn="l"/>
              </a:tabLst>
            </a:pPr>
            <a:r>
              <a:rPr sz="2400" spc="-20" dirty="0">
                <a:latin typeface="Carlito"/>
                <a:cs typeface="Carlito"/>
              </a:rPr>
              <a:t>UART </a:t>
            </a:r>
            <a:r>
              <a:rPr sz="2400" spc="-5" dirty="0">
                <a:latin typeface="Carlito"/>
                <a:cs typeface="Carlito"/>
              </a:rPr>
              <a:t>chips allow </a:t>
            </a:r>
            <a:r>
              <a:rPr sz="2400" spc="-15" dirty="0">
                <a:latin typeface="Carlito"/>
                <a:cs typeface="Carlito"/>
              </a:rPr>
              <a:t>programming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parity bit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odd,  </a:t>
            </a:r>
            <a:r>
              <a:rPr sz="2400" spc="-10" dirty="0">
                <a:latin typeface="Carlito"/>
                <a:cs typeface="Carlito"/>
              </a:rPr>
              <a:t>even,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no-parity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options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52832"/>
            <a:ext cx="675513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25" dirty="0"/>
              <a:t>Data </a:t>
            </a:r>
            <a:r>
              <a:rPr sz="2800" spc="-45" dirty="0"/>
              <a:t>Transfer </a:t>
            </a:r>
            <a:r>
              <a:rPr sz="2800" spc="-25" dirty="0"/>
              <a:t>Rate </a:t>
            </a:r>
            <a:r>
              <a:rPr sz="2800" dirty="0"/>
              <a:t>in </a:t>
            </a:r>
            <a:r>
              <a:rPr sz="2800" spc="-10" dirty="0"/>
              <a:t>Asynchronous  </a:t>
            </a:r>
            <a:r>
              <a:rPr sz="2800" dirty="0"/>
              <a:t>Serial</a:t>
            </a:r>
            <a:r>
              <a:rPr sz="2800" spc="-15" dirty="0"/>
              <a:t> </a:t>
            </a:r>
            <a:r>
              <a:rPr sz="2800" spc="-10" dirty="0"/>
              <a:t>Communication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350316" y="1302511"/>
            <a:ext cx="8073390" cy="4459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25" dirty="0">
                <a:latin typeface="Carlito"/>
                <a:cs typeface="Carlito"/>
              </a:rPr>
              <a:t>rate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transfer </a:t>
            </a:r>
            <a:r>
              <a:rPr sz="2200" dirty="0">
                <a:latin typeface="Carlito"/>
                <a:cs typeface="Carlito"/>
              </a:rPr>
              <a:t>in serial </a:t>
            </a:r>
            <a:r>
              <a:rPr sz="2200" spc="-20" dirty="0">
                <a:latin typeface="Carlito"/>
                <a:cs typeface="Carlito"/>
              </a:rPr>
              <a:t>data </a:t>
            </a:r>
            <a:r>
              <a:rPr sz="2200" spc="-10" dirty="0">
                <a:latin typeface="Carlito"/>
                <a:cs typeface="Carlito"/>
              </a:rPr>
              <a:t>communication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20" dirty="0">
                <a:latin typeface="Carlito"/>
                <a:cs typeface="Carlito"/>
              </a:rPr>
              <a:t>stated </a:t>
            </a:r>
            <a:r>
              <a:rPr sz="2200" spc="-5" dirty="0">
                <a:latin typeface="Carlito"/>
                <a:cs typeface="Carlito"/>
              </a:rPr>
              <a:t>in  </a:t>
            </a:r>
            <a:r>
              <a:rPr sz="2200" spc="-10" dirty="0">
                <a:latin typeface="Carlito"/>
                <a:cs typeface="Carlito"/>
              </a:rPr>
              <a:t>bps (bits per</a:t>
            </a:r>
            <a:r>
              <a:rPr sz="2200" spc="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second)</a:t>
            </a:r>
            <a:endParaRPr sz="2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Another widely </a:t>
            </a:r>
            <a:r>
              <a:rPr sz="2200" spc="-10" dirty="0">
                <a:latin typeface="Carlito"/>
                <a:cs typeface="Carlito"/>
              </a:rPr>
              <a:t>used </a:t>
            </a:r>
            <a:r>
              <a:rPr sz="2200" spc="-5" dirty="0">
                <a:latin typeface="Carlito"/>
                <a:cs typeface="Carlito"/>
              </a:rPr>
              <a:t>terminology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bps </a:t>
            </a:r>
            <a:r>
              <a:rPr sz="2200" spc="-5" dirty="0">
                <a:latin typeface="Carlito"/>
                <a:cs typeface="Carlito"/>
              </a:rPr>
              <a:t>is baud</a:t>
            </a:r>
            <a:r>
              <a:rPr sz="2200" spc="85" dirty="0">
                <a:latin typeface="Carlito"/>
                <a:cs typeface="Carlito"/>
              </a:rPr>
              <a:t> </a:t>
            </a:r>
            <a:r>
              <a:rPr sz="2200" spc="-30" dirty="0">
                <a:latin typeface="Carlito"/>
                <a:cs typeface="Carlito"/>
              </a:rPr>
              <a:t>rate</a:t>
            </a:r>
            <a:endParaRPr sz="2200" dirty="0">
              <a:latin typeface="Carlito"/>
              <a:cs typeface="Carlito"/>
            </a:endParaRPr>
          </a:p>
          <a:p>
            <a:pPr marL="820419" lvl="1" indent="-343535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820419" algn="l"/>
              </a:tabLst>
            </a:pPr>
            <a:r>
              <a:rPr sz="2200" spc="-5" dirty="0">
                <a:latin typeface="Carlito"/>
                <a:cs typeface="Carlito"/>
              </a:rPr>
              <a:t>It is </a:t>
            </a:r>
            <a:r>
              <a:rPr sz="2200" dirty="0">
                <a:latin typeface="Carlito"/>
                <a:cs typeface="Carlito"/>
              </a:rPr>
              <a:t>modem </a:t>
            </a:r>
            <a:r>
              <a:rPr sz="2200" spc="-5" dirty="0">
                <a:latin typeface="Carlito"/>
                <a:cs typeface="Carlito"/>
              </a:rPr>
              <a:t>terminology </a:t>
            </a:r>
            <a:r>
              <a:rPr sz="2200" dirty="0">
                <a:latin typeface="Carlito"/>
                <a:cs typeface="Carlito"/>
              </a:rPr>
              <a:t>and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defined</a:t>
            </a:r>
            <a:r>
              <a:rPr sz="2200" spc="1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as the number of </a:t>
            </a:r>
            <a:r>
              <a:rPr sz="2200" spc="-10" dirty="0">
                <a:latin typeface="Carlito"/>
                <a:cs typeface="Carlito"/>
              </a:rPr>
              <a:t>signal</a:t>
            </a:r>
            <a:r>
              <a:rPr lang="en-IN" sz="2200" spc="-1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changes per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second</a:t>
            </a:r>
            <a:endParaRPr sz="2200" dirty="0">
              <a:latin typeface="Carlito"/>
              <a:cs typeface="Carlito"/>
            </a:endParaRPr>
          </a:p>
          <a:p>
            <a:pPr marL="820419" marR="6985" lvl="1" indent="-342900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820419" algn="l"/>
              </a:tabLst>
            </a:pPr>
            <a:r>
              <a:rPr sz="2200" spc="-5" dirty="0">
                <a:latin typeface="Carlito"/>
                <a:cs typeface="Carlito"/>
              </a:rPr>
              <a:t>In modems, </a:t>
            </a:r>
            <a:r>
              <a:rPr sz="2200" spc="-10" dirty="0">
                <a:latin typeface="Carlito"/>
                <a:cs typeface="Carlito"/>
              </a:rPr>
              <a:t>there are occasions </a:t>
            </a:r>
            <a:r>
              <a:rPr sz="2200" spc="-5" dirty="0">
                <a:latin typeface="Carlito"/>
                <a:cs typeface="Carlito"/>
              </a:rPr>
              <a:t>when a </a:t>
            </a:r>
            <a:r>
              <a:rPr sz="2200" spc="-10" dirty="0">
                <a:latin typeface="Carlito"/>
                <a:cs typeface="Carlito"/>
              </a:rPr>
              <a:t>single change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signal  </a:t>
            </a:r>
            <a:r>
              <a:rPr sz="2200" spc="-25" dirty="0">
                <a:latin typeface="Carlito"/>
                <a:cs typeface="Carlito"/>
              </a:rPr>
              <a:t>transfers </a:t>
            </a:r>
            <a:r>
              <a:rPr sz="2200" spc="-15" dirty="0">
                <a:latin typeface="Carlito"/>
                <a:cs typeface="Carlito"/>
              </a:rPr>
              <a:t>several </a:t>
            </a:r>
            <a:r>
              <a:rPr sz="2200" spc="-10" dirty="0">
                <a:latin typeface="Carlito"/>
                <a:cs typeface="Carlito"/>
              </a:rPr>
              <a:t>bits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6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data</a:t>
            </a:r>
            <a:endParaRPr sz="22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As</a:t>
            </a:r>
            <a:r>
              <a:rPr sz="2200" spc="27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far</a:t>
            </a:r>
            <a:r>
              <a:rPr sz="2200" spc="27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as</a:t>
            </a:r>
            <a:r>
              <a:rPr sz="2200" spc="27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28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conductor</a:t>
            </a:r>
            <a:r>
              <a:rPr sz="2200" spc="29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wire</a:t>
            </a:r>
            <a:r>
              <a:rPr sz="2200" spc="27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27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concerned,</a:t>
            </a:r>
            <a:r>
              <a:rPr sz="2200" spc="28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27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baud</a:t>
            </a:r>
            <a:r>
              <a:rPr sz="2200" spc="270" dirty="0">
                <a:latin typeface="Carlito"/>
                <a:cs typeface="Carlito"/>
              </a:rPr>
              <a:t> </a:t>
            </a:r>
            <a:r>
              <a:rPr sz="2200" spc="-30" dirty="0">
                <a:latin typeface="Carlito"/>
                <a:cs typeface="Carlito"/>
              </a:rPr>
              <a:t>rate</a:t>
            </a:r>
            <a:r>
              <a:rPr sz="2200" spc="28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27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bps</a:t>
            </a:r>
            <a:r>
              <a:rPr lang="en-IN" sz="2200" spc="-1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are </a:t>
            </a:r>
            <a:r>
              <a:rPr sz="2200" spc="-5" dirty="0">
                <a:latin typeface="Carlito"/>
                <a:cs typeface="Carlito"/>
              </a:rPr>
              <a:t>the same, and </a:t>
            </a:r>
            <a:r>
              <a:rPr sz="2200" spc="-15" dirty="0">
                <a:latin typeface="Carlito"/>
                <a:cs typeface="Carlito"/>
              </a:rPr>
              <a:t>we </a:t>
            </a:r>
            <a:r>
              <a:rPr sz="2200" spc="-10" dirty="0">
                <a:latin typeface="Carlito"/>
                <a:cs typeface="Carlito"/>
              </a:rPr>
              <a:t>use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terms</a:t>
            </a:r>
            <a:r>
              <a:rPr sz="2200" spc="13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interchangeably</a:t>
            </a:r>
            <a:endParaRPr sz="2200" dirty="0">
              <a:latin typeface="Carlito"/>
              <a:cs typeface="Carlito"/>
            </a:endParaRPr>
          </a:p>
          <a:p>
            <a:pPr marL="355600" marR="635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  <a:tab pos="935990" algn="l"/>
                <a:tab pos="1597660" algn="l"/>
                <a:tab pos="2642870" algn="l"/>
                <a:tab pos="3257550" algn="l"/>
                <a:tab pos="3650615" algn="l"/>
                <a:tab pos="4414520" algn="l"/>
                <a:tab pos="5679440" algn="l"/>
                <a:tab pos="6630670" algn="l"/>
                <a:tab pos="7762875" algn="l"/>
              </a:tabLst>
            </a:pPr>
            <a:r>
              <a:rPr sz="2200" spc="-10" dirty="0">
                <a:latin typeface="Carlito"/>
                <a:cs typeface="Carlito"/>
              </a:rPr>
              <a:t>Th</a:t>
            </a:r>
            <a:r>
              <a:rPr sz="2200" spc="-5" dirty="0">
                <a:latin typeface="Carlito"/>
                <a:cs typeface="Carlito"/>
              </a:rPr>
              <a:t>e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10" dirty="0">
                <a:latin typeface="Carlito"/>
                <a:cs typeface="Carlito"/>
              </a:rPr>
              <a:t>d</a:t>
            </a:r>
            <a:r>
              <a:rPr sz="2200" spc="-30" dirty="0">
                <a:latin typeface="Carlito"/>
                <a:cs typeface="Carlito"/>
              </a:rPr>
              <a:t>a</a:t>
            </a:r>
            <a:r>
              <a:rPr sz="2200" spc="-35" dirty="0">
                <a:latin typeface="Carlito"/>
                <a:cs typeface="Carlito"/>
              </a:rPr>
              <a:t>t</a:t>
            </a:r>
            <a:r>
              <a:rPr sz="2200" spc="-5" dirty="0">
                <a:latin typeface="Carlito"/>
                <a:cs typeface="Carlito"/>
              </a:rPr>
              <a:t>a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5" dirty="0">
                <a:latin typeface="Carlito"/>
                <a:cs typeface="Carlito"/>
              </a:rPr>
              <a:t>t</a:t>
            </a:r>
            <a:r>
              <a:rPr sz="2200" spc="-45" dirty="0">
                <a:latin typeface="Carlito"/>
                <a:cs typeface="Carlito"/>
              </a:rPr>
              <a:t>r</a:t>
            </a:r>
            <a:r>
              <a:rPr sz="2200" spc="-5" dirty="0">
                <a:latin typeface="Carlito"/>
                <a:cs typeface="Carlito"/>
              </a:rPr>
              <a:t>an</a:t>
            </a:r>
            <a:r>
              <a:rPr sz="2200" spc="-25" dirty="0">
                <a:latin typeface="Carlito"/>
                <a:cs typeface="Carlito"/>
              </a:rPr>
              <a:t>s</a:t>
            </a:r>
            <a:r>
              <a:rPr sz="2200" spc="-65" dirty="0">
                <a:latin typeface="Carlito"/>
                <a:cs typeface="Carlito"/>
              </a:rPr>
              <a:t>f</a:t>
            </a:r>
            <a:r>
              <a:rPr sz="2200" spc="-5" dirty="0">
                <a:latin typeface="Carlito"/>
                <a:cs typeface="Carlito"/>
              </a:rPr>
              <a:t>er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55" dirty="0">
                <a:latin typeface="Carlito"/>
                <a:cs typeface="Carlito"/>
              </a:rPr>
              <a:t>r</a:t>
            </a:r>
            <a:r>
              <a:rPr sz="2200" spc="-15" dirty="0">
                <a:latin typeface="Carlito"/>
                <a:cs typeface="Carlito"/>
              </a:rPr>
              <a:t>a</a:t>
            </a:r>
            <a:r>
              <a:rPr sz="2200" spc="-35" dirty="0">
                <a:latin typeface="Carlito"/>
                <a:cs typeface="Carlito"/>
              </a:rPr>
              <a:t>t</a:t>
            </a:r>
            <a:r>
              <a:rPr sz="2200" spc="-5" dirty="0">
                <a:latin typeface="Carlito"/>
                <a:cs typeface="Carlito"/>
              </a:rPr>
              <a:t>e</a:t>
            </a:r>
            <a:r>
              <a:rPr sz="2200" dirty="0">
                <a:latin typeface="Carlito"/>
                <a:cs typeface="Carlito"/>
              </a:rPr>
              <a:t>	o</a:t>
            </a:r>
            <a:r>
              <a:rPr sz="2200" spc="-5" dirty="0">
                <a:latin typeface="Carlito"/>
                <a:cs typeface="Carlito"/>
              </a:rPr>
              <a:t>f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5" dirty="0">
                <a:latin typeface="Carlito"/>
                <a:cs typeface="Carlito"/>
              </a:rPr>
              <a:t>gi</a:t>
            </a:r>
            <a:r>
              <a:rPr sz="2200" spc="-30" dirty="0">
                <a:latin typeface="Carlito"/>
                <a:cs typeface="Carlito"/>
              </a:rPr>
              <a:t>v</a:t>
            </a:r>
            <a:r>
              <a:rPr sz="2200" spc="-5" dirty="0">
                <a:latin typeface="Carlito"/>
                <a:cs typeface="Carlito"/>
              </a:rPr>
              <a:t>en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35" dirty="0">
                <a:latin typeface="Carlito"/>
                <a:cs typeface="Carlito"/>
              </a:rPr>
              <a:t>c</a:t>
            </a:r>
            <a:r>
              <a:rPr sz="2200" spc="10" dirty="0">
                <a:latin typeface="Carlito"/>
                <a:cs typeface="Carlito"/>
              </a:rPr>
              <a:t>o</a:t>
            </a:r>
            <a:r>
              <a:rPr sz="2200" spc="-5" dirty="0">
                <a:latin typeface="Carlito"/>
                <a:cs typeface="Carlito"/>
              </a:rPr>
              <a:t>mpu</a:t>
            </a:r>
            <a:r>
              <a:rPr sz="2200" spc="-25" dirty="0">
                <a:latin typeface="Carlito"/>
                <a:cs typeface="Carlito"/>
              </a:rPr>
              <a:t>t</a:t>
            </a:r>
            <a:r>
              <a:rPr sz="2200" spc="-5" dirty="0">
                <a:latin typeface="Carlito"/>
                <a:cs typeface="Carlito"/>
              </a:rPr>
              <a:t>er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25" dirty="0">
                <a:latin typeface="Carlito"/>
                <a:cs typeface="Carlito"/>
              </a:rPr>
              <a:t>s</a:t>
            </a:r>
            <a:r>
              <a:rPr sz="2200" spc="-30" dirty="0">
                <a:latin typeface="Carlito"/>
                <a:cs typeface="Carlito"/>
              </a:rPr>
              <a:t>y</a:t>
            </a:r>
            <a:r>
              <a:rPr sz="2200" spc="-25" dirty="0">
                <a:latin typeface="Carlito"/>
                <a:cs typeface="Carlito"/>
              </a:rPr>
              <a:t>st</a:t>
            </a:r>
            <a:r>
              <a:rPr sz="2200" dirty="0">
                <a:latin typeface="Carlito"/>
                <a:cs typeface="Carlito"/>
              </a:rPr>
              <a:t>e</a:t>
            </a:r>
            <a:r>
              <a:rPr sz="2200" spc="-5" dirty="0">
                <a:latin typeface="Carlito"/>
                <a:cs typeface="Carlito"/>
              </a:rPr>
              <a:t>m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10" dirty="0">
                <a:latin typeface="Carlito"/>
                <a:cs typeface="Carlito"/>
              </a:rPr>
              <a:t>de</a:t>
            </a:r>
            <a:r>
              <a:rPr sz="2200" dirty="0">
                <a:latin typeface="Carlito"/>
                <a:cs typeface="Carlito"/>
              </a:rPr>
              <a:t>p</a:t>
            </a:r>
            <a:r>
              <a:rPr sz="2200" spc="-5" dirty="0">
                <a:latin typeface="Carlito"/>
                <a:cs typeface="Carlito"/>
              </a:rPr>
              <a:t>ends</a:t>
            </a:r>
            <a:r>
              <a:rPr sz="2200" dirty="0">
                <a:latin typeface="Carlito"/>
                <a:cs typeface="Carlito"/>
              </a:rPr>
              <a:t>	on  </a:t>
            </a:r>
            <a:r>
              <a:rPr sz="2200" spc="-10" dirty="0">
                <a:latin typeface="Carlito"/>
                <a:cs typeface="Carlito"/>
              </a:rPr>
              <a:t>communication </a:t>
            </a:r>
            <a:r>
              <a:rPr sz="2200" spc="-5" dirty="0">
                <a:latin typeface="Carlito"/>
                <a:cs typeface="Carlito"/>
              </a:rPr>
              <a:t>ports </a:t>
            </a:r>
            <a:r>
              <a:rPr sz="2200" spc="-15" dirty="0">
                <a:latin typeface="Carlito"/>
                <a:cs typeface="Carlito"/>
              </a:rPr>
              <a:t>incorporated </a:t>
            </a:r>
            <a:r>
              <a:rPr sz="2200" spc="-20" dirty="0">
                <a:latin typeface="Carlito"/>
                <a:cs typeface="Carlito"/>
              </a:rPr>
              <a:t>into </a:t>
            </a:r>
            <a:r>
              <a:rPr sz="2200" spc="-10" dirty="0">
                <a:latin typeface="Carlito"/>
                <a:cs typeface="Carlito"/>
              </a:rPr>
              <a:t>that</a:t>
            </a:r>
            <a:r>
              <a:rPr sz="2200" spc="80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system</a:t>
            </a:r>
            <a:endParaRPr sz="2200" dirty="0">
              <a:latin typeface="Carlito"/>
              <a:cs typeface="Carlito"/>
            </a:endParaRPr>
          </a:p>
          <a:p>
            <a:pPr marL="911860" lvl="1" indent="-342900">
              <a:lnSpc>
                <a:spcPct val="100000"/>
              </a:lnSpc>
              <a:spcBef>
                <a:spcPts val="525"/>
              </a:spcBef>
              <a:buFont typeface="Wingdings"/>
              <a:buChar char=""/>
              <a:tabLst>
                <a:tab pos="911860" algn="l"/>
              </a:tabLst>
            </a:pPr>
            <a:r>
              <a:rPr sz="2200" spc="-5" dirty="0">
                <a:latin typeface="Carlito"/>
                <a:cs typeface="Carlito"/>
              </a:rPr>
              <a:t>IBM PC/XT </a:t>
            </a:r>
            <a:r>
              <a:rPr sz="2200" spc="-15" dirty="0">
                <a:latin typeface="Carlito"/>
                <a:cs typeface="Carlito"/>
              </a:rPr>
              <a:t>could </a:t>
            </a:r>
            <a:r>
              <a:rPr sz="2200" spc="-20" dirty="0">
                <a:latin typeface="Carlito"/>
                <a:cs typeface="Carlito"/>
              </a:rPr>
              <a:t>transfer </a:t>
            </a:r>
            <a:r>
              <a:rPr sz="2200" spc="-15" dirty="0">
                <a:latin typeface="Carlito"/>
                <a:cs typeface="Carlito"/>
              </a:rPr>
              <a:t>data at </a:t>
            </a:r>
            <a:r>
              <a:rPr sz="2200" spc="-30" dirty="0">
                <a:latin typeface="Carlito"/>
                <a:cs typeface="Carlito"/>
              </a:rPr>
              <a:t>rate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100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9600</a:t>
            </a:r>
            <a:r>
              <a:rPr sz="2200" spc="15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bps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530478"/>
            <a:ext cx="443138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RS232</a:t>
            </a:r>
            <a:r>
              <a:rPr sz="3600" spc="-85" dirty="0"/>
              <a:t> </a:t>
            </a:r>
            <a:r>
              <a:rPr sz="3600" spc="-10" dirty="0"/>
              <a:t>Standards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50316" y="1522857"/>
            <a:ext cx="8073390" cy="397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204" dirty="0">
                <a:latin typeface="Times New Roman"/>
                <a:cs typeface="Times New Roman"/>
              </a:rPr>
              <a:t>An </a:t>
            </a:r>
            <a:r>
              <a:rPr sz="2400" spc="-50" dirty="0">
                <a:latin typeface="Times New Roman"/>
                <a:cs typeface="Times New Roman"/>
              </a:rPr>
              <a:t>interfacing </a:t>
            </a:r>
            <a:r>
              <a:rPr sz="2400" spc="-15" dirty="0">
                <a:latin typeface="Times New Roman"/>
                <a:cs typeface="Times New Roman"/>
              </a:rPr>
              <a:t>standard  </a:t>
            </a:r>
            <a:r>
              <a:rPr sz="2400" spc="-130" dirty="0">
                <a:latin typeface="Times New Roman"/>
                <a:cs typeface="Times New Roman"/>
              </a:rPr>
              <a:t>RS232 </a:t>
            </a:r>
            <a:r>
              <a:rPr sz="2400" spc="-65" dirty="0">
                <a:latin typeface="Times New Roman"/>
                <a:cs typeface="Times New Roman"/>
              </a:rPr>
              <a:t>was  </a:t>
            </a:r>
            <a:r>
              <a:rPr sz="2400" spc="-35" dirty="0">
                <a:latin typeface="Times New Roman"/>
                <a:cs typeface="Times New Roman"/>
              </a:rPr>
              <a:t>set </a:t>
            </a:r>
            <a:r>
              <a:rPr sz="2400" spc="-114" dirty="0">
                <a:latin typeface="Times New Roman"/>
                <a:cs typeface="Times New Roman"/>
              </a:rPr>
              <a:t>by </a:t>
            </a:r>
            <a:r>
              <a:rPr sz="2400" spc="-15" dirty="0">
                <a:latin typeface="Times New Roman"/>
                <a:cs typeface="Times New Roman"/>
              </a:rPr>
              <a:t>the  </a:t>
            </a:r>
            <a:r>
              <a:rPr sz="2400" spc="-75" dirty="0">
                <a:latin typeface="Times New Roman"/>
                <a:cs typeface="Times New Roman"/>
              </a:rPr>
              <a:t>Electronics  </a:t>
            </a:r>
            <a:r>
              <a:rPr sz="2400" spc="-35" dirty="0">
                <a:latin typeface="Times New Roman"/>
                <a:cs typeface="Times New Roman"/>
              </a:rPr>
              <a:t>Industries </a:t>
            </a:r>
            <a:r>
              <a:rPr sz="2400" spc="-100" dirty="0">
                <a:latin typeface="Times New Roman"/>
                <a:cs typeface="Times New Roman"/>
              </a:rPr>
              <a:t>Association </a:t>
            </a:r>
            <a:r>
              <a:rPr sz="2400" spc="-160" dirty="0">
                <a:latin typeface="Times New Roman"/>
                <a:cs typeface="Times New Roman"/>
              </a:rPr>
              <a:t>(EIA) </a:t>
            </a:r>
            <a:r>
              <a:rPr sz="2400" spc="-35" dirty="0">
                <a:latin typeface="Times New Roman"/>
                <a:cs typeface="Times New Roman"/>
              </a:rPr>
              <a:t>in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1960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60" dirty="0">
                <a:latin typeface="Times New Roman"/>
                <a:cs typeface="Times New Roman"/>
              </a:rPr>
              <a:t>In </a:t>
            </a:r>
            <a:r>
              <a:rPr sz="2400" spc="-120" dirty="0">
                <a:latin typeface="Times New Roman"/>
                <a:cs typeface="Times New Roman"/>
              </a:rPr>
              <a:t>RS232, </a:t>
            </a:r>
            <a:r>
              <a:rPr sz="2400" spc="-40" dirty="0">
                <a:latin typeface="Times New Roman"/>
                <a:cs typeface="Times New Roman"/>
              </a:rPr>
              <a:t>a </a:t>
            </a:r>
            <a:r>
              <a:rPr sz="2400" spc="-370" dirty="0">
                <a:latin typeface="Times New Roman"/>
                <a:cs typeface="Times New Roman"/>
              </a:rPr>
              <a:t>1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20" dirty="0">
                <a:latin typeface="Times New Roman"/>
                <a:cs typeface="Times New Roman"/>
              </a:rPr>
              <a:t>represented </a:t>
            </a:r>
            <a:r>
              <a:rPr sz="2400" spc="-114" dirty="0">
                <a:latin typeface="Times New Roman"/>
                <a:cs typeface="Times New Roman"/>
              </a:rPr>
              <a:t>by </a:t>
            </a:r>
            <a:r>
              <a:rPr sz="2400" spc="-60" dirty="0">
                <a:latin typeface="Times New Roman"/>
                <a:cs typeface="Times New Roman"/>
              </a:rPr>
              <a:t>-3 </a:t>
            </a:r>
            <a:r>
              <a:rPr sz="2400" spc="145" dirty="0">
                <a:latin typeface="Times New Roman"/>
                <a:cs typeface="Times New Roman"/>
              </a:rPr>
              <a:t>~ </a:t>
            </a:r>
            <a:r>
              <a:rPr sz="2400" spc="-80" dirty="0">
                <a:latin typeface="Times New Roman"/>
                <a:cs typeface="Times New Roman"/>
              </a:rPr>
              <a:t>-25 </a:t>
            </a:r>
            <a:r>
              <a:rPr sz="2400" spc="-245" dirty="0">
                <a:latin typeface="Times New Roman"/>
                <a:cs typeface="Times New Roman"/>
              </a:rPr>
              <a:t>V, </a:t>
            </a:r>
            <a:r>
              <a:rPr sz="2400" spc="-80" dirty="0">
                <a:latin typeface="Times New Roman"/>
                <a:cs typeface="Times New Roman"/>
              </a:rPr>
              <a:t>while </a:t>
            </a:r>
            <a:r>
              <a:rPr sz="2400" spc="-40" dirty="0">
                <a:latin typeface="Times New Roman"/>
                <a:cs typeface="Times New Roman"/>
              </a:rPr>
              <a:t>a </a:t>
            </a:r>
            <a:r>
              <a:rPr sz="2400" spc="15" dirty="0">
                <a:latin typeface="Times New Roman"/>
                <a:cs typeface="Times New Roman"/>
              </a:rPr>
              <a:t>0 </a:t>
            </a:r>
            <a:r>
              <a:rPr sz="2400" spc="-45" dirty="0">
                <a:latin typeface="Times New Roman"/>
                <a:cs typeface="Times New Roman"/>
              </a:rPr>
              <a:t>bit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+3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~</a:t>
            </a:r>
            <a:endParaRPr sz="24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400" spc="-45" dirty="0">
                <a:latin typeface="Times New Roman"/>
                <a:cs typeface="Times New Roman"/>
              </a:rPr>
              <a:t>+25 </a:t>
            </a:r>
            <a:r>
              <a:rPr sz="2400" spc="-245" dirty="0">
                <a:latin typeface="Times New Roman"/>
                <a:cs typeface="Times New Roman"/>
              </a:rPr>
              <a:t>V, </a:t>
            </a:r>
            <a:r>
              <a:rPr sz="2400" spc="-55" dirty="0">
                <a:latin typeface="Times New Roman"/>
                <a:cs typeface="Times New Roman"/>
              </a:rPr>
              <a:t>making </a:t>
            </a:r>
            <a:r>
              <a:rPr sz="2400" spc="-60" dirty="0">
                <a:latin typeface="Times New Roman"/>
                <a:cs typeface="Times New Roman"/>
              </a:rPr>
              <a:t>-3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+3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undefined</a:t>
            </a:r>
            <a:endParaRPr sz="24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85" dirty="0">
                <a:latin typeface="Times New Roman"/>
                <a:cs typeface="Times New Roman"/>
              </a:rPr>
              <a:t>The </a:t>
            </a:r>
            <a:r>
              <a:rPr sz="2400" spc="-15" dirty="0">
                <a:latin typeface="Times New Roman"/>
                <a:cs typeface="Times New Roman"/>
              </a:rPr>
              <a:t>standard </a:t>
            </a:r>
            <a:r>
              <a:rPr sz="2400" spc="-65" dirty="0">
                <a:latin typeface="Times New Roman"/>
                <a:cs typeface="Times New Roman"/>
              </a:rPr>
              <a:t>was </a:t>
            </a:r>
            <a:r>
              <a:rPr sz="2400" spc="-35" dirty="0">
                <a:latin typeface="Times New Roman"/>
                <a:cs typeface="Times New Roman"/>
              </a:rPr>
              <a:t>set </a:t>
            </a:r>
            <a:r>
              <a:rPr sz="2400" spc="-80" dirty="0">
                <a:latin typeface="Times New Roman"/>
                <a:cs typeface="Times New Roman"/>
              </a:rPr>
              <a:t>long </a:t>
            </a:r>
            <a:r>
              <a:rPr sz="2400" spc="-70" dirty="0">
                <a:latin typeface="Times New Roman"/>
                <a:cs typeface="Times New Roman"/>
              </a:rPr>
              <a:t>before </a:t>
            </a:r>
            <a:r>
              <a:rPr sz="2400" spc="-20" dirty="0">
                <a:latin typeface="Times New Roman"/>
                <a:cs typeface="Times New Roman"/>
              </a:rPr>
              <a:t>the </a:t>
            </a:r>
            <a:r>
              <a:rPr sz="2400" spc="-45" dirty="0">
                <a:latin typeface="Times New Roman"/>
                <a:cs typeface="Times New Roman"/>
              </a:rPr>
              <a:t>advent </a:t>
            </a:r>
            <a:r>
              <a:rPr sz="2400" spc="-120" dirty="0">
                <a:latin typeface="Times New Roman"/>
                <a:cs typeface="Times New Roman"/>
              </a:rPr>
              <a:t>of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215" dirty="0">
                <a:latin typeface="Times New Roman"/>
                <a:cs typeface="Times New Roman"/>
              </a:rPr>
              <a:t>TTL </a:t>
            </a:r>
            <a:r>
              <a:rPr sz="2400" spc="-120" dirty="0">
                <a:latin typeface="Times New Roman"/>
                <a:cs typeface="Times New Roman"/>
              </a:rPr>
              <a:t>logic  </a:t>
            </a:r>
            <a:r>
              <a:rPr sz="2400" spc="-90" dirty="0">
                <a:latin typeface="Times New Roman"/>
                <a:cs typeface="Times New Roman"/>
              </a:rPr>
              <a:t>family, </a:t>
            </a:r>
            <a:r>
              <a:rPr sz="2400" spc="-35" dirty="0">
                <a:latin typeface="Times New Roman"/>
                <a:cs typeface="Times New Roman"/>
              </a:rPr>
              <a:t>its </a:t>
            </a:r>
            <a:r>
              <a:rPr sz="2400" spc="-15" dirty="0">
                <a:latin typeface="Times New Roman"/>
                <a:cs typeface="Times New Roman"/>
              </a:rPr>
              <a:t>input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output </a:t>
            </a:r>
            <a:r>
              <a:rPr sz="2400" spc="-80" dirty="0">
                <a:latin typeface="Times New Roman"/>
                <a:cs typeface="Times New Roman"/>
              </a:rPr>
              <a:t>voltage </a:t>
            </a:r>
            <a:r>
              <a:rPr sz="2400" spc="-100" dirty="0">
                <a:latin typeface="Times New Roman"/>
                <a:cs typeface="Times New Roman"/>
              </a:rPr>
              <a:t>levels </a:t>
            </a:r>
            <a:r>
              <a:rPr sz="2400" spc="-15" dirty="0">
                <a:latin typeface="Times New Roman"/>
                <a:cs typeface="Times New Roman"/>
              </a:rPr>
              <a:t>are not </a:t>
            </a:r>
            <a:r>
              <a:rPr sz="2400" spc="-210" dirty="0">
                <a:latin typeface="Times New Roman"/>
                <a:cs typeface="Times New Roman"/>
              </a:rPr>
              <a:t>TTL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compatible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430" dirty="0">
                <a:latin typeface="Times New Roman"/>
                <a:cs typeface="Times New Roman"/>
              </a:rPr>
              <a:t>A </a:t>
            </a:r>
            <a:r>
              <a:rPr sz="2400" spc="-50" dirty="0">
                <a:latin typeface="Times New Roman"/>
                <a:cs typeface="Times New Roman"/>
              </a:rPr>
              <a:t>microcontroller </a:t>
            </a:r>
            <a:r>
              <a:rPr sz="2400" spc="-60" dirty="0">
                <a:latin typeface="Times New Roman"/>
                <a:cs typeface="Times New Roman"/>
              </a:rPr>
              <a:t>system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spc="-45" dirty="0">
                <a:latin typeface="Times New Roman"/>
                <a:cs typeface="Times New Roman"/>
              </a:rPr>
              <a:t>use </a:t>
            </a:r>
            <a:r>
              <a:rPr sz="2400" spc="-85" dirty="0">
                <a:latin typeface="Times New Roman"/>
                <a:cs typeface="Times New Roman"/>
              </a:rPr>
              <a:t>voltage </a:t>
            </a:r>
            <a:r>
              <a:rPr sz="2400" spc="-40" dirty="0">
                <a:latin typeface="Times New Roman"/>
                <a:cs typeface="Times New Roman"/>
              </a:rPr>
              <a:t>converters </a:t>
            </a:r>
            <a:r>
              <a:rPr sz="2400" spc="-55" dirty="0">
                <a:latin typeface="Times New Roman"/>
                <a:cs typeface="Times New Roman"/>
              </a:rPr>
              <a:t>such as  </a:t>
            </a:r>
            <a:r>
              <a:rPr sz="2400" spc="-229" dirty="0">
                <a:latin typeface="Times New Roman"/>
                <a:cs typeface="Times New Roman"/>
              </a:rPr>
              <a:t>MAX232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50" dirty="0">
                <a:latin typeface="Times New Roman"/>
                <a:cs typeface="Times New Roman"/>
              </a:rPr>
              <a:t>convert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215" dirty="0">
                <a:latin typeface="Times New Roman"/>
                <a:cs typeface="Times New Roman"/>
              </a:rPr>
              <a:t>TTL </a:t>
            </a:r>
            <a:r>
              <a:rPr sz="2400" spc="-120" dirty="0">
                <a:latin typeface="Times New Roman"/>
                <a:cs typeface="Times New Roman"/>
              </a:rPr>
              <a:t>logic </a:t>
            </a:r>
            <a:r>
              <a:rPr sz="2400" spc="-105" dirty="0">
                <a:latin typeface="Times New Roman"/>
                <a:cs typeface="Times New Roman"/>
              </a:rPr>
              <a:t>levels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130" dirty="0">
                <a:latin typeface="Times New Roman"/>
                <a:cs typeface="Times New Roman"/>
              </a:rPr>
              <a:t>RS232 </a:t>
            </a:r>
            <a:r>
              <a:rPr sz="2400" spc="-85" dirty="0">
                <a:latin typeface="Times New Roman"/>
                <a:cs typeface="Times New Roman"/>
              </a:rPr>
              <a:t>voltage  </a:t>
            </a:r>
            <a:r>
              <a:rPr sz="2400" spc="-95" dirty="0">
                <a:latin typeface="Times New Roman"/>
                <a:cs typeface="Times New Roman"/>
              </a:rPr>
              <a:t>levels, </a:t>
            </a:r>
            <a:r>
              <a:rPr sz="2400" spc="-20" dirty="0">
                <a:latin typeface="Times New Roman"/>
                <a:cs typeface="Times New Roman"/>
              </a:rPr>
              <a:t>and </a:t>
            </a:r>
            <a:r>
              <a:rPr sz="2400" spc="-125" dirty="0">
                <a:latin typeface="Times New Roman"/>
                <a:cs typeface="Times New Roman"/>
              </a:rPr>
              <a:t>vice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versa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229" dirty="0">
                <a:latin typeface="Times New Roman"/>
                <a:cs typeface="Times New Roman"/>
              </a:rPr>
              <a:t>MAX232 </a:t>
            </a:r>
            <a:r>
              <a:rPr sz="2400" spc="-210" dirty="0">
                <a:latin typeface="Times New Roman"/>
                <a:cs typeface="Times New Roman"/>
              </a:rPr>
              <a:t>IC </a:t>
            </a:r>
            <a:r>
              <a:rPr sz="2400" spc="-70" dirty="0">
                <a:latin typeface="Times New Roman"/>
                <a:cs typeface="Times New Roman"/>
              </a:rPr>
              <a:t>chips </a:t>
            </a:r>
            <a:r>
              <a:rPr sz="2400" spc="-15" dirty="0">
                <a:latin typeface="Times New Roman"/>
                <a:cs typeface="Times New Roman"/>
              </a:rPr>
              <a:t>are </a:t>
            </a:r>
            <a:r>
              <a:rPr sz="2400" spc="-80" dirty="0">
                <a:latin typeface="Times New Roman"/>
                <a:cs typeface="Times New Roman"/>
              </a:rPr>
              <a:t>commonly </a:t>
            </a:r>
            <a:r>
              <a:rPr sz="2400" spc="-25" dirty="0">
                <a:latin typeface="Times New Roman"/>
                <a:cs typeface="Times New Roman"/>
              </a:rPr>
              <a:t>referred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45" dirty="0">
                <a:latin typeface="Times New Roman"/>
                <a:cs typeface="Times New Roman"/>
              </a:rPr>
              <a:t>as </a:t>
            </a:r>
            <a:r>
              <a:rPr sz="2400" spc="-70" dirty="0">
                <a:latin typeface="Times New Roman"/>
                <a:cs typeface="Times New Roman"/>
              </a:rPr>
              <a:t>line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drivers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530478"/>
            <a:ext cx="496478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DB9 </a:t>
            </a:r>
            <a:r>
              <a:rPr sz="3600" dirty="0"/>
              <a:t>pin</a:t>
            </a:r>
            <a:r>
              <a:rPr sz="3600" spc="-55" dirty="0"/>
              <a:t> </a:t>
            </a:r>
            <a:r>
              <a:rPr sz="3600" spc="-5" dirty="0"/>
              <a:t>connections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50316" y="1549273"/>
            <a:ext cx="6302375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30" dirty="0">
                <a:latin typeface="Times New Roman"/>
                <a:cs typeface="Times New Roman"/>
              </a:rPr>
              <a:t>RS232 </a:t>
            </a:r>
            <a:r>
              <a:rPr sz="2400" spc="-20" dirty="0">
                <a:latin typeface="Times New Roman"/>
                <a:cs typeface="Times New Roman"/>
              </a:rPr>
              <a:t>supports </a:t>
            </a:r>
            <a:r>
              <a:rPr sz="2400" spc="-35" dirty="0">
                <a:latin typeface="Times New Roman"/>
                <a:cs typeface="Times New Roman"/>
              </a:rPr>
              <a:t>both </a:t>
            </a:r>
            <a:r>
              <a:rPr sz="2400" spc="-204" dirty="0">
                <a:latin typeface="Times New Roman"/>
                <a:cs typeface="Times New Roman"/>
              </a:rPr>
              <a:t>DB25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300" dirty="0">
                <a:latin typeface="Times New Roman"/>
                <a:cs typeface="Times New Roman"/>
              </a:rPr>
              <a:t>DB </a:t>
            </a:r>
            <a:r>
              <a:rPr sz="2400" spc="-40" dirty="0">
                <a:latin typeface="Times New Roman"/>
                <a:cs typeface="Times New Roman"/>
              </a:rPr>
              <a:t>9 pin</a:t>
            </a:r>
            <a:r>
              <a:rPr sz="2400" spc="-33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connector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70" dirty="0">
                <a:latin typeface="Times New Roman"/>
                <a:cs typeface="Times New Roman"/>
              </a:rPr>
              <a:t>DB-9 </a:t>
            </a:r>
            <a:r>
              <a:rPr sz="2400" spc="-80" dirty="0">
                <a:latin typeface="Times New Roman"/>
                <a:cs typeface="Times New Roman"/>
              </a:rPr>
              <a:t>Pin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Connector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6255" y="2857500"/>
            <a:ext cx="6638544" cy="3095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85872" y="4428742"/>
            <a:ext cx="3643884" cy="2316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014" y="530478"/>
            <a:ext cx="511718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Handshaking in</a:t>
            </a:r>
            <a:r>
              <a:rPr sz="3600" spc="-80" dirty="0"/>
              <a:t> </a:t>
            </a:r>
            <a:r>
              <a:rPr sz="3600" dirty="0"/>
              <a:t>Rs232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0316" y="1307207"/>
            <a:ext cx="8072755" cy="287845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latin typeface="Times New Roman"/>
                <a:cs typeface="Times New Roman"/>
              </a:rPr>
              <a:t>Current </a:t>
            </a:r>
            <a:r>
              <a:rPr sz="2400" spc="-60" dirty="0">
                <a:latin typeface="Times New Roman"/>
                <a:cs typeface="Times New Roman"/>
              </a:rPr>
              <a:t>terminology </a:t>
            </a:r>
            <a:r>
              <a:rPr sz="2400" spc="-85" dirty="0">
                <a:latin typeface="Times New Roman"/>
                <a:cs typeface="Times New Roman"/>
              </a:rPr>
              <a:t>classifies </a:t>
            </a:r>
            <a:r>
              <a:rPr sz="2400" spc="-25" dirty="0">
                <a:latin typeface="Times New Roman"/>
                <a:cs typeface="Times New Roman"/>
              </a:rPr>
              <a:t>data </a:t>
            </a:r>
            <a:r>
              <a:rPr sz="2400" spc="-55" dirty="0">
                <a:latin typeface="Times New Roman"/>
                <a:cs typeface="Times New Roman"/>
              </a:rPr>
              <a:t>communication </a:t>
            </a:r>
            <a:r>
              <a:rPr sz="2400" spc="-35" dirty="0">
                <a:latin typeface="Times New Roman"/>
                <a:cs typeface="Times New Roman"/>
              </a:rPr>
              <a:t>equipment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  <a:p>
            <a:pPr marL="1001394" lvl="1" indent="-27051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1002030" algn="l"/>
                <a:tab pos="1696720" algn="l"/>
                <a:tab pos="2477135" algn="l"/>
                <a:tab pos="3652520" algn="l"/>
                <a:tab pos="5182235" algn="l"/>
                <a:tab pos="6039485" algn="l"/>
                <a:tab pos="6452235" algn="l"/>
                <a:tab pos="7625715" algn="l"/>
              </a:tabLst>
            </a:pPr>
            <a:r>
              <a:rPr sz="2400" spc="-240" dirty="0">
                <a:latin typeface="Times New Roman"/>
                <a:cs typeface="Times New Roman"/>
              </a:rPr>
              <a:t>D</a:t>
            </a:r>
            <a:r>
              <a:rPr sz="2400" spc="-210" dirty="0">
                <a:latin typeface="Times New Roman"/>
                <a:cs typeface="Times New Roman"/>
              </a:rPr>
              <a:t>T</a:t>
            </a:r>
            <a:r>
              <a:rPr sz="2400" spc="-20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(dat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terminal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70" dirty="0">
                <a:latin typeface="Times New Roman"/>
                <a:cs typeface="Times New Roman"/>
              </a:rPr>
              <a:t>e</a:t>
            </a:r>
            <a:r>
              <a:rPr sz="2400" spc="-90" dirty="0">
                <a:latin typeface="Times New Roman"/>
                <a:cs typeface="Times New Roman"/>
              </a:rPr>
              <a:t>q</a:t>
            </a:r>
            <a:r>
              <a:rPr sz="2400" spc="-45" dirty="0">
                <a:latin typeface="Times New Roman"/>
                <a:cs typeface="Times New Roman"/>
              </a:rPr>
              <a:t>uipm</a:t>
            </a:r>
            <a:r>
              <a:rPr sz="2400" spc="-50" dirty="0">
                <a:latin typeface="Times New Roman"/>
                <a:cs typeface="Times New Roman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nt)</a:t>
            </a:r>
            <a:r>
              <a:rPr sz="2400" dirty="0">
                <a:latin typeface="Times New Roman"/>
                <a:cs typeface="Times New Roman"/>
              </a:rPr>
              <a:t>	r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95" dirty="0">
                <a:latin typeface="Times New Roman"/>
                <a:cs typeface="Times New Roman"/>
              </a:rPr>
              <a:t>f</a:t>
            </a:r>
            <a:r>
              <a:rPr sz="2400" spc="-135" dirty="0">
                <a:latin typeface="Times New Roman"/>
                <a:cs typeface="Times New Roman"/>
              </a:rPr>
              <a:t>e</a:t>
            </a:r>
            <a:r>
              <a:rPr sz="2400" spc="20" dirty="0">
                <a:latin typeface="Times New Roman"/>
                <a:cs typeface="Times New Roman"/>
              </a:rPr>
              <a:t>rs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5" dirty="0">
                <a:latin typeface="Times New Roman"/>
                <a:cs typeface="Times New Roman"/>
              </a:rPr>
              <a:t>te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30" dirty="0">
                <a:latin typeface="Times New Roman"/>
                <a:cs typeface="Times New Roman"/>
              </a:rPr>
              <a:t>mi</a:t>
            </a:r>
            <a:r>
              <a:rPr sz="2400" spc="-40" dirty="0">
                <a:latin typeface="Times New Roman"/>
                <a:cs typeface="Times New Roman"/>
              </a:rPr>
              <a:t>n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1001394">
              <a:lnSpc>
                <a:spcPct val="100000"/>
              </a:lnSpc>
            </a:pPr>
            <a:r>
              <a:rPr sz="2400" spc="-35" dirty="0">
                <a:latin typeface="Times New Roman"/>
                <a:cs typeface="Times New Roman"/>
              </a:rPr>
              <a:t>computers </a:t>
            </a:r>
            <a:r>
              <a:rPr sz="2400" spc="10" dirty="0">
                <a:latin typeface="Times New Roman"/>
                <a:cs typeface="Times New Roman"/>
              </a:rPr>
              <a:t>that </a:t>
            </a:r>
            <a:r>
              <a:rPr sz="2400" spc="-40" dirty="0">
                <a:latin typeface="Times New Roman"/>
                <a:cs typeface="Times New Roman"/>
              </a:rPr>
              <a:t>send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80" dirty="0">
                <a:latin typeface="Times New Roman"/>
                <a:cs typeface="Times New Roman"/>
              </a:rPr>
              <a:t>receive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data</a:t>
            </a:r>
            <a:endParaRPr sz="2400">
              <a:latin typeface="Times New Roman"/>
              <a:cs typeface="Times New Roman"/>
            </a:endParaRPr>
          </a:p>
          <a:p>
            <a:pPr marL="1001394" marR="5080" lvl="1" indent="-269875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1002030" algn="l"/>
                <a:tab pos="1891664" algn="l"/>
                <a:tab pos="2865755" algn="l"/>
                <a:tab pos="5052695" algn="l"/>
                <a:tab pos="6778625" algn="l"/>
                <a:tab pos="7828915" algn="l"/>
              </a:tabLst>
            </a:pPr>
            <a:r>
              <a:rPr sz="2400" spc="-275" dirty="0">
                <a:latin typeface="Times New Roman"/>
                <a:cs typeface="Times New Roman"/>
              </a:rPr>
              <a:t>DC</a:t>
            </a:r>
            <a:r>
              <a:rPr sz="2400" spc="-229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(da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4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5" dirty="0">
                <a:latin typeface="Times New Roman"/>
                <a:cs typeface="Times New Roman"/>
              </a:rPr>
              <a:t>communica</a:t>
            </a:r>
            <a:r>
              <a:rPr sz="2400" spc="-25" dirty="0">
                <a:latin typeface="Times New Roman"/>
                <a:cs typeface="Times New Roman"/>
              </a:rPr>
              <a:t>t</a:t>
            </a:r>
            <a:r>
              <a:rPr sz="2400" spc="-105" dirty="0">
                <a:latin typeface="Times New Roman"/>
                <a:cs typeface="Times New Roman"/>
              </a:rPr>
              <a:t>i</a:t>
            </a:r>
            <a:r>
              <a:rPr sz="2400" spc="-40" dirty="0">
                <a:latin typeface="Times New Roman"/>
                <a:cs typeface="Times New Roman"/>
              </a:rPr>
              <a:t>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equ</a:t>
            </a:r>
            <a:r>
              <a:rPr sz="2400" spc="-35" dirty="0">
                <a:latin typeface="Times New Roman"/>
                <a:cs typeface="Times New Roman"/>
              </a:rPr>
              <a:t>ip</a:t>
            </a:r>
            <a:r>
              <a:rPr sz="2400" spc="-80" dirty="0">
                <a:latin typeface="Times New Roman"/>
                <a:cs typeface="Times New Roman"/>
              </a:rPr>
              <a:t>m</a:t>
            </a:r>
            <a:r>
              <a:rPr sz="2400" spc="-10" dirty="0">
                <a:latin typeface="Times New Roman"/>
                <a:cs typeface="Times New Roman"/>
              </a:rPr>
              <a:t>ent)</a:t>
            </a:r>
            <a:r>
              <a:rPr sz="2400" dirty="0">
                <a:latin typeface="Times New Roman"/>
                <a:cs typeface="Times New Roman"/>
              </a:rPr>
              <a:t>	r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spc="-95" dirty="0">
                <a:latin typeface="Times New Roman"/>
                <a:cs typeface="Times New Roman"/>
              </a:rPr>
              <a:t>f</a:t>
            </a:r>
            <a:r>
              <a:rPr sz="2400" spc="-135" dirty="0">
                <a:latin typeface="Times New Roman"/>
                <a:cs typeface="Times New Roman"/>
              </a:rPr>
              <a:t>e</a:t>
            </a:r>
            <a:r>
              <a:rPr sz="2400" spc="15" dirty="0">
                <a:latin typeface="Times New Roman"/>
                <a:cs typeface="Times New Roman"/>
              </a:rPr>
              <a:t>rs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to  </a:t>
            </a:r>
            <a:r>
              <a:rPr sz="2400" spc="-55" dirty="0">
                <a:latin typeface="Times New Roman"/>
                <a:cs typeface="Times New Roman"/>
              </a:rPr>
              <a:t>communication </a:t>
            </a:r>
            <a:r>
              <a:rPr sz="2400" spc="-40" dirty="0">
                <a:latin typeface="Times New Roman"/>
                <a:cs typeface="Times New Roman"/>
              </a:rPr>
              <a:t>equipment, </a:t>
            </a:r>
            <a:r>
              <a:rPr sz="2400" spc="-55" dirty="0">
                <a:latin typeface="Times New Roman"/>
                <a:cs typeface="Times New Roman"/>
              </a:rPr>
              <a:t>such </a:t>
            </a:r>
            <a:r>
              <a:rPr sz="2400" spc="-45" dirty="0">
                <a:latin typeface="Times New Roman"/>
                <a:cs typeface="Times New Roman"/>
              </a:rPr>
              <a:t>as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modems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  <a:tab pos="993775" algn="l"/>
                <a:tab pos="2158365" algn="l"/>
                <a:tab pos="3616960" algn="l"/>
                <a:tab pos="4785995" algn="l"/>
                <a:tab pos="5112385" algn="l"/>
                <a:tab pos="5624830" algn="l"/>
                <a:tab pos="6252845" algn="l"/>
              </a:tabLst>
            </a:pPr>
            <a:r>
              <a:rPr sz="2400" spc="-90" dirty="0">
                <a:latin typeface="Times New Roman"/>
                <a:cs typeface="Times New Roman"/>
              </a:rPr>
              <a:t>Th</a:t>
            </a:r>
            <a:r>
              <a:rPr sz="2400" spc="-7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70" dirty="0">
                <a:latin typeface="Times New Roman"/>
                <a:cs typeface="Times New Roman"/>
              </a:rPr>
              <a:t>simple</a:t>
            </a:r>
            <a:r>
              <a:rPr sz="2400" spc="-45" dirty="0">
                <a:latin typeface="Times New Roman"/>
                <a:cs typeface="Times New Roman"/>
              </a:rPr>
              <a:t>s</a:t>
            </a:r>
            <a:r>
              <a:rPr sz="2400" spc="3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70" dirty="0">
                <a:latin typeface="Times New Roman"/>
                <a:cs typeface="Times New Roman"/>
              </a:rPr>
              <a:t>connect</a:t>
            </a:r>
            <a:r>
              <a:rPr sz="2400" spc="-55" dirty="0">
                <a:latin typeface="Times New Roman"/>
                <a:cs typeface="Times New Roman"/>
              </a:rPr>
              <a:t>i</a:t>
            </a:r>
            <a:r>
              <a:rPr sz="2400" spc="-40" dirty="0">
                <a:latin typeface="Times New Roman"/>
                <a:cs typeface="Times New Roman"/>
              </a:rPr>
              <a:t>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wee</a:t>
            </a:r>
            <a:r>
              <a:rPr sz="2400" spc="-5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4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4" dirty="0">
                <a:latin typeface="Times New Roman"/>
                <a:cs typeface="Times New Roman"/>
              </a:rPr>
              <a:t>P</a:t>
            </a:r>
            <a:r>
              <a:rPr sz="2400" spc="-24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an</a:t>
            </a:r>
            <a:r>
              <a:rPr sz="2400" spc="-20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80" dirty="0">
                <a:latin typeface="Times New Roman"/>
                <a:cs typeface="Times New Roman"/>
              </a:rPr>
              <a:t>microco</a:t>
            </a:r>
            <a:r>
              <a:rPr sz="2400" spc="-15" dirty="0">
                <a:latin typeface="Times New Roman"/>
                <a:cs typeface="Times New Roman"/>
              </a:rPr>
              <a:t>ntro</a:t>
            </a:r>
            <a:r>
              <a:rPr sz="2400" spc="-30" dirty="0">
                <a:latin typeface="Times New Roman"/>
                <a:cs typeface="Times New Roman"/>
              </a:rPr>
              <a:t>l</a:t>
            </a:r>
            <a:r>
              <a:rPr sz="2400" spc="-40" dirty="0">
                <a:latin typeface="Times New Roman"/>
                <a:cs typeface="Times New Roman"/>
              </a:rPr>
              <a:t>ler  </a:t>
            </a:r>
            <a:r>
              <a:rPr sz="2400" spc="-25" dirty="0">
                <a:latin typeface="Times New Roman"/>
                <a:cs typeface="Times New Roman"/>
              </a:rPr>
              <a:t>requires </a:t>
            </a:r>
            <a:r>
              <a:rPr sz="2400" spc="-40" dirty="0">
                <a:latin typeface="Times New Roman"/>
                <a:cs typeface="Times New Roman"/>
              </a:rPr>
              <a:t>a </a:t>
            </a:r>
            <a:r>
              <a:rPr sz="2400" spc="-35" dirty="0">
                <a:latin typeface="Times New Roman"/>
                <a:cs typeface="Times New Roman"/>
              </a:rPr>
              <a:t>minimum </a:t>
            </a:r>
            <a:r>
              <a:rPr sz="2400" spc="-12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three </a:t>
            </a:r>
            <a:r>
              <a:rPr sz="2400" spc="-50" dirty="0">
                <a:latin typeface="Times New Roman"/>
                <a:cs typeface="Times New Roman"/>
              </a:rPr>
              <a:t>pins, </a:t>
            </a:r>
            <a:r>
              <a:rPr sz="2400" spc="-165" dirty="0">
                <a:latin typeface="Times New Roman"/>
                <a:cs typeface="Times New Roman"/>
              </a:rPr>
              <a:t>TxD, </a:t>
            </a:r>
            <a:r>
              <a:rPr sz="2400" spc="-185" dirty="0">
                <a:latin typeface="Times New Roman"/>
                <a:cs typeface="Times New Roman"/>
              </a:rPr>
              <a:t>RxD, 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ground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398221"/>
            <a:ext cx="6793586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Handshaking </a:t>
            </a:r>
            <a:r>
              <a:rPr sz="3600" dirty="0"/>
              <a:t>signals in</a:t>
            </a:r>
            <a:r>
              <a:rPr sz="3600" spc="-10" dirty="0"/>
              <a:t> </a:t>
            </a:r>
            <a:r>
              <a:rPr sz="3600" dirty="0"/>
              <a:t>Rs232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316" y="1099464"/>
            <a:ext cx="7992745" cy="44354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200" b="1" i="1" spc="-145" dirty="0">
                <a:latin typeface="Times New Roman"/>
                <a:cs typeface="Times New Roman"/>
              </a:rPr>
              <a:t>DTR </a:t>
            </a:r>
            <a:r>
              <a:rPr sz="2200" b="1" i="1" spc="25" dirty="0">
                <a:latin typeface="Times New Roman"/>
                <a:cs typeface="Times New Roman"/>
              </a:rPr>
              <a:t>(data </a:t>
            </a:r>
            <a:r>
              <a:rPr sz="2200" b="1" i="1" spc="-10" dirty="0">
                <a:latin typeface="Times New Roman"/>
                <a:cs typeface="Times New Roman"/>
              </a:rPr>
              <a:t>terminal</a:t>
            </a:r>
            <a:r>
              <a:rPr sz="2200" b="1" i="1" spc="25" dirty="0">
                <a:latin typeface="Times New Roman"/>
                <a:cs typeface="Times New Roman"/>
              </a:rPr>
              <a:t> ready)</a:t>
            </a:r>
            <a:endParaRPr sz="2200">
              <a:latin typeface="Times New Roman"/>
              <a:cs typeface="Times New Roman"/>
            </a:endParaRPr>
          </a:p>
          <a:p>
            <a:pPr marL="12700" marR="339725">
              <a:lnSpc>
                <a:spcPts val="2380"/>
              </a:lnSpc>
              <a:spcBef>
                <a:spcPts val="560"/>
              </a:spcBef>
            </a:pPr>
            <a:r>
              <a:rPr sz="2200" spc="-80" dirty="0">
                <a:latin typeface="Times New Roman"/>
                <a:cs typeface="Times New Roman"/>
              </a:rPr>
              <a:t>When </a:t>
            </a:r>
            <a:r>
              <a:rPr sz="2200" spc="-25" dirty="0">
                <a:latin typeface="Times New Roman"/>
                <a:cs typeface="Times New Roman"/>
              </a:rPr>
              <a:t>terminal </a:t>
            </a:r>
            <a:r>
              <a:rPr sz="2200" spc="-70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turned </a:t>
            </a:r>
            <a:r>
              <a:rPr sz="2200" spc="-50" dirty="0">
                <a:latin typeface="Times New Roman"/>
                <a:cs typeface="Times New Roman"/>
              </a:rPr>
              <a:t>on, </a:t>
            </a:r>
            <a:r>
              <a:rPr sz="2200" spc="-30" dirty="0">
                <a:latin typeface="Times New Roman"/>
                <a:cs typeface="Times New Roman"/>
              </a:rPr>
              <a:t>it </a:t>
            </a:r>
            <a:r>
              <a:rPr sz="2200" spc="-45" dirty="0">
                <a:latin typeface="Times New Roman"/>
                <a:cs typeface="Times New Roman"/>
              </a:rPr>
              <a:t>sends </a:t>
            </a:r>
            <a:r>
              <a:rPr sz="2200" spc="-25" dirty="0">
                <a:latin typeface="Times New Roman"/>
                <a:cs typeface="Times New Roman"/>
              </a:rPr>
              <a:t>out </a:t>
            </a:r>
            <a:r>
              <a:rPr sz="2200" spc="-65" dirty="0">
                <a:latin typeface="Times New Roman"/>
                <a:cs typeface="Times New Roman"/>
              </a:rPr>
              <a:t>signal </a:t>
            </a:r>
            <a:r>
              <a:rPr sz="2200" spc="-215" dirty="0">
                <a:latin typeface="Times New Roman"/>
                <a:cs typeface="Times New Roman"/>
              </a:rPr>
              <a:t>DTR </a:t>
            </a:r>
            <a:r>
              <a:rPr sz="2200" spc="-30" dirty="0">
                <a:latin typeface="Times New Roman"/>
                <a:cs typeface="Times New Roman"/>
              </a:rPr>
              <a:t>to </a:t>
            </a:r>
            <a:r>
              <a:rPr sz="2200" spc="-55" dirty="0">
                <a:latin typeface="Times New Roman"/>
                <a:cs typeface="Times New Roman"/>
              </a:rPr>
              <a:t>indicate </a:t>
            </a:r>
            <a:r>
              <a:rPr sz="2200" spc="5" dirty="0">
                <a:latin typeface="Times New Roman"/>
                <a:cs typeface="Times New Roman"/>
              </a:rPr>
              <a:t>that </a:t>
            </a:r>
            <a:r>
              <a:rPr sz="2200" spc="-30" dirty="0">
                <a:latin typeface="Times New Roman"/>
                <a:cs typeface="Times New Roman"/>
              </a:rPr>
              <a:t>it </a:t>
            </a:r>
            <a:r>
              <a:rPr sz="2200" spc="-70" dirty="0">
                <a:latin typeface="Times New Roman"/>
                <a:cs typeface="Times New Roman"/>
              </a:rPr>
              <a:t>is  </a:t>
            </a:r>
            <a:r>
              <a:rPr sz="2200" spc="-50" dirty="0">
                <a:latin typeface="Times New Roman"/>
                <a:cs typeface="Times New Roman"/>
              </a:rPr>
              <a:t>ready for </a:t>
            </a:r>
            <a:r>
              <a:rPr sz="2200" spc="-55" dirty="0">
                <a:latin typeface="Times New Roman"/>
                <a:cs typeface="Times New Roman"/>
              </a:rPr>
              <a:t>communication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200" b="1" i="1" spc="-135" dirty="0">
                <a:latin typeface="Times New Roman"/>
                <a:cs typeface="Times New Roman"/>
              </a:rPr>
              <a:t>DSR </a:t>
            </a:r>
            <a:r>
              <a:rPr sz="2200" b="1" i="1" spc="25" dirty="0">
                <a:latin typeface="Times New Roman"/>
                <a:cs typeface="Times New Roman"/>
              </a:rPr>
              <a:t>(data </a:t>
            </a:r>
            <a:r>
              <a:rPr sz="2200" b="1" i="1" spc="40" dirty="0">
                <a:latin typeface="Times New Roman"/>
                <a:cs typeface="Times New Roman"/>
              </a:rPr>
              <a:t>set</a:t>
            </a:r>
            <a:r>
              <a:rPr sz="2200" b="1" i="1" spc="-10" dirty="0">
                <a:latin typeface="Times New Roman"/>
                <a:cs typeface="Times New Roman"/>
              </a:rPr>
              <a:t> </a:t>
            </a:r>
            <a:r>
              <a:rPr sz="2200" b="1" i="1" spc="25" dirty="0">
                <a:latin typeface="Times New Roman"/>
                <a:cs typeface="Times New Roman"/>
              </a:rPr>
              <a:t>ready)</a:t>
            </a:r>
            <a:endParaRPr sz="2200">
              <a:latin typeface="Times New Roman"/>
              <a:cs typeface="Times New Roman"/>
            </a:endParaRPr>
          </a:p>
          <a:p>
            <a:pPr marL="12700" marR="15875">
              <a:lnSpc>
                <a:spcPts val="2380"/>
              </a:lnSpc>
              <a:spcBef>
                <a:spcPts val="560"/>
              </a:spcBef>
            </a:pPr>
            <a:r>
              <a:rPr sz="2200" spc="-80" dirty="0">
                <a:latin typeface="Times New Roman"/>
                <a:cs typeface="Times New Roman"/>
              </a:rPr>
              <a:t>When </a:t>
            </a:r>
            <a:r>
              <a:rPr sz="2200" spc="-235" dirty="0">
                <a:latin typeface="Times New Roman"/>
                <a:cs typeface="Times New Roman"/>
              </a:rPr>
              <a:t>DCE </a:t>
            </a:r>
            <a:r>
              <a:rPr sz="2200" spc="-70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turned </a:t>
            </a:r>
            <a:r>
              <a:rPr sz="2200" spc="-40" dirty="0">
                <a:latin typeface="Times New Roman"/>
                <a:cs typeface="Times New Roman"/>
              </a:rPr>
              <a:t>on </a:t>
            </a:r>
            <a:r>
              <a:rPr sz="2200" spc="-30" dirty="0">
                <a:latin typeface="Times New Roman"/>
                <a:cs typeface="Times New Roman"/>
              </a:rPr>
              <a:t>and has </a:t>
            </a:r>
            <a:r>
              <a:rPr sz="2200" spc="-70" dirty="0">
                <a:latin typeface="Times New Roman"/>
                <a:cs typeface="Times New Roman"/>
              </a:rPr>
              <a:t>gone </a:t>
            </a:r>
            <a:r>
              <a:rPr sz="2200" spc="-15" dirty="0">
                <a:latin typeface="Times New Roman"/>
                <a:cs typeface="Times New Roman"/>
              </a:rPr>
              <a:t>through the </a:t>
            </a:r>
            <a:r>
              <a:rPr sz="2200" spc="-50" dirty="0">
                <a:latin typeface="Times New Roman"/>
                <a:cs typeface="Times New Roman"/>
              </a:rPr>
              <a:t>self-test, </a:t>
            </a:r>
            <a:r>
              <a:rPr sz="2200" spc="-30" dirty="0">
                <a:latin typeface="Times New Roman"/>
                <a:cs typeface="Times New Roman"/>
              </a:rPr>
              <a:t>it </a:t>
            </a:r>
            <a:r>
              <a:rPr sz="2200" spc="-20" dirty="0">
                <a:latin typeface="Times New Roman"/>
                <a:cs typeface="Times New Roman"/>
              </a:rPr>
              <a:t>assert </a:t>
            </a:r>
            <a:r>
              <a:rPr sz="2200" spc="-225" dirty="0">
                <a:latin typeface="Times New Roman"/>
                <a:cs typeface="Times New Roman"/>
              </a:rPr>
              <a:t>DSR </a:t>
            </a:r>
            <a:r>
              <a:rPr sz="2200" spc="-35" dirty="0">
                <a:latin typeface="Times New Roman"/>
                <a:cs typeface="Times New Roman"/>
              </a:rPr>
              <a:t>to  </a:t>
            </a:r>
            <a:r>
              <a:rPr sz="2200" spc="-55" dirty="0">
                <a:latin typeface="Times New Roman"/>
                <a:cs typeface="Times New Roman"/>
              </a:rPr>
              <a:t>indicate </a:t>
            </a:r>
            <a:r>
              <a:rPr sz="2200" spc="5" dirty="0">
                <a:latin typeface="Times New Roman"/>
                <a:cs typeface="Times New Roman"/>
              </a:rPr>
              <a:t>that </a:t>
            </a:r>
            <a:r>
              <a:rPr sz="2200" spc="-30" dirty="0">
                <a:latin typeface="Times New Roman"/>
                <a:cs typeface="Times New Roman"/>
              </a:rPr>
              <a:t>it </a:t>
            </a:r>
            <a:r>
              <a:rPr sz="2200" spc="-70" dirty="0">
                <a:latin typeface="Times New Roman"/>
                <a:cs typeface="Times New Roman"/>
              </a:rPr>
              <a:t>is </a:t>
            </a:r>
            <a:r>
              <a:rPr sz="2200" spc="-50" dirty="0">
                <a:latin typeface="Times New Roman"/>
                <a:cs typeface="Times New Roman"/>
              </a:rPr>
              <a:t>ready </a:t>
            </a:r>
            <a:r>
              <a:rPr sz="2200" spc="-35" dirty="0">
                <a:latin typeface="Times New Roman"/>
                <a:cs typeface="Times New Roman"/>
              </a:rPr>
              <a:t>to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communicate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200" b="1" i="1" spc="-105" dirty="0">
                <a:latin typeface="Times New Roman"/>
                <a:cs typeface="Times New Roman"/>
              </a:rPr>
              <a:t>RTS </a:t>
            </a:r>
            <a:r>
              <a:rPr sz="2200" b="1" i="1" spc="10" dirty="0">
                <a:latin typeface="Times New Roman"/>
                <a:cs typeface="Times New Roman"/>
              </a:rPr>
              <a:t>(request </a:t>
            </a:r>
            <a:r>
              <a:rPr sz="2200" b="1" i="1" spc="40" dirty="0">
                <a:latin typeface="Times New Roman"/>
                <a:cs typeface="Times New Roman"/>
              </a:rPr>
              <a:t>to</a:t>
            </a:r>
            <a:r>
              <a:rPr sz="2200" b="1" i="1" spc="-5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send)</a:t>
            </a:r>
            <a:endParaRPr sz="2200">
              <a:latin typeface="Times New Roman"/>
              <a:cs typeface="Times New Roman"/>
            </a:endParaRPr>
          </a:p>
          <a:p>
            <a:pPr marL="12700" marR="666115">
              <a:lnSpc>
                <a:spcPts val="2380"/>
              </a:lnSpc>
              <a:spcBef>
                <a:spcPts val="560"/>
              </a:spcBef>
            </a:pPr>
            <a:r>
              <a:rPr sz="2200" spc="-80" dirty="0">
                <a:latin typeface="Times New Roman"/>
                <a:cs typeface="Times New Roman"/>
              </a:rPr>
              <a:t>When </a:t>
            </a:r>
            <a:r>
              <a:rPr sz="2200" spc="-15" dirty="0">
                <a:latin typeface="Times New Roman"/>
                <a:cs typeface="Times New Roman"/>
              </a:rPr>
              <a:t>the </a:t>
            </a:r>
            <a:r>
              <a:rPr sz="2200" spc="-200" dirty="0">
                <a:latin typeface="Times New Roman"/>
                <a:cs typeface="Times New Roman"/>
              </a:rPr>
              <a:t>DTE </a:t>
            </a:r>
            <a:r>
              <a:rPr sz="2200" spc="-100" dirty="0">
                <a:latin typeface="Times New Roman"/>
                <a:cs typeface="Times New Roman"/>
              </a:rPr>
              <a:t>device </a:t>
            </a:r>
            <a:r>
              <a:rPr sz="2200" spc="-30" dirty="0">
                <a:latin typeface="Times New Roman"/>
                <a:cs typeface="Times New Roman"/>
              </a:rPr>
              <a:t>has </a:t>
            </a:r>
            <a:r>
              <a:rPr sz="2200" spc="-70" dirty="0">
                <a:latin typeface="Times New Roman"/>
                <a:cs typeface="Times New Roman"/>
              </a:rPr>
              <a:t>byte </a:t>
            </a:r>
            <a:r>
              <a:rPr sz="2200" spc="-35" dirty="0">
                <a:latin typeface="Times New Roman"/>
                <a:cs typeface="Times New Roman"/>
              </a:rPr>
              <a:t>to </a:t>
            </a:r>
            <a:r>
              <a:rPr sz="2200" spc="-15" dirty="0">
                <a:latin typeface="Times New Roman"/>
                <a:cs typeface="Times New Roman"/>
              </a:rPr>
              <a:t>transmit, </a:t>
            </a:r>
            <a:r>
              <a:rPr sz="2200" spc="-30" dirty="0">
                <a:latin typeface="Times New Roman"/>
                <a:cs typeface="Times New Roman"/>
              </a:rPr>
              <a:t>it </a:t>
            </a:r>
            <a:r>
              <a:rPr sz="2200" spc="-20" dirty="0">
                <a:latin typeface="Times New Roman"/>
                <a:cs typeface="Times New Roman"/>
              </a:rPr>
              <a:t>assert </a:t>
            </a:r>
            <a:r>
              <a:rPr sz="2200" spc="-185" dirty="0">
                <a:latin typeface="Times New Roman"/>
                <a:cs typeface="Times New Roman"/>
              </a:rPr>
              <a:t>RTS </a:t>
            </a:r>
            <a:r>
              <a:rPr sz="2200" spc="-35" dirty="0">
                <a:latin typeface="Times New Roman"/>
                <a:cs typeface="Times New Roman"/>
              </a:rPr>
              <a:t>to </a:t>
            </a:r>
            <a:r>
              <a:rPr sz="2200" spc="-60" dirty="0">
                <a:latin typeface="Times New Roman"/>
                <a:cs typeface="Times New Roman"/>
              </a:rPr>
              <a:t>signal </a:t>
            </a:r>
            <a:r>
              <a:rPr sz="2200" spc="-15" dirty="0">
                <a:latin typeface="Times New Roman"/>
                <a:cs typeface="Times New Roman"/>
              </a:rPr>
              <a:t>the  </a:t>
            </a:r>
            <a:r>
              <a:rPr sz="2200" spc="-50" dirty="0">
                <a:latin typeface="Times New Roman"/>
                <a:cs typeface="Times New Roman"/>
              </a:rPr>
              <a:t>modem </a:t>
            </a:r>
            <a:r>
              <a:rPr sz="2200" spc="5" dirty="0">
                <a:latin typeface="Times New Roman"/>
                <a:cs typeface="Times New Roman"/>
              </a:rPr>
              <a:t>that </a:t>
            </a:r>
            <a:r>
              <a:rPr sz="2200" spc="-30" dirty="0">
                <a:latin typeface="Times New Roman"/>
                <a:cs typeface="Times New Roman"/>
              </a:rPr>
              <a:t>it has </a:t>
            </a:r>
            <a:r>
              <a:rPr sz="2200" spc="-40" dirty="0">
                <a:latin typeface="Times New Roman"/>
                <a:cs typeface="Times New Roman"/>
              </a:rPr>
              <a:t>a </a:t>
            </a:r>
            <a:r>
              <a:rPr sz="2200" spc="-70" dirty="0">
                <a:latin typeface="Times New Roman"/>
                <a:cs typeface="Times New Roman"/>
              </a:rPr>
              <a:t>byte </a:t>
            </a:r>
            <a:r>
              <a:rPr sz="2200" spc="-110" dirty="0">
                <a:latin typeface="Times New Roman"/>
                <a:cs typeface="Times New Roman"/>
              </a:rPr>
              <a:t>of </a:t>
            </a:r>
            <a:r>
              <a:rPr sz="2200" spc="-25" dirty="0">
                <a:latin typeface="Times New Roman"/>
                <a:cs typeface="Times New Roman"/>
              </a:rPr>
              <a:t>data </a:t>
            </a:r>
            <a:r>
              <a:rPr sz="2200" spc="-35" dirty="0">
                <a:latin typeface="Times New Roman"/>
                <a:cs typeface="Times New Roman"/>
              </a:rPr>
              <a:t>to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transmit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200" b="1" i="1" spc="-155" dirty="0">
                <a:latin typeface="Times New Roman"/>
                <a:cs typeface="Times New Roman"/>
              </a:rPr>
              <a:t>CTS </a:t>
            </a:r>
            <a:r>
              <a:rPr sz="2200" b="1" i="1" spc="-30" dirty="0">
                <a:latin typeface="Times New Roman"/>
                <a:cs typeface="Times New Roman"/>
              </a:rPr>
              <a:t>(clear </a:t>
            </a:r>
            <a:r>
              <a:rPr sz="2200" b="1" i="1" spc="40" dirty="0">
                <a:latin typeface="Times New Roman"/>
                <a:cs typeface="Times New Roman"/>
              </a:rPr>
              <a:t>to</a:t>
            </a:r>
            <a:r>
              <a:rPr sz="2200" b="1" i="1" spc="35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send)</a:t>
            </a:r>
            <a:endParaRPr sz="2200">
              <a:latin typeface="Times New Roman"/>
              <a:cs typeface="Times New Roman"/>
            </a:endParaRPr>
          </a:p>
          <a:p>
            <a:pPr marL="30480">
              <a:lnSpc>
                <a:spcPts val="2510"/>
              </a:lnSpc>
              <a:spcBef>
                <a:spcPts val="265"/>
              </a:spcBef>
            </a:pPr>
            <a:r>
              <a:rPr sz="2200" spc="-80" dirty="0">
                <a:latin typeface="Times New Roman"/>
                <a:cs typeface="Times New Roman"/>
              </a:rPr>
              <a:t>When </a:t>
            </a:r>
            <a:r>
              <a:rPr sz="2200" spc="-15" dirty="0">
                <a:latin typeface="Times New Roman"/>
                <a:cs typeface="Times New Roman"/>
              </a:rPr>
              <a:t>the </a:t>
            </a:r>
            <a:r>
              <a:rPr sz="2200" spc="-50" dirty="0">
                <a:latin typeface="Times New Roman"/>
                <a:cs typeface="Times New Roman"/>
              </a:rPr>
              <a:t>modem </a:t>
            </a:r>
            <a:r>
              <a:rPr sz="2200" spc="-30" dirty="0">
                <a:latin typeface="Times New Roman"/>
                <a:cs typeface="Times New Roman"/>
              </a:rPr>
              <a:t>has </a:t>
            </a:r>
            <a:r>
              <a:rPr sz="2200" spc="-35" dirty="0">
                <a:latin typeface="Times New Roman"/>
                <a:cs typeface="Times New Roman"/>
              </a:rPr>
              <a:t>room </a:t>
            </a:r>
            <a:r>
              <a:rPr sz="2200" spc="-50" dirty="0">
                <a:latin typeface="Times New Roman"/>
                <a:cs typeface="Times New Roman"/>
              </a:rPr>
              <a:t>for </a:t>
            </a:r>
            <a:r>
              <a:rPr sz="2200" spc="-30" dirty="0">
                <a:latin typeface="Times New Roman"/>
                <a:cs typeface="Times New Roman"/>
              </a:rPr>
              <a:t>storing </a:t>
            </a:r>
            <a:r>
              <a:rPr sz="2200" spc="-15" dirty="0">
                <a:latin typeface="Times New Roman"/>
                <a:cs typeface="Times New Roman"/>
              </a:rPr>
              <a:t>the </a:t>
            </a:r>
            <a:r>
              <a:rPr sz="2200" spc="-25" dirty="0">
                <a:latin typeface="Times New Roman"/>
                <a:cs typeface="Times New Roman"/>
              </a:rPr>
              <a:t>data </a:t>
            </a:r>
            <a:r>
              <a:rPr sz="2200" spc="-30" dirty="0">
                <a:latin typeface="Times New Roman"/>
                <a:cs typeface="Times New Roman"/>
              </a:rPr>
              <a:t>it </a:t>
            </a:r>
            <a:r>
              <a:rPr sz="2200" spc="-70" dirty="0">
                <a:latin typeface="Times New Roman"/>
                <a:cs typeface="Times New Roman"/>
              </a:rPr>
              <a:t>is </a:t>
            </a:r>
            <a:r>
              <a:rPr sz="2200" spc="-35" dirty="0">
                <a:latin typeface="Times New Roman"/>
                <a:cs typeface="Times New Roman"/>
              </a:rPr>
              <a:t>to </a:t>
            </a:r>
            <a:r>
              <a:rPr sz="2200" spc="-75" dirty="0">
                <a:latin typeface="Times New Roman"/>
                <a:cs typeface="Times New Roman"/>
              </a:rPr>
              <a:t>receive, </a:t>
            </a:r>
            <a:r>
              <a:rPr sz="2200" spc="-30" dirty="0">
                <a:latin typeface="Times New Roman"/>
                <a:cs typeface="Times New Roman"/>
              </a:rPr>
              <a:t>it </a:t>
            </a:r>
            <a:r>
              <a:rPr sz="2200" spc="-45" dirty="0">
                <a:latin typeface="Times New Roman"/>
                <a:cs typeface="Times New Roman"/>
              </a:rPr>
              <a:t>sends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out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</a:pPr>
            <a:r>
              <a:rPr sz="2200" spc="-65" dirty="0">
                <a:latin typeface="Times New Roman"/>
                <a:cs typeface="Times New Roman"/>
              </a:rPr>
              <a:t>signal </a:t>
            </a:r>
            <a:r>
              <a:rPr sz="2200" spc="-195" dirty="0">
                <a:latin typeface="Times New Roman"/>
                <a:cs typeface="Times New Roman"/>
              </a:rPr>
              <a:t>CTS </a:t>
            </a:r>
            <a:r>
              <a:rPr sz="2200" spc="-35" dirty="0">
                <a:latin typeface="Times New Roman"/>
                <a:cs typeface="Times New Roman"/>
              </a:rPr>
              <a:t>to </a:t>
            </a:r>
            <a:r>
              <a:rPr sz="2200" spc="-200" dirty="0">
                <a:latin typeface="Times New Roman"/>
                <a:cs typeface="Times New Roman"/>
              </a:rPr>
              <a:t>DTE </a:t>
            </a:r>
            <a:r>
              <a:rPr sz="2200" spc="-30" dirty="0">
                <a:latin typeface="Times New Roman"/>
                <a:cs typeface="Times New Roman"/>
              </a:rPr>
              <a:t>to </a:t>
            </a:r>
            <a:r>
              <a:rPr sz="2200" spc="-55" dirty="0">
                <a:latin typeface="Times New Roman"/>
                <a:cs typeface="Times New Roman"/>
              </a:rPr>
              <a:t>indicate </a:t>
            </a:r>
            <a:r>
              <a:rPr sz="2200" spc="5" dirty="0">
                <a:latin typeface="Times New Roman"/>
                <a:cs typeface="Times New Roman"/>
              </a:rPr>
              <a:t>that </a:t>
            </a:r>
            <a:r>
              <a:rPr sz="2200" spc="-30" dirty="0">
                <a:latin typeface="Times New Roman"/>
                <a:cs typeface="Times New Roman"/>
              </a:rPr>
              <a:t>it </a:t>
            </a:r>
            <a:r>
              <a:rPr sz="2200" spc="-60" dirty="0">
                <a:latin typeface="Times New Roman"/>
                <a:cs typeface="Times New Roman"/>
              </a:rPr>
              <a:t>can </a:t>
            </a:r>
            <a:r>
              <a:rPr sz="2200" spc="-75" dirty="0">
                <a:latin typeface="Times New Roman"/>
                <a:cs typeface="Times New Roman"/>
              </a:rPr>
              <a:t>receive </a:t>
            </a:r>
            <a:r>
              <a:rPr sz="2200" spc="-15" dirty="0">
                <a:latin typeface="Times New Roman"/>
                <a:cs typeface="Times New Roman"/>
              </a:rPr>
              <a:t>the </a:t>
            </a:r>
            <a:r>
              <a:rPr sz="2200" spc="-25" dirty="0">
                <a:latin typeface="Times New Roman"/>
                <a:cs typeface="Times New Roman"/>
              </a:rPr>
              <a:t>data</a:t>
            </a:r>
            <a:r>
              <a:rPr sz="2200" spc="-16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now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530478"/>
            <a:ext cx="671738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Handshaking signals in</a:t>
            </a:r>
            <a:r>
              <a:rPr sz="3600" spc="-70" dirty="0"/>
              <a:t> </a:t>
            </a:r>
            <a:r>
              <a:rPr sz="3600" dirty="0"/>
              <a:t>Rs232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316" y="1307207"/>
            <a:ext cx="8039734" cy="37566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b="1" i="1" spc="-245" dirty="0">
                <a:latin typeface="Times New Roman"/>
                <a:cs typeface="Times New Roman"/>
              </a:rPr>
              <a:t>DCD </a:t>
            </a:r>
            <a:r>
              <a:rPr sz="2400" b="1" i="1" spc="25" dirty="0">
                <a:latin typeface="Times New Roman"/>
                <a:cs typeface="Times New Roman"/>
              </a:rPr>
              <a:t>(data </a:t>
            </a:r>
            <a:r>
              <a:rPr sz="2400" b="1" i="1" spc="-25" dirty="0">
                <a:latin typeface="Times New Roman"/>
                <a:cs typeface="Times New Roman"/>
              </a:rPr>
              <a:t>carrier</a:t>
            </a:r>
            <a:r>
              <a:rPr sz="2400" b="1" i="1" spc="-290" dirty="0">
                <a:latin typeface="Times New Roman"/>
                <a:cs typeface="Times New Roman"/>
              </a:rPr>
              <a:t> </a:t>
            </a:r>
            <a:r>
              <a:rPr sz="2400" b="1" i="1" spc="25" dirty="0">
                <a:latin typeface="Times New Roman"/>
                <a:cs typeface="Times New Roman"/>
              </a:rPr>
              <a:t>detect)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80"/>
              </a:spcBef>
            </a:pPr>
            <a:r>
              <a:rPr sz="2400" spc="-80" dirty="0">
                <a:latin typeface="Times New Roman"/>
                <a:cs typeface="Times New Roman"/>
              </a:rPr>
              <a:t>The </a:t>
            </a:r>
            <a:r>
              <a:rPr sz="2400" spc="-55" dirty="0">
                <a:latin typeface="Times New Roman"/>
                <a:cs typeface="Times New Roman"/>
              </a:rPr>
              <a:t>modem </a:t>
            </a:r>
            <a:r>
              <a:rPr sz="2400" spc="-25" dirty="0">
                <a:latin typeface="Times New Roman"/>
                <a:cs typeface="Times New Roman"/>
              </a:rPr>
              <a:t>asserts </a:t>
            </a:r>
            <a:r>
              <a:rPr sz="2400" spc="-70" dirty="0">
                <a:latin typeface="Times New Roman"/>
                <a:cs typeface="Times New Roman"/>
              </a:rPr>
              <a:t>signal </a:t>
            </a:r>
            <a:r>
              <a:rPr sz="2400" spc="-285" dirty="0">
                <a:latin typeface="Times New Roman"/>
                <a:cs typeface="Times New Roman"/>
              </a:rPr>
              <a:t>DCD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40" dirty="0">
                <a:latin typeface="Times New Roman"/>
                <a:cs typeface="Times New Roman"/>
              </a:rPr>
              <a:t>inform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215" dirty="0">
                <a:latin typeface="Times New Roman"/>
                <a:cs typeface="Times New Roman"/>
              </a:rPr>
              <a:t>DTE </a:t>
            </a:r>
            <a:r>
              <a:rPr sz="2400" spc="10" dirty="0">
                <a:latin typeface="Times New Roman"/>
                <a:cs typeface="Times New Roman"/>
              </a:rPr>
              <a:t>that </a:t>
            </a:r>
            <a:r>
              <a:rPr sz="2400" spc="-40" dirty="0">
                <a:latin typeface="Times New Roman"/>
                <a:cs typeface="Times New Roman"/>
              </a:rPr>
              <a:t>a </a:t>
            </a:r>
            <a:r>
              <a:rPr sz="2400" spc="-90" dirty="0">
                <a:latin typeface="Times New Roman"/>
                <a:cs typeface="Times New Roman"/>
              </a:rPr>
              <a:t>valid </a:t>
            </a:r>
            <a:r>
              <a:rPr sz="2400" spc="-15" dirty="0">
                <a:latin typeface="Times New Roman"/>
                <a:cs typeface="Times New Roman"/>
              </a:rPr>
              <a:t>carrier  </a:t>
            </a:r>
            <a:r>
              <a:rPr sz="2400" spc="-35" dirty="0">
                <a:latin typeface="Times New Roman"/>
                <a:cs typeface="Times New Roman"/>
              </a:rPr>
              <a:t>has </a:t>
            </a:r>
            <a:r>
              <a:rPr sz="2400" spc="-55" dirty="0">
                <a:latin typeface="Times New Roman"/>
                <a:cs typeface="Times New Roman"/>
              </a:rPr>
              <a:t>been detected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10" dirty="0">
                <a:latin typeface="Times New Roman"/>
                <a:cs typeface="Times New Roman"/>
              </a:rPr>
              <a:t>that </a:t>
            </a:r>
            <a:r>
              <a:rPr sz="2400" spc="-55" dirty="0">
                <a:latin typeface="Times New Roman"/>
                <a:cs typeface="Times New Roman"/>
              </a:rPr>
              <a:t>contact between </a:t>
            </a: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15" dirty="0">
                <a:latin typeface="Times New Roman"/>
                <a:cs typeface="Times New Roman"/>
              </a:rPr>
              <a:t>the other </a:t>
            </a:r>
            <a:r>
              <a:rPr sz="2400" spc="-55" dirty="0">
                <a:latin typeface="Times New Roman"/>
                <a:cs typeface="Times New Roman"/>
              </a:rPr>
              <a:t>modem  </a:t>
            </a:r>
            <a:r>
              <a:rPr sz="2400" spc="-75" dirty="0">
                <a:latin typeface="Times New Roman"/>
                <a:cs typeface="Times New Roman"/>
              </a:rPr>
              <a:t>is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established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i="1" spc="-160" dirty="0">
                <a:latin typeface="Times New Roman"/>
                <a:cs typeface="Times New Roman"/>
              </a:rPr>
              <a:t>RI </a:t>
            </a:r>
            <a:r>
              <a:rPr sz="2400" b="1" i="1" spc="5" dirty="0">
                <a:latin typeface="Times New Roman"/>
                <a:cs typeface="Times New Roman"/>
              </a:rPr>
              <a:t>(ring</a:t>
            </a:r>
            <a:r>
              <a:rPr sz="2400" b="1" i="1" spc="50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indicator)</a:t>
            </a:r>
            <a:endParaRPr sz="2400">
              <a:latin typeface="Times New Roman"/>
              <a:cs typeface="Times New Roman"/>
            </a:endParaRPr>
          </a:p>
          <a:p>
            <a:pPr marL="281940" marR="65405" indent="-18034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282575" algn="l"/>
              </a:tabLst>
            </a:pPr>
            <a:r>
              <a:rPr sz="2400" spc="-204" dirty="0">
                <a:latin typeface="Times New Roman"/>
                <a:cs typeface="Times New Roman"/>
              </a:rPr>
              <a:t>An </a:t>
            </a:r>
            <a:r>
              <a:rPr sz="2400" spc="-15" dirty="0">
                <a:latin typeface="Times New Roman"/>
                <a:cs typeface="Times New Roman"/>
              </a:rPr>
              <a:t>output </a:t>
            </a:r>
            <a:r>
              <a:rPr sz="2400" spc="-45" dirty="0">
                <a:latin typeface="Times New Roman"/>
                <a:cs typeface="Times New Roman"/>
              </a:rPr>
              <a:t>from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55" dirty="0">
                <a:latin typeface="Times New Roman"/>
                <a:cs typeface="Times New Roman"/>
              </a:rPr>
              <a:t>modem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an </a:t>
            </a:r>
            <a:r>
              <a:rPr sz="2400" spc="-20" dirty="0">
                <a:latin typeface="Times New Roman"/>
                <a:cs typeface="Times New Roman"/>
              </a:rPr>
              <a:t>input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40" dirty="0">
                <a:latin typeface="Times New Roman"/>
                <a:cs typeface="Times New Roman"/>
              </a:rPr>
              <a:t>a </a:t>
            </a:r>
            <a:r>
              <a:rPr sz="2400" spc="-220" dirty="0">
                <a:latin typeface="Times New Roman"/>
                <a:cs typeface="Times New Roman"/>
              </a:rPr>
              <a:t>PC </a:t>
            </a:r>
            <a:r>
              <a:rPr sz="2400" spc="-55" dirty="0">
                <a:latin typeface="Times New Roman"/>
                <a:cs typeface="Times New Roman"/>
              </a:rPr>
              <a:t>indicates </a:t>
            </a:r>
            <a:r>
              <a:rPr sz="2400" spc="10" dirty="0">
                <a:latin typeface="Times New Roman"/>
                <a:cs typeface="Times New Roman"/>
              </a:rPr>
              <a:t>that </a:t>
            </a:r>
            <a:r>
              <a:rPr sz="2400" spc="-15" dirty="0">
                <a:latin typeface="Times New Roman"/>
                <a:cs typeface="Times New Roman"/>
              </a:rPr>
              <a:t>the  </a:t>
            </a:r>
            <a:r>
              <a:rPr sz="2400" spc="-50" dirty="0">
                <a:latin typeface="Times New Roman"/>
                <a:cs typeface="Times New Roman"/>
              </a:rPr>
              <a:t>telephone </a:t>
            </a:r>
            <a:r>
              <a:rPr sz="2400" spc="-75" dirty="0">
                <a:latin typeface="Times New Roman"/>
                <a:cs typeface="Times New Roman"/>
              </a:rPr>
              <a:t>is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ringing</a:t>
            </a:r>
            <a:endParaRPr sz="2400">
              <a:latin typeface="Times New Roman"/>
              <a:cs typeface="Times New Roman"/>
            </a:endParaRPr>
          </a:p>
          <a:p>
            <a:pPr marL="281940" indent="-18034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282575" algn="l"/>
              </a:tabLst>
            </a:pPr>
            <a:r>
              <a:rPr sz="2400" spc="-50" dirty="0">
                <a:latin typeface="Times New Roman"/>
                <a:cs typeface="Times New Roman"/>
              </a:rPr>
              <a:t>It </a:t>
            </a:r>
            <a:r>
              <a:rPr sz="2400" spc="-90" dirty="0">
                <a:latin typeface="Times New Roman"/>
                <a:cs typeface="Times New Roman"/>
              </a:rPr>
              <a:t>goes </a:t>
            </a:r>
            <a:r>
              <a:rPr sz="2400" spc="-40" dirty="0">
                <a:latin typeface="Times New Roman"/>
                <a:cs typeface="Times New Roman"/>
              </a:rPr>
              <a:t>on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125" dirty="0">
                <a:latin typeface="Times New Roman"/>
                <a:cs typeface="Times New Roman"/>
              </a:rPr>
              <a:t>off </a:t>
            </a:r>
            <a:r>
              <a:rPr sz="2400" spc="-35" dirty="0">
                <a:latin typeface="Times New Roman"/>
                <a:cs typeface="Times New Roman"/>
              </a:rPr>
              <a:t>in </a:t>
            </a:r>
            <a:r>
              <a:rPr sz="2400" spc="-50" dirty="0">
                <a:latin typeface="Times New Roman"/>
                <a:cs typeface="Times New Roman"/>
              </a:rPr>
              <a:t>synchronous </a:t>
            </a:r>
            <a:r>
              <a:rPr sz="2400" spc="-40" dirty="0">
                <a:latin typeface="Times New Roman"/>
                <a:cs typeface="Times New Roman"/>
              </a:rPr>
              <a:t>with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40" dirty="0">
                <a:latin typeface="Times New Roman"/>
                <a:cs typeface="Times New Roman"/>
              </a:rPr>
              <a:t>ringing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sound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8" y="187198"/>
            <a:ext cx="4645661" cy="691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Obje</a:t>
            </a:r>
            <a:r>
              <a:rPr sz="4400" spc="5" dirty="0"/>
              <a:t>c</a:t>
            </a:r>
            <a:r>
              <a:rPr sz="4400" dirty="0"/>
              <a:t>ti</a:t>
            </a:r>
            <a:r>
              <a:rPr sz="4400" spc="-40" dirty="0"/>
              <a:t>v</a:t>
            </a:r>
            <a:r>
              <a:rPr sz="4400" spc="-5" dirty="0"/>
              <a:t>es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878205"/>
            <a:ext cx="7961630" cy="47815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40" dirty="0">
                <a:latin typeface="Times New Roman"/>
                <a:cs typeface="Times New Roman"/>
              </a:rPr>
              <a:t>Contrast </a:t>
            </a:r>
            <a:r>
              <a:rPr sz="2400" spc="-20" dirty="0">
                <a:latin typeface="Times New Roman"/>
                <a:cs typeface="Times New Roman"/>
              </a:rPr>
              <a:t>and </a:t>
            </a:r>
            <a:r>
              <a:rPr sz="2400" spc="-50" dirty="0">
                <a:latin typeface="Times New Roman"/>
                <a:cs typeface="Times New Roman"/>
              </a:rPr>
              <a:t>compare serial </a:t>
            </a:r>
            <a:r>
              <a:rPr sz="2400" spc="-45" dirty="0">
                <a:latin typeface="Times New Roman"/>
                <a:cs typeface="Times New Roman"/>
              </a:rPr>
              <a:t>versus </a:t>
            </a:r>
            <a:r>
              <a:rPr sz="2400" spc="-60" dirty="0">
                <a:latin typeface="Times New Roman"/>
                <a:cs typeface="Times New Roman"/>
              </a:rPr>
              <a:t>parallel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communication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40" dirty="0">
                <a:latin typeface="Times New Roman"/>
                <a:cs typeface="Times New Roman"/>
              </a:rPr>
              <a:t>Contrast </a:t>
            </a:r>
            <a:r>
              <a:rPr sz="2400" spc="-50" dirty="0">
                <a:latin typeface="Times New Roman"/>
                <a:cs typeface="Times New Roman"/>
              </a:rPr>
              <a:t>synchronous </a:t>
            </a:r>
            <a:r>
              <a:rPr sz="2400" spc="-45" dirty="0">
                <a:latin typeface="Times New Roman"/>
                <a:cs typeface="Times New Roman"/>
              </a:rPr>
              <a:t>versus asynchronous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communication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40" dirty="0">
                <a:latin typeface="Times New Roman"/>
                <a:cs typeface="Times New Roman"/>
              </a:rPr>
              <a:t>Contrast </a:t>
            </a:r>
            <a:r>
              <a:rPr sz="2400" spc="-55" dirty="0">
                <a:latin typeface="Times New Roman"/>
                <a:cs typeface="Times New Roman"/>
              </a:rPr>
              <a:t>half-versus </a:t>
            </a:r>
            <a:r>
              <a:rPr sz="2400" spc="-80" dirty="0">
                <a:latin typeface="Times New Roman"/>
                <a:cs typeface="Times New Roman"/>
              </a:rPr>
              <a:t>full-duplex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transmission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35" dirty="0">
                <a:latin typeface="Times New Roman"/>
                <a:cs typeface="Times New Roman"/>
              </a:rPr>
              <a:t>Understand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80" dirty="0">
                <a:latin typeface="Times New Roman"/>
                <a:cs typeface="Times New Roman"/>
              </a:rPr>
              <a:t>basics </a:t>
            </a:r>
            <a:r>
              <a:rPr sz="2400" spc="-120" dirty="0">
                <a:latin typeface="Times New Roman"/>
                <a:cs typeface="Times New Roman"/>
              </a:rPr>
              <a:t>of </a:t>
            </a:r>
            <a:r>
              <a:rPr sz="2400" spc="-50" dirty="0">
                <a:latin typeface="Times New Roman"/>
                <a:cs typeface="Times New Roman"/>
              </a:rPr>
              <a:t>serial </a:t>
            </a:r>
            <a:r>
              <a:rPr sz="2400" spc="-55" dirty="0">
                <a:latin typeface="Times New Roman"/>
                <a:cs typeface="Times New Roman"/>
              </a:rPr>
              <a:t>communication- </a:t>
            </a:r>
            <a:r>
              <a:rPr sz="2400" spc="-25" dirty="0">
                <a:latin typeface="Times New Roman"/>
                <a:cs typeface="Times New Roman"/>
              </a:rPr>
              <a:t>data </a:t>
            </a:r>
            <a:r>
              <a:rPr sz="2400" spc="-45" dirty="0">
                <a:latin typeface="Times New Roman"/>
                <a:cs typeface="Times New Roman"/>
              </a:rPr>
              <a:t>framing </a:t>
            </a:r>
            <a:r>
              <a:rPr sz="2400" spc="-25" dirty="0">
                <a:latin typeface="Times New Roman"/>
                <a:cs typeface="Times New Roman"/>
              </a:rPr>
              <a:t>and  data </a:t>
            </a:r>
            <a:r>
              <a:rPr sz="2400" spc="-10" dirty="0">
                <a:latin typeface="Times New Roman"/>
                <a:cs typeface="Times New Roman"/>
              </a:rPr>
              <a:t>transfer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110" dirty="0">
                <a:latin typeface="Times New Roman"/>
                <a:cs typeface="Times New Roman"/>
              </a:rPr>
              <a:t>Define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125" dirty="0">
                <a:latin typeface="Times New Roman"/>
                <a:cs typeface="Times New Roman"/>
              </a:rPr>
              <a:t>RS232 </a:t>
            </a:r>
            <a:r>
              <a:rPr sz="2400" spc="-10" dirty="0">
                <a:latin typeface="Times New Roman"/>
                <a:cs typeface="Times New Roman"/>
              </a:rPr>
              <a:t>standard </a:t>
            </a:r>
            <a:r>
              <a:rPr sz="2400" spc="-20" dirty="0">
                <a:latin typeface="Times New Roman"/>
                <a:cs typeface="Times New Roman"/>
              </a:rPr>
              <a:t>and </a:t>
            </a:r>
            <a:r>
              <a:rPr sz="2400" spc="-40" dirty="0">
                <a:latin typeface="Times New Roman"/>
                <a:cs typeface="Times New Roman"/>
              </a:rPr>
              <a:t>handshaking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signals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35" dirty="0">
                <a:latin typeface="Times New Roman"/>
                <a:cs typeface="Times New Roman"/>
              </a:rPr>
              <a:t>Understand </a:t>
            </a:r>
            <a:r>
              <a:rPr sz="2400" spc="-50" dirty="0">
                <a:latin typeface="Times New Roman"/>
                <a:cs typeface="Times New Roman"/>
              </a:rPr>
              <a:t>various </a:t>
            </a:r>
            <a:r>
              <a:rPr sz="2400" spc="-75" dirty="0">
                <a:latin typeface="Times New Roman"/>
                <a:cs typeface="Times New Roman"/>
              </a:rPr>
              <a:t>Serial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Modes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65" dirty="0">
                <a:latin typeface="Times New Roman"/>
                <a:cs typeface="Times New Roman"/>
              </a:rPr>
              <a:t>Write </a:t>
            </a:r>
            <a:r>
              <a:rPr sz="2400" spc="-114" dirty="0">
                <a:latin typeface="Times New Roman"/>
                <a:cs typeface="Times New Roman"/>
              </a:rPr>
              <a:t>Codes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transmit </a:t>
            </a:r>
            <a:r>
              <a:rPr sz="2400" spc="-20" dirty="0">
                <a:latin typeface="Times New Roman"/>
                <a:cs typeface="Times New Roman"/>
              </a:rPr>
              <a:t>and </a:t>
            </a:r>
            <a:r>
              <a:rPr sz="2400" spc="-80" dirty="0">
                <a:latin typeface="Times New Roman"/>
                <a:cs typeface="Times New Roman"/>
              </a:rPr>
              <a:t>receive </a:t>
            </a:r>
            <a:r>
              <a:rPr sz="2400" spc="-25" dirty="0">
                <a:latin typeface="Times New Roman"/>
                <a:cs typeface="Times New Roman"/>
              </a:rPr>
              <a:t>data </a:t>
            </a:r>
            <a:r>
              <a:rPr sz="2400" spc="-75" dirty="0">
                <a:latin typeface="Times New Roman"/>
                <a:cs typeface="Times New Roman"/>
              </a:rPr>
              <a:t>serially </a:t>
            </a:r>
            <a:r>
              <a:rPr sz="2400" spc="-35" dirty="0">
                <a:latin typeface="Times New Roman"/>
                <a:cs typeface="Times New Roman"/>
              </a:rPr>
              <a:t>in </a:t>
            </a:r>
            <a:r>
              <a:rPr sz="2400" spc="-140" dirty="0">
                <a:latin typeface="Times New Roman"/>
                <a:cs typeface="Times New Roman"/>
              </a:rPr>
              <a:t>Mode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7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35" dirty="0">
                <a:latin typeface="Times New Roman"/>
                <a:cs typeface="Times New Roman"/>
              </a:rPr>
              <a:t>Understand </a:t>
            </a:r>
            <a:r>
              <a:rPr sz="2400" spc="-95" dirty="0">
                <a:latin typeface="Times New Roman"/>
                <a:cs typeface="Times New Roman"/>
              </a:rPr>
              <a:t>Doubling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100" dirty="0">
                <a:latin typeface="Times New Roman"/>
                <a:cs typeface="Times New Roman"/>
              </a:rPr>
              <a:t>Baud </a:t>
            </a:r>
            <a:r>
              <a:rPr sz="2400" dirty="0">
                <a:latin typeface="Times New Roman"/>
                <a:cs typeface="Times New Roman"/>
              </a:rPr>
              <a:t>rate </a:t>
            </a:r>
            <a:r>
              <a:rPr sz="2400" spc="-35" dirty="0">
                <a:latin typeface="Times New Roman"/>
                <a:cs typeface="Times New Roman"/>
              </a:rPr>
              <a:t>in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8051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75" dirty="0">
                <a:latin typeface="Times New Roman"/>
                <a:cs typeface="Times New Roman"/>
              </a:rPr>
              <a:t>Exploring </a:t>
            </a:r>
            <a:r>
              <a:rPr sz="2400" spc="-90" dirty="0">
                <a:latin typeface="Times New Roman"/>
                <a:cs typeface="Times New Roman"/>
              </a:rPr>
              <a:t>Second </a:t>
            </a:r>
            <a:r>
              <a:rPr sz="2400" spc="-70" dirty="0">
                <a:latin typeface="Times New Roman"/>
                <a:cs typeface="Times New Roman"/>
              </a:rPr>
              <a:t>Serial </a:t>
            </a:r>
            <a:r>
              <a:rPr sz="2400" spc="-35" dirty="0">
                <a:latin typeface="Times New Roman"/>
                <a:cs typeface="Times New Roman"/>
              </a:rPr>
              <a:t>Port </a:t>
            </a:r>
            <a:r>
              <a:rPr sz="2400" spc="-120" dirty="0">
                <a:latin typeface="Times New Roman"/>
                <a:cs typeface="Times New Roman"/>
              </a:rPr>
              <a:t>of </a:t>
            </a:r>
            <a:r>
              <a:rPr sz="2400" spc="-125" dirty="0">
                <a:latin typeface="Times New Roman"/>
                <a:cs typeface="Times New Roman"/>
              </a:rPr>
              <a:t>8051 </a:t>
            </a:r>
            <a:r>
              <a:rPr sz="2400" spc="-60" dirty="0">
                <a:latin typeface="Times New Roman"/>
                <a:cs typeface="Times New Roman"/>
              </a:rPr>
              <a:t>based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controllers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105" dirty="0">
                <a:latin typeface="Times New Roman"/>
                <a:cs typeface="Times New Roman"/>
              </a:rPr>
              <a:t>Discover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70" dirty="0">
                <a:latin typeface="Times New Roman"/>
                <a:cs typeface="Times New Roman"/>
              </a:rPr>
              <a:t>Power saving </a:t>
            </a:r>
            <a:r>
              <a:rPr sz="2400" spc="-60" dirty="0">
                <a:latin typeface="Times New Roman"/>
                <a:cs typeface="Times New Roman"/>
              </a:rPr>
              <a:t>modes </a:t>
            </a:r>
            <a:r>
              <a:rPr sz="2400" spc="-3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8051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4116" y="4843271"/>
            <a:ext cx="3739896" cy="2014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014" y="530478"/>
            <a:ext cx="526958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TxD </a:t>
            </a:r>
            <a:r>
              <a:rPr sz="3600" dirty="0"/>
              <a:t>and RxD in</a:t>
            </a:r>
            <a:r>
              <a:rPr sz="3600" spc="-55" dirty="0"/>
              <a:t> </a:t>
            </a:r>
            <a:r>
              <a:rPr sz="3600" dirty="0"/>
              <a:t>8051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0316" y="1379982"/>
            <a:ext cx="7957820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749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25" dirty="0">
                <a:latin typeface="Times New Roman"/>
                <a:cs typeface="Times New Roman"/>
              </a:rPr>
              <a:t>8051 </a:t>
            </a:r>
            <a:r>
              <a:rPr sz="2400" spc="-35" dirty="0">
                <a:latin typeface="Times New Roman"/>
                <a:cs typeface="Times New Roman"/>
              </a:rPr>
              <a:t>has </a:t>
            </a:r>
            <a:r>
              <a:rPr sz="2400" spc="-55" dirty="0">
                <a:latin typeface="Times New Roman"/>
                <a:cs typeface="Times New Roman"/>
              </a:rPr>
              <a:t>two </a:t>
            </a:r>
            <a:r>
              <a:rPr sz="2400" spc="-45" dirty="0">
                <a:latin typeface="Times New Roman"/>
                <a:cs typeface="Times New Roman"/>
              </a:rPr>
              <a:t>pins </a:t>
            </a:r>
            <a:r>
              <a:rPr sz="2400" spc="10" dirty="0">
                <a:latin typeface="Times New Roman"/>
                <a:cs typeface="Times New Roman"/>
              </a:rPr>
              <a:t>that </a:t>
            </a:r>
            <a:r>
              <a:rPr sz="2400" spc="-15" dirty="0">
                <a:latin typeface="Times New Roman"/>
                <a:cs typeface="Times New Roman"/>
              </a:rPr>
              <a:t>are </a:t>
            </a:r>
            <a:r>
              <a:rPr sz="2400" spc="-45" dirty="0">
                <a:latin typeface="Times New Roman"/>
                <a:cs typeface="Times New Roman"/>
              </a:rPr>
              <a:t>used </a:t>
            </a:r>
            <a:r>
              <a:rPr sz="2400" spc="-110" dirty="0">
                <a:latin typeface="Times New Roman"/>
                <a:cs typeface="Times New Roman"/>
              </a:rPr>
              <a:t>specifically </a:t>
            </a:r>
            <a:r>
              <a:rPr sz="2400" spc="-50" dirty="0">
                <a:latin typeface="Times New Roman"/>
                <a:cs typeface="Times New Roman"/>
              </a:rPr>
              <a:t>for </a:t>
            </a:r>
            <a:r>
              <a:rPr sz="2400" spc="-15" dirty="0">
                <a:latin typeface="Times New Roman"/>
                <a:cs typeface="Times New Roman"/>
              </a:rPr>
              <a:t>transferring </a:t>
            </a:r>
            <a:r>
              <a:rPr sz="2400" spc="-25" dirty="0">
                <a:latin typeface="Times New Roman"/>
                <a:cs typeface="Times New Roman"/>
              </a:rPr>
              <a:t>and  </a:t>
            </a:r>
            <a:r>
              <a:rPr sz="2400" spc="-75" dirty="0">
                <a:latin typeface="Times New Roman"/>
                <a:cs typeface="Times New Roman"/>
              </a:rPr>
              <a:t>receiving </a:t>
            </a:r>
            <a:r>
              <a:rPr sz="2400" spc="-25" dirty="0">
                <a:latin typeface="Times New Roman"/>
                <a:cs typeface="Times New Roman"/>
              </a:rPr>
              <a:t>data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serially</a:t>
            </a:r>
            <a:endParaRPr sz="2400">
              <a:latin typeface="Times New Roman"/>
              <a:cs typeface="Times New Roman"/>
            </a:endParaRPr>
          </a:p>
          <a:p>
            <a:pPr marL="911860" marR="273685" lvl="1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911860" algn="l"/>
              </a:tabLst>
            </a:pPr>
            <a:r>
              <a:rPr sz="2400" spc="-80" dirty="0">
                <a:latin typeface="Times New Roman"/>
                <a:cs typeface="Times New Roman"/>
              </a:rPr>
              <a:t>These </a:t>
            </a:r>
            <a:r>
              <a:rPr sz="2400" spc="-55" dirty="0">
                <a:latin typeface="Times New Roman"/>
                <a:cs typeface="Times New Roman"/>
              </a:rPr>
              <a:t>two </a:t>
            </a:r>
            <a:r>
              <a:rPr sz="2400" spc="-45" dirty="0">
                <a:latin typeface="Times New Roman"/>
                <a:cs typeface="Times New Roman"/>
              </a:rPr>
              <a:t>pins </a:t>
            </a:r>
            <a:r>
              <a:rPr sz="2400" spc="-15" dirty="0">
                <a:latin typeface="Times New Roman"/>
                <a:cs typeface="Times New Roman"/>
              </a:rPr>
              <a:t>are </a:t>
            </a:r>
            <a:r>
              <a:rPr sz="2400" spc="-90" dirty="0">
                <a:latin typeface="Times New Roman"/>
                <a:cs typeface="Times New Roman"/>
              </a:rPr>
              <a:t>called </a:t>
            </a:r>
            <a:r>
              <a:rPr sz="2400" spc="-195" dirty="0">
                <a:latin typeface="Times New Roman"/>
                <a:cs typeface="Times New Roman"/>
              </a:rPr>
              <a:t>TxD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220" dirty="0">
                <a:latin typeface="Times New Roman"/>
                <a:cs typeface="Times New Roman"/>
              </a:rPr>
              <a:t>RxD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15" dirty="0">
                <a:latin typeface="Times New Roman"/>
                <a:cs typeface="Times New Roman"/>
              </a:rPr>
              <a:t>are </a:t>
            </a:r>
            <a:r>
              <a:rPr sz="2400" spc="5" dirty="0">
                <a:latin typeface="Times New Roman"/>
                <a:cs typeface="Times New Roman"/>
              </a:rPr>
              <a:t>part </a:t>
            </a:r>
            <a:r>
              <a:rPr sz="2400" spc="-120" dirty="0">
                <a:latin typeface="Times New Roman"/>
                <a:cs typeface="Times New Roman"/>
              </a:rPr>
              <a:t>of </a:t>
            </a:r>
            <a:r>
              <a:rPr sz="2400" spc="-15" dirty="0">
                <a:latin typeface="Times New Roman"/>
                <a:cs typeface="Times New Roman"/>
              </a:rPr>
              <a:t>the  </a:t>
            </a:r>
            <a:r>
              <a:rPr sz="2400" spc="-10" dirty="0">
                <a:latin typeface="Times New Roman"/>
                <a:cs typeface="Times New Roman"/>
              </a:rPr>
              <a:t>port </a:t>
            </a:r>
            <a:r>
              <a:rPr sz="2400" spc="-80" dirty="0">
                <a:latin typeface="Times New Roman"/>
                <a:cs typeface="Times New Roman"/>
              </a:rPr>
              <a:t>3 </a:t>
            </a:r>
            <a:r>
              <a:rPr sz="2400" spc="-35" dirty="0">
                <a:latin typeface="Times New Roman"/>
                <a:cs typeface="Times New Roman"/>
              </a:rPr>
              <a:t>group </a:t>
            </a:r>
            <a:r>
              <a:rPr sz="2400" spc="-65" dirty="0">
                <a:latin typeface="Times New Roman"/>
                <a:cs typeface="Times New Roman"/>
              </a:rPr>
              <a:t>(P3.0 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P3.1)</a:t>
            </a:r>
            <a:endParaRPr sz="2400">
              <a:latin typeface="Times New Roman"/>
              <a:cs typeface="Times New Roman"/>
            </a:endParaRPr>
          </a:p>
          <a:p>
            <a:pPr marL="911860" marR="5080" lvl="1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911860" algn="l"/>
              </a:tabLst>
            </a:pPr>
            <a:r>
              <a:rPr sz="2400" spc="-80" dirty="0">
                <a:latin typeface="Times New Roman"/>
                <a:cs typeface="Times New Roman"/>
              </a:rPr>
              <a:t>These </a:t>
            </a:r>
            <a:r>
              <a:rPr sz="2400" spc="-45" dirty="0">
                <a:latin typeface="Times New Roman"/>
                <a:cs typeface="Times New Roman"/>
              </a:rPr>
              <a:t>pins </a:t>
            </a:r>
            <a:r>
              <a:rPr sz="2400" spc="-15" dirty="0">
                <a:latin typeface="Times New Roman"/>
                <a:cs typeface="Times New Roman"/>
              </a:rPr>
              <a:t>are </a:t>
            </a:r>
            <a:r>
              <a:rPr sz="2400" spc="-215" dirty="0">
                <a:latin typeface="Times New Roman"/>
                <a:cs typeface="Times New Roman"/>
              </a:rPr>
              <a:t>TTL </a:t>
            </a:r>
            <a:r>
              <a:rPr sz="2400" spc="-65" dirty="0">
                <a:latin typeface="Times New Roman"/>
                <a:cs typeface="Times New Roman"/>
              </a:rPr>
              <a:t>compatible; </a:t>
            </a:r>
            <a:r>
              <a:rPr sz="2400" spc="-35" dirty="0">
                <a:latin typeface="Times New Roman"/>
                <a:cs typeface="Times New Roman"/>
              </a:rPr>
              <a:t>therefore, </a:t>
            </a:r>
            <a:r>
              <a:rPr sz="2400" spc="-55" dirty="0">
                <a:latin typeface="Times New Roman"/>
                <a:cs typeface="Times New Roman"/>
              </a:rPr>
              <a:t>they </a:t>
            </a:r>
            <a:r>
              <a:rPr sz="2400" spc="-25" dirty="0">
                <a:latin typeface="Times New Roman"/>
                <a:cs typeface="Times New Roman"/>
              </a:rPr>
              <a:t>require </a:t>
            </a:r>
            <a:r>
              <a:rPr sz="2400" spc="-40" dirty="0">
                <a:latin typeface="Times New Roman"/>
                <a:cs typeface="Times New Roman"/>
              </a:rPr>
              <a:t>a </a:t>
            </a:r>
            <a:r>
              <a:rPr sz="2400" spc="-70" dirty="0">
                <a:latin typeface="Times New Roman"/>
                <a:cs typeface="Times New Roman"/>
              </a:rPr>
              <a:t>line  </a:t>
            </a:r>
            <a:r>
              <a:rPr sz="2400" spc="-40" dirty="0">
                <a:latin typeface="Times New Roman"/>
                <a:cs typeface="Times New Roman"/>
              </a:rPr>
              <a:t>driver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60" dirty="0">
                <a:latin typeface="Times New Roman"/>
                <a:cs typeface="Times New Roman"/>
              </a:rPr>
              <a:t>make </a:t>
            </a:r>
            <a:r>
              <a:rPr sz="2400" spc="-15" dirty="0">
                <a:latin typeface="Times New Roman"/>
                <a:cs typeface="Times New Roman"/>
              </a:rPr>
              <a:t>them </a:t>
            </a:r>
            <a:r>
              <a:rPr sz="2400" spc="-130" dirty="0">
                <a:latin typeface="Times New Roman"/>
                <a:cs typeface="Times New Roman"/>
              </a:rPr>
              <a:t>RS232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compatible</a:t>
            </a:r>
            <a:endParaRPr sz="2400">
              <a:latin typeface="Times New Roman"/>
              <a:cs typeface="Times New Roman"/>
            </a:endParaRPr>
          </a:p>
          <a:p>
            <a:pPr marL="355600" marR="70485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80" dirty="0">
                <a:latin typeface="Times New Roman"/>
                <a:cs typeface="Times New Roman"/>
              </a:rPr>
              <a:t>We </a:t>
            </a:r>
            <a:r>
              <a:rPr sz="2400" spc="-45" dirty="0">
                <a:latin typeface="Times New Roman"/>
                <a:cs typeface="Times New Roman"/>
              </a:rPr>
              <a:t>need </a:t>
            </a:r>
            <a:r>
              <a:rPr sz="2400" spc="-40" dirty="0">
                <a:latin typeface="Times New Roman"/>
                <a:cs typeface="Times New Roman"/>
              </a:rPr>
              <a:t>a </a:t>
            </a:r>
            <a:r>
              <a:rPr sz="2400" spc="-70" dirty="0">
                <a:latin typeface="Times New Roman"/>
                <a:cs typeface="Times New Roman"/>
              </a:rPr>
              <a:t>line </a:t>
            </a:r>
            <a:r>
              <a:rPr sz="2400" spc="-35" dirty="0">
                <a:latin typeface="Times New Roman"/>
                <a:cs typeface="Times New Roman"/>
              </a:rPr>
              <a:t>driver </a:t>
            </a:r>
            <a:r>
              <a:rPr sz="2400" spc="-75" dirty="0">
                <a:latin typeface="Times New Roman"/>
                <a:cs typeface="Times New Roman"/>
              </a:rPr>
              <a:t>(voltage </a:t>
            </a:r>
            <a:r>
              <a:rPr sz="2400" spc="-35" dirty="0">
                <a:latin typeface="Times New Roman"/>
                <a:cs typeface="Times New Roman"/>
              </a:rPr>
              <a:t>converter) to </a:t>
            </a:r>
            <a:r>
              <a:rPr sz="2400" spc="-50" dirty="0">
                <a:latin typeface="Times New Roman"/>
                <a:cs typeface="Times New Roman"/>
              </a:rPr>
              <a:t>convert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135" dirty="0">
                <a:latin typeface="Times New Roman"/>
                <a:cs typeface="Times New Roman"/>
              </a:rPr>
              <a:t>R232’s  </a:t>
            </a:r>
            <a:r>
              <a:rPr sz="2400" spc="-65" dirty="0">
                <a:latin typeface="Times New Roman"/>
                <a:cs typeface="Times New Roman"/>
              </a:rPr>
              <a:t>signals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215" dirty="0">
                <a:latin typeface="Times New Roman"/>
                <a:cs typeface="Times New Roman"/>
              </a:rPr>
              <a:t>TTL </a:t>
            </a:r>
            <a:r>
              <a:rPr sz="2400" spc="-85" dirty="0">
                <a:latin typeface="Times New Roman"/>
                <a:cs typeface="Times New Roman"/>
              </a:rPr>
              <a:t>voltage </a:t>
            </a:r>
            <a:r>
              <a:rPr sz="2400" spc="-100" dirty="0">
                <a:latin typeface="Times New Roman"/>
                <a:cs typeface="Times New Roman"/>
              </a:rPr>
              <a:t>levels </a:t>
            </a:r>
            <a:r>
              <a:rPr sz="2400" spc="10" dirty="0">
                <a:latin typeface="Times New Roman"/>
                <a:cs typeface="Times New Roman"/>
              </a:rPr>
              <a:t>that </a:t>
            </a:r>
            <a:r>
              <a:rPr sz="2400" spc="-110" dirty="0">
                <a:latin typeface="Times New Roman"/>
                <a:cs typeface="Times New Roman"/>
              </a:rPr>
              <a:t>will </a:t>
            </a:r>
            <a:r>
              <a:rPr sz="2400" spc="-75" dirty="0">
                <a:latin typeface="Times New Roman"/>
                <a:cs typeface="Times New Roman"/>
              </a:rPr>
              <a:t>be acceptable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145" dirty="0">
                <a:latin typeface="Times New Roman"/>
                <a:cs typeface="Times New Roman"/>
              </a:rPr>
              <a:t>8051’s </a:t>
            </a:r>
            <a:r>
              <a:rPr sz="2400" spc="-195" dirty="0">
                <a:latin typeface="Times New Roman"/>
                <a:cs typeface="Times New Roman"/>
              </a:rPr>
              <a:t>TxD 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220" dirty="0">
                <a:latin typeface="Times New Roman"/>
                <a:cs typeface="Times New Roman"/>
              </a:rPr>
              <a:t>RxD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pins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530478"/>
            <a:ext cx="366938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PC </a:t>
            </a:r>
            <a:r>
              <a:rPr sz="3600" dirty="0"/>
              <a:t>Baud</a:t>
            </a:r>
            <a:r>
              <a:rPr sz="3600" spc="-90" dirty="0"/>
              <a:t> </a:t>
            </a:r>
            <a:r>
              <a:rPr sz="3600" spc="-45" dirty="0"/>
              <a:t>rate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50316" y="1379982"/>
            <a:ext cx="8058784" cy="3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321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65" dirty="0">
                <a:latin typeface="Times New Roman"/>
                <a:cs typeface="Times New Roman"/>
              </a:rPr>
              <a:t>PC/compatible </a:t>
            </a:r>
            <a:r>
              <a:rPr sz="2400" spc="-285" dirty="0">
                <a:latin typeface="Times New Roman"/>
                <a:cs typeface="Times New Roman"/>
              </a:rPr>
              <a:t>COM </a:t>
            </a:r>
            <a:r>
              <a:rPr sz="2400" spc="-15" dirty="0">
                <a:latin typeface="Times New Roman"/>
                <a:cs typeface="Times New Roman"/>
              </a:rPr>
              <a:t>ports </a:t>
            </a:r>
            <a:r>
              <a:rPr sz="2400" spc="-65" dirty="0">
                <a:latin typeface="Times New Roman"/>
                <a:cs typeface="Times New Roman"/>
              </a:rPr>
              <a:t>PC/compatible </a:t>
            </a:r>
            <a:r>
              <a:rPr sz="2400" spc="-40" dirty="0">
                <a:latin typeface="Times New Roman"/>
                <a:cs typeface="Times New Roman"/>
              </a:rPr>
              <a:t>computers (Pentium)  </a:t>
            </a:r>
            <a:r>
              <a:rPr sz="2400" spc="-50" dirty="0">
                <a:latin typeface="Times New Roman"/>
                <a:cs typeface="Times New Roman"/>
              </a:rPr>
              <a:t>microprocessors </a:t>
            </a:r>
            <a:r>
              <a:rPr sz="2400" spc="-55" dirty="0">
                <a:latin typeface="Times New Roman"/>
                <a:cs typeface="Times New Roman"/>
              </a:rPr>
              <a:t>normally </a:t>
            </a:r>
            <a:r>
              <a:rPr sz="2400" spc="-70" dirty="0">
                <a:latin typeface="Times New Roman"/>
                <a:cs typeface="Times New Roman"/>
              </a:rPr>
              <a:t>have </a:t>
            </a:r>
            <a:r>
              <a:rPr sz="2400" spc="-55" dirty="0">
                <a:latin typeface="Times New Roman"/>
                <a:cs typeface="Times New Roman"/>
              </a:rPr>
              <a:t>two </a:t>
            </a:r>
            <a:r>
              <a:rPr sz="2400" spc="-290" dirty="0">
                <a:latin typeface="Times New Roman"/>
                <a:cs typeface="Times New Roman"/>
              </a:rPr>
              <a:t>COM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ports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95" dirty="0">
                <a:latin typeface="Times New Roman"/>
                <a:cs typeface="Times New Roman"/>
              </a:rPr>
              <a:t>Both </a:t>
            </a:r>
            <a:r>
              <a:rPr sz="2400" spc="-15" dirty="0">
                <a:latin typeface="Times New Roman"/>
                <a:cs typeface="Times New Roman"/>
              </a:rPr>
              <a:t>ports </a:t>
            </a:r>
            <a:r>
              <a:rPr sz="2400" spc="-70" dirty="0">
                <a:latin typeface="Times New Roman"/>
                <a:cs typeface="Times New Roman"/>
              </a:rPr>
              <a:t>have </a:t>
            </a:r>
            <a:r>
              <a:rPr sz="2400" spc="-90" dirty="0">
                <a:latin typeface="Times New Roman"/>
                <a:cs typeface="Times New Roman"/>
              </a:rPr>
              <a:t>RS232-type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connectors</a:t>
            </a:r>
            <a:endParaRPr sz="2400">
              <a:latin typeface="Times New Roman"/>
              <a:cs typeface="Times New Roman"/>
            </a:endParaRPr>
          </a:p>
          <a:p>
            <a:pPr marL="355600" marR="104775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90" dirty="0">
                <a:latin typeface="Times New Roman"/>
                <a:cs typeface="Times New Roman"/>
              </a:rPr>
              <a:t>COM </a:t>
            </a:r>
            <a:r>
              <a:rPr sz="2400" spc="-15" dirty="0">
                <a:latin typeface="Times New Roman"/>
                <a:cs typeface="Times New Roman"/>
              </a:rPr>
              <a:t>ports </a:t>
            </a:r>
            <a:r>
              <a:rPr sz="2400" spc="-10" dirty="0">
                <a:latin typeface="Times New Roman"/>
                <a:cs typeface="Times New Roman"/>
              </a:rPr>
              <a:t>are </a:t>
            </a:r>
            <a:r>
              <a:rPr sz="2400" spc="-50" dirty="0">
                <a:latin typeface="Times New Roman"/>
                <a:cs typeface="Times New Roman"/>
              </a:rPr>
              <a:t>designated </a:t>
            </a:r>
            <a:r>
              <a:rPr sz="2400" spc="-45" dirty="0">
                <a:latin typeface="Times New Roman"/>
                <a:cs typeface="Times New Roman"/>
              </a:rPr>
              <a:t>as </a:t>
            </a:r>
            <a:r>
              <a:rPr sz="2400" spc="-290" dirty="0">
                <a:latin typeface="Times New Roman"/>
                <a:cs typeface="Times New Roman"/>
              </a:rPr>
              <a:t>COM </a:t>
            </a:r>
            <a:r>
              <a:rPr sz="2400" spc="-370" dirty="0">
                <a:latin typeface="Times New Roman"/>
                <a:cs typeface="Times New Roman"/>
              </a:rPr>
              <a:t>1 </a:t>
            </a:r>
            <a:r>
              <a:rPr sz="2400" spc="-20" dirty="0">
                <a:latin typeface="Times New Roman"/>
                <a:cs typeface="Times New Roman"/>
              </a:rPr>
              <a:t>and </a:t>
            </a:r>
            <a:r>
              <a:rPr sz="2400" spc="-285" dirty="0">
                <a:latin typeface="Times New Roman"/>
                <a:cs typeface="Times New Roman"/>
              </a:rPr>
              <a:t>COM </a:t>
            </a:r>
            <a:r>
              <a:rPr sz="2400" spc="-65" dirty="0">
                <a:latin typeface="Times New Roman"/>
                <a:cs typeface="Times New Roman"/>
              </a:rPr>
              <a:t>2 </a:t>
            </a:r>
            <a:r>
              <a:rPr sz="2400" spc="-55" dirty="0">
                <a:latin typeface="Times New Roman"/>
                <a:cs typeface="Times New Roman"/>
              </a:rPr>
              <a:t>(replaced </a:t>
            </a:r>
            <a:r>
              <a:rPr sz="2400" spc="-120" dirty="0">
                <a:latin typeface="Times New Roman"/>
                <a:cs typeface="Times New Roman"/>
              </a:rPr>
              <a:t>by </a:t>
            </a:r>
            <a:r>
              <a:rPr sz="2400" spc="-250" dirty="0">
                <a:latin typeface="Times New Roman"/>
                <a:cs typeface="Times New Roman"/>
              </a:rPr>
              <a:t>USB  </a:t>
            </a:r>
            <a:r>
              <a:rPr sz="2400" spc="-20" dirty="0">
                <a:latin typeface="Times New Roman"/>
                <a:cs typeface="Times New Roman"/>
              </a:rPr>
              <a:t>ports)</a:t>
            </a:r>
            <a:endParaRPr sz="2400">
              <a:latin typeface="Times New Roman"/>
              <a:cs typeface="Times New Roman"/>
            </a:endParaRPr>
          </a:p>
          <a:p>
            <a:pPr marL="355600" marR="18161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35" dirty="0">
                <a:latin typeface="Times New Roman"/>
                <a:cs typeface="Times New Roman"/>
              </a:rPr>
              <a:t>To </a:t>
            </a:r>
            <a:r>
              <a:rPr sz="2400" spc="-95" dirty="0">
                <a:latin typeface="Times New Roman"/>
                <a:cs typeface="Times New Roman"/>
              </a:rPr>
              <a:t>allow </a:t>
            </a:r>
            <a:r>
              <a:rPr sz="2400" spc="-25" dirty="0">
                <a:latin typeface="Times New Roman"/>
                <a:cs typeface="Times New Roman"/>
              </a:rPr>
              <a:t>data </a:t>
            </a:r>
            <a:r>
              <a:rPr sz="2400" spc="-10" dirty="0">
                <a:latin typeface="Times New Roman"/>
                <a:cs typeface="Times New Roman"/>
              </a:rPr>
              <a:t>transfer </a:t>
            </a:r>
            <a:r>
              <a:rPr sz="2400" spc="-55" dirty="0">
                <a:latin typeface="Times New Roman"/>
                <a:cs typeface="Times New Roman"/>
              </a:rPr>
              <a:t>between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220" dirty="0">
                <a:latin typeface="Times New Roman"/>
                <a:cs typeface="Times New Roman"/>
              </a:rPr>
              <a:t>PC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spc="-125" dirty="0">
                <a:latin typeface="Times New Roman"/>
                <a:cs typeface="Times New Roman"/>
              </a:rPr>
              <a:t>8051 </a:t>
            </a:r>
            <a:r>
              <a:rPr sz="2400" spc="-60" dirty="0">
                <a:latin typeface="Times New Roman"/>
                <a:cs typeface="Times New Roman"/>
              </a:rPr>
              <a:t>system  </a:t>
            </a:r>
            <a:r>
              <a:rPr sz="2400" spc="-35" dirty="0">
                <a:latin typeface="Times New Roman"/>
                <a:cs typeface="Times New Roman"/>
              </a:rPr>
              <a:t>without </a:t>
            </a:r>
            <a:r>
              <a:rPr sz="2400" spc="-65" dirty="0">
                <a:latin typeface="Times New Roman"/>
                <a:cs typeface="Times New Roman"/>
              </a:rPr>
              <a:t>any </a:t>
            </a:r>
            <a:r>
              <a:rPr sz="2400" dirty="0">
                <a:latin typeface="Times New Roman"/>
                <a:cs typeface="Times New Roman"/>
              </a:rPr>
              <a:t>error, </a:t>
            </a:r>
            <a:r>
              <a:rPr sz="2400" spc="-90" dirty="0">
                <a:latin typeface="Times New Roman"/>
                <a:cs typeface="Times New Roman"/>
              </a:rPr>
              <a:t>we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spc="-60" dirty="0">
                <a:latin typeface="Times New Roman"/>
                <a:cs typeface="Times New Roman"/>
              </a:rPr>
              <a:t>make </a:t>
            </a:r>
            <a:r>
              <a:rPr sz="2400" spc="-20" dirty="0">
                <a:latin typeface="Times New Roman"/>
                <a:cs typeface="Times New Roman"/>
              </a:rPr>
              <a:t>sure </a:t>
            </a:r>
            <a:r>
              <a:rPr sz="2400" spc="5" dirty="0">
                <a:latin typeface="Times New Roman"/>
                <a:cs typeface="Times New Roman"/>
              </a:rPr>
              <a:t>that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40" dirty="0">
                <a:latin typeface="Times New Roman"/>
                <a:cs typeface="Times New Roman"/>
              </a:rPr>
              <a:t>baud </a:t>
            </a:r>
            <a:r>
              <a:rPr sz="2400" dirty="0">
                <a:latin typeface="Times New Roman"/>
                <a:cs typeface="Times New Roman"/>
              </a:rPr>
              <a:t>rate </a:t>
            </a:r>
            <a:r>
              <a:rPr sz="2400" spc="-120" dirty="0">
                <a:latin typeface="Times New Roman"/>
                <a:cs typeface="Times New Roman"/>
              </a:rPr>
              <a:t>of</a:t>
            </a:r>
            <a:r>
              <a:rPr sz="2400" spc="-34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8051  </a:t>
            </a:r>
            <a:r>
              <a:rPr sz="2400" spc="-60" dirty="0">
                <a:latin typeface="Times New Roman"/>
                <a:cs typeface="Times New Roman"/>
              </a:rPr>
              <a:t>system </a:t>
            </a:r>
            <a:r>
              <a:rPr sz="2400" spc="-45" dirty="0">
                <a:latin typeface="Times New Roman"/>
                <a:cs typeface="Times New Roman"/>
              </a:rPr>
              <a:t>matches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40" dirty="0">
                <a:latin typeface="Times New Roman"/>
                <a:cs typeface="Times New Roman"/>
              </a:rPr>
              <a:t>baud </a:t>
            </a:r>
            <a:r>
              <a:rPr sz="2400" dirty="0">
                <a:latin typeface="Times New Roman"/>
                <a:cs typeface="Times New Roman"/>
              </a:rPr>
              <a:t>rate </a:t>
            </a:r>
            <a:r>
              <a:rPr sz="2400" spc="-120" dirty="0">
                <a:latin typeface="Times New Roman"/>
                <a:cs typeface="Times New Roman"/>
              </a:rPr>
              <a:t>of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200" dirty="0">
                <a:latin typeface="Times New Roman"/>
                <a:cs typeface="Times New Roman"/>
              </a:rPr>
              <a:t>PC’s </a:t>
            </a:r>
            <a:r>
              <a:rPr sz="2400" spc="-290" dirty="0">
                <a:latin typeface="Times New Roman"/>
                <a:cs typeface="Times New Roman"/>
              </a:rPr>
              <a:t>COM</a:t>
            </a:r>
            <a:r>
              <a:rPr sz="2400" spc="-4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port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7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0" dirty="0">
                <a:latin typeface="Times New Roman"/>
                <a:cs typeface="Times New Roman"/>
              </a:rPr>
              <a:t>Baud </a:t>
            </a:r>
            <a:r>
              <a:rPr sz="2400" dirty="0">
                <a:latin typeface="Times New Roman"/>
                <a:cs typeface="Times New Roman"/>
              </a:rPr>
              <a:t>rate </a:t>
            </a:r>
            <a:r>
              <a:rPr sz="2400" spc="-30" dirty="0">
                <a:latin typeface="Times New Roman"/>
                <a:cs typeface="Times New Roman"/>
              </a:rPr>
              <a:t>supported </a:t>
            </a:r>
            <a:r>
              <a:rPr sz="2400" spc="-120" dirty="0">
                <a:latin typeface="Times New Roman"/>
                <a:cs typeface="Times New Roman"/>
              </a:rPr>
              <a:t>by </a:t>
            </a:r>
            <a:r>
              <a:rPr sz="2400" spc="-260" dirty="0">
                <a:latin typeface="Times New Roman"/>
                <a:cs typeface="Times New Roman"/>
              </a:rPr>
              <a:t>IBM </a:t>
            </a:r>
            <a:r>
              <a:rPr sz="2400" spc="-160" dirty="0">
                <a:latin typeface="Times New Roman"/>
                <a:cs typeface="Times New Roman"/>
              </a:rPr>
              <a:t>PC: </a:t>
            </a:r>
            <a:r>
              <a:rPr sz="2400" spc="-5" dirty="0">
                <a:latin typeface="Carlito"/>
                <a:cs typeface="Carlito"/>
              </a:rPr>
              <a:t>19200, 9600, 4800, 2400,</a:t>
            </a:r>
            <a:r>
              <a:rPr sz="2400" spc="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1200,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ts val="2870"/>
              </a:lnSpc>
            </a:pPr>
            <a:r>
              <a:rPr sz="2400" spc="-5" dirty="0">
                <a:latin typeface="Carlito"/>
                <a:cs typeface="Carlito"/>
              </a:rPr>
              <a:t>600, 300, 150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110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6127" y="5143500"/>
            <a:ext cx="6929628" cy="1501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062" y="364693"/>
            <a:ext cx="647933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Setting </a:t>
            </a:r>
            <a:r>
              <a:rPr spc="-5" dirty="0"/>
              <a:t>Baud </a:t>
            </a:r>
            <a:r>
              <a:rPr spc="-50" dirty="0"/>
              <a:t>rate </a:t>
            </a:r>
            <a:r>
              <a:rPr spc="-5" dirty="0"/>
              <a:t>in</a:t>
            </a:r>
            <a:r>
              <a:rPr spc="55" dirty="0"/>
              <a:t> </a:t>
            </a:r>
            <a:r>
              <a:rPr spc="-5" dirty="0"/>
              <a:t>8051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691" y="1090031"/>
            <a:ext cx="8274050" cy="3757929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0" dirty="0">
                <a:latin typeface="Times New Roman"/>
                <a:cs typeface="Times New Roman"/>
              </a:rPr>
              <a:t>Baud </a:t>
            </a:r>
            <a:r>
              <a:rPr sz="2400" dirty="0">
                <a:latin typeface="Times New Roman"/>
                <a:cs typeface="Times New Roman"/>
              </a:rPr>
              <a:t>rate </a:t>
            </a:r>
            <a:r>
              <a:rPr sz="2400" spc="-35" dirty="0">
                <a:latin typeface="Times New Roman"/>
                <a:cs typeface="Times New Roman"/>
              </a:rPr>
              <a:t>in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125" dirty="0">
                <a:latin typeface="Times New Roman"/>
                <a:cs typeface="Times New Roman"/>
              </a:rPr>
              <a:t>8051 </a:t>
            </a:r>
            <a:r>
              <a:rPr sz="2400" spc="-40" dirty="0">
                <a:latin typeface="Times New Roman"/>
                <a:cs typeface="Times New Roman"/>
              </a:rPr>
              <a:t>baud </a:t>
            </a:r>
            <a:r>
              <a:rPr sz="2400" dirty="0">
                <a:latin typeface="Times New Roman"/>
                <a:cs typeface="Times New Roman"/>
              </a:rPr>
              <a:t>rate </a:t>
            </a:r>
            <a:r>
              <a:rPr sz="2400" spc="-35" dirty="0">
                <a:latin typeface="Times New Roman"/>
                <a:cs typeface="Times New Roman"/>
              </a:rPr>
              <a:t>in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125" dirty="0">
                <a:latin typeface="Times New Roman"/>
                <a:cs typeface="Times New Roman"/>
              </a:rPr>
              <a:t>8051 </a:t>
            </a:r>
            <a:r>
              <a:rPr sz="2400" spc="-75" dirty="0">
                <a:latin typeface="Times New Roman"/>
                <a:cs typeface="Times New Roman"/>
              </a:rPr>
              <a:t>is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programmable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0000"/>
              </a:lnSpc>
              <a:spcBef>
                <a:spcPts val="1155"/>
              </a:spcBef>
            </a:pPr>
            <a:r>
              <a:rPr sz="2400" b="1" spc="-175" dirty="0">
                <a:latin typeface="Arial"/>
                <a:cs typeface="Arial"/>
              </a:rPr>
              <a:t>Relationship </a:t>
            </a:r>
            <a:r>
              <a:rPr sz="2400" b="1" spc="-200" dirty="0">
                <a:latin typeface="Arial"/>
                <a:cs typeface="Arial"/>
              </a:rPr>
              <a:t>between </a:t>
            </a:r>
            <a:r>
              <a:rPr sz="2400" b="1" spc="-160" dirty="0">
                <a:latin typeface="Arial"/>
                <a:cs typeface="Arial"/>
              </a:rPr>
              <a:t>the </a:t>
            </a:r>
            <a:r>
              <a:rPr sz="2400" b="1" spc="-175" dirty="0">
                <a:latin typeface="Arial"/>
                <a:cs typeface="Arial"/>
              </a:rPr>
              <a:t>crystal </a:t>
            </a:r>
            <a:r>
              <a:rPr sz="2400" b="1" spc="-200" dirty="0">
                <a:latin typeface="Arial"/>
                <a:cs typeface="Arial"/>
              </a:rPr>
              <a:t>frequency </a:t>
            </a:r>
            <a:r>
              <a:rPr sz="2400" b="1" spc="-210" dirty="0">
                <a:latin typeface="Arial"/>
                <a:cs typeface="Arial"/>
              </a:rPr>
              <a:t>and </a:t>
            </a:r>
            <a:r>
              <a:rPr sz="2400" b="1" spc="-160" dirty="0">
                <a:latin typeface="Arial"/>
                <a:cs typeface="Arial"/>
              </a:rPr>
              <a:t>the </a:t>
            </a:r>
            <a:r>
              <a:rPr sz="2400" b="1" spc="-225" dirty="0">
                <a:latin typeface="Arial"/>
                <a:cs typeface="Arial"/>
              </a:rPr>
              <a:t>baud </a:t>
            </a:r>
            <a:r>
              <a:rPr sz="2400" b="1" spc="-120" dirty="0">
                <a:latin typeface="Arial"/>
                <a:cs typeface="Arial"/>
              </a:rPr>
              <a:t>rate </a:t>
            </a:r>
            <a:r>
              <a:rPr sz="2400" b="1" spc="-85" dirty="0">
                <a:latin typeface="Arial"/>
                <a:cs typeface="Arial"/>
              </a:rPr>
              <a:t>in  </a:t>
            </a:r>
            <a:r>
              <a:rPr sz="2400" b="1" spc="-160" dirty="0">
                <a:latin typeface="Arial"/>
                <a:cs typeface="Arial"/>
              </a:rPr>
              <a:t>the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spc="-185" dirty="0">
                <a:latin typeface="Arial"/>
                <a:cs typeface="Arial"/>
              </a:rPr>
              <a:t>8051</a:t>
            </a:r>
            <a:endParaRPr sz="2400">
              <a:latin typeface="Arial"/>
              <a:cs typeface="Arial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125" dirty="0">
                <a:latin typeface="Times New Roman"/>
                <a:cs typeface="Times New Roman"/>
              </a:rPr>
              <a:t>8051 </a:t>
            </a:r>
            <a:r>
              <a:rPr sz="2400" spc="-85" dirty="0">
                <a:latin typeface="Times New Roman"/>
                <a:cs typeface="Times New Roman"/>
              </a:rPr>
              <a:t>divides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60" dirty="0">
                <a:latin typeface="Times New Roman"/>
                <a:cs typeface="Times New Roman"/>
              </a:rPr>
              <a:t>crystal </a:t>
            </a:r>
            <a:r>
              <a:rPr sz="2400" spc="-65" dirty="0">
                <a:latin typeface="Times New Roman"/>
                <a:cs typeface="Times New Roman"/>
              </a:rPr>
              <a:t>frequency </a:t>
            </a:r>
            <a:r>
              <a:rPr sz="2400" spc="-114" dirty="0">
                <a:latin typeface="Times New Roman"/>
                <a:cs typeface="Times New Roman"/>
              </a:rPr>
              <a:t>by </a:t>
            </a:r>
            <a:r>
              <a:rPr sz="2400" spc="-215" dirty="0">
                <a:latin typeface="Times New Roman"/>
                <a:cs typeface="Times New Roman"/>
              </a:rPr>
              <a:t>12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60" dirty="0">
                <a:latin typeface="Times New Roman"/>
                <a:cs typeface="Times New Roman"/>
              </a:rPr>
              <a:t>get </a:t>
            </a:r>
            <a:r>
              <a:rPr sz="2400" spc="-20" dirty="0">
                <a:latin typeface="Times New Roman"/>
                <a:cs typeface="Times New Roman"/>
              </a:rPr>
              <a:t>the </a:t>
            </a:r>
            <a:r>
              <a:rPr sz="2400" spc="-50" dirty="0">
                <a:latin typeface="Times New Roman"/>
                <a:cs typeface="Times New Roman"/>
              </a:rPr>
              <a:t>machine </a:t>
            </a:r>
            <a:r>
              <a:rPr sz="2400" spc="-135" dirty="0">
                <a:latin typeface="Times New Roman"/>
                <a:cs typeface="Times New Roman"/>
              </a:rPr>
              <a:t>cycle  </a:t>
            </a:r>
            <a:r>
              <a:rPr sz="2400" spc="-70" dirty="0">
                <a:latin typeface="Times New Roman"/>
                <a:cs typeface="Times New Roman"/>
              </a:rPr>
              <a:t>frequency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355600" algn="l"/>
              </a:tabLst>
            </a:pPr>
            <a:r>
              <a:rPr sz="2400" spc="-330" dirty="0">
                <a:latin typeface="Times New Roman"/>
                <a:cs typeface="Times New Roman"/>
              </a:rPr>
              <a:t>XTAL </a:t>
            </a:r>
            <a:r>
              <a:rPr sz="2400" spc="90" dirty="0">
                <a:latin typeface="Times New Roman"/>
                <a:cs typeface="Times New Roman"/>
              </a:rPr>
              <a:t>= </a:t>
            </a:r>
            <a:r>
              <a:rPr sz="2400" spc="-150" dirty="0">
                <a:latin typeface="Times New Roman"/>
                <a:cs typeface="Times New Roman"/>
              </a:rPr>
              <a:t>11.0592 </a:t>
            </a:r>
            <a:r>
              <a:rPr sz="2400" spc="-170" dirty="0">
                <a:latin typeface="Times New Roman"/>
                <a:cs typeface="Times New Roman"/>
              </a:rPr>
              <a:t>MHz, </a:t>
            </a:r>
            <a:r>
              <a:rPr sz="2400" spc="-20" dirty="0">
                <a:latin typeface="Times New Roman"/>
                <a:cs typeface="Times New Roman"/>
              </a:rPr>
              <a:t>the </a:t>
            </a:r>
            <a:r>
              <a:rPr sz="2400" spc="-50" dirty="0">
                <a:latin typeface="Times New Roman"/>
                <a:cs typeface="Times New Roman"/>
              </a:rPr>
              <a:t>machine </a:t>
            </a:r>
            <a:r>
              <a:rPr sz="2400" spc="-135" dirty="0">
                <a:latin typeface="Times New Roman"/>
                <a:cs typeface="Times New Roman"/>
              </a:rPr>
              <a:t>cycle </a:t>
            </a:r>
            <a:r>
              <a:rPr sz="2400" spc="-65" dirty="0">
                <a:latin typeface="Times New Roman"/>
                <a:cs typeface="Times New Roman"/>
              </a:rPr>
              <a:t>frequency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114" dirty="0">
                <a:latin typeface="Times New Roman"/>
                <a:cs typeface="Times New Roman"/>
              </a:rPr>
              <a:t>921.6 </a:t>
            </a:r>
            <a:r>
              <a:rPr sz="2400" spc="-130" dirty="0">
                <a:latin typeface="Times New Roman"/>
                <a:cs typeface="Times New Roman"/>
              </a:rPr>
              <a:t>kHz  </a:t>
            </a:r>
            <a:r>
              <a:rPr sz="2400" spc="-80" dirty="0">
                <a:latin typeface="Times New Roman"/>
                <a:cs typeface="Times New Roman"/>
              </a:rPr>
              <a:t>8051's </a:t>
            </a:r>
            <a:r>
              <a:rPr sz="2400" spc="-275" dirty="0">
                <a:latin typeface="Times New Roman"/>
                <a:cs typeface="Times New Roman"/>
              </a:rPr>
              <a:t>UART </a:t>
            </a:r>
            <a:r>
              <a:rPr sz="2400" spc="-80" dirty="0">
                <a:latin typeface="Times New Roman"/>
                <a:cs typeface="Times New Roman"/>
              </a:rPr>
              <a:t>divides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50" dirty="0">
                <a:latin typeface="Times New Roman"/>
                <a:cs typeface="Times New Roman"/>
              </a:rPr>
              <a:t>machine </a:t>
            </a:r>
            <a:r>
              <a:rPr sz="2400" spc="-135" dirty="0">
                <a:latin typeface="Times New Roman"/>
                <a:cs typeface="Times New Roman"/>
              </a:rPr>
              <a:t>cycle </a:t>
            </a:r>
            <a:r>
              <a:rPr sz="2400" spc="-65" dirty="0">
                <a:latin typeface="Times New Roman"/>
                <a:cs typeface="Times New Roman"/>
              </a:rPr>
              <a:t>frequency </a:t>
            </a:r>
            <a:r>
              <a:rPr sz="2400" spc="-120" dirty="0">
                <a:latin typeface="Times New Roman"/>
                <a:cs typeface="Times New Roman"/>
              </a:rPr>
              <a:t>of </a:t>
            </a:r>
            <a:r>
              <a:rPr sz="2400" spc="-114" dirty="0">
                <a:latin typeface="Times New Roman"/>
                <a:cs typeface="Times New Roman"/>
              </a:rPr>
              <a:t>921.6 </a:t>
            </a:r>
            <a:r>
              <a:rPr sz="2400" spc="-130" dirty="0">
                <a:latin typeface="Times New Roman"/>
                <a:cs typeface="Times New Roman"/>
              </a:rPr>
              <a:t>kHz </a:t>
            </a:r>
            <a:r>
              <a:rPr sz="2400" spc="-114" dirty="0">
                <a:latin typeface="Times New Roman"/>
                <a:cs typeface="Times New Roman"/>
              </a:rPr>
              <a:t>by  </a:t>
            </a:r>
            <a:r>
              <a:rPr sz="2400" spc="-75" dirty="0">
                <a:latin typeface="Times New Roman"/>
                <a:cs typeface="Times New Roman"/>
              </a:rPr>
              <a:t>32 </a:t>
            </a:r>
            <a:r>
              <a:rPr sz="2400" spc="-80" dirty="0">
                <a:latin typeface="Times New Roman"/>
                <a:cs typeface="Times New Roman"/>
              </a:rPr>
              <a:t>once </a:t>
            </a:r>
            <a:r>
              <a:rPr sz="2400" spc="-30" dirty="0">
                <a:latin typeface="Times New Roman"/>
                <a:cs typeface="Times New Roman"/>
              </a:rPr>
              <a:t>more </a:t>
            </a:r>
            <a:r>
              <a:rPr sz="2400" spc="-70" dirty="0">
                <a:latin typeface="Times New Roman"/>
                <a:cs typeface="Times New Roman"/>
              </a:rPr>
              <a:t>before </a:t>
            </a: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45" dirty="0">
                <a:latin typeface="Times New Roman"/>
                <a:cs typeface="Times New Roman"/>
              </a:rPr>
              <a:t>used </a:t>
            </a:r>
            <a:r>
              <a:rPr sz="2400" spc="-114" dirty="0">
                <a:latin typeface="Times New Roman"/>
                <a:cs typeface="Times New Roman"/>
              </a:rPr>
              <a:t>by </a:t>
            </a:r>
            <a:r>
              <a:rPr sz="2400" spc="-55" dirty="0">
                <a:latin typeface="Times New Roman"/>
                <a:cs typeface="Times New Roman"/>
              </a:rPr>
              <a:t>Timer </a:t>
            </a:r>
            <a:r>
              <a:rPr sz="2400" spc="-370" dirty="0">
                <a:latin typeface="Times New Roman"/>
                <a:cs typeface="Times New Roman"/>
              </a:rPr>
              <a:t>1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40" dirty="0">
                <a:latin typeface="Times New Roman"/>
                <a:cs typeface="Times New Roman"/>
              </a:rPr>
              <a:t>set </a:t>
            </a:r>
            <a:r>
              <a:rPr sz="2400" spc="-20" dirty="0">
                <a:latin typeface="Times New Roman"/>
                <a:cs typeface="Times New Roman"/>
              </a:rPr>
              <a:t>the </a:t>
            </a:r>
            <a:r>
              <a:rPr sz="2400" spc="-40" dirty="0">
                <a:latin typeface="Times New Roman"/>
                <a:cs typeface="Times New Roman"/>
              </a:rPr>
              <a:t>baud </a:t>
            </a:r>
            <a:r>
              <a:rPr sz="2400" dirty="0">
                <a:latin typeface="Times New Roman"/>
                <a:cs typeface="Times New Roman"/>
              </a:rPr>
              <a:t>rate </a:t>
            </a:r>
            <a:r>
              <a:rPr sz="2400" spc="-120" dirty="0">
                <a:latin typeface="Times New Roman"/>
                <a:cs typeface="Times New Roman"/>
              </a:rPr>
              <a:t>921.6  </a:t>
            </a:r>
            <a:r>
              <a:rPr sz="2400" spc="-130" dirty="0">
                <a:latin typeface="Times New Roman"/>
                <a:cs typeface="Times New Roman"/>
              </a:rPr>
              <a:t>kHz </a:t>
            </a:r>
            <a:r>
              <a:rPr sz="2400" spc="-80" dirty="0">
                <a:latin typeface="Times New Roman"/>
                <a:cs typeface="Times New Roman"/>
              </a:rPr>
              <a:t>divided </a:t>
            </a:r>
            <a:r>
              <a:rPr sz="2400" spc="-114" dirty="0">
                <a:latin typeface="Times New Roman"/>
                <a:cs typeface="Times New Roman"/>
              </a:rPr>
              <a:t>by </a:t>
            </a:r>
            <a:r>
              <a:rPr sz="2400" spc="-70" dirty="0">
                <a:latin typeface="Times New Roman"/>
                <a:cs typeface="Times New Roman"/>
              </a:rPr>
              <a:t>32 </a:t>
            </a:r>
            <a:r>
              <a:rPr sz="2400" spc="-100" dirty="0">
                <a:latin typeface="Times New Roman"/>
                <a:cs typeface="Times New Roman"/>
              </a:rPr>
              <a:t>gives </a:t>
            </a:r>
            <a:r>
              <a:rPr sz="2400" spc="-20" dirty="0">
                <a:latin typeface="Times New Roman"/>
                <a:cs typeface="Times New Roman"/>
              </a:rPr>
              <a:t>28,800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Hz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62" y="364693"/>
            <a:ext cx="655553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Setting </a:t>
            </a:r>
            <a:r>
              <a:rPr spc="-5" dirty="0"/>
              <a:t>Baud </a:t>
            </a:r>
            <a:r>
              <a:rPr spc="-50" dirty="0"/>
              <a:t>rate </a:t>
            </a:r>
            <a:r>
              <a:rPr spc="-5" dirty="0"/>
              <a:t>in</a:t>
            </a:r>
            <a:r>
              <a:rPr spc="55" dirty="0"/>
              <a:t> </a:t>
            </a:r>
            <a:r>
              <a:rPr spc="-5" dirty="0"/>
              <a:t>8051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91" y="1386027"/>
            <a:ext cx="80371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60" dirty="0">
                <a:latin typeface="Times New Roman"/>
                <a:cs typeface="Times New Roman"/>
              </a:rPr>
              <a:t>Timer </a:t>
            </a:r>
            <a:r>
              <a:rPr sz="2400" spc="-365" dirty="0">
                <a:latin typeface="Times New Roman"/>
                <a:cs typeface="Times New Roman"/>
              </a:rPr>
              <a:t>1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spc="-75" dirty="0">
                <a:latin typeface="Times New Roman"/>
                <a:cs typeface="Times New Roman"/>
              </a:rPr>
              <a:t>be </a:t>
            </a:r>
            <a:r>
              <a:rPr sz="2400" spc="-30" dirty="0">
                <a:latin typeface="Times New Roman"/>
                <a:cs typeface="Times New Roman"/>
              </a:rPr>
              <a:t>programmed </a:t>
            </a:r>
            <a:r>
              <a:rPr sz="2400" spc="-35" dirty="0">
                <a:latin typeface="Times New Roman"/>
                <a:cs typeface="Times New Roman"/>
              </a:rPr>
              <a:t>in </a:t>
            </a:r>
            <a:r>
              <a:rPr sz="2400" spc="-65" dirty="0">
                <a:latin typeface="Times New Roman"/>
                <a:cs typeface="Times New Roman"/>
              </a:rPr>
              <a:t>mode </a:t>
            </a:r>
            <a:r>
              <a:rPr sz="2400" spc="-70" dirty="0">
                <a:latin typeface="Times New Roman"/>
                <a:cs typeface="Times New Roman"/>
              </a:rPr>
              <a:t>2, </a:t>
            </a:r>
            <a:r>
              <a:rPr sz="2400" spc="10" dirty="0">
                <a:latin typeface="Times New Roman"/>
                <a:cs typeface="Times New Roman"/>
              </a:rPr>
              <a:t>that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40" dirty="0">
                <a:latin typeface="Times New Roman"/>
                <a:cs typeface="Times New Roman"/>
              </a:rPr>
              <a:t>8-bit,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auto-reload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3127" y="1999487"/>
            <a:ext cx="7714488" cy="3598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62" y="364693"/>
            <a:ext cx="663173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Setting </a:t>
            </a:r>
            <a:r>
              <a:rPr spc="-5" dirty="0"/>
              <a:t>Baud </a:t>
            </a:r>
            <a:r>
              <a:rPr spc="-50" dirty="0"/>
              <a:t>rate </a:t>
            </a:r>
            <a:r>
              <a:rPr spc="-5" dirty="0"/>
              <a:t>in</a:t>
            </a:r>
            <a:r>
              <a:rPr spc="55" dirty="0"/>
              <a:t> </a:t>
            </a:r>
            <a:r>
              <a:rPr spc="-5" dirty="0"/>
              <a:t>8051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91" y="1386027"/>
            <a:ext cx="80371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60" dirty="0">
                <a:latin typeface="Times New Roman"/>
                <a:cs typeface="Times New Roman"/>
              </a:rPr>
              <a:t>Timer </a:t>
            </a:r>
            <a:r>
              <a:rPr sz="2400" spc="-365" dirty="0">
                <a:latin typeface="Times New Roman"/>
                <a:cs typeface="Times New Roman"/>
              </a:rPr>
              <a:t>1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spc="-75" dirty="0">
                <a:latin typeface="Times New Roman"/>
                <a:cs typeface="Times New Roman"/>
              </a:rPr>
              <a:t>be </a:t>
            </a:r>
            <a:r>
              <a:rPr sz="2400" spc="-30" dirty="0">
                <a:latin typeface="Times New Roman"/>
                <a:cs typeface="Times New Roman"/>
              </a:rPr>
              <a:t>programmed </a:t>
            </a:r>
            <a:r>
              <a:rPr sz="2400" spc="-35" dirty="0">
                <a:latin typeface="Times New Roman"/>
                <a:cs typeface="Times New Roman"/>
              </a:rPr>
              <a:t>in </a:t>
            </a:r>
            <a:r>
              <a:rPr sz="2400" spc="-65" dirty="0">
                <a:latin typeface="Times New Roman"/>
                <a:cs typeface="Times New Roman"/>
              </a:rPr>
              <a:t>mode </a:t>
            </a:r>
            <a:r>
              <a:rPr sz="2400" spc="-70" dirty="0">
                <a:latin typeface="Times New Roman"/>
                <a:cs typeface="Times New Roman"/>
              </a:rPr>
              <a:t>2, </a:t>
            </a:r>
            <a:r>
              <a:rPr sz="2400" spc="10" dirty="0">
                <a:latin typeface="Times New Roman"/>
                <a:cs typeface="Times New Roman"/>
              </a:rPr>
              <a:t>that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40" dirty="0">
                <a:latin typeface="Times New Roman"/>
                <a:cs typeface="Times New Roman"/>
              </a:rPr>
              <a:t>8-bit,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auto-reload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9972" y="2286000"/>
            <a:ext cx="6544056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42" y="150622"/>
            <a:ext cx="451215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SBUF</a:t>
            </a:r>
            <a:r>
              <a:rPr spc="-80" dirty="0"/>
              <a:t> </a:t>
            </a:r>
            <a:r>
              <a:rPr spc="-25" dirty="0"/>
              <a:t>Register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990727"/>
            <a:ext cx="8274050" cy="140017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>
              <a:lnSpc>
                <a:spcPts val="238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395" dirty="0">
                <a:latin typeface="Times New Roman"/>
                <a:cs typeface="Times New Roman"/>
              </a:rPr>
              <a:t>A </a:t>
            </a:r>
            <a:r>
              <a:rPr sz="2200" spc="-70" dirty="0">
                <a:latin typeface="Times New Roman"/>
                <a:cs typeface="Times New Roman"/>
              </a:rPr>
              <a:t>byte </a:t>
            </a:r>
            <a:r>
              <a:rPr sz="2200" spc="-110" dirty="0">
                <a:latin typeface="Times New Roman"/>
                <a:cs typeface="Times New Roman"/>
              </a:rPr>
              <a:t>of </a:t>
            </a:r>
            <a:r>
              <a:rPr sz="2200" spc="-25" dirty="0">
                <a:latin typeface="Times New Roman"/>
                <a:cs typeface="Times New Roman"/>
              </a:rPr>
              <a:t>data </a:t>
            </a:r>
            <a:r>
              <a:rPr sz="2200" spc="-35" dirty="0">
                <a:latin typeface="Times New Roman"/>
                <a:cs typeface="Times New Roman"/>
              </a:rPr>
              <a:t>to </a:t>
            </a:r>
            <a:r>
              <a:rPr sz="2200" spc="-70" dirty="0">
                <a:latin typeface="Times New Roman"/>
                <a:cs typeface="Times New Roman"/>
              </a:rPr>
              <a:t>be </a:t>
            </a:r>
            <a:r>
              <a:rPr sz="2200" spc="-15" dirty="0">
                <a:latin typeface="Times New Roman"/>
                <a:cs typeface="Times New Roman"/>
              </a:rPr>
              <a:t>transferred </a:t>
            </a:r>
            <a:r>
              <a:rPr sz="2200" spc="-85" dirty="0">
                <a:latin typeface="Times New Roman"/>
                <a:cs typeface="Times New Roman"/>
              </a:rPr>
              <a:t>via </a:t>
            </a:r>
            <a:r>
              <a:rPr sz="2200" spc="-20" dirty="0">
                <a:latin typeface="Times New Roman"/>
                <a:cs typeface="Times New Roman"/>
              </a:rPr>
              <a:t>the </a:t>
            </a:r>
            <a:r>
              <a:rPr sz="2200" spc="-180" dirty="0">
                <a:latin typeface="Times New Roman"/>
                <a:cs typeface="Times New Roman"/>
              </a:rPr>
              <a:t>TxD </a:t>
            </a:r>
            <a:r>
              <a:rPr sz="2200" spc="-65" dirty="0">
                <a:latin typeface="Times New Roman"/>
                <a:cs typeface="Times New Roman"/>
              </a:rPr>
              <a:t>line </a:t>
            </a:r>
            <a:r>
              <a:rPr sz="2200" spc="-10" dirty="0">
                <a:latin typeface="Times New Roman"/>
                <a:cs typeface="Times New Roman"/>
              </a:rPr>
              <a:t>must </a:t>
            </a:r>
            <a:r>
              <a:rPr sz="2200" spc="-70" dirty="0">
                <a:latin typeface="Times New Roman"/>
                <a:cs typeface="Times New Roman"/>
              </a:rPr>
              <a:t>be </a:t>
            </a:r>
            <a:r>
              <a:rPr sz="2200" spc="-75" dirty="0">
                <a:latin typeface="Times New Roman"/>
                <a:cs typeface="Times New Roman"/>
              </a:rPr>
              <a:t>placed </a:t>
            </a:r>
            <a:r>
              <a:rPr sz="2200" spc="-35" dirty="0">
                <a:latin typeface="Times New Roman"/>
                <a:cs typeface="Times New Roman"/>
              </a:rPr>
              <a:t>in </a:t>
            </a:r>
            <a:r>
              <a:rPr sz="2200" spc="-15" dirty="0">
                <a:latin typeface="Times New Roman"/>
                <a:cs typeface="Times New Roman"/>
              </a:rPr>
              <a:t>the  </a:t>
            </a:r>
            <a:r>
              <a:rPr sz="2200" spc="-220" dirty="0">
                <a:latin typeface="Times New Roman"/>
                <a:cs typeface="Times New Roman"/>
              </a:rPr>
              <a:t>SBUF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register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20" dirty="0">
                <a:latin typeface="Times New Roman"/>
                <a:cs typeface="Times New Roman"/>
              </a:rPr>
              <a:t>SBUF </a:t>
            </a:r>
            <a:r>
              <a:rPr sz="2200" spc="-60" dirty="0">
                <a:latin typeface="Times New Roman"/>
                <a:cs typeface="Times New Roman"/>
              </a:rPr>
              <a:t>holds </a:t>
            </a:r>
            <a:r>
              <a:rPr sz="2200" spc="-15" dirty="0">
                <a:latin typeface="Times New Roman"/>
                <a:cs typeface="Times New Roman"/>
              </a:rPr>
              <a:t>the </a:t>
            </a:r>
            <a:r>
              <a:rPr sz="2200" spc="-70" dirty="0">
                <a:latin typeface="Times New Roman"/>
                <a:cs typeface="Times New Roman"/>
              </a:rPr>
              <a:t>byte </a:t>
            </a:r>
            <a:r>
              <a:rPr sz="2200" spc="-110" dirty="0">
                <a:latin typeface="Times New Roman"/>
                <a:cs typeface="Times New Roman"/>
              </a:rPr>
              <a:t>of </a:t>
            </a:r>
            <a:r>
              <a:rPr sz="2200" spc="-25" dirty="0">
                <a:latin typeface="Times New Roman"/>
                <a:cs typeface="Times New Roman"/>
              </a:rPr>
              <a:t>data </a:t>
            </a:r>
            <a:r>
              <a:rPr sz="2200" spc="-40" dirty="0">
                <a:latin typeface="Times New Roman"/>
                <a:cs typeface="Times New Roman"/>
              </a:rPr>
              <a:t>when </a:t>
            </a:r>
            <a:r>
              <a:rPr sz="2200" spc="-30" dirty="0">
                <a:latin typeface="Times New Roman"/>
                <a:cs typeface="Times New Roman"/>
              </a:rPr>
              <a:t>it </a:t>
            </a:r>
            <a:r>
              <a:rPr sz="2200" spc="-70" dirty="0">
                <a:latin typeface="Times New Roman"/>
                <a:cs typeface="Times New Roman"/>
              </a:rPr>
              <a:t>is received </a:t>
            </a:r>
            <a:r>
              <a:rPr sz="2200" spc="-110" dirty="0">
                <a:latin typeface="Times New Roman"/>
                <a:cs typeface="Times New Roman"/>
              </a:rPr>
              <a:t>by </a:t>
            </a:r>
            <a:r>
              <a:rPr sz="2200" spc="-15" dirty="0">
                <a:latin typeface="Times New Roman"/>
                <a:cs typeface="Times New Roman"/>
              </a:rPr>
              <a:t>the </a:t>
            </a:r>
            <a:r>
              <a:rPr sz="2200" spc="-204" dirty="0">
                <a:latin typeface="Times New Roman"/>
                <a:cs typeface="Times New Roman"/>
              </a:rPr>
              <a:t>RxD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line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20" dirty="0">
                <a:latin typeface="Times New Roman"/>
                <a:cs typeface="Times New Roman"/>
              </a:rPr>
              <a:t>SBUF </a:t>
            </a:r>
            <a:r>
              <a:rPr sz="2200" spc="-60" dirty="0">
                <a:latin typeface="Times New Roman"/>
                <a:cs typeface="Times New Roman"/>
              </a:rPr>
              <a:t>can </a:t>
            </a:r>
            <a:r>
              <a:rPr sz="2200" spc="-70" dirty="0">
                <a:latin typeface="Times New Roman"/>
                <a:cs typeface="Times New Roman"/>
              </a:rPr>
              <a:t>be </a:t>
            </a:r>
            <a:r>
              <a:rPr sz="2200" spc="-80" dirty="0">
                <a:latin typeface="Times New Roman"/>
                <a:cs typeface="Times New Roman"/>
              </a:rPr>
              <a:t>accessed </a:t>
            </a:r>
            <a:r>
              <a:rPr sz="2200" spc="-95" dirty="0">
                <a:latin typeface="Times New Roman"/>
                <a:cs typeface="Times New Roman"/>
              </a:rPr>
              <a:t>like </a:t>
            </a:r>
            <a:r>
              <a:rPr sz="2200" spc="-65" dirty="0">
                <a:latin typeface="Times New Roman"/>
                <a:cs typeface="Times New Roman"/>
              </a:rPr>
              <a:t>any </a:t>
            </a:r>
            <a:r>
              <a:rPr sz="2200" spc="-15" dirty="0">
                <a:latin typeface="Times New Roman"/>
                <a:cs typeface="Times New Roman"/>
              </a:rPr>
              <a:t>other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register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391" y="2365019"/>
            <a:ext cx="5445125" cy="11322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6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300" dirty="0">
                <a:latin typeface="Times New Roman"/>
                <a:cs typeface="Times New Roman"/>
              </a:rPr>
              <a:t>MOV </a:t>
            </a:r>
            <a:r>
              <a:rPr sz="2200" spc="-190" dirty="0">
                <a:latin typeface="Times New Roman"/>
                <a:cs typeface="Times New Roman"/>
              </a:rPr>
              <a:t>SBUF, </a:t>
            </a:r>
            <a:r>
              <a:rPr sz="2200" spc="20" dirty="0">
                <a:latin typeface="Times New Roman"/>
                <a:cs typeface="Times New Roman"/>
              </a:rPr>
              <a:t>#'D' </a:t>
            </a:r>
            <a:r>
              <a:rPr sz="2200" spc="-70" dirty="0">
                <a:latin typeface="Times New Roman"/>
                <a:cs typeface="Times New Roman"/>
              </a:rPr>
              <a:t>;load </a:t>
            </a:r>
            <a:r>
              <a:rPr sz="2200" spc="-120" dirty="0">
                <a:latin typeface="Times New Roman"/>
                <a:cs typeface="Times New Roman"/>
              </a:rPr>
              <a:t>SBUF=44H, </a:t>
            </a:r>
            <a:r>
              <a:rPr sz="2200" spc="-220" dirty="0">
                <a:latin typeface="Times New Roman"/>
                <a:cs typeface="Times New Roman"/>
              </a:rPr>
              <a:t>ASCII </a:t>
            </a:r>
            <a:r>
              <a:rPr sz="2200" spc="-50" dirty="0">
                <a:latin typeface="Times New Roman"/>
                <a:cs typeface="Times New Roman"/>
              </a:rPr>
              <a:t>for</a:t>
            </a:r>
            <a:r>
              <a:rPr sz="2200" spc="-350" dirty="0">
                <a:latin typeface="Times New Roman"/>
                <a:cs typeface="Times New Roman"/>
              </a:rPr>
              <a:t> </a:t>
            </a:r>
            <a:r>
              <a:rPr sz="2200" spc="-160" dirty="0">
                <a:latin typeface="Times New Roman"/>
                <a:cs typeface="Times New Roman"/>
              </a:rPr>
              <a:t>'D‘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6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300" dirty="0">
                <a:latin typeface="Times New Roman"/>
                <a:cs typeface="Times New Roman"/>
              </a:rPr>
              <a:t>MOV  </a:t>
            </a:r>
            <a:r>
              <a:rPr sz="2200" spc="-190" dirty="0">
                <a:latin typeface="Times New Roman"/>
                <a:cs typeface="Times New Roman"/>
              </a:rPr>
              <a:t>SBUF,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395" dirty="0"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sz="2200" spc="-300" dirty="0">
                <a:latin typeface="Times New Roman"/>
                <a:cs typeface="Times New Roman"/>
              </a:rPr>
              <a:t>MOV  </a:t>
            </a:r>
            <a:r>
              <a:rPr sz="2200" spc="-229" dirty="0">
                <a:latin typeface="Times New Roman"/>
                <a:cs typeface="Times New Roman"/>
              </a:rPr>
              <a:t>A,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220" dirty="0">
                <a:latin typeface="Times New Roman"/>
                <a:cs typeface="Times New Roman"/>
              </a:rPr>
              <a:t>SBUF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6682" y="2734169"/>
            <a:ext cx="3116580" cy="76327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spc="-95" dirty="0">
                <a:latin typeface="Times New Roman"/>
                <a:cs typeface="Times New Roman"/>
              </a:rPr>
              <a:t>;copy </a:t>
            </a:r>
            <a:r>
              <a:rPr sz="2200" spc="-50" dirty="0">
                <a:latin typeface="Times New Roman"/>
                <a:cs typeface="Times New Roman"/>
              </a:rPr>
              <a:t>accumulator </a:t>
            </a:r>
            <a:r>
              <a:rPr sz="2200" spc="-35" dirty="0">
                <a:latin typeface="Times New Roman"/>
                <a:cs typeface="Times New Roman"/>
              </a:rPr>
              <a:t>into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220" dirty="0">
                <a:latin typeface="Times New Roman"/>
                <a:cs typeface="Times New Roman"/>
              </a:rPr>
              <a:t>SBUF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95" dirty="0">
                <a:latin typeface="Times New Roman"/>
                <a:cs typeface="Times New Roman"/>
              </a:rPr>
              <a:t>;copy </a:t>
            </a:r>
            <a:r>
              <a:rPr sz="2200" spc="-220" dirty="0">
                <a:latin typeface="Times New Roman"/>
                <a:cs typeface="Times New Roman"/>
              </a:rPr>
              <a:t>SBUF  </a:t>
            </a:r>
            <a:r>
              <a:rPr sz="2200" spc="-35" dirty="0">
                <a:latin typeface="Times New Roman"/>
                <a:cs typeface="Times New Roman"/>
              </a:rPr>
              <a:t>into</a:t>
            </a:r>
            <a:r>
              <a:rPr sz="2200" spc="-18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accumulator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505961"/>
            <a:ext cx="8274050" cy="200342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8255" indent="-342900" algn="just">
              <a:lnSpc>
                <a:spcPts val="2380"/>
              </a:lnSpc>
              <a:spcBef>
                <a:spcPts val="39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80" dirty="0">
                <a:latin typeface="Times New Roman"/>
                <a:cs typeface="Times New Roman"/>
              </a:rPr>
              <a:t>When </a:t>
            </a:r>
            <a:r>
              <a:rPr sz="2200" spc="-40" dirty="0">
                <a:latin typeface="Times New Roman"/>
                <a:cs typeface="Times New Roman"/>
              </a:rPr>
              <a:t>a </a:t>
            </a:r>
            <a:r>
              <a:rPr sz="2200" spc="-70" dirty="0">
                <a:latin typeface="Times New Roman"/>
                <a:cs typeface="Times New Roman"/>
              </a:rPr>
              <a:t>byte is </a:t>
            </a:r>
            <a:r>
              <a:rPr sz="2200" spc="-15" dirty="0">
                <a:latin typeface="Times New Roman"/>
                <a:cs typeface="Times New Roman"/>
              </a:rPr>
              <a:t>written </a:t>
            </a:r>
            <a:r>
              <a:rPr sz="2200" spc="-30" dirty="0">
                <a:latin typeface="Times New Roman"/>
                <a:cs typeface="Times New Roman"/>
              </a:rPr>
              <a:t>in </a:t>
            </a:r>
            <a:r>
              <a:rPr sz="2200" spc="-190" dirty="0">
                <a:latin typeface="Times New Roman"/>
                <a:cs typeface="Times New Roman"/>
              </a:rPr>
              <a:t>SBUF, </a:t>
            </a:r>
            <a:r>
              <a:rPr sz="2200" spc="-30" dirty="0">
                <a:latin typeface="Times New Roman"/>
                <a:cs typeface="Times New Roman"/>
              </a:rPr>
              <a:t>it </a:t>
            </a:r>
            <a:r>
              <a:rPr sz="2200" spc="-70" dirty="0">
                <a:latin typeface="Times New Roman"/>
                <a:cs typeface="Times New Roman"/>
              </a:rPr>
              <a:t>is </a:t>
            </a:r>
            <a:r>
              <a:rPr sz="2200" spc="-40" dirty="0">
                <a:latin typeface="Times New Roman"/>
                <a:cs typeface="Times New Roman"/>
              </a:rPr>
              <a:t>framed </a:t>
            </a:r>
            <a:r>
              <a:rPr sz="2200" spc="-110" dirty="0">
                <a:latin typeface="Times New Roman"/>
                <a:cs typeface="Times New Roman"/>
              </a:rPr>
              <a:t>by </a:t>
            </a:r>
            <a:r>
              <a:rPr sz="2200" spc="-114" dirty="0">
                <a:latin typeface="Times New Roman"/>
                <a:cs typeface="Times New Roman"/>
              </a:rPr>
              <a:t>8051 </a:t>
            </a:r>
            <a:r>
              <a:rPr sz="2200" spc="-40" dirty="0">
                <a:latin typeface="Times New Roman"/>
                <a:cs typeface="Times New Roman"/>
              </a:rPr>
              <a:t>with </a:t>
            </a:r>
            <a:r>
              <a:rPr sz="2200" spc="-15" dirty="0">
                <a:latin typeface="Times New Roman"/>
                <a:cs typeface="Times New Roman"/>
              </a:rPr>
              <a:t>the </a:t>
            </a:r>
            <a:r>
              <a:rPr sz="2200" spc="10" dirty="0">
                <a:latin typeface="Times New Roman"/>
                <a:cs typeface="Times New Roman"/>
              </a:rPr>
              <a:t>start </a:t>
            </a:r>
            <a:r>
              <a:rPr sz="2200" spc="-30" dirty="0">
                <a:latin typeface="Times New Roman"/>
                <a:cs typeface="Times New Roman"/>
              </a:rPr>
              <a:t>and  </a:t>
            </a:r>
            <a:r>
              <a:rPr sz="2200" spc="-35" dirty="0">
                <a:latin typeface="Times New Roman"/>
                <a:cs typeface="Times New Roman"/>
              </a:rPr>
              <a:t>stop </a:t>
            </a:r>
            <a:r>
              <a:rPr sz="2200" spc="-40" dirty="0">
                <a:latin typeface="Times New Roman"/>
                <a:cs typeface="Times New Roman"/>
              </a:rPr>
              <a:t>bits </a:t>
            </a:r>
            <a:r>
              <a:rPr sz="2200" spc="-30" dirty="0">
                <a:latin typeface="Times New Roman"/>
                <a:cs typeface="Times New Roman"/>
              </a:rPr>
              <a:t>and </a:t>
            </a:r>
            <a:r>
              <a:rPr sz="2200" spc="-15" dirty="0">
                <a:latin typeface="Times New Roman"/>
                <a:cs typeface="Times New Roman"/>
              </a:rPr>
              <a:t>transferred </a:t>
            </a:r>
            <a:r>
              <a:rPr sz="2200" spc="-70" dirty="0">
                <a:latin typeface="Times New Roman"/>
                <a:cs typeface="Times New Roman"/>
              </a:rPr>
              <a:t>serially </a:t>
            </a:r>
            <a:r>
              <a:rPr sz="2200" spc="-85" dirty="0">
                <a:latin typeface="Times New Roman"/>
                <a:cs typeface="Times New Roman"/>
              </a:rPr>
              <a:t>via </a:t>
            </a:r>
            <a:r>
              <a:rPr sz="2200" spc="-15" dirty="0">
                <a:latin typeface="Times New Roman"/>
                <a:cs typeface="Times New Roman"/>
              </a:rPr>
              <a:t>the </a:t>
            </a:r>
            <a:r>
              <a:rPr sz="2200" spc="-180" dirty="0">
                <a:latin typeface="Times New Roman"/>
                <a:cs typeface="Times New Roman"/>
              </a:rPr>
              <a:t>TxD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pin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380"/>
              </a:lnSpc>
              <a:spcBef>
                <a:spcPts val="52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80" dirty="0">
                <a:latin typeface="Times New Roman"/>
                <a:cs typeface="Times New Roman"/>
              </a:rPr>
              <a:t>When </a:t>
            </a:r>
            <a:r>
              <a:rPr sz="2200" spc="-15" dirty="0">
                <a:latin typeface="Times New Roman"/>
                <a:cs typeface="Times New Roman"/>
              </a:rPr>
              <a:t>the </a:t>
            </a:r>
            <a:r>
              <a:rPr sz="2200" spc="-45" dirty="0">
                <a:latin typeface="Times New Roman"/>
                <a:cs typeface="Times New Roman"/>
              </a:rPr>
              <a:t>bits </a:t>
            </a:r>
            <a:r>
              <a:rPr sz="2200" spc="-15" dirty="0">
                <a:latin typeface="Times New Roman"/>
                <a:cs typeface="Times New Roman"/>
              </a:rPr>
              <a:t>are </a:t>
            </a:r>
            <a:r>
              <a:rPr sz="2200" spc="-70" dirty="0">
                <a:latin typeface="Times New Roman"/>
                <a:cs typeface="Times New Roman"/>
              </a:rPr>
              <a:t>received serially </a:t>
            </a:r>
            <a:r>
              <a:rPr sz="2200" spc="-85" dirty="0">
                <a:latin typeface="Times New Roman"/>
                <a:cs typeface="Times New Roman"/>
              </a:rPr>
              <a:t>via </a:t>
            </a:r>
            <a:r>
              <a:rPr sz="2200" spc="-175" dirty="0">
                <a:latin typeface="Times New Roman"/>
                <a:cs typeface="Times New Roman"/>
              </a:rPr>
              <a:t>RxD, </a:t>
            </a:r>
            <a:r>
              <a:rPr sz="2200" spc="-30" dirty="0">
                <a:latin typeface="Times New Roman"/>
                <a:cs typeface="Times New Roman"/>
              </a:rPr>
              <a:t>it </a:t>
            </a:r>
            <a:r>
              <a:rPr sz="2200" spc="-70" dirty="0">
                <a:latin typeface="Times New Roman"/>
                <a:cs typeface="Times New Roman"/>
              </a:rPr>
              <a:t>is </a:t>
            </a:r>
            <a:r>
              <a:rPr sz="2200" spc="-50" dirty="0">
                <a:latin typeface="Times New Roman"/>
                <a:cs typeface="Times New Roman"/>
              </a:rPr>
              <a:t>deframed </a:t>
            </a:r>
            <a:r>
              <a:rPr sz="2200" spc="-105" dirty="0">
                <a:latin typeface="Times New Roman"/>
                <a:cs typeface="Times New Roman"/>
              </a:rPr>
              <a:t>by </a:t>
            </a:r>
            <a:r>
              <a:rPr sz="2200" spc="-114" dirty="0">
                <a:latin typeface="Times New Roman"/>
                <a:cs typeface="Times New Roman"/>
              </a:rPr>
              <a:t>8051 </a:t>
            </a:r>
            <a:r>
              <a:rPr sz="2200" spc="-110" dirty="0">
                <a:latin typeface="Times New Roman"/>
                <a:cs typeface="Times New Roman"/>
              </a:rPr>
              <a:t>by  </a:t>
            </a:r>
            <a:r>
              <a:rPr sz="2200" spc="-50" dirty="0">
                <a:latin typeface="Times New Roman"/>
                <a:cs typeface="Times New Roman"/>
              </a:rPr>
              <a:t>eliminating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35" dirty="0">
                <a:latin typeface="Times New Roman"/>
                <a:cs typeface="Times New Roman"/>
              </a:rPr>
              <a:t>stop </a:t>
            </a:r>
            <a:r>
              <a:rPr sz="2200" spc="-20" dirty="0">
                <a:latin typeface="Times New Roman"/>
                <a:cs typeface="Times New Roman"/>
              </a:rPr>
              <a:t>and </a:t>
            </a:r>
            <a:r>
              <a:rPr sz="2200" spc="10" dirty="0">
                <a:latin typeface="Times New Roman"/>
                <a:cs typeface="Times New Roman"/>
              </a:rPr>
              <a:t>start </a:t>
            </a:r>
            <a:r>
              <a:rPr sz="2200" spc="-45" dirty="0">
                <a:latin typeface="Times New Roman"/>
                <a:cs typeface="Times New Roman"/>
              </a:rPr>
              <a:t>bits, </a:t>
            </a:r>
            <a:r>
              <a:rPr sz="2200" spc="-55" dirty="0">
                <a:latin typeface="Times New Roman"/>
                <a:cs typeface="Times New Roman"/>
              </a:rPr>
              <a:t>making </a:t>
            </a:r>
            <a:r>
              <a:rPr sz="2200" spc="-40" dirty="0">
                <a:latin typeface="Times New Roman"/>
                <a:cs typeface="Times New Roman"/>
              </a:rPr>
              <a:t>a </a:t>
            </a:r>
            <a:r>
              <a:rPr sz="2200" spc="-70" dirty="0">
                <a:latin typeface="Times New Roman"/>
                <a:cs typeface="Times New Roman"/>
              </a:rPr>
              <a:t>byte </a:t>
            </a:r>
            <a:r>
              <a:rPr sz="2200" spc="-20" dirty="0">
                <a:latin typeface="Times New Roman"/>
                <a:cs typeface="Times New Roman"/>
              </a:rPr>
              <a:t>out </a:t>
            </a:r>
            <a:r>
              <a:rPr sz="2200" spc="-105" dirty="0">
                <a:latin typeface="Times New Roman"/>
                <a:cs typeface="Times New Roman"/>
              </a:rPr>
              <a:t>of </a:t>
            </a:r>
            <a:r>
              <a:rPr sz="2200" spc="-15" dirty="0">
                <a:latin typeface="Times New Roman"/>
                <a:cs typeface="Times New Roman"/>
              </a:rPr>
              <a:t>the </a:t>
            </a:r>
            <a:r>
              <a:rPr sz="2200" spc="-25" dirty="0">
                <a:latin typeface="Times New Roman"/>
                <a:cs typeface="Times New Roman"/>
              </a:rPr>
              <a:t>data </a:t>
            </a:r>
            <a:r>
              <a:rPr sz="2200" spc="-70" dirty="0">
                <a:latin typeface="Times New Roman"/>
                <a:cs typeface="Times New Roman"/>
              </a:rPr>
              <a:t>received,  </a:t>
            </a:r>
            <a:r>
              <a:rPr sz="2200" spc="-25" dirty="0">
                <a:latin typeface="Times New Roman"/>
                <a:cs typeface="Times New Roman"/>
              </a:rPr>
              <a:t>and </a:t>
            </a:r>
            <a:r>
              <a:rPr sz="2200" spc="-5" dirty="0">
                <a:latin typeface="Times New Roman"/>
                <a:cs typeface="Times New Roman"/>
              </a:rPr>
              <a:t>then </a:t>
            </a:r>
            <a:r>
              <a:rPr sz="2200" spc="-75" dirty="0">
                <a:latin typeface="Times New Roman"/>
                <a:cs typeface="Times New Roman"/>
              </a:rPr>
              <a:t>placing </a:t>
            </a:r>
            <a:r>
              <a:rPr sz="2200" spc="-30" dirty="0">
                <a:latin typeface="Times New Roman"/>
                <a:cs typeface="Times New Roman"/>
              </a:rPr>
              <a:t>it </a:t>
            </a:r>
            <a:r>
              <a:rPr sz="2200" spc="-35" dirty="0">
                <a:latin typeface="Times New Roman"/>
                <a:cs typeface="Times New Roman"/>
              </a:rPr>
              <a:t>in </a:t>
            </a:r>
            <a:r>
              <a:rPr sz="2200" spc="-15" dirty="0">
                <a:latin typeface="Times New Roman"/>
                <a:cs typeface="Times New Roman"/>
              </a:rPr>
              <a:t>the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220" dirty="0">
                <a:latin typeface="Times New Roman"/>
                <a:cs typeface="Times New Roman"/>
              </a:rPr>
              <a:t>SBUF</a:t>
            </a:r>
            <a:endParaRPr sz="22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22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50" dirty="0">
                <a:latin typeface="Times New Roman"/>
                <a:cs typeface="Times New Roman"/>
              </a:rPr>
              <a:t>Framing </a:t>
            </a:r>
            <a:r>
              <a:rPr sz="2200" spc="-45" dirty="0">
                <a:latin typeface="Times New Roman"/>
                <a:cs typeface="Times New Roman"/>
              </a:rPr>
              <a:t>need </a:t>
            </a:r>
            <a:r>
              <a:rPr sz="2200" spc="-15" dirty="0">
                <a:latin typeface="Times New Roman"/>
                <a:cs typeface="Times New Roman"/>
              </a:rPr>
              <a:t>not </a:t>
            </a:r>
            <a:r>
              <a:rPr sz="2200" spc="-70" dirty="0">
                <a:latin typeface="Times New Roman"/>
                <a:cs typeface="Times New Roman"/>
              </a:rPr>
              <a:t>be </a:t>
            </a:r>
            <a:r>
              <a:rPr sz="2200" spc="-55" dirty="0">
                <a:latin typeface="Times New Roman"/>
                <a:cs typeface="Times New Roman"/>
              </a:rPr>
              <a:t>done </a:t>
            </a:r>
            <a:r>
              <a:rPr sz="2200" spc="-110" dirty="0">
                <a:latin typeface="Times New Roman"/>
                <a:cs typeface="Times New Roman"/>
              </a:rPr>
              <a:t>by </a:t>
            </a:r>
            <a:r>
              <a:rPr sz="2200" spc="-20" dirty="0">
                <a:latin typeface="Times New Roman"/>
                <a:cs typeface="Times New Roman"/>
              </a:rPr>
              <a:t>programmer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explicitly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42" y="150622"/>
            <a:ext cx="489315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SBUF</a:t>
            </a:r>
            <a:r>
              <a:rPr spc="-80" dirty="0"/>
              <a:t> </a:t>
            </a:r>
            <a:r>
              <a:rPr spc="-25" dirty="0"/>
              <a:t>Register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949956"/>
            <a:ext cx="8274050" cy="295211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latin typeface="Times New Roman"/>
                <a:cs typeface="Times New Roman"/>
              </a:rPr>
              <a:t>The special </a:t>
            </a:r>
            <a:r>
              <a:rPr sz="2400" spc="-50" dirty="0">
                <a:latin typeface="Times New Roman"/>
                <a:cs typeface="Times New Roman"/>
              </a:rPr>
              <a:t>function </a:t>
            </a:r>
            <a:r>
              <a:rPr sz="2400" spc="-30" dirty="0">
                <a:latin typeface="Times New Roman"/>
                <a:cs typeface="Times New Roman"/>
              </a:rPr>
              <a:t>register </a:t>
            </a:r>
            <a:r>
              <a:rPr sz="2400" spc="-235" dirty="0">
                <a:latin typeface="Times New Roman"/>
                <a:cs typeface="Times New Roman"/>
              </a:rPr>
              <a:t>SBUF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100" dirty="0">
                <a:latin typeface="Times New Roman"/>
                <a:cs typeface="Times New Roman"/>
              </a:rPr>
              <a:t>physically </a:t>
            </a:r>
            <a:r>
              <a:rPr sz="2400" spc="-55" dirty="0">
                <a:latin typeface="Times New Roman"/>
                <a:cs typeface="Times New Roman"/>
              </a:rPr>
              <a:t>two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registers.</a:t>
            </a:r>
            <a:endParaRPr sz="2400">
              <a:latin typeface="Times New Roman"/>
              <a:cs typeface="Times New Roman"/>
            </a:endParaRPr>
          </a:p>
          <a:p>
            <a:pPr marL="730250" lvl="1" indent="-343535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730885" algn="l"/>
              </a:tabLst>
            </a:pPr>
            <a:r>
              <a:rPr sz="2400" spc="-105" dirty="0">
                <a:latin typeface="Times New Roman"/>
                <a:cs typeface="Times New Roman"/>
              </a:rPr>
              <a:t>One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is,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write-only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is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used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hold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data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be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transmitted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out</a:t>
            </a:r>
            <a:endParaRPr sz="2400">
              <a:latin typeface="Times New Roman"/>
              <a:cs typeface="Times New Roman"/>
            </a:endParaRPr>
          </a:p>
          <a:p>
            <a:pPr marL="730250">
              <a:lnSpc>
                <a:spcPct val="100000"/>
              </a:lnSpc>
            </a:pPr>
            <a:r>
              <a:rPr sz="2400" spc="-120" dirty="0">
                <a:latin typeface="Times New Roman"/>
                <a:cs typeface="Times New Roman"/>
              </a:rPr>
              <a:t>of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125" dirty="0">
                <a:latin typeface="Times New Roman"/>
                <a:cs typeface="Times New Roman"/>
              </a:rPr>
              <a:t>8051 </a:t>
            </a:r>
            <a:r>
              <a:rPr sz="2400" spc="-95" dirty="0">
                <a:latin typeface="Times New Roman"/>
                <a:cs typeface="Times New Roman"/>
              </a:rPr>
              <a:t>via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235" dirty="0">
                <a:latin typeface="Times New Roman"/>
                <a:cs typeface="Times New Roman"/>
              </a:rPr>
              <a:t>TXD.</a:t>
            </a:r>
            <a:endParaRPr sz="2400">
              <a:latin typeface="Times New Roman"/>
              <a:cs typeface="Times New Roman"/>
            </a:endParaRPr>
          </a:p>
          <a:p>
            <a:pPr marL="730250" marR="5080" lvl="1" indent="-342900">
              <a:lnSpc>
                <a:spcPct val="100000"/>
              </a:lnSpc>
              <a:spcBef>
                <a:spcPts val="575"/>
              </a:spcBef>
              <a:buFont typeface="Wingdings"/>
              <a:buChar char=""/>
              <a:tabLst>
                <a:tab pos="730885" algn="l"/>
              </a:tabLst>
            </a:pPr>
            <a:r>
              <a:rPr sz="2400" spc="-85" dirty="0">
                <a:latin typeface="Times New Roman"/>
                <a:cs typeface="Times New Roman"/>
              </a:rPr>
              <a:t>The </a:t>
            </a:r>
            <a:r>
              <a:rPr sz="2400" spc="-15" dirty="0">
                <a:latin typeface="Times New Roman"/>
                <a:cs typeface="Times New Roman"/>
              </a:rPr>
              <a:t>other </a:t>
            </a:r>
            <a:r>
              <a:rPr sz="2400" spc="-75" dirty="0">
                <a:latin typeface="Times New Roman"/>
                <a:cs typeface="Times New Roman"/>
              </a:rPr>
              <a:t>is, </a:t>
            </a:r>
            <a:r>
              <a:rPr sz="2400" spc="-55" dirty="0">
                <a:latin typeface="Times New Roman"/>
                <a:cs typeface="Times New Roman"/>
              </a:rPr>
              <a:t>read-only </a:t>
            </a:r>
            <a:r>
              <a:rPr sz="2400" spc="-20" dirty="0">
                <a:latin typeface="Times New Roman"/>
                <a:cs typeface="Times New Roman"/>
              </a:rPr>
              <a:t>and </a:t>
            </a:r>
            <a:r>
              <a:rPr sz="2400" spc="-65" dirty="0">
                <a:latin typeface="Times New Roman"/>
                <a:cs typeface="Times New Roman"/>
              </a:rPr>
              <a:t>holds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75" dirty="0">
                <a:latin typeface="Times New Roman"/>
                <a:cs typeface="Times New Roman"/>
              </a:rPr>
              <a:t>received </a:t>
            </a:r>
            <a:r>
              <a:rPr sz="2400" spc="-25" dirty="0">
                <a:latin typeface="Times New Roman"/>
                <a:cs typeface="Times New Roman"/>
              </a:rPr>
              <a:t>data </a:t>
            </a:r>
            <a:r>
              <a:rPr sz="2400" spc="-45" dirty="0">
                <a:latin typeface="Times New Roman"/>
                <a:cs typeface="Times New Roman"/>
              </a:rPr>
              <a:t>from </a:t>
            </a:r>
            <a:r>
              <a:rPr sz="2400" spc="-40" dirty="0">
                <a:latin typeface="Times New Roman"/>
                <a:cs typeface="Times New Roman"/>
              </a:rPr>
              <a:t>external  </a:t>
            </a:r>
            <a:r>
              <a:rPr sz="2400" spc="-50" dirty="0">
                <a:latin typeface="Times New Roman"/>
                <a:cs typeface="Times New Roman"/>
              </a:rPr>
              <a:t>sources </a:t>
            </a:r>
            <a:r>
              <a:rPr sz="2400" spc="-95" dirty="0">
                <a:latin typeface="Times New Roman"/>
                <a:cs typeface="Times New Roman"/>
              </a:rPr>
              <a:t>via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4" dirty="0">
                <a:latin typeface="Times New Roman"/>
                <a:cs typeface="Times New Roman"/>
              </a:rPr>
              <a:t>RXD.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95" dirty="0">
                <a:latin typeface="Times New Roman"/>
                <a:cs typeface="Times New Roman"/>
              </a:rPr>
              <a:t>Both </a:t>
            </a:r>
            <a:r>
              <a:rPr sz="2400" spc="-55" dirty="0">
                <a:latin typeface="Times New Roman"/>
                <a:cs typeface="Times New Roman"/>
              </a:rPr>
              <a:t>mutually </a:t>
            </a:r>
            <a:r>
              <a:rPr sz="2400" spc="-95" dirty="0">
                <a:latin typeface="Times New Roman"/>
                <a:cs typeface="Times New Roman"/>
              </a:rPr>
              <a:t>exclusive </a:t>
            </a:r>
            <a:r>
              <a:rPr sz="2400" spc="-30" dirty="0">
                <a:latin typeface="Times New Roman"/>
                <a:cs typeface="Times New Roman"/>
              </a:rPr>
              <a:t>registers </a:t>
            </a:r>
            <a:r>
              <a:rPr sz="2400" spc="-70" dirty="0">
                <a:latin typeface="Times New Roman"/>
                <a:cs typeface="Times New Roman"/>
              </a:rPr>
              <a:t>have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50" dirty="0">
                <a:latin typeface="Times New Roman"/>
                <a:cs typeface="Times New Roman"/>
              </a:rPr>
              <a:t>same </a:t>
            </a:r>
            <a:r>
              <a:rPr sz="2400" spc="-35" dirty="0">
                <a:latin typeface="Times New Roman"/>
                <a:cs typeface="Times New Roman"/>
              </a:rPr>
              <a:t>address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099H.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35" dirty="0">
                <a:latin typeface="Times New Roman"/>
                <a:cs typeface="Times New Roman"/>
              </a:rPr>
              <a:t>SBUF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15" dirty="0">
                <a:latin typeface="Times New Roman"/>
                <a:cs typeface="Times New Roman"/>
              </a:rPr>
              <a:t>not </a:t>
            </a:r>
            <a:r>
              <a:rPr sz="2400" spc="-45" dirty="0">
                <a:latin typeface="Times New Roman"/>
                <a:cs typeface="Times New Roman"/>
              </a:rPr>
              <a:t>bit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addressable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42" y="150622"/>
            <a:ext cx="489315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SCON</a:t>
            </a:r>
            <a:r>
              <a:rPr spc="-85" dirty="0"/>
              <a:t> </a:t>
            </a:r>
            <a:r>
              <a:rPr spc="-25" dirty="0"/>
              <a:t>Register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7924" y="1708150"/>
          <a:ext cx="8214356" cy="370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7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67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67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67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67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2679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2679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2679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SM0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3054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SM1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3054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SM2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3225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REN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TB8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RB8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TI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RI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8739" y="911733"/>
            <a:ext cx="8205470" cy="46266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sz="2200" spc="-10" dirty="0">
                <a:latin typeface="Carlito"/>
                <a:cs typeface="Carlito"/>
              </a:rPr>
              <a:t>SCON </a:t>
            </a:r>
            <a:r>
              <a:rPr sz="2200" spc="-5" dirty="0">
                <a:latin typeface="Carlito"/>
                <a:cs typeface="Carlito"/>
              </a:rPr>
              <a:t>is an 8-bit </a:t>
            </a:r>
            <a:r>
              <a:rPr sz="2200" spc="-15" dirty="0">
                <a:latin typeface="Carlito"/>
                <a:cs typeface="Carlito"/>
              </a:rPr>
              <a:t>register </a:t>
            </a:r>
            <a:r>
              <a:rPr sz="2200" spc="-10" dirty="0">
                <a:latin typeface="Carlito"/>
                <a:cs typeface="Carlito"/>
              </a:rPr>
              <a:t>used </a:t>
            </a:r>
            <a:r>
              <a:rPr sz="2200" spc="-20" dirty="0">
                <a:latin typeface="Carlito"/>
                <a:cs typeface="Carlito"/>
              </a:rPr>
              <a:t>to program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start </a:t>
            </a:r>
            <a:r>
              <a:rPr sz="2200" spc="-10" dirty="0">
                <a:latin typeface="Carlito"/>
                <a:cs typeface="Carlito"/>
              </a:rPr>
              <a:t>bit, </a:t>
            </a:r>
            <a:r>
              <a:rPr sz="2200" spc="-15" dirty="0">
                <a:latin typeface="Carlito"/>
                <a:cs typeface="Carlito"/>
              </a:rPr>
              <a:t>stop </a:t>
            </a:r>
            <a:r>
              <a:rPr sz="2200" spc="-10" dirty="0">
                <a:latin typeface="Carlito"/>
                <a:cs typeface="Carlito"/>
              </a:rPr>
              <a:t>bit,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20" dirty="0">
                <a:latin typeface="Carlito"/>
                <a:cs typeface="Carlito"/>
              </a:rPr>
              <a:t>data  </a:t>
            </a:r>
            <a:r>
              <a:rPr sz="2200" spc="-10" dirty="0">
                <a:latin typeface="Carlito"/>
                <a:cs typeface="Carlito"/>
              </a:rPr>
              <a:t>bits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20" dirty="0">
                <a:latin typeface="Carlito"/>
                <a:cs typeface="Carlito"/>
              </a:rPr>
              <a:t>data </a:t>
            </a:r>
            <a:r>
              <a:rPr sz="2200" spc="-10" dirty="0">
                <a:latin typeface="Carlito"/>
                <a:cs typeface="Carlito"/>
              </a:rPr>
              <a:t>framing, </a:t>
            </a:r>
            <a:r>
              <a:rPr sz="2200" spc="-5" dirty="0">
                <a:latin typeface="Carlito"/>
                <a:cs typeface="Carlito"/>
              </a:rPr>
              <a:t>among other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Things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marL="281940" indent="-269875">
              <a:lnSpc>
                <a:spcPct val="100000"/>
              </a:lnSpc>
              <a:spcBef>
                <a:spcPts val="1825"/>
              </a:spcBef>
              <a:buFont typeface="Arial"/>
              <a:buChar char="•"/>
              <a:tabLst>
                <a:tab pos="281940" algn="l"/>
                <a:tab pos="282575" algn="l"/>
              </a:tabLst>
            </a:pPr>
            <a:r>
              <a:rPr sz="2200" spc="-155" dirty="0">
                <a:latin typeface="Times New Roman"/>
                <a:cs typeface="Times New Roman"/>
              </a:rPr>
              <a:t>SM0 </a:t>
            </a:r>
            <a:r>
              <a:rPr sz="2200" spc="-35" dirty="0">
                <a:latin typeface="Times New Roman"/>
                <a:cs typeface="Times New Roman"/>
              </a:rPr>
              <a:t>: </a:t>
            </a:r>
            <a:r>
              <a:rPr sz="2200" spc="-65" dirty="0">
                <a:latin typeface="Times New Roman"/>
                <a:cs typeface="Times New Roman"/>
              </a:rPr>
              <a:t>Serial </a:t>
            </a:r>
            <a:r>
              <a:rPr sz="2200" spc="-130" dirty="0">
                <a:latin typeface="Times New Roman"/>
                <a:cs typeface="Times New Roman"/>
              </a:rPr>
              <a:t>Mode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Specifier</a:t>
            </a:r>
            <a:endParaRPr sz="2200">
              <a:latin typeface="Times New Roman"/>
              <a:cs typeface="Times New Roman"/>
            </a:endParaRPr>
          </a:p>
          <a:p>
            <a:pPr marL="281940" indent="-26987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281940" algn="l"/>
                <a:tab pos="282575" algn="l"/>
              </a:tabLst>
            </a:pPr>
            <a:r>
              <a:rPr sz="2200" spc="-270" dirty="0">
                <a:latin typeface="Times New Roman"/>
                <a:cs typeface="Times New Roman"/>
              </a:rPr>
              <a:t>SM1 </a:t>
            </a:r>
            <a:r>
              <a:rPr sz="2200" spc="-35" dirty="0">
                <a:latin typeface="Times New Roman"/>
                <a:cs typeface="Times New Roman"/>
              </a:rPr>
              <a:t>: </a:t>
            </a:r>
            <a:r>
              <a:rPr sz="2200" spc="-70" dirty="0">
                <a:latin typeface="Times New Roman"/>
                <a:cs typeface="Times New Roman"/>
              </a:rPr>
              <a:t>Serial </a:t>
            </a:r>
            <a:r>
              <a:rPr sz="2200" spc="-130" dirty="0">
                <a:latin typeface="Times New Roman"/>
                <a:cs typeface="Times New Roman"/>
              </a:rPr>
              <a:t>Mode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Speceifier</a:t>
            </a:r>
            <a:endParaRPr sz="2200">
              <a:latin typeface="Times New Roman"/>
              <a:cs typeface="Times New Roman"/>
            </a:endParaRPr>
          </a:p>
          <a:p>
            <a:pPr marL="281940" indent="-26987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281940" algn="l"/>
                <a:tab pos="282575" algn="l"/>
              </a:tabLst>
            </a:pPr>
            <a:r>
              <a:rPr sz="2200" spc="-180" dirty="0">
                <a:latin typeface="Times New Roman"/>
                <a:cs typeface="Times New Roman"/>
              </a:rPr>
              <a:t>SM2 </a:t>
            </a:r>
            <a:r>
              <a:rPr sz="2200" spc="-35" dirty="0">
                <a:latin typeface="Times New Roman"/>
                <a:cs typeface="Times New Roman"/>
              </a:rPr>
              <a:t>: </a:t>
            </a:r>
            <a:r>
              <a:rPr sz="2200" spc="-100" dirty="0">
                <a:latin typeface="Times New Roman"/>
                <a:cs typeface="Times New Roman"/>
              </a:rPr>
              <a:t>Used </a:t>
            </a:r>
            <a:r>
              <a:rPr sz="2200" spc="-50" dirty="0">
                <a:latin typeface="Times New Roman"/>
                <a:cs typeface="Times New Roman"/>
              </a:rPr>
              <a:t>for </a:t>
            </a:r>
            <a:r>
              <a:rPr sz="2200" spc="-45" dirty="0">
                <a:latin typeface="Times New Roman"/>
                <a:cs typeface="Times New Roman"/>
              </a:rPr>
              <a:t>multiprocessor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Communication</a:t>
            </a:r>
            <a:endParaRPr sz="2200">
              <a:latin typeface="Times New Roman"/>
              <a:cs typeface="Times New Roman"/>
            </a:endParaRPr>
          </a:p>
          <a:p>
            <a:pPr marL="281940" indent="-26987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281940" algn="l"/>
                <a:tab pos="282575" algn="l"/>
              </a:tabLst>
            </a:pPr>
            <a:r>
              <a:rPr sz="2200" spc="-210" dirty="0">
                <a:latin typeface="Times New Roman"/>
                <a:cs typeface="Times New Roman"/>
              </a:rPr>
              <a:t>REN </a:t>
            </a:r>
            <a:r>
              <a:rPr sz="2200" spc="-35" dirty="0">
                <a:latin typeface="Times New Roman"/>
                <a:cs typeface="Times New Roman"/>
              </a:rPr>
              <a:t>: </a:t>
            </a:r>
            <a:r>
              <a:rPr sz="2200" spc="-45" dirty="0">
                <a:latin typeface="Times New Roman"/>
                <a:cs typeface="Times New Roman"/>
              </a:rPr>
              <a:t>Set/Cleared </a:t>
            </a:r>
            <a:r>
              <a:rPr sz="2200" spc="-110" dirty="0">
                <a:latin typeface="Times New Roman"/>
                <a:cs typeface="Times New Roman"/>
              </a:rPr>
              <a:t>by </a:t>
            </a:r>
            <a:r>
              <a:rPr sz="2200" spc="-60" dirty="0">
                <a:latin typeface="Times New Roman"/>
                <a:cs typeface="Times New Roman"/>
              </a:rPr>
              <a:t>Software </a:t>
            </a:r>
            <a:r>
              <a:rPr sz="2200" spc="-35" dirty="0">
                <a:latin typeface="Times New Roman"/>
                <a:cs typeface="Times New Roman"/>
              </a:rPr>
              <a:t>to </a:t>
            </a:r>
            <a:r>
              <a:rPr sz="2200" spc="-45" dirty="0">
                <a:latin typeface="Times New Roman"/>
                <a:cs typeface="Times New Roman"/>
              </a:rPr>
              <a:t>enable/disable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reception</a:t>
            </a:r>
            <a:endParaRPr sz="2200">
              <a:latin typeface="Times New Roman"/>
              <a:cs typeface="Times New Roman"/>
            </a:endParaRPr>
          </a:p>
          <a:p>
            <a:pPr marL="281940" indent="-269875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281940" algn="l"/>
                <a:tab pos="282575" algn="l"/>
              </a:tabLst>
            </a:pPr>
            <a:r>
              <a:rPr sz="2200" spc="-145" dirty="0">
                <a:latin typeface="Times New Roman"/>
                <a:cs typeface="Times New Roman"/>
              </a:rPr>
              <a:t>TB8 </a:t>
            </a:r>
            <a:r>
              <a:rPr sz="2200" spc="-35" dirty="0">
                <a:latin typeface="Times New Roman"/>
                <a:cs typeface="Times New Roman"/>
              </a:rPr>
              <a:t>: </a:t>
            </a:r>
            <a:r>
              <a:rPr sz="2200" spc="-15" dirty="0">
                <a:latin typeface="Times New Roman"/>
                <a:cs typeface="Times New Roman"/>
              </a:rPr>
              <a:t>not </a:t>
            </a:r>
            <a:r>
              <a:rPr sz="2200" spc="-45" dirty="0">
                <a:latin typeface="Times New Roman"/>
                <a:cs typeface="Times New Roman"/>
              </a:rPr>
              <a:t>used </a:t>
            </a:r>
            <a:r>
              <a:rPr sz="2200" spc="-35" dirty="0">
                <a:latin typeface="Times New Roman"/>
                <a:cs typeface="Times New Roman"/>
              </a:rPr>
              <a:t>in </a:t>
            </a:r>
            <a:r>
              <a:rPr sz="2200" spc="-130" dirty="0">
                <a:latin typeface="Times New Roman"/>
                <a:cs typeface="Times New Roman"/>
              </a:rPr>
              <a:t>Mode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34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  <a:p>
            <a:pPr marL="281940" indent="-269875">
              <a:lnSpc>
                <a:spcPts val="2510"/>
              </a:lnSpc>
              <a:spcBef>
                <a:spcPts val="270"/>
              </a:spcBef>
              <a:buFont typeface="Arial"/>
              <a:buChar char="•"/>
              <a:tabLst>
                <a:tab pos="281940" algn="l"/>
                <a:tab pos="282575" algn="l"/>
              </a:tabLst>
            </a:pPr>
            <a:r>
              <a:rPr sz="2200" spc="-170" dirty="0">
                <a:latin typeface="Times New Roman"/>
                <a:cs typeface="Times New Roman"/>
              </a:rPr>
              <a:t>RB8 </a:t>
            </a:r>
            <a:r>
              <a:rPr sz="2200" spc="-35" dirty="0">
                <a:latin typeface="Times New Roman"/>
                <a:cs typeface="Times New Roman"/>
              </a:rPr>
              <a:t>: </a:t>
            </a:r>
            <a:r>
              <a:rPr sz="2200" spc="-95" dirty="0">
                <a:latin typeface="Times New Roman"/>
                <a:cs typeface="Times New Roman"/>
              </a:rPr>
              <a:t>Not </a:t>
            </a:r>
            <a:r>
              <a:rPr sz="2200" spc="-45" dirty="0">
                <a:latin typeface="Times New Roman"/>
                <a:cs typeface="Times New Roman"/>
              </a:rPr>
              <a:t>used </a:t>
            </a:r>
            <a:r>
              <a:rPr sz="2200" spc="-35" dirty="0">
                <a:latin typeface="Times New Roman"/>
                <a:cs typeface="Times New Roman"/>
              </a:rPr>
              <a:t>in </a:t>
            </a:r>
            <a:r>
              <a:rPr sz="2200" spc="-130" dirty="0">
                <a:latin typeface="Times New Roman"/>
                <a:cs typeface="Times New Roman"/>
              </a:rPr>
              <a:t>Mode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34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  <a:p>
            <a:pPr marL="281940" marR="47625" indent="-269875">
              <a:lnSpc>
                <a:spcPts val="2380"/>
              </a:lnSpc>
              <a:spcBef>
                <a:spcPts val="160"/>
              </a:spcBef>
              <a:buFont typeface="Arial"/>
              <a:buChar char="•"/>
              <a:tabLst>
                <a:tab pos="281940" algn="l"/>
                <a:tab pos="282575" algn="l"/>
              </a:tabLst>
            </a:pPr>
            <a:r>
              <a:rPr sz="2200" spc="-140" dirty="0">
                <a:latin typeface="Times New Roman"/>
                <a:cs typeface="Times New Roman"/>
              </a:rPr>
              <a:t>TI </a:t>
            </a:r>
            <a:r>
              <a:rPr sz="2200" spc="-35" dirty="0">
                <a:latin typeface="Times New Roman"/>
                <a:cs typeface="Times New Roman"/>
              </a:rPr>
              <a:t>: </a:t>
            </a:r>
            <a:r>
              <a:rPr sz="2200" spc="-30" dirty="0">
                <a:latin typeface="Times New Roman"/>
                <a:cs typeface="Times New Roman"/>
              </a:rPr>
              <a:t>Transmit </a:t>
            </a:r>
            <a:r>
              <a:rPr sz="2200" spc="5" dirty="0">
                <a:latin typeface="Times New Roman"/>
                <a:cs typeface="Times New Roman"/>
              </a:rPr>
              <a:t>interrupt </a:t>
            </a:r>
            <a:r>
              <a:rPr sz="2200" spc="-90" dirty="0">
                <a:latin typeface="Times New Roman"/>
                <a:cs typeface="Times New Roman"/>
              </a:rPr>
              <a:t>flag. </a:t>
            </a:r>
            <a:r>
              <a:rPr sz="2200" spc="-75" dirty="0">
                <a:latin typeface="Times New Roman"/>
                <a:cs typeface="Times New Roman"/>
              </a:rPr>
              <a:t>Set </a:t>
            </a:r>
            <a:r>
              <a:rPr sz="2200" spc="-110" dirty="0">
                <a:latin typeface="Times New Roman"/>
                <a:cs typeface="Times New Roman"/>
              </a:rPr>
              <a:t>by </a:t>
            </a:r>
            <a:r>
              <a:rPr sz="2200" spc="-210" dirty="0">
                <a:latin typeface="Times New Roman"/>
                <a:cs typeface="Times New Roman"/>
              </a:rPr>
              <a:t>HW </a:t>
            </a:r>
            <a:r>
              <a:rPr sz="2200" spc="-5" dirty="0">
                <a:latin typeface="Times New Roman"/>
                <a:cs typeface="Times New Roman"/>
              </a:rPr>
              <a:t>at </a:t>
            </a:r>
            <a:r>
              <a:rPr sz="2200" spc="-15" dirty="0">
                <a:latin typeface="Times New Roman"/>
                <a:cs typeface="Times New Roman"/>
              </a:rPr>
              <a:t>the </a:t>
            </a:r>
            <a:r>
              <a:rPr sz="2200" spc="-65" dirty="0">
                <a:latin typeface="Times New Roman"/>
                <a:cs typeface="Times New Roman"/>
              </a:rPr>
              <a:t>begin </a:t>
            </a:r>
            <a:r>
              <a:rPr sz="2200" spc="-110" dirty="0">
                <a:latin typeface="Times New Roman"/>
                <a:cs typeface="Times New Roman"/>
              </a:rPr>
              <a:t>of </a:t>
            </a:r>
            <a:r>
              <a:rPr sz="2200" spc="-15" dirty="0">
                <a:latin typeface="Times New Roman"/>
                <a:cs typeface="Times New Roman"/>
              </a:rPr>
              <a:t>the </a:t>
            </a:r>
            <a:r>
              <a:rPr sz="2200" spc="-35" dirty="0">
                <a:latin typeface="Times New Roman"/>
                <a:cs typeface="Times New Roman"/>
              </a:rPr>
              <a:t>stop </a:t>
            </a:r>
            <a:r>
              <a:rPr sz="2200" spc="-40" dirty="0">
                <a:latin typeface="Times New Roman"/>
                <a:cs typeface="Times New Roman"/>
              </a:rPr>
              <a:t>bit </a:t>
            </a:r>
            <a:r>
              <a:rPr sz="2200" spc="-60" dirty="0">
                <a:latin typeface="Times New Roman"/>
                <a:cs typeface="Times New Roman"/>
              </a:rPr>
              <a:t>mode </a:t>
            </a:r>
            <a:r>
              <a:rPr sz="2200" spc="-204" dirty="0">
                <a:latin typeface="Times New Roman"/>
                <a:cs typeface="Times New Roman"/>
              </a:rPr>
              <a:t>1.  </a:t>
            </a:r>
            <a:r>
              <a:rPr sz="2200" spc="-145" dirty="0">
                <a:latin typeface="Times New Roman"/>
                <a:cs typeface="Times New Roman"/>
              </a:rPr>
              <a:t>And </a:t>
            </a:r>
            <a:r>
              <a:rPr sz="2200" spc="-60" dirty="0">
                <a:latin typeface="Times New Roman"/>
                <a:cs typeface="Times New Roman"/>
              </a:rPr>
              <a:t>cleared </a:t>
            </a:r>
            <a:r>
              <a:rPr sz="2200" spc="-110" dirty="0">
                <a:latin typeface="Times New Roman"/>
                <a:cs typeface="Times New Roman"/>
              </a:rPr>
              <a:t>by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215" dirty="0">
                <a:latin typeface="Times New Roman"/>
                <a:cs typeface="Times New Roman"/>
              </a:rPr>
              <a:t>SW</a:t>
            </a:r>
            <a:endParaRPr sz="2200">
              <a:latin typeface="Times New Roman"/>
              <a:cs typeface="Times New Roman"/>
            </a:endParaRPr>
          </a:p>
          <a:p>
            <a:pPr marL="281940" indent="-269875">
              <a:lnSpc>
                <a:spcPts val="2205"/>
              </a:lnSpc>
              <a:buFont typeface="Arial"/>
              <a:buChar char="•"/>
              <a:tabLst>
                <a:tab pos="281940" algn="l"/>
                <a:tab pos="282575" algn="l"/>
              </a:tabLst>
            </a:pPr>
            <a:r>
              <a:rPr sz="2200" spc="-180" dirty="0">
                <a:latin typeface="Times New Roman"/>
                <a:cs typeface="Times New Roman"/>
              </a:rPr>
              <a:t>RI </a:t>
            </a:r>
            <a:r>
              <a:rPr sz="2200" spc="-35" dirty="0">
                <a:latin typeface="Times New Roman"/>
                <a:cs typeface="Times New Roman"/>
              </a:rPr>
              <a:t>: </a:t>
            </a:r>
            <a:r>
              <a:rPr sz="2200" spc="-120" dirty="0">
                <a:latin typeface="Times New Roman"/>
                <a:cs typeface="Times New Roman"/>
              </a:rPr>
              <a:t>Receive </a:t>
            </a:r>
            <a:r>
              <a:rPr sz="2200" spc="5" dirty="0">
                <a:latin typeface="Times New Roman"/>
                <a:cs typeface="Times New Roman"/>
              </a:rPr>
              <a:t>interrupt </a:t>
            </a:r>
            <a:r>
              <a:rPr sz="2200" spc="-90" dirty="0">
                <a:latin typeface="Times New Roman"/>
                <a:cs typeface="Times New Roman"/>
              </a:rPr>
              <a:t>flag. </a:t>
            </a:r>
            <a:r>
              <a:rPr sz="2200" spc="-75" dirty="0">
                <a:latin typeface="Times New Roman"/>
                <a:cs typeface="Times New Roman"/>
              </a:rPr>
              <a:t>Set </a:t>
            </a:r>
            <a:r>
              <a:rPr sz="2200" spc="-110" dirty="0">
                <a:latin typeface="Times New Roman"/>
                <a:cs typeface="Times New Roman"/>
              </a:rPr>
              <a:t>by </a:t>
            </a:r>
            <a:r>
              <a:rPr sz="2200" spc="-210" dirty="0">
                <a:latin typeface="Times New Roman"/>
                <a:cs typeface="Times New Roman"/>
              </a:rPr>
              <a:t>HW </a:t>
            </a:r>
            <a:r>
              <a:rPr sz="2200" spc="-5" dirty="0">
                <a:latin typeface="Times New Roman"/>
                <a:cs typeface="Times New Roman"/>
              </a:rPr>
              <a:t>at </a:t>
            </a:r>
            <a:r>
              <a:rPr sz="2200" spc="-15" dirty="0">
                <a:latin typeface="Times New Roman"/>
                <a:cs typeface="Times New Roman"/>
              </a:rPr>
              <a:t>the </a:t>
            </a:r>
            <a:r>
              <a:rPr sz="2200" spc="-65" dirty="0">
                <a:latin typeface="Times New Roman"/>
                <a:cs typeface="Times New Roman"/>
              </a:rPr>
              <a:t>begin </a:t>
            </a:r>
            <a:r>
              <a:rPr sz="2200" spc="-110" dirty="0">
                <a:latin typeface="Times New Roman"/>
                <a:cs typeface="Times New Roman"/>
              </a:rPr>
              <a:t>of </a:t>
            </a:r>
            <a:r>
              <a:rPr sz="2200" spc="-15" dirty="0">
                <a:latin typeface="Times New Roman"/>
                <a:cs typeface="Times New Roman"/>
              </a:rPr>
              <a:t>the </a:t>
            </a:r>
            <a:r>
              <a:rPr sz="2200" spc="-35" dirty="0">
                <a:latin typeface="Times New Roman"/>
                <a:cs typeface="Times New Roman"/>
              </a:rPr>
              <a:t>stop </a:t>
            </a:r>
            <a:r>
              <a:rPr sz="2200" spc="-40" dirty="0">
                <a:latin typeface="Times New Roman"/>
                <a:cs typeface="Times New Roman"/>
              </a:rPr>
              <a:t>bit </a:t>
            </a:r>
            <a:r>
              <a:rPr sz="2200" spc="-60" dirty="0">
                <a:latin typeface="Times New Roman"/>
                <a:cs typeface="Times New Roman"/>
              </a:rPr>
              <a:t>mode</a:t>
            </a:r>
            <a:r>
              <a:rPr sz="2200" spc="-370" dirty="0">
                <a:latin typeface="Times New Roman"/>
                <a:cs typeface="Times New Roman"/>
              </a:rPr>
              <a:t> </a:t>
            </a:r>
            <a:r>
              <a:rPr sz="2200" spc="-204" dirty="0">
                <a:latin typeface="Times New Roman"/>
                <a:cs typeface="Times New Roman"/>
              </a:rPr>
              <a:t>1.</a:t>
            </a:r>
            <a:endParaRPr sz="2200">
              <a:latin typeface="Times New Roman"/>
              <a:cs typeface="Times New Roman"/>
            </a:endParaRPr>
          </a:p>
          <a:p>
            <a:pPr marL="281940">
              <a:lnSpc>
                <a:spcPts val="2510"/>
              </a:lnSpc>
            </a:pPr>
            <a:r>
              <a:rPr sz="2200" spc="-145" dirty="0">
                <a:latin typeface="Times New Roman"/>
                <a:cs typeface="Times New Roman"/>
              </a:rPr>
              <a:t>And </a:t>
            </a:r>
            <a:r>
              <a:rPr sz="2200" spc="-60" dirty="0">
                <a:latin typeface="Times New Roman"/>
                <a:cs typeface="Times New Roman"/>
              </a:rPr>
              <a:t>cleared </a:t>
            </a:r>
            <a:r>
              <a:rPr sz="2200" spc="-110" dirty="0">
                <a:latin typeface="Times New Roman"/>
                <a:cs typeface="Times New Roman"/>
              </a:rPr>
              <a:t>by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215" dirty="0">
                <a:latin typeface="Times New Roman"/>
                <a:cs typeface="Times New Roman"/>
              </a:rPr>
              <a:t>SW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42" y="150622"/>
            <a:ext cx="458835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SCON</a:t>
            </a:r>
            <a:r>
              <a:rPr spc="-85" dirty="0"/>
              <a:t> </a:t>
            </a:r>
            <a:r>
              <a:rPr spc="-25" dirty="0"/>
              <a:t>Register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85215"/>
            <a:ext cx="72339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SM0, SM1 determine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framing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specifying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number of bits per </a:t>
            </a:r>
            <a:r>
              <a:rPr sz="2400" spc="-30" dirty="0">
                <a:latin typeface="Carlito"/>
                <a:cs typeface="Carlito"/>
              </a:rPr>
              <a:t>character,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15" dirty="0">
                <a:latin typeface="Carlito"/>
                <a:cs typeface="Carlito"/>
              </a:rPr>
              <a:t>start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stop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bits</a:t>
            </a:r>
            <a:endParaRPr sz="24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81024" y="2209736"/>
          <a:ext cx="6095364" cy="1858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9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8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03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SM0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5560" marB="0">
                    <a:lnL w="9525">
                      <a:solidFill>
                        <a:srgbClr val="497DBA"/>
                      </a:solidFill>
                      <a:prstDash val="solid"/>
                    </a:lnL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039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SM1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5560" marB="0"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039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Serial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5560" marB="0">
                    <a:lnR w="9525">
                      <a:solidFill>
                        <a:srgbClr val="497DBA"/>
                      </a:solidFill>
                      <a:prstDash val="solid"/>
                    </a:lnR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07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9525">
                      <a:solidFill>
                        <a:srgbClr val="497DBA"/>
                      </a:solidFill>
                      <a:prstDash val="solid"/>
                    </a:lnL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39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391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Mode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R w="9525">
                      <a:solidFill>
                        <a:srgbClr val="497DBA"/>
                      </a:solidFill>
                      <a:prstDash val="solid"/>
                    </a:lnR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39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39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Mode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39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0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39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Mode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9525">
                      <a:solidFill>
                        <a:srgbClr val="497DBA"/>
                      </a:solidFill>
                      <a:prstDash val="solid"/>
                    </a:lnL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39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39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Mode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R w="9525">
                      <a:solidFill>
                        <a:srgbClr val="497DBA"/>
                      </a:solidFill>
                      <a:prstDash val="solid"/>
                    </a:lnR>
                    <a:lnT w="9525">
                      <a:solidFill>
                        <a:srgbClr val="497DBA"/>
                      </a:solidFill>
                      <a:prstDash val="solid"/>
                    </a:lnT>
                    <a:lnB w="9525">
                      <a:solidFill>
                        <a:srgbClr val="497D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1211"/>
            <a:ext cx="7390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>
                <a:latin typeface="Arial"/>
                <a:cs typeface="Arial"/>
              </a:rPr>
              <a:t>Serial </a:t>
            </a:r>
            <a:r>
              <a:rPr sz="4400" spc="-310" dirty="0">
                <a:latin typeface="Arial"/>
                <a:cs typeface="Arial"/>
              </a:rPr>
              <a:t>Data </a:t>
            </a:r>
            <a:r>
              <a:rPr sz="4400" spc="-335" dirty="0">
                <a:latin typeface="Arial"/>
                <a:cs typeface="Arial"/>
              </a:rPr>
              <a:t>Transmission</a:t>
            </a:r>
            <a:r>
              <a:rPr sz="4400" spc="-210" dirty="0">
                <a:latin typeface="Arial"/>
                <a:cs typeface="Arial"/>
              </a:rPr>
              <a:t> </a:t>
            </a:r>
            <a:r>
              <a:rPr sz="4400" spc="-450" dirty="0">
                <a:latin typeface="Arial"/>
                <a:cs typeface="Arial"/>
              </a:rPr>
              <a:t>Modes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191" y="949956"/>
            <a:ext cx="8152765" cy="412242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670"/>
              </a:spcBef>
            </a:pPr>
            <a:r>
              <a:rPr sz="2400" b="1" spc="-220" dirty="0">
                <a:latin typeface="Arial"/>
                <a:cs typeface="Arial"/>
              </a:rPr>
              <a:t>Mode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419100" marR="16637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400" spc="-55" dirty="0">
                <a:latin typeface="Times New Roman"/>
                <a:cs typeface="Times New Roman"/>
              </a:rPr>
              <a:t>In </a:t>
            </a:r>
            <a:r>
              <a:rPr sz="2400" spc="-30" dirty="0">
                <a:latin typeface="Times New Roman"/>
                <a:cs typeface="Times New Roman"/>
              </a:rPr>
              <a:t>this </a:t>
            </a:r>
            <a:r>
              <a:rPr sz="2400" spc="-65" dirty="0">
                <a:latin typeface="Times New Roman"/>
                <a:cs typeface="Times New Roman"/>
              </a:rPr>
              <a:t>mode,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55" dirty="0">
                <a:latin typeface="Times New Roman"/>
                <a:cs typeface="Times New Roman"/>
              </a:rPr>
              <a:t>serial </a:t>
            </a:r>
            <a:r>
              <a:rPr sz="2400" spc="-10" dirty="0">
                <a:latin typeface="Times New Roman"/>
                <a:cs typeface="Times New Roman"/>
              </a:rPr>
              <a:t>port </a:t>
            </a:r>
            <a:r>
              <a:rPr sz="2400" spc="-55" dirty="0">
                <a:latin typeface="Times New Roman"/>
                <a:cs typeface="Times New Roman"/>
              </a:rPr>
              <a:t>works </a:t>
            </a:r>
            <a:r>
              <a:rPr sz="2400" spc="-100" dirty="0">
                <a:latin typeface="Times New Roman"/>
                <a:cs typeface="Times New Roman"/>
              </a:rPr>
              <a:t>like </a:t>
            </a:r>
            <a:r>
              <a:rPr sz="2400" spc="-40" dirty="0">
                <a:latin typeface="Times New Roman"/>
                <a:cs typeface="Times New Roman"/>
              </a:rPr>
              <a:t>a </a:t>
            </a:r>
            <a:r>
              <a:rPr sz="2400" spc="-55" dirty="0">
                <a:latin typeface="Times New Roman"/>
                <a:cs typeface="Times New Roman"/>
              </a:rPr>
              <a:t>shift </a:t>
            </a:r>
            <a:r>
              <a:rPr sz="2400" spc="-25" dirty="0">
                <a:latin typeface="Times New Roman"/>
                <a:cs typeface="Times New Roman"/>
              </a:rPr>
              <a:t>register and </a:t>
            </a:r>
            <a:r>
              <a:rPr sz="2400" spc="-15" dirty="0">
                <a:latin typeface="Times New Roman"/>
                <a:cs typeface="Times New Roman"/>
              </a:rPr>
              <a:t>the  </a:t>
            </a:r>
            <a:r>
              <a:rPr sz="2400" spc="-25" dirty="0">
                <a:latin typeface="Times New Roman"/>
                <a:cs typeface="Times New Roman"/>
              </a:rPr>
              <a:t>data </a:t>
            </a:r>
            <a:r>
              <a:rPr sz="2400" spc="-30" dirty="0">
                <a:latin typeface="Times New Roman"/>
                <a:cs typeface="Times New Roman"/>
              </a:rPr>
              <a:t>transmission </a:t>
            </a:r>
            <a:r>
              <a:rPr sz="2400" spc="-55" dirty="0">
                <a:latin typeface="Times New Roman"/>
                <a:cs typeface="Times New Roman"/>
              </a:rPr>
              <a:t>works </a:t>
            </a:r>
            <a:r>
              <a:rPr sz="2400" spc="-65" dirty="0">
                <a:latin typeface="Times New Roman"/>
                <a:cs typeface="Times New Roman"/>
              </a:rPr>
              <a:t>synchronously </a:t>
            </a:r>
            <a:r>
              <a:rPr sz="2400" spc="-40" dirty="0">
                <a:latin typeface="Times New Roman"/>
                <a:cs typeface="Times New Roman"/>
              </a:rPr>
              <a:t>with a </a:t>
            </a:r>
            <a:r>
              <a:rPr sz="2400" spc="-125" dirty="0">
                <a:latin typeface="Times New Roman"/>
                <a:cs typeface="Times New Roman"/>
              </a:rPr>
              <a:t>clock </a:t>
            </a:r>
            <a:r>
              <a:rPr sz="2400" spc="-65" dirty="0">
                <a:latin typeface="Times New Roman"/>
                <a:cs typeface="Times New Roman"/>
              </a:rPr>
              <a:t>frequency </a:t>
            </a:r>
            <a:r>
              <a:rPr sz="2400" spc="-120" dirty="0">
                <a:latin typeface="Times New Roman"/>
                <a:cs typeface="Times New Roman"/>
              </a:rPr>
              <a:t>of  </a:t>
            </a:r>
            <a:r>
              <a:rPr sz="2400" spc="-90" dirty="0">
                <a:latin typeface="Times New Roman"/>
                <a:cs typeface="Times New Roman"/>
              </a:rPr>
              <a:t>f</a:t>
            </a:r>
            <a:r>
              <a:rPr sz="2400" spc="-135" baseline="-20833" dirty="0">
                <a:latin typeface="Times New Roman"/>
                <a:cs typeface="Times New Roman"/>
              </a:rPr>
              <a:t>osc</a:t>
            </a:r>
            <a:r>
              <a:rPr sz="2400" spc="225" baseline="-20833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/12.</a:t>
            </a:r>
            <a:endParaRPr sz="2400">
              <a:latin typeface="Times New Roman"/>
              <a:cs typeface="Times New Roman"/>
            </a:endParaRPr>
          </a:p>
          <a:p>
            <a:pPr marL="4191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400" spc="-70" dirty="0">
                <a:latin typeface="Times New Roman"/>
                <a:cs typeface="Times New Roman"/>
              </a:rPr>
              <a:t>Serial </a:t>
            </a:r>
            <a:r>
              <a:rPr sz="2400" spc="-25" dirty="0">
                <a:latin typeface="Times New Roman"/>
                <a:cs typeface="Times New Roman"/>
              </a:rPr>
              <a:t>data </a:t>
            </a:r>
            <a:r>
              <a:rPr sz="2400" spc="-75" dirty="0">
                <a:latin typeface="Times New Roman"/>
                <a:cs typeface="Times New Roman"/>
              </a:rPr>
              <a:t>is received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15" dirty="0">
                <a:latin typeface="Times New Roman"/>
                <a:cs typeface="Times New Roman"/>
              </a:rPr>
              <a:t>transmitted through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254" dirty="0">
                <a:latin typeface="Times New Roman"/>
                <a:cs typeface="Times New Roman"/>
              </a:rPr>
              <a:t>RXD.</a:t>
            </a:r>
            <a:endParaRPr sz="2400">
              <a:latin typeface="Times New Roman"/>
              <a:cs typeface="Times New Roman"/>
            </a:endParaRPr>
          </a:p>
          <a:p>
            <a:pPr marL="4191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400" spc="15" dirty="0">
                <a:latin typeface="Times New Roman"/>
                <a:cs typeface="Times New Roman"/>
              </a:rPr>
              <a:t>8 </a:t>
            </a:r>
            <a:r>
              <a:rPr sz="2400" spc="-45" dirty="0">
                <a:latin typeface="Times New Roman"/>
                <a:cs typeface="Times New Roman"/>
              </a:rPr>
              <a:t>bits </a:t>
            </a:r>
            <a:r>
              <a:rPr sz="2400" spc="-15" dirty="0">
                <a:latin typeface="Times New Roman"/>
                <a:cs typeface="Times New Roman"/>
              </a:rPr>
              <a:t>are </a:t>
            </a:r>
            <a:r>
              <a:rPr sz="2400" spc="15" dirty="0">
                <a:latin typeface="Times New Roman"/>
                <a:cs typeface="Times New Roman"/>
              </a:rPr>
              <a:t>transmitted/ </a:t>
            </a:r>
            <a:r>
              <a:rPr sz="2400" spc="-75" dirty="0">
                <a:latin typeface="Times New Roman"/>
                <a:cs typeface="Times New Roman"/>
              </a:rPr>
              <a:t>received </a:t>
            </a: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spc="-40" dirty="0">
                <a:latin typeface="Times New Roman"/>
                <a:cs typeface="Times New Roman"/>
              </a:rPr>
              <a:t>a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time.</a:t>
            </a:r>
            <a:endParaRPr sz="2400">
              <a:latin typeface="Times New Roman"/>
              <a:cs typeface="Times New Roman"/>
            </a:endParaRPr>
          </a:p>
          <a:p>
            <a:pPr marL="419100" marR="812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88950" algn="l"/>
                <a:tab pos="489584" algn="l"/>
              </a:tabLst>
            </a:pPr>
            <a:r>
              <a:rPr dirty="0"/>
              <a:t>	</a:t>
            </a:r>
            <a:r>
              <a:rPr sz="2400" spc="-80" dirty="0">
                <a:latin typeface="Times New Roman"/>
                <a:cs typeface="Times New Roman"/>
              </a:rPr>
              <a:t>Pin </a:t>
            </a:r>
            <a:r>
              <a:rPr sz="2400" spc="-285" dirty="0">
                <a:latin typeface="Times New Roman"/>
                <a:cs typeface="Times New Roman"/>
              </a:rPr>
              <a:t>TXD </a:t>
            </a:r>
            <a:r>
              <a:rPr sz="2400" spc="-20" dirty="0">
                <a:latin typeface="Times New Roman"/>
                <a:cs typeface="Times New Roman"/>
              </a:rPr>
              <a:t>outputs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55" dirty="0">
                <a:latin typeface="Times New Roman"/>
                <a:cs typeface="Times New Roman"/>
              </a:rPr>
              <a:t>shift </a:t>
            </a:r>
            <a:r>
              <a:rPr sz="2400" spc="-125" dirty="0">
                <a:latin typeface="Times New Roman"/>
                <a:cs typeface="Times New Roman"/>
              </a:rPr>
              <a:t>clock </a:t>
            </a:r>
            <a:r>
              <a:rPr sz="2400" spc="-60" dirty="0">
                <a:latin typeface="Times New Roman"/>
                <a:cs typeface="Times New Roman"/>
              </a:rPr>
              <a:t>pulses </a:t>
            </a:r>
            <a:r>
              <a:rPr sz="2400" spc="-120" dirty="0">
                <a:latin typeface="Times New Roman"/>
                <a:cs typeface="Times New Roman"/>
              </a:rPr>
              <a:t>of </a:t>
            </a:r>
            <a:r>
              <a:rPr sz="2400" spc="-65" dirty="0">
                <a:latin typeface="Times New Roman"/>
                <a:cs typeface="Times New Roman"/>
              </a:rPr>
              <a:t>frequency </a:t>
            </a:r>
            <a:r>
              <a:rPr sz="2400" spc="-90" dirty="0">
                <a:latin typeface="Times New Roman"/>
                <a:cs typeface="Times New Roman"/>
              </a:rPr>
              <a:t>f</a:t>
            </a:r>
            <a:r>
              <a:rPr sz="2400" spc="-135" baseline="-20833" dirty="0">
                <a:latin typeface="Times New Roman"/>
                <a:cs typeface="Times New Roman"/>
              </a:rPr>
              <a:t>osc </a:t>
            </a:r>
            <a:r>
              <a:rPr sz="2400" spc="-55" dirty="0">
                <a:latin typeface="Times New Roman"/>
                <a:cs typeface="Times New Roman"/>
              </a:rPr>
              <a:t>/12, </a:t>
            </a:r>
            <a:r>
              <a:rPr sz="2400" spc="-75" dirty="0">
                <a:latin typeface="Times New Roman"/>
                <a:cs typeface="Times New Roman"/>
              </a:rPr>
              <a:t>which  is </a:t>
            </a:r>
            <a:r>
              <a:rPr sz="2400" spc="-60" dirty="0">
                <a:latin typeface="Times New Roman"/>
                <a:cs typeface="Times New Roman"/>
              </a:rPr>
              <a:t>connected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40" dirty="0">
                <a:latin typeface="Times New Roman"/>
                <a:cs typeface="Times New Roman"/>
              </a:rPr>
              <a:t>external </a:t>
            </a:r>
            <a:r>
              <a:rPr sz="2400" spc="-50" dirty="0">
                <a:latin typeface="Times New Roman"/>
                <a:cs typeface="Times New Roman"/>
              </a:rPr>
              <a:t>circuitry for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synchronization.</a:t>
            </a:r>
            <a:endParaRPr sz="2400">
              <a:latin typeface="Times New Roman"/>
              <a:cs typeface="Times New Roman"/>
            </a:endParaRPr>
          </a:p>
          <a:p>
            <a:pPr marL="419100" marR="480059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2400" spc="-85" dirty="0">
                <a:latin typeface="Times New Roman"/>
                <a:cs typeface="Times New Roman"/>
              </a:rPr>
              <a:t>The </a:t>
            </a:r>
            <a:r>
              <a:rPr sz="2400" spc="-55" dirty="0">
                <a:latin typeface="Times New Roman"/>
                <a:cs typeface="Times New Roman"/>
              </a:rPr>
              <a:t>shift </a:t>
            </a:r>
            <a:r>
              <a:rPr sz="2400" spc="-65" dirty="0">
                <a:latin typeface="Times New Roman"/>
                <a:cs typeface="Times New Roman"/>
              </a:rPr>
              <a:t>frequency </a:t>
            </a:r>
            <a:r>
              <a:rPr sz="2400" spc="-10" dirty="0">
                <a:latin typeface="Times New Roman"/>
                <a:cs typeface="Times New Roman"/>
              </a:rPr>
              <a:t>or </a:t>
            </a:r>
            <a:r>
              <a:rPr sz="2400" spc="-40" dirty="0">
                <a:latin typeface="Times New Roman"/>
                <a:cs typeface="Times New Roman"/>
              </a:rPr>
              <a:t>baud </a:t>
            </a:r>
            <a:r>
              <a:rPr sz="2400" dirty="0">
                <a:latin typeface="Times New Roman"/>
                <a:cs typeface="Times New Roman"/>
              </a:rPr>
              <a:t>rate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90" dirty="0">
                <a:latin typeface="Times New Roman"/>
                <a:cs typeface="Times New Roman"/>
              </a:rPr>
              <a:t>always </a:t>
            </a:r>
            <a:r>
              <a:rPr sz="2400" spc="-130" dirty="0">
                <a:latin typeface="Times New Roman"/>
                <a:cs typeface="Times New Roman"/>
              </a:rPr>
              <a:t>1/12 </a:t>
            </a:r>
            <a:r>
              <a:rPr sz="2400" spc="-120" dirty="0">
                <a:latin typeface="Times New Roman"/>
                <a:cs typeface="Times New Roman"/>
              </a:rPr>
              <a:t>of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70" dirty="0">
                <a:latin typeface="Times New Roman"/>
                <a:cs typeface="Times New Roman"/>
              </a:rPr>
              <a:t>oscillator  frequency.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691" y="530478"/>
            <a:ext cx="6391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Serial </a:t>
            </a:r>
            <a:r>
              <a:rPr sz="3600" spc="-35" dirty="0"/>
              <a:t>v/s </a:t>
            </a:r>
            <a:r>
              <a:rPr sz="3600" spc="-20" dirty="0"/>
              <a:t>Parallel</a:t>
            </a:r>
            <a:r>
              <a:rPr sz="3600" spc="-35" dirty="0"/>
              <a:t> </a:t>
            </a:r>
            <a:r>
              <a:rPr sz="3600" spc="-10" dirty="0"/>
              <a:t>Communication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143000" y="2714244"/>
            <a:ext cx="6705600" cy="2915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1211"/>
            <a:ext cx="7390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>
                <a:latin typeface="Arial"/>
                <a:cs typeface="Arial"/>
              </a:rPr>
              <a:t>Serial </a:t>
            </a:r>
            <a:r>
              <a:rPr sz="4400" spc="-310" dirty="0">
                <a:latin typeface="Arial"/>
                <a:cs typeface="Arial"/>
              </a:rPr>
              <a:t>Data </a:t>
            </a:r>
            <a:r>
              <a:rPr sz="4400" spc="-335" dirty="0">
                <a:latin typeface="Arial"/>
                <a:cs typeface="Arial"/>
              </a:rPr>
              <a:t>Transmission</a:t>
            </a:r>
            <a:r>
              <a:rPr sz="4400" spc="-210" dirty="0">
                <a:latin typeface="Arial"/>
                <a:cs typeface="Arial"/>
              </a:rPr>
              <a:t> </a:t>
            </a:r>
            <a:r>
              <a:rPr sz="4400" spc="-450" dirty="0">
                <a:latin typeface="Arial"/>
                <a:cs typeface="Arial"/>
              </a:rPr>
              <a:t>Modes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691" y="949956"/>
            <a:ext cx="8072755" cy="36836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b="1" spc="-220" dirty="0">
                <a:latin typeface="Arial"/>
                <a:cs typeface="Arial"/>
              </a:rPr>
              <a:t>Mode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spc="-4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60" dirty="0">
                <a:latin typeface="Times New Roman"/>
                <a:cs typeface="Times New Roman"/>
              </a:rPr>
              <a:t>In </a:t>
            </a:r>
            <a:r>
              <a:rPr sz="2400" spc="-100" dirty="0">
                <a:latin typeface="Times New Roman"/>
                <a:cs typeface="Times New Roman"/>
              </a:rPr>
              <a:t>mode-1,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55" dirty="0">
                <a:latin typeface="Times New Roman"/>
                <a:cs typeface="Times New Roman"/>
              </a:rPr>
              <a:t>serial </a:t>
            </a:r>
            <a:r>
              <a:rPr sz="2400" spc="-10" dirty="0">
                <a:latin typeface="Times New Roman"/>
                <a:cs typeface="Times New Roman"/>
              </a:rPr>
              <a:t>port </a:t>
            </a:r>
            <a:r>
              <a:rPr sz="2400" spc="-55" dirty="0">
                <a:latin typeface="Times New Roman"/>
                <a:cs typeface="Times New Roman"/>
              </a:rPr>
              <a:t>functions </a:t>
            </a:r>
            <a:r>
              <a:rPr sz="2400" spc="-45" dirty="0">
                <a:latin typeface="Times New Roman"/>
                <a:cs typeface="Times New Roman"/>
              </a:rPr>
              <a:t>as </a:t>
            </a:r>
            <a:r>
              <a:rPr sz="2400" spc="-40" dirty="0">
                <a:latin typeface="Times New Roman"/>
                <a:cs typeface="Times New Roman"/>
              </a:rPr>
              <a:t>a </a:t>
            </a:r>
            <a:r>
              <a:rPr sz="2400" spc="-15" dirty="0">
                <a:latin typeface="Times New Roman"/>
                <a:cs typeface="Times New Roman"/>
              </a:rPr>
              <a:t>standard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Universal</a:t>
            </a:r>
            <a:endParaRPr sz="24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2400" spc="-80" dirty="0">
                <a:latin typeface="Times New Roman"/>
                <a:cs typeface="Times New Roman"/>
              </a:rPr>
              <a:t>Asynchronous </a:t>
            </a:r>
            <a:r>
              <a:rPr sz="2400" spc="-100" dirty="0">
                <a:latin typeface="Times New Roman"/>
                <a:cs typeface="Times New Roman"/>
              </a:rPr>
              <a:t>Receiver </a:t>
            </a:r>
            <a:r>
              <a:rPr sz="2400" spc="-15" dirty="0">
                <a:latin typeface="Times New Roman"/>
                <a:cs typeface="Times New Roman"/>
              </a:rPr>
              <a:t>Transmitter </a:t>
            </a:r>
            <a:r>
              <a:rPr sz="2400" spc="-190" dirty="0">
                <a:latin typeface="Times New Roman"/>
                <a:cs typeface="Times New Roman"/>
              </a:rPr>
              <a:t>(UART)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mode.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75" dirty="0">
                <a:latin typeface="Times New Roman"/>
                <a:cs typeface="Times New Roman"/>
              </a:rPr>
              <a:t>10 </a:t>
            </a:r>
            <a:r>
              <a:rPr sz="2400" spc="-45" dirty="0">
                <a:latin typeface="Times New Roman"/>
                <a:cs typeface="Times New Roman"/>
              </a:rPr>
              <a:t>bits </a:t>
            </a:r>
            <a:r>
              <a:rPr sz="2400" spc="-15" dirty="0">
                <a:latin typeface="Times New Roman"/>
                <a:cs typeface="Times New Roman"/>
              </a:rPr>
              <a:t>are transmitted through </a:t>
            </a:r>
            <a:r>
              <a:rPr sz="2400" spc="-285" dirty="0">
                <a:latin typeface="Times New Roman"/>
                <a:cs typeface="Times New Roman"/>
              </a:rPr>
              <a:t>TXD </a:t>
            </a:r>
            <a:r>
              <a:rPr sz="2400" spc="-10" dirty="0">
                <a:latin typeface="Times New Roman"/>
                <a:cs typeface="Times New Roman"/>
              </a:rPr>
              <a:t>or </a:t>
            </a:r>
            <a:r>
              <a:rPr sz="2400" spc="-75" dirty="0">
                <a:latin typeface="Times New Roman"/>
                <a:cs typeface="Times New Roman"/>
              </a:rPr>
              <a:t>received </a:t>
            </a:r>
            <a:r>
              <a:rPr sz="2400" spc="-15" dirty="0">
                <a:latin typeface="Times New Roman"/>
                <a:cs typeface="Times New Roman"/>
              </a:rPr>
              <a:t>through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254" dirty="0">
                <a:latin typeface="Times New Roman"/>
                <a:cs typeface="Times New Roman"/>
              </a:rPr>
              <a:t>RXD.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85" dirty="0">
                <a:latin typeface="Times New Roman"/>
                <a:cs typeface="Times New Roman"/>
              </a:rPr>
              <a:t>The </a:t>
            </a:r>
            <a:r>
              <a:rPr sz="2400" spc="-175" dirty="0">
                <a:latin typeface="Times New Roman"/>
                <a:cs typeface="Times New Roman"/>
              </a:rPr>
              <a:t>10 </a:t>
            </a:r>
            <a:r>
              <a:rPr sz="2400" spc="-45" dirty="0">
                <a:latin typeface="Times New Roman"/>
                <a:cs typeface="Times New Roman"/>
              </a:rPr>
              <a:t>bits </a:t>
            </a:r>
            <a:r>
              <a:rPr sz="2400" spc="-55" dirty="0">
                <a:latin typeface="Times New Roman"/>
                <a:cs typeface="Times New Roman"/>
              </a:rPr>
              <a:t>consist </a:t>
            </a:r>
            <a:r>
              <a:rPr sz="2400" spc="-120" dirty="0">
                <a:latin typeface="Times New Roman"/>
                <a:cs typeface="Times New Roman"/>
              </a:rPr>
              <a:t>of </a:t>
            </a:r>
            <a:r>
              <a:rPr sz="2400" spc="-60" dirty="0">
                <a:latin typeface="Times New Roman"/>
                <a:cs typeface="Times New Roman"/>
              </a:rPr>
              <a:t>one </a:t>
            </a:r>
            <a:r>
              <a:rPr sz="2400" spc="10" dirty="0">
                <a:latin typeface="Times New Roman"/>
                <a:cs typeface="Times New Roman"/>
              </a:rPr>
              <a:t>start </a:t>
            </a:r>
            <a:r>
              <a:rPr sz="2400" spc="-45" dirty="0">
                <a:latin typeface="Times New Roman"/>
                <a:cs typeface="Times New Roman"/>
              </a:rPr>
              <a:t>bit </a:t>
            </a:r>
            <a:r>
              <a:rPr sz="2400" spc="-65" dirty="0">
                <a:latin typeface="Times New Roman"/>
                <a:cs typeface="Times New Roman"/>
              </a:rPr>
              <a:t>(which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70" dirty="0">
                <a:latin typeface="Times New Roman"/>
                <a:cs typeface="Times New Roman"/>
              </a:rPr>
              <a:t>usually </a:t>
            </a:r>
            <a:r>
              <a:rPr sz="2400" spc="10" dirty="0">
                <a:latin typeface="Times New Roman"/>
                <a:cs typeface="Times New Roman"/>
              </a:rPr>
              <a:t>'0'), </a:t>
            </a:r>
            <a:r>
              <a:rPr sz="2400" spc="15" dirty="0">
                <a:latin typeface="Times New Roman"/>
                <a:cs typeface="Times New Roman"/>
              </a:rPr>
              <a:t>8 </a:t>
            </a:r>
            <a:r>
              <a:rPr sz="2400" spc="-25" dirty="0">
                <a:latin typeface="Times New Roman"/>
                <a:cs typeface="Times New Roman"/>
              </a:rPr>
              <a:t>data  </a:t>
            </a:r>
            <a:r>
              <a:rPr sz="2400" spc="-45" dirty="0">
                <a:latin typeface="Times New Roman"/>
                <a:cs typeface="Times New Roman"/>
              </a:rPr>
              <a:t>bits </a:t>
            </a:r>
            <a:r>
              <a:rPr sz="2400" spc="-210" dirty="0">
                <a:latin typeface="Times New Roman"/>
                <a:cs typeface="Times New Roman"/>
              </a:rPr>
              <a:t>(LSB </a:t>
            </a:r>
            <a:r>
              <a:rPr sz="2400" spc="-80" dirty="0">
                <a:latin typeface="Times New Roman"/>
                <a:cs typeface="Times New Roman"/>
              </a:rPr>
              <a:t>is </a:t>
            </a:r>
            <a:r>
              <a:rPr sz="2400" spc="-20" dirty="0">
                <a:latin typeface="Times New Roman"/>
                <a:cs typeface="Times New Roman"/>
              </a:rPr>
              <a:t>sent </a:t>
            </a:r>
            <a:r>
              <a:rPr sz="2400" spc="-35" dirty="0">
                <a:latin typeface="Times New Roman"/>
                <a:cs typeface="Times New Roman"/>
              </a:rPr>
              <a:t>first/received first),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40" dirty="0">
                <a:latin typeface="Times New Roman"/>
                <a:cs typeface="Times New Roman"/>
              </a:rPr>
              <a:t>a stop </a:t>
            </a:r>
            <a:r>
              <a:rPr sz="2400" spc="-45" dirty="0">
                <a:latin typeface="Times New Roman"/>
                <a:cs typeface="Times New Roman"/>
              </a:rPr>
              <a:t>bit </a:t>
            </a:r>
            <a:r>
              <a:rPr sz="2400" spc="-60" dirty="0">
                <a:latin typeface="Times New Roman"/>
                <a:cs typeface="Times New Roman"/>
              </a:rPr>
              <a:t>(which </a:t>
            </a:r>
            <a:r>
              <a:rPr sz="2400" spc="-75" dirty="0">
                <a:latin typeface="Times New Roman"/>
                <a:cs typeface="Times New Roman"/>
              </a:rPr>
              <a:t>is  </a:t>
            </a:r>
            <a:r>
              <a:rPr sz="2400" spc="-70" dirty="0">
                <a:latin typeface="Times New Roman"/>
                <a:cs typeface="Times New Roman"/>
              </a:rPr>
              <a:t>usually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'1').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14" dirty="0">
                <a:latin typeface="Times New Roman"/>
                <a:cs typeface="Times New Roman"/>
              </a:rPr>
              <a:t>Once </a:t>
            </a:r>
            <a:r>
              <a:rPr sz="2400" spc="-75" dirty="0">
                <a:latin typeface="Times New Roman"/>
                <a:cs typeface="Times New Roman"/>
              </a:rPr>
              <a:t>received,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40" dirty="0">
                <a:latin typeface="Times New Roman"/>
                <a:cs typeface="Times New Roman"/>
              </a:rPr>
              <a:t>stop bit </a:t>
            </a:r>
            <a:r>
              <a:rPr sz="2400" spc="-90" dirty="0">
                <a:latin typeface="Times New Roman"/>
                <a:cs typeface="Times New Roman"/>
              </a:rPr>
              <a:t>goes </a:t>
            </a:r>
            <a:r>
              <a:rPr sz="2400" spc="-40" dirty="0">
                <a:latin typeface="Times New Roman"/>
                <a:cs typeface="Times New Roman"/>
              </a:rPr>
              <a:t>into </a:t>
            </a:r>
            <a:r>
              <a:rPr sz="2400" spc="-180" dirty="0">
                <a:latin typeface="Times New Roman"/>
                <a:cs typeface="Times New Roman"/>
              </a:rPr>
              <a:t>RB8 </a:t>
            </a:r>
            <a:r>
              <a:rPr sz="2400" spc="-35" dirty="0">
                <a:latin typeface="Times New Roman"/>
                <a:cs typeface="Times New Roman"/>
              </a:rPr>
              <a:t>in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85" dirty="0">
                <a:latin typeface="Times New Roman"/>
                <a:cs typeface="Times New Roman"/>
              </a:rPr>
              <a:t>special </a:t>
            </a:r>
            <a:r>
              <a:rPr sz="2400" spc="-50" dirty="0">
                <a:latin typeface="Times New Roman"/>
                <a:cs typeface="Times New Roman"/>
              </a:rPr>
              <a:t>function  </a:t>
            </a:r>
            <a:r>
              <a:rPr sz="2400" spc="-30" dirty="0">
                <a:latin typeface="Times New Roman"/>
                <a:cs typeface="Times New Roman"/>
              </a:rPr>
              <a:t>register </a:t>
            </a:r>
            <a:r>
              <a:rPr sz="2400" spc="-204" dirty="0">
                <a:latin typeface="Times New Roman"/>
                <a:cs typeface="Times New Roman"/>
              </a:rPr>
              <a:t>SCON. </a:t>
            </a:r>
            <a:r>
              <a:rPr sz="2400" spc="-85" dirty="0">
                <a:latin typeface="Times New Roman"/>
                <a:cs typeface="Times New Roman"/>
              </a:rPr>
              <a:t>The </a:t>
            </a:r>
            <a:r>
              <a:rPr sz="2400" spc="-40" dirty="0">
                <a:latin typeface="Times New Roman"/>
                <a:cs typeface="Times New Roman"/>
              </a:rPr>
              <a:t>baud </a:t>
            </a:r>
            <a:r>
              <a:rPr sz="2400" dirty="0">
                <a:latin typeface="Times New Roman"/>
                <a:cs typeface="Times New Roman"/>
              </a:rPr>
              <a:t>rate </a:t>
            </a:r>
            <a:r>
              <a:rPr sz="2400" spc="-75" dirty="0">
                <a:latin typeface="Times New Roman"/>
                <a:cs typeface="Times New Roman"/>
              </a:rPr>
              <a:t>is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variable.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1211"/>
            <a:ext cx="7390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>
                <a:latin typeface="Arial"/>
                <a:cs typeface="Arial"/>
              </a:rPr>
              <a:t>Serial </a:t>
            </a:r>
            <a:r>
              <a:rPr sz="4400" spc="-310" dirty="0">
                <a:latin typeface="Arial"/>
                <a:cs typeface="Arial"/>
              </a:rPr>
              <a:t>Data </a:t>
            </a:r>
            <a:r>
              <a:rPr sz="4400" spc="-335" dirty="0">
                <a:latin typeface="Arial"/>
                <a:cs typeface="Arial"/>
              </a:rPr>
              <a:t>Transmission</a:t>
            </a:r>
            <a:r>
              <a:rPr sz="4400" spc="-210" dirty="0">
                <a:latin typeface="Arial"/>
                <a:cs typeface="Arial"/>
              </a:rPr>
              <a:t> </a:t>
            </a:r>
            <a:r>
              <a:rPr sz="4400" spc="-450" dirty="0">
                <a:latin typeface="Arial"/>
                <a:cs typeface="Arial"/>
              </a:rPr>
              <a:t>Modes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691" y="990727"/>
            <a:ext cx="8572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210" dirty="0">
                <a:latin typeface="Arial"/>
                <a:cs typeface="Arial"/>
              </a:rPr>
              <a:t>Mode</a:t>
            </a:r>
            <a:r>
              <a:rPr sz="2200" b="1" spc="-175" dirty="0">
                <a:latin typeface="Arial"/>
                <a:cs typeface="Arial"/>
              </a:rPr>
              <a:t> </a:t>
            </a:r>
            <a:r>
              <a:rPr sz="2200" b="1" spc="-110" dirty="0"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891" y="1359535"/>
            <a:ext cx="8188959" cy="2674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0" indent="-342900">
              <a:lnSpc>
                <a:spcPts val="2510"/>
              </a:lnSpc>
              <a:spcBef>
                <a:spcPts val="9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200" spc="-55" dirty="0">
                <a:latin typeface="Times New Roman"/>
                <a:cs typeface="Times New Roman"/>
              </a:rPr>
              <a:t>In </a:t>
            </a:r>
            <a:r>
              <a:rPr sz="2200" spc="-25" dirty="0">
                <a:latin typeface="Times New Roman"/>
                <a:cs typeface="Times New Roman"/>
              </a:rPr>
              <a:t>this </a:t>
            </a:r>
            <a:r>
              <a:rPr sz="2200" spc="-60" dirty="0">
                <a:latin typeface="Times New Roman"/>
                <a:cs typeface="Times New Roman"/>
              </a:rPr>
              <a:t>mode </a:t>
            </a:r>
            <a:r>
              <a:rPr sz="2200" spc="-340" dirty="0">
                <a:latin typeface="Times New Roman"/>
                <a:cs typeface="Times New Roman"/>
              </a:rPr>
              <a:t>11 </a:t>
            </a:r>
            <a:r>
              <a:rPr sz="2200" spc="-45" dirty="0">
                <a:latin typeface="Times New Roman"/>
                <a:cs typeface="Times New Roman"/>
              </a:rPr>
              <a:t>bits </a:t>
            </a:r>
            <a:r>
              <a:rPr sz="2200" spc="-20" dirty="0">
                <a:latin typeface="Times New Roman"/>
                <a:cs typeface="Times New Roman"/>
              </a:rPr>
              <a:t>are </a:t>
            </a:r>
            <a:r>
              <a:rPr sz="2200" spc="-10" dirty="0">
                <a:latin typeface="Times New Roman"/>
                <a:cs typeface="Times New Roman"/>
              </a:rPr>
              <a:t>transmitted </a:t>
            </a:r>
            <a:r>
              <a:rPr sz="2200" spc="-15" dirty="0">
                <a:latin typeface="Times New Roman"/>
                <a:cs typeface="Times New Roman"/>
              </a:rPr>
              <a:t>through </a:t>
            </a:r>
            <a:r>
              <a:rPr sz="2200" spc="-265" dirty="0">
                <a:latin typeface="Times New Roman"/>
                <a:cs typeface="Times New Roman"/>
              </a:rPr>
              <a:t>TXD </a:t>
            </a:r>
            <a:r>
              <a:rPr sz="2200" spc="-10" dirty="0">
                <a:latin typeface="Times New Roman"/>
                <a:cs typeface="Times New Roman"/>
              </a:rPr>
              <a:t>or </a:t>
            </a:r>
            <a:r>
              <a:rPr sz="2200" spc="-75" dirty="0">
                <a:latin typeface="Times New Roman"/>
                <a:cs typeface="Times New Roman"/>
              </a:rPr>
              <a:t>received</a:t>
            </a:r>
            <a:r>
              <a:rPr sz="2200" spc="-2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through</a:t>
            </a:r>
            <a:endParaRPr sz="2200">
              <a:latin typeface="Times New Roman"/>
              <a:cs typeface="Times New Roman"/>
            </a:endParaRPr>
          </a:p>
          <a:p>
            <a:pPr marL="406400">
              <a:lnSpc>
                <a:spcPts val="2510"/>
              </a:lnSpc>
            </a:pPr>
            <a:r>
              <a:rPr sz="2200" spc="-235" dirty="0">
                <a:latin typeface="Times New Roman"/>
                <a:cs typeface="Times New Roman"/>
              </a:rPr>
              <a:t>RXD.</a:t>
            </a:r>
            <a:endParaRPr sz="2200">
              <a:latin typeface="Times New Roman"/>
              <a:cs typeface="Times New Roman"/>
            </a:endParaRPr>
          </a:p>
          <a:p>
            <a:pPr marL="406400" marR="70485" indent="-342900">
              <a:lnSpc>
                <a:spcPts val="2380"/>
              </a:lnSpc>
              <a:spcBef>
                <a:spcPts val="56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200" spc="-75" dirty="0">
                <a:latin typeface="Times New Roman"/>
                <a:cs typeface="Times New Roman"/>
              </a:rPr>
              <a:t>The </a:t>
            </a:r>
            <a:r>
              <a:rPr sz="2200" spc="-50" dirty="0">
                <a:latin typeface="Times New Roman"/>
                <a:cs typeface="Times New Roman"/>
              </a:rPr>
              <a:t>various </a:t>
            </a:r>
            <a:r>
              <a:rPr sz="2200" spc="-45" dirty="0">
                <a:latin typeface="Times New Roman"/>
                <a:cs typeface="Times New Roman"/>
              </a:rPr>
              <a:t>bits </a:t>
            </a:r>
            <a:r>
              <a:rPr sz="2200" spc="-15" dirty="0">
                <a:latin typeface="Times New Roman"/>
                <a:cs typeface="Times New Roman"/>
              </a:rPr>
              <a:t>are </a:t>
            </a:r>
            <a:r>
              <a:rPr sz="2200" spc="-45" dirty="0">
                <a:latin typeface="Times New Roman"/>
                <a:cs typeface="Times New Roman"/>
              </a:rPr>
              <a:t>as </a:t>
            </a:r>
            <a:r>
              <a:rPr sz="2200" spc="-85" dirty="0">
                <a:latin typeface="Times New Roman"/>
                <a:cs typeface="Times New Roman"/>
              </a:rPr>
              <a:t>follows: </a:t>
            </a:r>
            <a:r>
              <a:rPr sz="2200" spc="-40" dirty="0">
                <a:latin typeface="Times New Roman"/>
                <a:cs typeface="Times New Roman"/>
              </a:rPr>
              <a:t>a </a:t>
            </a:r>
            <a:r>
              <a:rPr sz="2200" spc="10" dirty="0">
                <a:latin typeface="Times New Roman"/>
                <a:cs typeface="Times New Roman"/>
              </a:rPr>
              <a:t>start </a:t>
            </a:r>
            <a:r>
              <a:rPr sz="2200" spc="-40" dirty="0">
                <a:latin typeface="Times New Roman"/>
                <a:cs typeface="Times New Roman"/>
              </a:rPr>
              <a:t>bit </a:t>
            </a:r>
            <a:r>
              <a:rPr sz="2200" spc="-65" dirty="0">
                <a:latin typeface="Times New Roman"/>
                <a:cs typeface="Times New Roman"/>
              </a:rPr>
              <a:t>(usually </a:t>
            </a:r>
            <a:r>
              <a:rPr sz="2200" spc="10" dirty="0">
                <a:latin typeface="Times New Roman"/>
                <a:cs typeface="Times New Roman"/>
              </a:rPr>
              <a:t>'0'), 8 </a:t>
            </a:r>
            <a:r>
              <a:rPr sz="2200" spc="-25" dirty="0">
                <a:latin typeface="Times New Roman"/>
                <a:cs typeface="Times New Roman"/>
              </a:rPr>
              <a:t>data </a:t>
            </a:r>
            <a:r>
              <a:rPr sz="2200" spc="-45" dirty="0">
                <a:latin typeface="Times New Roman"/>
                <a:cs typeface="Times New Roman"/>
              </a:rPr>
              <a:t>bits </a:t>
            </a:r>
            <a:r>
              <a:rPr sz="2200" spc="-195" dirty="0">
                <a:latin typeface="Times New Roman"/>
                <a:cs typeface="Times New Roman"/>
              </a:rPr>
              <a:t>(LSB  </a:t>
            </a:r>
            <a:r>
              <a:rPr sz="2200" spc="-35" dirty="0">
                <a:latin typeface="Times New Roman"/>
                <a:cs typeface="Times New Roman"/>
              </a:rPr>
              <a:t>first), </a:t>
            </a:r>
            <a:r>
              <a:rPr sz="2200" spc="-40" dirty="0">
                <a:latin typeface="Times New Roman"/>
                <a:cs typeface="Times New Roman"/>
              </a:rPr>
              <a:t>a programmable 9 </a:t>
            </a:r>
            <a:r>
              <a:rPr sz="2175" spc="22" baseline="24904" dirty="0">
                <a:latin typeface="Times New Roman"/>
                <a:cs typeface="Times New Roman"/>
              </a:rPr>
              <a:t>th </a:t>
            </a:r>
            <a:r>
              <a:rPr sz="2200" spc="-114" dirty="0">
                <a:latin typeface="Times New Roman"/>
                <a:cs typeface="Times New Roman"/>
              </a:rPr>
              <a:t>(TB8 </a:t>
            </a:r>
            <a:r>
              <a:rPr sz="2200" spc="-10" dirty="0">
                <a:latin typeface="Times New Roman"/>
                <a:cs typeface="Times New Roman"/>
              </a:rPr>
              <a:t>or </a:t>
            </a:r>
            <a:r>
              <a:rPr sz="2200" spc="-95" dirty="0">
                <a:latin typeface="Times New Roman"/>
                <a:cs typeface="Times New Roman"/>
              </a:rPr>
              <a:t>RB8)bit </a:t>
            </a:r>
            <a:r>
              <a:rPr sz="2200" spc="-30" dirty="0">
                <a:latin typeface="Times New Roman"/>
                <a:cs typeface="Times New Roman"/>
              </a:rPr>
              <a:t>and </a:t>
            </a:r>
            <a:r>
              <a:rPr sz="2200" spc="-40" dirty="0">
                <a:latin typeface="Times New Roman"/>
                <a:cs typeface="Times New Roman"/>
              </a:rPr>
              <a:t>a </a:t>
            </a:r>
            <a:r>
              <a:rPr sz="2200" spc="-35" dirty="0">
                <a:latin typeface="Times New Roman"/>
                <a:cs typeface="Times New Roman"/>
              </a:rPr>
              <a:t>stop </a:t>
            </a:r>
            <a:r>
              <a:rPr sz="2200" spc="-40" dirty="0">
                <a:latin typeface="Times New Roman"/>
                <a:cs typeface="Times New Roman"/>
              </a:rPr>
              <a:t>bit </a:t>
            </a:r>
            <a:r>
              <a:rPr sz="2200" spc="-65" dirty="0">
                <a:latin typeface="Times New Roman"/>
                <a:cs typeface="Times New Roman"/>
              </a:rPr>
              <a:t>(usually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'1').</a:t>
            </a:r>
            <a:endParaRPr sz="2200">
              <a:latin typeface="Times New Roman"/>
              <a:cs typeface="Times New Roman"/>
            </a:endParaRPr>
          </a:p>
          <a:p>
            <a:pPr marL="406400" marR="69850" indent="-342900">
              <a:lnSpc>
                <a:spcPts val="2380"/>
              </a:lnSpc>
              <a:spcBef>
                <a:spcPts val="52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200" spc="-105" dirty="0">
                <a:latin typeface="Times New Roman"/>
                <a:cs typeface="Times New Roman"/>
              </a:rPr>
              <a:t>While </a:t>
            </a:r>
            <a:r>
              <a:rPr sz="2200" spc="-20" dirty="0">
                <a:latin typeface="Times New Roman"/>
                <a:cs typeface="Times New Roman"/>
              </a:rPr>
              <a:t>transmitting, </a:t>
            </a:r>
            <a:r>
              <a:rPr sz="2200" spc="-15" dirty="0">
                <a:latin typeface="Times New Roman"/>
                <a:cs typeface="Times New Roman"/>
              </a:rPr>
              <a:t>the </a:t>
            </a:r>
            <a:r>
              <a:rPr sz="2200" spc="-40" dirty="0">
                <a:latin typeface="Times New Roman"/>
                <a:cs typeface="Times New Roman"/>
              </a:rPr>
              <a:t>9 </a:t>
            </a:r>
            <a:r>
              <a:rPr sz="2175" spc="22" baseline="24904" dirty="0">
                <a:latin typeface="Times New Roman"/>
                <a:cs typeface="Times New Roman"/>
              </a:rPr>
              <a:t>th </a:t>
            </a:r>
            <a:r>
              <a:rPr sz="2200" spc="-25" dirty="0">
                <a:latin typeface="Times New Roman"/>
                <a:cs typeface="Times New Roman"/>
              </a:rPr>
              <a:t>data </a:t>
            </a:r>
            <a:r>
              <a:rPr sz="2200" spc="-40" dirty="0">
                <a:latin typeface="Times New Roman"/>
                <a:cs typeface="Times New Roman"/>
              </a:rPr>
              <a:t>bit </a:t>
            </a:r>
            <a:r>
              <a:rPr sz="2200" spc="-114" dirty="0">
                <a:latin typeface="Times New Roman"/>
                <a:cs typeface="Times New Roman"/>
              </a:rPr>
              <a:t>(TB8 </a:t>
            </a:r>
            <a:r>
              <a:rPr sz="2200" spc="-35" dirty="0">
                <a:latin typeface="Times New Roman"/>
                <a:cs typeface="Times New Roman"/>
              </a:rPr>
              <a:t>in </a:t>
            </a:r>
            <a:r>
              <a:rPr sz="2200" spc="-175" dirty="0">
                <a:latin typeface="Times New Roman"/>
                <a:cs typeface="Times New Roman"/>
              </a:rPr>
              <a:t>SCON) </a:t>
            </a:r>
            <a:r>
              <a:rPr sz="2200" spc="-60" dirty="0">
                <a:latin typeface="Times New Roman"/>
                <a:cs typeface="Times New Roman"/>
              </a:rPr>
              <a:t>can </a:t>
            </a:r>
            <a:r>
              <a:rPr sz="2200" spc="-70" dirty="0">
                <a:latin typeface="Times New Roman"/>
                <a:cs typeface="Times New Roman"/>
              </a:rPr>
              <a:t>be </a:t>
            </a:r>
            <a:r>
              <a:rPr sz="2200" spc="-60" dirty="0">
                <a:latin typeface="Times New Roman"/>
                <a:cs typeface="Times New Roman"/>
              </a:rPr>
              <a:t>assigned </a:t>
            </a:r>
            <a:r>
              <a:rPr sz="2200" spc="-25" dirty="0">
                <a:latin typeface="Times New Roman"/>
                <a:cs typeface="Times New Roman"/>
              </a:rPr>
              <a:t>the  </a:t>
            </a:r>
            <a:r>
              <a:rPr sz="2200" spc="-75" dirty="0">
                <a:latin typeface="Times New Roman"/>
                <a:cs typeface="Times New Roman"/>
              </a:rPr>
              <a:t>value </a:t>
            </a:r>
            <a:r>
              <a:rPr sz="2200" spc="40" dirty="0">
                <a:latin typeface="Times New Roman"/>
                <a:cs typeface="Times New Roman"/>
              </a:rPr>
              <a:t>'0' </a:t>
            </a:r>
            <a:r>
              <a:rPr sz="2200" spc="-10" dirty="0">
                <a:latin typeface="Times New Roman"/>
                <a:cs typeface="Times New Roman"/>
              </a:rPr>
              <a:t>or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'1'.</a:t>
            </a:r>
            <a:endParaRPr sz="2200">
              <a:latin typeface="Times New Roman"/>
              <a:cs typeface="Times New Roman"/>
            </a:endParaRPr>
          </a:p>
          <a:p>
            <a:pPr marL="871219" marR="68580" lvl="1" indent="-342900">
              <a:lnSpc>
                <a:spcPts val="2380"/>
              </a:lnSpc>
              <a:spcBef>
                <a:spcPts val="525"/>
              </a:spcBef>
              <a:buFont typeface="Wingdings"/>
              <a:buChar char=""/>
              <a:tabLst>
                <a:tab pos="871219" algn="l"/>
              </a:tabLst>
            </a:pPr>
            <a:r>
              <a:rPr sz="2200" spc="-65" dirty="0">
                <a:latin typeface="Times New Roman"/>
                <a:cs typeface="Times New Roman"/>
              </a:rPr>
              <a:t>For </a:t>
            </a:r>
            <a:r>
              <a:rPr sz="2200" spc="-70" dirty="0">
                <a:latin typeface="Times New Roman"/>
                <a:cs typeface="Times New Roman"/>
              </a:rPr>
              <a:t>example, </a:t>
            </a:r>
            <a:r>
              <a:rPr sz="2200" spc="-110" dirty="0">
                <a:latin typeface="Times New Roman"/>
                <a:cs typeface="Times New Roman"/>
              </a:rPr>
              <a:t>if </a:t>
            </a:r>
            <a:r>
              <a:rPr sz="2200" spc="-15" dirty="0">
                <a:latin typeface="Times New Roman"/>
                <a:cs typeface="Times New Roman"/>
              </a:rPr>
              <a:t>the </a:t>
            </a:r>
            <a:r>
              <a:rPr sz="2200" spc="-35" dirty="0">
                <a:latin typeface="Times New Roman"/>
                <a:cs typeface="Times New Roman"/>
              </a:rPr>
              <a:t>information </a:t>
            </a:r>
            <a:r>
              <a:rPr sz="2200" spc="-110" dirty="0">
                <a:latin typeface="Times New Roman"/>
                <a:cs typeface="Times New Roman"/>
              </a:rPr>
              <a:t>of </a:t>
            </a:r>
            <a:r>
              <a:rPr sz="2200" spc="-40" dirty="0">
                <a:latin typeface="Times New Roman"/>
                <a:cs typeface="Times New Roman"/>
              </a:rPr>
              <a:t>parity </a:t>
            </a:r>
            <a:r>
              <a:rPr sz="2200" spc="-70" dirty="0">
                <a:latin typeface="Times New Roman"/>
                <a:cs typeface="Times New Roman"/>
              </a:rPr>
              <a:t>is </a:t>
            </a:r>
            <a:r>
              <a:rPr sz="2200" spc="-35" dirty="0">
                <a:latin typeface="Times New Roman"/>
                <a:cs typeface="Times New Roman"/>
              </a:rPr>
              <a:t>to </a:t>
            </a:r>
            <a:r>
              <a:rPr sz="2200" spc="-70" dirty="0">
                <a:latin typeface="Times New Roman"/>
                <a:cs typeface="Times New Roman"/>
              </a:rPr>
              <a:t>be </a:t>
            </a:r>
            <a:r>
              <a:rPr sz="2200" spc="-20" dirty="0">
                <a:latin typeface="Times New Roman"/>
                <a:cs typeface="Times New Roman"/>
              </a:rPr>
              <a:t>transmitted, </a:t>
            </a:r>
            <a:r>
              <a:rPr sz="2200" spc="-15" dirty="0">
                <a:latin typeface="Times New Roman"/>
                <a:cs typeface="Times New Roman"/>
              </a:rPr>
              <a:t>the  </a:t>
            </a:r>
            <a:r>
              <a:rPr sz="2200" spc="-40" dirty="0">
                <a:latin typeface="Times New Roman"/>
                <a:cs typeface="Times New Roman"/>
              </a:rPr>
              <a:t>parity bit </a:t>
            </a:r>
            <a:r>
              <a:rPr sz="2200" spc="-60" dirty="0">
                <a:latin typeface="Times New Roman"/>
                <a:cs typeface="Times New Roman"/>
              </a:rPr>
              <a:t>(P) </a:t>
            </a:r>
            <a:r>
              <a:rPr sz="2200" spc="-40" dirty="0">
                <a:latin typeface="Times New Roman"/>
                <a:cs typeface="Times New Roman"/>
              </a:rPr>
              <a:t>in </a:t>
            </a:r>
            <a:r>
              <a:rPr sz="2200" spc="-195" dirty="0">
                <a:latin typeface="Times New Roman"/>
                <a:cs typeface="Times New Roman"/>
              </a:rPr>
              <a:t>PSW </a:t>
            </a:r>
            <a:r>
              <a:rPr sz="2200" spc="-80" dirty="0">
                <a:latin typeface="Times New Roman"/>
                <a:cs typeface="Times New Roman"/>
              </a:rPr>
              <a:t>could </a:t>
            </a:r>
            <a:r>
              <a:rPr sz="2200" spc="-70" dirty="0">
                <a:latin typeface="Times New Roman"/>
                <a:cs typeface="Times New Roman"/>
              </a:rPr>
              <a:t>be </a:t>
            </a:r>
            <a:r>
              <a:rPr sz="2200" spc="-75" dirty="0">
                <a:latin typeface="Times New Roman"/>
                <a:cs typeface="Times New Roman"/>
              </a:rPr>
              <a:t>moved </a:t>
            </a:r>
            <a:r>
              <a:rPr sz="2200" spc="-35" dirty="0">
                <a:latin typeface="Times New Roman"/>
                <a:cs typeface="Times New Roman"/>
              </a:rPr>
              <a:t>into </a:t>
            </a:r>
            <a:r>
              <a:rPr sz="2200" spc="-125" dirty="0">
                <a:latin typeface="Times New Roman"/>
                <a:cs typeface="Times New Roman"/>
              </a:rPr>
              <a:t>TB8. </a:t>
            </a:r>
            <a:r>
              <a:rPr sz="2200" spc="-105" dirty="0">
                <a:latin typeface="Times New Roman"/>
                <a:cs typeface="Times New Roman"/>
              </a:rPr>
              <a:t>On </a:t>
            </a:r>
            <a:r>
              <a:rPr sz="2200" spc="-45" dirty="0">
                <a:latin typeface="Times New Roman"/>
                <a:cs typeface="Times New Roman"/>
              </a:rPr>
              <a:t>reception</a:t>
            </a:r>
            <a:r>
              <a:rPr sz="2200" spc="434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of </a:t>
            </a:r>
            <a:r>
              <a:rPr sz="2200" spc="-15" dirty="0">
                <a:latin typeface="Times New Roman"/>
                <a:cs typeface="Times New Roman"/>
              </a:rPr>
              <a:t>the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5623" y="3891534"/>
            <a:ext cx="4051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00" spc="-60" baseline="-16414" dirty="0">
                <a:latin typeface="Times New Roman"/>
                <a:cs typeface="Times New Roman"/>
              </a:rPr>
              <a:t>9</a:t>
            </a:r>
            <a:r>
              <a:rPr sz="3300" spc="-345" baseline="-16414" dirty="0">
                <a:latin typeface="Times New Roman"/>
                <a:cs typeface="Times New Roman"/>
              </a:rPr>
              <a:t> </a:t>
            </a:r>
            <a:r>
              <a:rPr sz="1450" spc="5" dirty="0">
                <a:latin typeface="Times New Roman"/>
                <a:cs typeface="Times New Roman"/>
              </a:rPr>
              <a:t>th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9411" y="3975353"/>
            <a:ext cx="7264400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  <a:tabLst>
                <a:tab pos="1850389" algn="l"/>
              </a:tabLst>
            </a:pPr>
            <a:r>
              <a:rPr sz="2200" spc="-35" dirty="0">
                <a:latin typeface="Times New Roman"/>
                <a:cs typeface="Times New Roman"/>
              </a:rPr>
              <a:t>data,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the	</a:t>
            </a:r>
            <a:r>
              <a:rPr sz="2200" spc="-40" dirty="0">
                <a:latin typeface="Times New Roman"/>
                <a:cs typeface="Times New Roman"/>
              </a:rPr>
              <a:t>bit </a:t>
            </a:r>
            <a:r>
              <a:rPr sz="2200" spc="-85" dirty="0">
                <a:latin typeface="Times New Roman"/>
                <a:cs typeface="Times New Roman"/>
              </a:rPr>
              <a:t>goes </a:t>
            </a:r>
            <a:r>
              <a:rPr sz="2200" spc="-35" dirty="0">
                <a:latin typeface="Times New Roman"/>
                <a:cs typeface="Times New Roman"/>
              </a:rPr>
              <a:t>into </a:t>
            </a:r>
            <a:r>
              <a:rPr sz="2200" spc="-170" dirty="0">
                <a:latin typeface="Times New Roman"/>
                <a:cs typeface="Times New Roman"/>
              </a:rPr>
              <a:t>RB8 </a:t>
            </a:r>
            <a:r>
              <a:rPr sz="2200" spc="-35" dirty="0">
                <a:latin typeface="Times New Roman"/>
                <a:cs typeface="Times New Roman"/>
              </a:rPr>
              <a:t>in </a:t>
            </a:r>
            <a:r>
              <a:rPr sz="2200" spc="-114" dirty="0">
                <a:latin typeface="Times New Roman"/>
                <a:cs typeface="Times New Roman"/>
              </a:rPr>
              <a:t>'SCON', </a:t>
            </a:r>
            <a:r>
              <a:rPr sz="2200" spc="-75" dirty="0">
                <a:latin typeface="Times New Roman"/>
                <a:cs typeface="Times New Roman"/>
              </a:rPr>
              <a:t>while </a:t>
            </a:r>
            <a:r>
              <a:rPr sz="2200" spc="-15" dirty="0">
                <a:latin typeface="Times New Roman"/>
                <a:cs typeface="Times New Roman"/>
              </a:rPr>
              <a:t>the </a:t>
            </a:r>
            <a:r>
              <a:rPr sz="2200" spc="-35" dirty="0">
                <a:latin typeface="Times New Roman"/>
                <a:cs typeface="Times New Roman"/>
              </a:rPr>
              <a:t>stop </a:t>
            </a:r>
            <a:r>
              <a:rPr sz="2200" spc="-40" dirty="0">
                <a:latin typeface="Times New Roman"/>
                <a:cs typeface="Times New Roman"/>
              </a:rPr>
              <a:t>bit </a:t>
            </a:r>
            <a:r>
              <a:rPr sz="2200" spc="-80" dirty="0">
                <a:latin typeface="Times New Roman"/>
                <a:cs typeface="Times New Roman"/>
              </a:rPr>
              <a:t>is  </a:t>
            </a:r>
            <a:r>
              <a:rPr sz="2200" spc="-50" dirty="0">
                <a:latin typeface="Times New Roman"/>
                <a:cs typeface="Times New Roman"/>
              </a:rPr>
              <a:t>ignored.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691" y="5316727"/>
            <a:ext cx="1231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291" y="4645609"/>
            <a:ext cx="813244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2900">
              <a:lnSpc>
                <a:spcPts val="2510"/>
              </a:lnSpc>
              <a:spcBef>
                <a:spcPts val="9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200" spc="-75" dirty="0">
                <a:latin typeface="Times New Roman"/>
                <a:cs typeface="Times New Roman"/>
              </a:rPr>
              <a:t>The </a:t>
            </a:r>
            <a:r>
              <a:rPr sz="2200" spc="-40" dirty="0">
                <a:latin typeface="Times New Roman"/>
                <a:cs typeface="Times New Roman"/>
              </a:rPr>
              <a:t>baud </a:t>
            </a:r>
            <a:r>
              <a:rPr sz="2200" dirty="0">
                <a:latin typeface="Times New Roman"/>
                <a:cs typeface="Times New Roman"/>
              </a:rPr>
              <a:t>rate </a:t>
            </a:r>
            <a:r>
              <a:rPr sz="2200" spc="-70" dirty="0">
                <a:latin typeface="Times New Roman"/>
                <a:cs typeface="Times New Roman"/>
              </a:rPr>
              <a:t>is </a:t>
            </a:r>
            <a:r>
              <a:rPr sz="2200" spc="-40" dirty="0">
                <a:latin typeface="Times New Roman"/>
                <a:cs typeface="Times New Roman"/>
              </a:rPr>
              <a:t>programmable </a:t>
            </a:r>
            <a:r>
              <a:rPr sz="2200" spc="-35" dirty="0">
                <a:latin typeface="Times New Roman"/>
                <a:cs typeface="Times New Roman"/>
              </a:rPr>
              <a:t>to </a:t>
            </a:r>
            <a:r>
              <a:rPr sz="2200" spc="-25" dirty="0">
                <a:latin typeface="Times New Roman"/>
                <a:cs typeface="Times New Roman"/>
              </a:rPr>
              <a:t>either </a:t>
            </a:r>
            <a:r>
              <a:rPr sz="2200" spc="-55" dirty="0">
                <a:latin typeface="Times New Roman"/>
                <a:cs typeface="Times New Roman"/>
              </a:rPr>
              <a:t>1/32 </a:t>
            </a:r>
            <a:r>
              <a:rPr sz="2200" spc="-10" dirty="0">
                <a:latin typeface="Times New Roman"/>
                <a:cs typeface="Times New Roman"/>
              </a:rPr>
              <a:t>or </a:t>
            </a:r>
            <a:r>
              <a:rPr sz="2200" spc="-40" dirty="0">
                <a:latin typeface="Times New Roman"/>
                <a:cs typeface="Times New Roman"/>
              </a:rPr>
              <a:t>1/64 </a:t>
            </a:r>
            <a:r>
              <a:rPr sz="2200" spc="-110" dirty="0">
                <a:latin typeface="Times New Roman"/>
                <a:cs typeface="Times New Roman"/>
              </a:rPr>
              <a:t>of </a:t>
            </a:r>
            <a:r>
              <a:rPr sz="2200" spc="-15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oscillator</a:t>
            </a:r>
            <a:endParaRPr sz="2200">
              <a:latin typeface="Times New Roman"/>
              <a:cs typeface="Times New Roman"/>
            </a:endParaRPr>
          </a:p>
          <a:p>
            <a:pPr marL="381000">
              <a:lnSpc>
                <a:spcPts val="2510"/>
              </a:lnSpc>
            </a:pPr>
            <a:r>
              <a:rPr sz="2200" spc="-65" dirty="0">
                <a:latin typeface="Times New Roman"/>
                <a:cs typeface="Times New Roman"/>
              </a:rPr>
              <a:t>frequency.</a:t>
            </a:r>
            <a:endParaRPr sz="2200">
              <a:latin typeface="Times New Roman"/>
              <a:cs typeface="Times New Roman"/>
            </a:endParaRPr>
          </a:p>
          <a:p>
            <a:pPr marR="420370" algn="ctr">
              <a:lnSpc>
                <a:spcPct val="100000"/>
              </a:lnSpc>
              <a:spcBef>
                <a:spcPts val="265"/>
              </a:spcBef>
            </a:pPr>
            <a:r>
              <a:rPr sz="2200" spc="-125" dirty="0">
                <a:latin typeface="Times New Roman"/>
                <a:cs typeface="Times New Roman"/>
              </a:rPr>
              <a:t>f </a:t>
            </a:r>
            <a:r>
              <a:rPr sz="2175" spc="-30" baseline="-21072" dirty="0">
                <a:latin typeface="Times New Roman"/>
                <a:cs typeface="Times New Roman"/>
              </a:rPr>
              <a:t>baud  </a:t>
            </a:r>
            <a:r>
              <a:rPr sz="2200" spc="80" dirty="0">
                <a:latin typeface="Times New Roman"/>
                <a:cs typeface="Times New Roman"/>
              </a:rPr>
              <a:t>= </a:t>
            </a:r>
            <a:r>
              <a:rPr sz="2200" spc="-40" dirty="0">
                <a:latin typeface="Times New Roman"/>
                <a:cs typeface="Times New Roman"/>
              </a:rPr>
              <a:t>(2 </a:t>
            </a:r>
            <a:r>
              <a:rPr sz="2175" spc="-225" baseline="24904" dirty="0">
                <a:latin typeface="Times New Roman"/>
                <a:cs typeface="Times New Roman"/>
              </a:rPr>
              <a:t>SMOD  </a:t>
            </a:r>
            <a:r>
              <a:rPr sz="2200" spc="45" dirty="0">
                <a:latin typeface="Times New Roman"/>
                <a:cs typeface="Times New Roman"/>
              </a:rPr>
              <a:t>/64)</a:t>
            </a:r>
            <a:r>
              <a:rPr sz="2200" spc="-23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f</a:t>
            </a:r>
            <a:r>
              <a:rPr sz="2175" spc="-112" baseline="-21072" dirty="0">
                <a:latin typeface="Times New Roman"/>
                <a:cs typeface="Times New Roman"/>
              </a:rPr>
              <a:t>osc</a:t>
            </a:r>
            <a:r>
              <a:rPr sz="2200" spc="-7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1211"/>
            <a:ext cx="7390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>
                <a:latin typeface="Arial"/>
                <a:cs typeface="Arial"/>
              </a:rPr>
              <a:t>Serial </a:t>
            </a:r>
            <a:r>
              <a:rPr sz="4400" spc="-310" dirty="0">
                <a:latin typeface="Arial"/>
                <a:cs typeface="Arial"/>
              </a:rPr>
              <a:t>Data </a:t>
            </a:r>
            <a:r>
              <a:rPr sz="4400" spc="-335" dirty="0">
                <a:latin typeface="Arial"/>
                <a:cs typeface="Arial"/>
              </a:rPr>
              <a:t>Transmission</a:t>
            </a:r>
            <a:r>
              <a:rPr sz="4400" spc="-210" dirty="0">
                <a:latin typeface="Arial"/>
                <a:cs typeface="Arial"/>
              </a:rPr>
              <a:t> </a:t>
            </a:r>
            <a:r>
              <a:rPr sz="4400" spc="-450" dirty="0">
                <a:latin typeface="Arial"/>
                <a:cs typeface="Arial"/>
              </a:rPr>
              <a:t>Modes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491" y="949956"/>
            <a:ext cx="8206105" cy="37566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670"/>
              </a:spcBef>
            </a:pPr>
            <a:r>
              <a:rPr sz="2400" b="1" spc="-220" dirty="0">
                <a:latin typeface="Arial"/>
                <a:cs typeface="Arial"/>
              </a:rPr>
              <a:t>Mode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spc="-14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4318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2400" spc="-55" dirty="0">
                <a:latin typeface="Times New Roman"/>
                <a:cs typeface="Times New Roman"/>
              </a:rPr>
              <a:t>In </a:t>
            </a:r>
            <a:r>
              <a:rPr sz="2400" spc="-30" dirty="0">
                <a:latin typeface="Times New Roman"/>
                <a:cs typeface="Times New Roman"/>
              </a:rPr>
              <a:t>this </a:t>
            </a:r>
            <a:r>
              <a:rPr sz="2400" spc="-65" dirty="0">
                <a:latin typeface="Times New Roman"/>
                <a:cs typeface="Times New Roman"/>
              </a:rPr>
              <a:t>mode </a:t>
            </a:r>
            <a:r>
              <a:rPr sz="2400" spc="-365" dirty="0">
                <a:latin typeface="Times New Roman"/>
                <a:cs typeface="Times New Roman"/>
              </a:rPr>
              <a:t>11 </a:t>
            </a:r>
            <a:r>
              <a:rPr sz="2400" spc="-45" dirty="0">
                <a:latin typeface="Times New Roman"/>
                <a:cs typeface="Times New Roman"/>
              </a:rPr>
              <a:t>bits </a:t>
            </a:r>
            <a:r>
              <a:rPr sz="2400" spc="-15" dirty="0">
                <a:latin typeface="Times New Roman"/>
                <a:cs typeface="Times New Roman"/>
              </a:rPr>
              <a:t>are </a:t>
            </a:r>
            <a:r>
              <a:rPr sz="2400" spc="-10" dirty="0">
                <a:latin typeface="Times New Roman"/>
                <a:cs typeface="Times New Roman"/>
              </a:rPr>
              <a:t>transmitted </a:t>
            </a:r>
            <a:r>
              <a:rPr sz="2400" spc="-15" dirty="0">
                <a:latin typeface="Times New Roman"/>
                <a:cs typeface="Times New Roman"/>
              </a:rPr>
              <a:t>through </a:t>
            </a:r>
            <a:r>
              <a:rPr sz="2400" spc="-285" dirty="0">
                <a:latin typeface="Times New Roman"/>
                <a:cs typeface="Times New Roman"/>
              </a:rPr>
              <a:t>TXD </a:t>
            </a:r>
            <a:r>
              <a:rPr sz="2400" spc="-10" dirty="0">
                <a:latin typeface="Times New Roman"/>
                <a:cs typeface="Times New Roman"/>
              </a:rPr>
              <a:t>or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received</a:t>
            </a:r>
            <a:endParaRPr sz="24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</a:pPr>
            <a:r>
              <a:rPr sz="2400" spc="-15" dirty="0">
                <a:latin typeface="Times New Roman"/>
                <a:cs typeface="Times New Roman"/>
              </a:rPr>
              <a:t>through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54" dirty="0">
                <a:latin typeface="Times New Roman"/>
                <a:cs typeface="Times New Roman"/>
              </a:rPr>
              <a:t>RXD.</a:t>
            </a:r>
            <a:endParaRPr sz="2400">
              <a:latin typeface="Times New Roman"/>
              <a:cs typeface="Times New Roman"/>
            </a:endParaRPr>
          </a:p>
          <a:p>
            <a:pPr marL="431800" marR="939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2400" spc="-85" dirty="0">
                <a:latin typeface="Times New Roman"/>
                <a:cs typeface="Times New Roman"/>
              </a:rPr>
              <a:t>The </a:t>
            </a:r>
            <a:r>
              <a:rPr sz="2400" spc="-50" dirty="0">
                <a:latin typeface="Times New Roman"/>
                <a:cs typeface="Times New Roman"/>
              </a:rPr>
              <a:t>various </a:t>
            </a:r>
            <a:r>
              <a:rPr sz="2400" spc="-45" dirty="0">
                <a:latin typeface="Times New Roman"/>
                <a:cs typeface="Times New Roman"/>
              </a:rPr>
              <a:t>bits </a:t>
            </a:r>
            <a:r>
              <a:rPr sz="2400" spc="-25" dirty="0">
                <a:latin typeface="Times New Roman"/>
                <a:cs typeface="Times New Roman"/>
              </a:rPr>
              <a:t>are: </a:t>
            </a:r>
            <a:r>
              <a:rPr sz="2400" spc="-40" dirty="0">
                <a:latin typeface="Times New Roman"/>
                <a:cs typeface="Times New Roman"/>
              </a:rPr>
              <a:t>a </a:t>
            </a:r>
            <a:r>
              <a:rPr sz="2400" spc="10" dirty="0">
                <a:latin typeface="Times New Roman"/>
                <a:cs typeface="Times New Roman"/>
              </a:rPr>
              <a:t>start </a:t>
            </a:r>
            <a:r>
              <a:rPr sz="2400" spc="-45" dirty="0">
                <a:latin typeface="Times New Roman"/>
                <a:cs typeface="Times New Roman"/>
              </a:rPr>
              <a:t>bit </a:t>
            </a:r>
            <a:r>
              <a:rPr sz="2400" spc="-70" dirty="0">
                <a:latin typeface="Times New Roman"/>
                <a:cs typeface="Times New Roman"/>
              </a:rPr>
              <a:t>(usually </a:t>
            </a:r>
            <a:r>
              <a:rPr sz="2400" spc="15" dirty="0">
                <a:latin typeface="Times New Roman"/>
                <a:cs typeface="Times New Roman"/>
              </a:rPr>
              <a:t>'0'), 8 </a:t>
            </a:r>
            <a:r>
              <a:rPr sz="2400" spc="-25" dirty="0">
                <a:latin typeface="Times New Roman"/>
                <a:cs typeface="Times New Roman"/>
              </a:rPr>
              <a:t>data </a:t>
            </a:r>
            <a:r>
              <a:rPr sz="2400" spc="-45" dirty="0">
                <a:latin typeface="Times New Roman"/>
                <a:cs typeface="Times New Roman"/>
              </a:rPr>
              <a:t>bits </a:t>
            </a:r>
            <a:r>
              <a:rPr sz="2400" spc="-210" dirty="0">
                <a:latin typeface="Times New Roman"/>
                <a:cs typeface="Times New Roman"/>
              </a:rPr>
              <a:t>(LSB </a:t>
            </a:r>
            <a:r>
              <a:rPr sz="2400" spc="-35" dirty="0">
                <a:latin typeface="Times New Roman"/>
                <a:cs typeface="Times New Roman"/>
              </a:rPr>
              <a:t>first),  </a:t>
            </a:r>
            <a:r>
              <a:rPr sz="2400" spc="-40" dirty="0">
                <a:latin typeface="Times New Roman"/>
                <a:cs typeface="Times New Roman"/>
              </a:rPr>
              <a:t>a programmable 9 </a:t>
            </a:r>
            <a:r>
              <a:rPr sz="2400" spc="20" dirty="0">
                <a:latin typeface="Times New Roman"/>
                <a:cs typeface="Times New Roman"/>
              </a:rPr>
              <a:t>th </a:t>
            </a:r>
            <a:r>
              <a:rPr sz="2400" spc="-45" dirty="0">
                <a:latin typeface="Times New Roman"/>
                <a:cs typeface="Times New Roman"/>
              </a:rPr>
              <a:t>bit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40" dirty="0">
                <a:latin typeface="Times New Roman"/>
                <a:cs typeface="Times New Roman"/>
              </a:rPr>
              <a:t>a </a:t>
            </a:r>
            <a:r>
              <a:rPr sz="2400" spc="-35" dirty="0">
                <a:latin typeface="Times New Roman"/>
                <a:cs typeface="Times New Roman"/>
              </a:rPr>
              <a:t>stop </a:t>
            </a:r>
            <a:r>
              <a:rPr sz="2400" spc="-45" dirty="0">
                <a:latin typeface="Times New Roman"/>
                <a:cs typeface="Times New Roman"/>
              </a:rPr>
              <a:t>bit </a:t>
            </a:r>
            <a:r>
              <a:rPr sz="2400" spc="-70" dirty="0">
                <a:latin typeface="Times New Roman"/>
                <a:cs typeface="Times New Roman"/>
              </a:rPr>
              <a:t>(usually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'1').</a:t>
            </a:r>
            <a:endParaRPr sz="2400">
              <a:latin typeface="Times New Roman"/>
              <a:cs typeface="Times New Roman"/>
            </a:endParaRPr>
          </a:p>
          <a:p>
            <a:pPr marL="4318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2400" spc="-114" dirty="0">
                <a:latin typeface="Times New Roman"/>
                <a:cs typeface="Times New Roman"/>
              </a:rPr>
              <a:t>Mode-3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50" dirty="0">
                <a:latin typeface="Times New Roman"/>
                <a:cs typeface="Times New Roman"/>
              </a:rPr>
              <a:t>same </a:t>
            </a:r>
            <a:r>
              <a:rPr sz="2400" spc="-45" dirty="0">
                <a:latin typeface="Times New Roman"/>
                <a:cs typeface="Times New Roman"/>
              </a:rPr>
              <a:t>as </a:t>
            </a:r>
            <a:r>
              <a:rPr sz="2400" spc="-60" dirty="0">
                <a:latin typeface="Times New Roman"/>
                <a:cs typeface="Times New Roman"/>
              </a:rPr>
              <a:t>mode-2, </a:t>
            </a:r>
            <a:r>
              <a:rPr sz="2400" spc="-80" dirty="0">
                <a:latin typeface="Times New Roman"/>
                <a:cs typeface="Times New Roman"/>
              </a:rPr>
              <a:t>except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75" dirty="0">
                <a:latin typeface="Times New Roman"/>
                <a:cs typeface="Times New Roman"/>
              </a:rPr>
              <a:t>fact </a:t>
            </a:r>
            <a:r>
              <a:rPr sz="2400" spc="10" dirty="0">
                <a:latin typeface="Times New Roman"/>
                <a:cs typeface="Times New Roman"/>
              </a:rPr>
              <a:t>that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40" dirty="0">
                <a:latin typeface="Times New Roman"/>
                <a:cs typeface="Times New Roman"/>
              </a:rPr>
              <a:t>baud </a:t>
            </a:r>
            <a:r>
              <a:rPr sz="2400" dirty="0">
                <a:latin typeface="Times New Roman"/>
                <a:cs typeface="Times New Roman"/>
              </a:rPr>
              <a:t>rate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spcBef>
                <a:spcPts val="5"/>
              </a:spcBef>
            </a:pPr>
            <a:r>
              <a:rPr sz="2400" spc="-60" dirty="0">
                <a:latin typeface="Times New Roman"/>
                <a:cs typeface="Times New Roman"/>
              </a:rPr>
              <a:t>mode-3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65" dirty="0">
                <a:latin typeface="Times New Roman"/>
                <a:cs typeface="Times New Roman"/>
              </a:rPr>
              <a:t>variable </a:t>
            </a:r>
            <a:r>
              <a:rPr sz="2400" spc="-70" dirty="0">
                <a:latin typeface="Times New Roman"/>
                <a:cs typeface="Times New Roman"/>
              </a:rPr>
              <a:t>(i.e., </a:t>
            </a:r>
            <a:r>
              <a:rPr sz="2400" spc="-35" dirty="0">
                <a:latin typeface="Times New Roman"/>
                <a:cs typeface="Times New Roman"/>
              </a:rPr>
              <a:t>just </a:t>
            </a:r>
            <a:r>
              <a:rPr sz="2400" spc="-45" dirty="0">
                <a:latin typeface="Times New Roman"/>
                <a:cs typeface="Times New Roman"/>
              </a:rPr>
              <a:t>as </a:t>
            </a:r>
            <a:r>
              <a:rPr sz="2400" spc="-35" dirty="0">
                <a:latin typeface="Times New Roman"/>
                <a:cs typeface="Times New Roman"/>
              </a:rPr>
              <a:t>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mode-1).</a:t>
            </a:r>
            <a:endParaRPr sz="2400">
              <a:latin typeface="Times New Roman"/>
              <a:cs typeface="Times New Roman"/>
            </a:endParaRPr>
          </a:p>
          <a:p>
            <a:pPr marL="4318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2400" spc="-135" dirty="0">
                <a:latin typeface="Times New Roman"/>
                <a:cs typeface="Times New Roman"/>
              </a:rPr>
              <a:t>f </a:t>
            </a:r>
            <a:r>
              <a:rPr sz="2400" spc="-52" baseline="-20833" dirty="0">
                <a:latin typeface="Times New Roman"/>
                <a:cs typeface="Times New Roman"/>
              </a:rPr>
              <a:t>baud </a:t>
            </a:r>
            <a:r>
              <a:rPr sz="2400" spc="90" dirty="0">
                <a:latin typeface="Times New Roman"/>
                <a:cs typeface="Times New Roman"/>
              </a:rPr>
              <a:t>= </a:t>
            </a:r>
            <a:r>
              <a:rPr sz="2400" spc="-40" dirty="0">
                <a:latin typeface="Times New Roman"/>
                <a:cs typeface="Times New Roman"/>
              </a:rPr>
              <a:t>(2 </a:t>
            </a:r>
            <a:r>
              <a:rPr sz="2400" spc="-262" baseline="24305" dirty="0">
                <a:latin typeface="Times New Roman"/>
                <a:cs typeface="Times New Roman"/>
              </a:rPr>
              <a:t>SMOD </a:t>
            </a:r>
            <a:r>
              <a:rPr sz="2400" spc="30" dirty="0">
                <a:latin typeface="Times New Roman"/>
                <a:cs typeface="Times New Roman"/>
              </a:rPr>
              <a:t>/32) </a:t>
            </a:r>
            <a:r>
              <a:rPr sz="2400" spc="-90" dirty="0">
                <a:latin typeface="Times New Roman"/>
                <a:cs typeface="Times New Roman"/>
              </a:rPr>
              <a:t>* </a:t>
            </a:r>
            <a:r>
              <a:rPr sz="2400" spc="-10" dirty="0">
                <a:latin typeface="Times New Roman"/>
                <a:cs typeface="Times New Roman"/>
              </a:rPr>
              <a:t>( </a:t>
            </a:r>
            <a:r>
              <a:rPr sz="2400" spc="-90" dirty="0">
                <a:latin typeface="Times New Roman"/>
                <a:cs typeface="Times New Roman"/>
              </a:rPr>
              <a:t>f</a:t>
            </a:r>
            <a:r>
              <a:rPr sz="2400" spc="-135" baseline="-20833" dirty="0">
                <a:latin typeface="Times New Roman"/>
                <a:cs typeface="Times New Roman"/>
              </a:rPr>
              <a:t>osc </a:t>
            </a:r>
            <a:r>
              <a:rPr sz="2400" spc="280" dirty="0">
                <a:latin typeface="Times New Roman"/>
                <a:cs typeface="Times New Roman"/>
              </a:rPr>
              <a:t>/ </a:t>
            </a:r>
            <a:r>
              <a:rPr sz="2400" spc="-215" dirty="0">
                <a:latin typeface="Times New Roman"/>
                <a:cs typeface="Times New Roman"/>
              </a:rPr>
              <a:t>12 </a:t>
            </a:r>
            <a:r>
              <a:rPr sz="2400" spc="-105" dirty="0">
                <a:latin typeface="Times New Roman"/>
                <a:cs typeface="Times New Roman"/>
              </a:rPr>
              <a:t>(256-TH1))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318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31165" algn="l"/>
                <a:tab pos="431800" algn="l"/>
                <a:tab pos="2248535" algn="l"/>
              </a:tabLst>
            </a:pPr>
            <a:r>
              <a:rPr sz="2400" spc="-80" dirty="0">
                <a:latin typeface="Times New Roman"/>
                <a:cs typeface="Times New Roman"/>
              </a:rPr>
              <a:t>This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baud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	</a:t>
            </a:r>
            <a:r>
              <a:rPr sz="2400" spc="-65" dirty="0">
                <a:latin typeface="Times New Roman"/>
                <a:cs typeface="Times New Roman"/>
              </a:rPr>
              <a:t>holds </a:t>
            </a:r>
            <a:r>
              <a:rPr sz="2400" spc="-40" dirty="0">
                <a:latin typeface="Times New Roman"/>
                <a:cs typeface="Times New Roman"/>
              </a:rPr>
              <a:t>when </a:t>
            </a:r>
            <a:r>
              <a:rPr sz="2400" spc="-100" dirty="0">
                <a:latin typeface="Times New Roman"/>
                <a:cs typeface="Times New Roman"/>
              </a:rPr>
              <a:t>Timer-1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30" dirty="0">
                <a:latin typeface="Times New Roman"/>
                <a:cs typeface="Times New Roman"/>
              </a:rPr>
              <a:t>programmed </a:t>
            </a:r>
            <a:r>
              <a:rPr sz="2400" spc="-35" dirty="0">
                <a:latin typeface="Times New Roman"/>
                <a:cs typeface="Times New Roman"/>
              </a:rPr>
              <a:t>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Mode-2.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899"/>
            <a:ext cx="50266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TI </a:t>
            </a:r>
            <a:r>
              <a:rPr sz="4400" dirty="0"/>
              <a:t>and RI</a:t>
            </a:r>
            <a:r>
              <a:rPr sz="4400" spc="-65" dirty="0"/>
              <a:t> </a:t>
            </a:r>
            <a:r>
              <a:rPr sz="4400" spc="-5" dirty="0"/>
              <a:t>Flags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9273"/>
            <a:ext cx="8045450" cy="41967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i="1" spc="-145" dirty="0">
                <a:latin typeface="Times New Roman"/>
                <a:cs typeface="Times New Roman"/>
              </a:rPr>
              <a:t>TI </a:t>
            </a:r>
            <a:r>
              <a:rPr sz="2400" b="1" i="1" spc="35" dirty="0">
                <a:latin typeface="Times New Roman"/>
                <a:cs typeface="Times New Roman"/>
              </a:rPr>
              <a:t>(transmit </a:t>
            </a:r>
            <a:r>
              <a:rPr sz="2400" b="1" i="1" spc="30" dirty="0">
                <a:latin typeface="Times New Roman"/>
                <a:cs typeface="Times New Roman"/>
              </a:rPr>
              <a:t>interrupt)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latin typeface="Times New Roman"/>
                <a:cs typeface="Times New Roman"/>
              </a:rPr>
              <a:t>When </a:t>
            </a:r>
            <a:r>
              <a:rPr sz="2400" spc="-125" dirty="0">
                <a:latin typeface="Times New Roman"/>
                <a:cs typeface="Times New Roman"/>
              </a:rPr>
              <a:t>8051 </a:t>
            </a:r>
            <a:r>
              <a:rPr sz="2400" spc="-65" dirty="0">
                <a:latin typeface="Times New Roman"/>
                <a:cs typeface="Times New Roman"/>
              </a:rPr>
              <a:t>finishes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transfer </a:t>
            </a:r>
            <a:r>
              <a:rPr sz="2400" spc="-120" dirty="0">
                <a:latin typeface="Times New Roman"/>
                <a:cs typeface="Times New Roman"/>
              </a:rPr>
              <a:t>of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35" dirty="0">
                <a:latin typeface="Times New Roman"/>
                <a:cs typeface="Times New Roman"/>
              </a:rPr>
              <a:t>8-bit character, </a:t>
            </a: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40" dirty="0">
                <a:latin typeface="Times New Roman"/>
                <a:cs typeface="Times New Roman"/>
              </a:rPr>
              <a:t>raises </a:t>
            </a:r>
            <a:r>
              <a:rPr sz="2400" spc="-15" dirty="0">
                <a:latin typeface="Times New Roman"/>
                <a:cs typeface="Times New Roman"/>
              </a:rPr>
              <a:t>the  </a:t>
            </a:r>
            <a:r>
              <a:rPr sz="2400" spc="-150" dirty="0">
                <a:latin typeface="Times New Roman"/>
                <a:cs typeface="Times New Roman"/>
              </a:rPr>
              <a:t>TI </a:t>
            </a:r>
            <a:r>
              <a:rPr sz="2400" spc="-100" dirty="0">
                <a:latin typeface="Times New Roman"/>
                <a:cs typeface="Times New Roman"/>
              </a:rPr>
              <a:t>flag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55" dirty="0">
                <a:latin typeface="Times New Roman"/>
                <a:cs typeface="Times New Roman"/>
              </a:rPr>
              <a:t>indicate </a:t>
            </a:r>
            <a:r>
              <a:rPr sz="2400" spc="10" dirty="0">
                <a:latin typeface="Times New Roman"/>
                <a:cs typeface="Times New Roman"/>
              </a:rPr>
              <a:t>that </a:t>
            </a: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50" dirty="0">
                <a:latin typeface="Times New Roman"/>
                <a:cs typeface="Times New Roman"/>
              </a:rPr>
              <a:t>ready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transfer </a:t>
            </a:r>
            <a:r>
              <a:rPr sz="2400" spc="-15" dirty="0">
                <a:latin typeface="Times New Roman"/>
                <a:cs typeface="Times New Roman"/>
              </a:rPr>
              <a:t>another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byte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0" dirty="0">
                <a:latin typeface="Times New Roman"/>
                <a:cs typeface="Times New Roman"/>
              </a:rPr>
              <a:t>TI </a:t>
            </a:r>
            <a:r>
              <a:rPr sz="2400" spc="-40" dirty="0">
                <a:latin typeface="Times New Roman"/>
                <a:cs typeface="Times New Roman"/>
              </a:rPr>
              <a:t>bit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35" dirty="0">
                <a:latin typeface="Times New Roman"/>
                <a:cs typeface="Times New Roman"/>
              </a:rPr>
              <a:t>raised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55" dirty="0">
                <a:latin typeface="Times New Roman"/>
                <a:cs typeface="Times New Roman"/>
              </a:rPr>
              <a:t>beginning </a:t>
            </a:r>
            <a:r>
              <a:rPr sz="2400" spc="-114" dirty="0">
                <a:latin typeface="Times New Roman"/>
                <a:cs typeface="Times New Roman"/>
              </a:rPr>
              <a:t>of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35" dirty="0">
                <a:latin typeface="Times New Roman"/>
                <a:cs typeface="Times New Roman"/>
              </a:rPr>
              <a:t>stop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bit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b="1" i="1" spc="-160" dirty="0">
                <a:latin typeface="Times New Roman"/>
                <a:cs typeface="Times New Roman"/>
              </a:rPr>
              <a:t>RI </a:t>
            </a:r>
            <a:r>
              <a:rPr sz="2400" b="1" i="1" spc="-30" dirty="0">
                <a:latin typeface="Times New Roman"/>
                <a:cs typeface="Times New Roman"/>
              </a:rPr>
              <a:t>(receive</a:t>
            </a:r>
            <a:r>
              <a:rPr sz="2400" b="1" i="1" spc="55" dirty="0">
                <a:latin typeface="Times New Roman"/>
                <a:cs typeface="Times New Roman"/>
              </a:rPr>
              <a:t> </a:t>
            </a:r>
            <a:r>
              <a:rPr sz="2400" b="1" i="1" spc="25" dirty="0">
                <a:latin typeface="Times New Roman"/>
                <a:cs typeface="Times New Roman"/>
              </a:rPr>
              <a:t>interrupt)</a:t>
            </a:r>
            <a:endParaRPr sz="2400">
              <a:latin typeface="Times New Roman"/>
              <a:cs typeface="Times New Roman"/>
            </a:endParaRPr>
          </a:p>
          <a:p>
            <a:pPr marL="355600" marR="111760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85" dirty="0">
                <a:latin typeface="Times New Roman"/>
                <a:cs typeface="Times New Roman"/>
              </a:rPr>
              <a:t>When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125" dirty="0">
                <a:latin typeface="Times New Roman"/>
                <a:cs typeface="Times New Roman"/>
              </a:rPr>
              <a:t>8051 </a:t>
            </a:r>
            <a:r>
              <a:rPr sz="2400" spc="-75" dirty="0">
                <a:latin typeface="Times New Roman"/>
                <a:cs typeface="Times New Roman"/>
              </a:rPr>
              <a:t>receives </a:t>
            </a:r>
            <a:r>
              <a:rPr sz="2400" spc="-25" dirty="0">
                <a:latin typeface="Times New Roman"/>
                <a:cs typeface="Times New Roman"/>
              </a:rPr>
              <a:t>data </a:t>
            </a:r>
            <a:r>
              <a:rPr sz="2400" spc="-75" dirty="0">
                <a:latin typeface="Times New Roman"/>
                <a:cs typeface="Times New Roman"/>
              </a:rPr>
              <a:t>serially </a:t>
            </a:r>
            <a:r>
              <a:rPr sz="2400" spc="-95" dirty="0">
                <a:latin typeface="Times New Roman"/>
                <a:cs typeface="Times New Roman"/>
              </a:rPr>
              <a:t>via </a:t>
            </a:r>
            <a:r>
              <a:rPr sz="2400" spc="-185" dirty="0">
                <a:latin typeface="Times New Roman"/>
                <a:cs typeface="Times New Roman"/>
              </a:rPr>
              <a:t>RxD, </a:t>
            </a: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85" dirty="0">
                <a:latin typeface="Times New Roman"/>
                <a:cs typeface="Times New Roman"/>
              </a:rPr>
              <a:t>places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75" dirty="0">
                <a:latin typeface="Times New Roman"/>
                <a:cs typeface="Times New Roman"/>
              </a:rPr>
              <a:t>byte </a:t>
            </a:r>
            <a:r>
              <a:rPr sz="2400" spc="-35" dirty="0">
                <a:latin typeface="Times New Roman"/>
                <a:cs typeface="Times New Roman"/>
              </a:rPr>
              <a:t>in 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235" dirty="0">
                <a:latin typeface="Times New Roman"/>
                <a:cs typeface="Times New Roman"/>
              </a:rPr>
              <a:t>SBUF </a:t>
            </a:r>
            <a:r>
              <a:rPr sz="2400" spc="-30" dirty="0">
                <a:latin typeface="Times New Roman"/>
                <a:cs typeface="Times New Roman"/>
              </a:rPr>
              <a:t>register </a:t>
            </a:r>
            <a:r>
              <a:rPr sz="2400" spc="-5" dirty="0">
                <a:latin typeface="Times New Roman"/>
                <a:cs typeface="Times New Roman"/>
              </a:rPr>
              <a:t>then </a:t>
            </a:r>
            <a:r>
              <a:rPr sz="2400" spc="-40" dirty="0">
                <a:latin typeface="Times New Roman"/>
                <a:cs typeface="Times New Roman"/>
              </a:rPr>
              <a:t>raises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190" dirty="0">
                <a:latin typeface="Times New Roman"/>
                <a:cs typeface="Times New Roman"/>
              </a:rPr>
              <a:t>RI </a:t>
            </a:r>
            <a:r>
              <a:rPr sz="2400" spc="-105" dirty="0">
                <a:latin typeface="Times New Roman"/>
                <a:cs typeface="Times New Roman"/>
              </a:rPr>
              <a:t>flag </a:t>
            </a:r>
            <a:r>
              <a:rPr sz="2400" spc="-45" dirty="0">
                <a:latin typeface="Times New Roman"/>
                <a:cs typeface="Times New Roman"/>
              </a:rPr>
              <a:t>bit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55" dirty="0">
                <a:latin typeface="Times New Roman"/>
                <a:cs typeface="Times New Roman"/>
              </a:rPr>
              <a:t>indicate </a:t>
            </a:r>
            <a:r>
              <a:rPr sz="2400" spc="10" dirty="0">
                <a:latin typeface="Times New Roman"/>
                <a:cs typeface="Times New Roman"/>
              </a:rPr>
              <a:t>that </a:t>
            </a:r>
            <a:r>
              <a:rPr sz="2400" spc="-40" dirty="0">
                <a:latin typeface="Times New Roman"/>
                <a:cs typeface="Times New Roman"/>
              </a:rPr>
              <a:t>a </a:t>
            </a:r>
            <a:r>
              <a:rPr sz="2400" spc="-70" dirty="0">
                <a:latin typeface="Times New Roman"/>
                <a:cs typeface="Times New Roman"/>
              </a:rPr>
              <a:t>byte  </a:t>
            </a:r>
            <a:r>
              <a:rPr sz="2400" spc="-30" dirty="0">
                <a:latin typeface="Times New Roman"/>
                <a:cs typeface="Times New Roman"/>
              </a:rPr>
              <a:t>has </a:t>
            </a:r>
            <a:r>
              <a:rPr sz="2400" spc="-55" dirty="0">
                <a:latin typeface="Times New Roman"/>
                <a:cs typeface="Times New Roman"/>
              </a:rPr>
              <a:t>been </a:t>
            </a:r>
            <a:r>
              <a:rPr sz="2400" spc="-75" dirty="0">
                <a:latin typeface="Times New Roman"/>
                <a:cs typeface="Times New Roman"/>
              </a:rPr>
              <a:t>received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55" dirty="0">
                <a:latin typeface="Times New Roman"/>
                <a:cs typeface="Times New Roman"/>
              </a:rPr>
              <a:t>should </a:t>
            </a:r>
            <a:r>
              <a:rPr sz="2400" spc="-70" dirty="0">
                <a:latin typeface="Times New Roman"/>
                <a:cs typeface="Times New Roman"/>
              </a:rPr>
              <a:t>be </a:t>
            </a:r>
            <a:r>
              <a:rPr sz="2400" spc="-90" dirty="0">
                <a:latin typeface="Times New Roman"/>
                <a:cs typeface="Times New Roman"/>
              </a:rPr>
              <a:t>picked </a:t>
            </a:r>
            <a:r>
              <a:rPr sz="2400" spc="-20" dirty="0">
                <a:latin typeface="Times New Roman"/>
                <a:cs typeface="Times New Roman"/>
              </a:rPr>
              <a:t>up </a:t>
            </a:r>
            <a:r>
              <a:rPr sz="2400" spc="-70" dirty="0">
                <a:latin typeface="Times New Roman"/>
                <a:cs typeface="Times New Roman"/>
              </a:rPr>
              <a:t>before </a:t>
            </a: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7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lost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90" dirty="0">
                <a:latin typeface="Times New Roman"/>
                <a:cs typeface="Times New Roman"/>
              </a:rPr>
              <a:t>RI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35" dirty="0">
                <a:latin typeface="Times New Roman"/>
                <a:cs typeface="Times New Roman"/>
              </a:rPr>
              <a:t>raised </a:t>
            </a:r>
            <a:r>
              <a:rPr sz="2400" spc="-85" dirty="0">
                <a:latin typeface="Times New Roman"/>
                <a:cs typeface="Times New Roman"/>
              </a:rPr>
              <a:t>halfway </a:t>
            </a:r>
            <a:r>
              <a:rPr sz="2400" spc="-10" dirty="0">
                <a:latin typeface="Times New Roman"/>
                <a:cs typeface="Times New Roman"/>
              </a:rPr>
              <a:t>through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40" dirty="0">
                <a:latin typeface="Times New Roman"/>
                <a:cs typeface="Times New Roman"/>
              </a:rPr>
              <a:t>stop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bit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Programming </a:t>
            </a:r>
            <a:r>
              <a:rPr spc="-5" dirty="0"/>
              <a:t>the 8051 </a:t>
            </a:r>
            <a:r>
              <a:rPr spc="-30" dirty="0"/>
              <a:t>to transfer  </a:t>
            </a:r>
            <a:r>
              <a:rPr spc="-25" dirty="0"/>
              <a:t>character </a:t>
            </a:r>
            <a:r>
              <a:rPr spc="-15" dirty="0"/>
              <a:t>bytes</a:t>
            </a:r>
            <a:r>
              <a:rPr spc="60" dirty="0"/>
              <a:t> </a:t>
            </a:r>
            <a:r>
              <a:rPr spc="-5" dirty="0"/>
              <a:t>serially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8955" indent="-515620">
              <a:lnSpc>
                <a:spcPts val="2375"/>
              </a:lnSpc>
              <a:spcBef>
                <a:spcPts val="95"/>
              </a:spcBef>
              <a:buAutoNum type="arabicPeriod"/>
              <a:tabLst>
                <a:tab pos="528955" algn="l"/>
                <a:tab pos="529590" algn="l"/>
              </a:tabLst>
            </a:pPr>
            <a:r>
              <a:rPr spc="-240" dirty="0"/>
              <a:t>TMOD </a:t>
            </a:r>
            <a:r>
              <a:rPr spc="-25" dirty="0"/>
              <a:t>register </a:t>
            </a:r>
            <a:r>
              <a:rPr spc="-70" dirty="0"/>
              <a:t>is loaded </a:t>
            </a:r>
            <a:r>
              <a:rPr spc="-35" dirty="0"/>
              <a:t>with </a:t>
            </a:r>
            <a:r>
              <a:rPr spc="-15" dirty="0"/>
              <a:t>the </a:t>
            </a:r>
            <a:r>
              <a:rPr spc="-75" dirty="0"/>
              <a:t>value </a:t>
            </a:r>
            <a:r>
              <a:rPr spc="-70" dirty="0"/>
              <a:t>20H, </a:t>
            </a:r>
            <a:r>
              <a:rPr spc="-55" dirty="0"/>
              <a:t>indicating </a:t>
            </a:r>
            <a:r>
              <a:rPr spc="-15" dirty="0"/>
              <a:t>the </a:t>
            </a:r>
            <a:r>
              <a:rPr spc="-45" dirty="0"/>
              <a:t>use</a:t>
            </a:r>
            <a:r>
              <a:rPr spc="235" dirty="0"/>
              <a:t> </a:t>
            </a:r>
            <a:r>
              <a:rPr spc="-110" dirty="0"/>
              <a:t>of</a:t>
            </a:r>
          </a:p>
          <a:p>
            <a:pPr marL="528955">
              <a:lnSpc>
                <a:spcPts val="2375"/>
              </a:lnSpc>
            </a:pPr>
            <a:r>
              <a:rPr spc="-15" dirty="0"/>
              <a:t>timer </a:t>
            </a:r>
            <a:r>
              <a:rPr spc="-340" dirty="0"/>
              <a:t>1 </a:t>
            </a:r>
            <a:r>
              <a:rPr spc="-35" dirty="0"/>
              <a:t>in </a:t>
            </a:r>
            <a:r>
              <a:rPr spc="-60" dirty="0"/>
              <a:t>mode 2 </a:t>
            </a:r>
            <a:r>
              <a:rPr spc="-25" dirty="0"/>
              <a:t>(8-bit </a:t>
            </a:r>
            <a:r>
              <a:rPr spc="-40" dirty="0"/>
              <a:t>auto-reload) </a:t>
            </a:r>
            <a:r>
              <a:rPr spc="-35" dirty="0"/>
              <a:t>to set </a:t>
            </a:r>
            <a:r>
              <a:rPr spc="-40" dirty="0"/>
              <a:t>baud</a:t>
            </a:r>
            <a:r>
              <a:rPr spc="-220" dirty="0"/>
              <a:t> </a:t>
            </a:r>
            <a:r>
              <a:rPr dirty="0"/>
              <a:t>rate</a:t>
            </a:r>
          </a:p>
          <a:p>
            <a:pPr marL="528955" marR="5080" indent="-515620">
              <a:lnSpc>
                <a:spcPct val="80000"/>
              </a:lnSpc>
              <a:spcBef>
                <a:spcPts val="530"/>
              </a:spcBef>
              <a:buAutoNum type="arabicPeriod" startAt="2"/>
              <a:tabLst>
                <a:tab pos="528955" algn="l"/>
                <a:tab pos="529590" algn="l"/>
              </a:tabLst>
            </a:pPr>
            <a:r>
              <a:rPr spc="-75" dirty="0"/>
              <a:t>The </a:t>
            </a:r>
            <a:r>
              <a:rPr spc="-215" dirty="0"/>
              <a:t>TH1 </a:t>
            </a:r>
            <a:r>
              <a:rPr spc="-75" dirty="0"/>
              <a:t>is </a:t>
            </a:r>
            <a:r>
              <a:rPr spc="-70" dirty="0"/>
              <a:t>loaded </a:t>
            </a:r>
            <a:r>
              <a:rPr spc="-40" dirty="0"/>
              <a:t>with </a:t>
            </a:r>
            <a:r>
              <a:rPr spc="-50" dirty="0"/>
              <a:t>one </a:t>
            </a:r>
            <a:r>
              <a:rPr spc="-110" dirty="0"/>
              <a:t>of </a:t>
            </a:r>
            <a:r>
              <a:rPr spc="-15" dirty="0"/>
              <a:t>the </a:t>
            </a:r>
            <a:r>
              <a:rPr spc="-75" dirty="0"/>
              <a:t>value </a:t>
            </a:r>
            <a:r>
              <a:rPr spc="-35" dirty="0"/>
              <a:t>to set </a:t>
            </a:r>
            <a:r>
              <a:rPr spc="-40" dirty="0"/>
              <a:t>baud </a:t>
            </a:r>
            <a:r>
              <a:rPr spc="-5" dirty="0"/>
              <a:t>rate </a:t>
            </a:r>
            <a:r>
              <a:rPr spc="-50" dirty="0"/>
              <a:t>for serial </a:t>
            </a:r>
            <a:r>
              <a:rPr spc="-30" dirty="0"/>
              <a:t>data  </a:t>
            </a:r>
            <a:r>
              <a:rPr spc="-15" dirty="0"/>
              <a:t>transfer</a:t>
            </a:r>
          </a:p>
          <a:p>
            <a:pPr marL="528955" marR="5080" indent="-515620">
              <a:lnSpc>
                <a:spcPct val="80000"/>
              </a:lnSpc>
              <a:spcBef>
                <a:spcPts val="530"/>
              </a:spcBef>
              <a:buAutoNum type="arabicPeriod" startAt="2"/>
              <a:tabLst>
                <a:tab pos="528955" algn="l"/>
                <a:tab pos="529590" algn="l"/>
              </a:tabLst>
            </a:pPr>
            <a:r>
              <a:rPr spc="-75" dirty="0"/>
              <a:t>The </a:t>
            </a:r>
            <a:r>
              <a:rPr spc="-220" dirty="0"/>
              <a:t>SCON </a:t>
            </a:r>
            <a:r>
              <a:rPr spc="-25" dirty="0"/>
              <a:t>register </a:t>
            </a:r>
            <a:r>
              <a:rPr spc="-75" dirty="0"/>
              <a:t>is </a:t>
            </a:r>
            <a:r>
              <a:rPr spc="-70" dirty="0"/>
              <a:t>loaded </a:t>
            </a:r>
            <a:r>
              <a:rPr spc="-40" dirty="0"/>
              <a:t>with </a:t>
            </a:r>
            <a:r>
              <a:rPr spc="-15" dirty="0"/>
              <a:t>the </a:t>
            </a:r>
            <a:r>
              <a:rPr spc="-75" dirty="0"/>
              <a:t>value </a:t>
            </a:r>
            <a:r>
              <a:rPr spc="-90" dirty="0"/>
              <a:t>50H, </a:t>
            </a:r>
            <a:r>
              <a:rPr spc="-55" dirty="0"/>
              <a:t>indicating </a:t>
            </a:r>
            <a:r>
              <a:rPr spc="-50" dirty="0"/>
              <a:t>serial </a:t>
            </a:r>
            <a:r>
              <a:rPr spc="-55" dirty="0"/>
              <a:t>mode  </a:t>
            </a:r>
            <a:r>
              <a:rPr spc="-204" dirty="0"/>
              <a:t>1, </a:t>
            </a:r>
            <a:r>
              <a:rPr spc="-35" dirty="0"/>
              <a:t>where </a:t>
            </a:r>
            <a:r>
              <a:rPr spc="-10" dirty="0"/>
              <a:t>an 8- </a:t>
            </a:r>
            <a:r>
              <a:rPr spc="-40" dirty="0"/>
              <a:t>bit </a:t>
            </a:r>
            <a:r>
              <a:rPr spc="-25" dirty="0"/>
              <a:t>data </a:t>
            </a:r>
            <a:r>
              <a:rPr spc="-70" dirty="0"/>
              <a:t>is </a:t>
            </a:r>
            <a:r>
              <a:rPr spc="-40" dirty="0"/>
              <a:t>framed with </a:t>
            </a:r>
            <a:r>
              <a:rPr spc="10" dirty="0"/>
              <a:t>start </a:t>
            </a:r>
            <a:r>
              <a:rPr spc="-30" dirty="0"/>
              <a:t>and </a:t>
            </a:r>
            <a:r>
              <a:rPr spc="-35" dirty="0"/>
              <a:t>stop</a:t>
            </a:r>
            <a:r>
              <a:rPr spc="-400" dirty="0"/>
              <a:t> </a:t>
            </a:r>
            <a:r>
              <a:rPr spc="-45" dirty="0"/>
              <a:t>bits</a:t>
            </a:r>
          </a:p>
          <a:p>
            <a:pPr marL="528955" indent="-515620">
              <a:lnSpc>
                <a:spcPct val="100000"/>
              </a:lnSpc>
              <a:buAutoNum type="arabicPeriod" startAt="2"/>
              <a:tabLst>
                <a:tab pos="528955" algn="l"/>
                <a:tab pos="529590" algn="l"/>
              </a:tabLst>
            </a:pPr>
            <a:r>
              <a:rPr spc="-240" dirty="0"/>
              <a:t>TR1 </a:t>
            </a:r>
            <a:r>
              <a:rPr spc="-70" dirty="0"/>
              <a:t>is </a:t>
            </a:r>
            <a:r>
              <a:rPr spc="-35" dirty="0"/>
              <a:t>set to </a:t>
            </a:r>
            <a:r>
              <a:rPr spc="-340" dirty="0"/>
              <a:t>1 </a:t>
            </a:r>
            <a:r>
              <a:rPr spc="-35" dirty="0"/>
              <a:t>to </a:t>
            </a:r>
            <a:r>
              <a:rPr spc="10" dirty="0"/>
              <a:t>start </a:t>
            </a:r>
            <a:r>
              <a:rPr spc="-15" dirty="0"/>
              <a:t>timer</a:t>
            </a:r>
            <a:r>
              <a:rPr spc="-370" dirty="0"/>
              <a:t> </a:t>
            </a:r>
            <a:r>
              <a:rPr spc="-340" dirty="0"/>
              <a:t>1</a:t>
            </a:r>
          </a:p>
          <a:p>
            <a:pPr marL="528955" indent="-515620">
              <a:lnSpc>
                <a:spcPct val="100000"/>
              </a:lnSpc>
              <a:buAutoNum type="arabicPeriod" startAt="2"/>
              <a:tabLst>
                <a:tab pos="528955" algn="l"/>
                <a:tab pos="529590" algn="l"/>
              </a:tabLst>
            </a:pPr>
            <a:r>
              <a:rPr spc="-140" dirty="0"/>
              <a:t>TI </a:t>
            </a:r>
            <a:r>
              <a:rPr spc="-70" dirty="0"/>
              <a:t>is </a:t>
            </a:r>
            <a:r>
              <a:rPr spc="-60" dirty="0"/>
              <a:t>cleared </a:t>
            </a:r>
            <a:r>
              <a:rPr spc="-110" dirty="0"/>
              <a:t>by </a:t>
            </a:r>
            <a:r>
              <a:rPr spc="-260" dirty="0"/>
              <a:t>CLR </a:t>
            </a:r>
            <a:r>
              <a:rPr spc="-140" dirty="0"/>
              <a:t>TI</a:t>
            </a:r>
            <a:r>
              <a:rPr spc="55" dirty="0"/>
              <a:t> </a:t>
            </a:r>
            <a:r>
              <a:rPr spc="-25" dirty="0"/>
              <a:t>instruction</a:t>
            </a:r>
          </a:p>
          <a:p>
            <a:pPr marL="528955" marR="6350" indent="-515620">
              <a:lnSpc>
                <a:spcPct val="80000"/>
              </a:lnSpc>
              <a:spcBef>
                <a:spcPts val="530"/>
              </a:spcBef>
              <a:buAutoNum type="arabicPeriod" startAt="2"/>
              <a:tabLst>
                <a:tab pos="528955" algn="l"/>
                <a:tab pos="529590" algn="l"/>
                <a:tab pos="1066800" algn="l"/>
                <a:tab pos="2190115" algn="l"/>
                <a:tab pos="2771140" algn="l"/>
                <a:tab pos="3112770" algn="l"/>
                <a:tab pos="3488690" algn="l"/>
                <a:tab pos="4816475" algn="l"/>
                <a:tab pos="5703570" algn="l"/>
                <a:tab pos="6005195" algn="l"/>
                <a:tab pos="6920230" algn="l"/>
                <a:tab pos="7470140" algn="l"/>
              </a:tabLst>
            </a:pPr>
            <a:r>
              <a:rPr spc="-75" dirty="0"/>
              <a:t>The	</a:t>
            </a:r>
            <a:r>
              <a:rPr spc="-50" dirty="0"/>
              <a:t>chara</a:t>
            </a:r>
            <a:r>
              <a:rPr spc="-60" dirty="0"/>
              <a:t>c</a:t>
            </a:r>
            <a:r>
              <a:rPr spc="10" dirty="0"/>
              <a:t>ter</a:t>
            </a:r>
            <a:r>
              <a:rPr dirty="0"/>
              <a:t>	</a:t>
            </a:r>
            <a:r>
              <a:rPr spc="-80" dirty="0"/>
              <a:t>by</a:t>
            </a:r>
            <a:r>
              <a:rPr spc="-35" dirty="0"/>
              <a:t>t</a:t>
            </a:r>
            <a:r>
              <a:rPr spc="-75" dirty="0"/>
              <a:t>e</a:t>
            </a:r>
            <a:r>
              <a:rPr dirty="0"/>
              <a:t>	</a:t>
            </a:r>
            <a:r>
              <a:rPr spc="-35" dirty="0"/>
              <a:t>to</a:t>
            </a:r>
            <a:r>
              <a:rPr dirty="0"/>
              <a:t>	</a:t>
            </a:r>
            <a:r>
              <a:rPr spc="-70" dirty="0"/>
              <a:t>be</a:t>
            </a:r>
            <a:r>
              <a:rPr dirty="0"/>
              <a:t>	</a:t>
            </a:r>
            <a:r>
              <a:rPr spc="20" dirty="0"/>
              <a:t>t</a:t>
            </a:r>
            <a:r>
              <a:rPr spc="-20" dirty="0"/>
              <a:t>ransfe</a:t>
            </a:r>
            <a:r>
              <a:rPr spc="-10" dirty="0"/>
              <a:t>r</a:t>
            </a:r>
            <a:r>
              <a:rPr spc="-15" dirty="0"/>
              <a:t>red</a:t>
            </a:r>
            <a:r>
              <a:rPr dirty="0"/>
              <a:t>	</a:t>
            </a:r>
            <a:r>
              <a:rPr spc="-25" dirty="0"/>
              <a:t>se</a:t>
            </a:r>
            <a:r>
              <a:rPr spc="-10" dirty="0"/>
              <a:t>r</a:t>
            </a:r>
            <a:r>
              <a:rPr spc="-90" dirty="0"/>
              <a:t>ial</a:t>
            </a:r>
            <a:r>
              <a:rPr spc="-85" dirty="0"/>
              <a:t>l</a:t>
            </a:r>
            <a:r>
              <a:rPr spc="-155" dirty="0"/>
              <a:t>y</a:t>
            </a:r>
            <a:r>
              <a:rPr dirty="0"/>
              <a:t>	</a:t>
            </a:r>
            <a:r>
              <a:rPr spc="-70" dirty="0"/>
              <a:t>is</a:t>
            </a:r>
            <a:r>
              <a:rPr dirty="0"/>
              <a:t>	</a:t>
            </a:r>
            <a:r>
              <a:rPr spc="-25" dirty="0"/>
              <a:t>wri</a:t>
            </a:r>
            <a:r>
              <a:rPr spc="-10" dirty="0"/>
              <a:t>t</a:t>
            </a:r>
            <a:r>
              <a:rPr spc="45" dirty="0"/>
              <a:t>t</a:t>
            </a:r>
            <a:r>
              <a:rPr spc="-30" dirty="0"/>
              <a:t>en</a:t>
            </a:r>
            <a:r>
              <a:rPr dirty="0"/>
              <a:t>	</a:t>
            </a:r>
            <a:r>
              <a:rPr spc="-35" dirty="0"/>
              <a:t>into</a:t>
            </a:r>
            <a:r>
              <a:rPr dirty="0"/>
              <a:t>	</a:t>
            </a:r>
            <a:r>
              <a:rPr spc="-175" dirty="0"/>
              <a:t>SBUF  </a:t>
            </a:r>
            <a:r>
              <a:rPr spc="-25" dirty="0"/>
              <a:t>register</a:t>
            </a:r>
          </a:p>
          <a:p>
            <a:pPr marL="528955" marR="6985" indent="-515620">
              <a:lnSpc>
                <a:spcPts val="2110"/>
              </a:lnSpc>
              <a:spcBef>
                <a:spcPts val="509"/>
              </a:spcBef>
              <a:buAutoNum type="arabicPeriod" startAt="2"/>
              <a:tabLst>
                <a:tab pos="528955" algn="l"/>
                <a:tab pos="529590" algn="l"/>
              </a:tabLst>
            </a:pPr>
            <a:r>
              <a:rPr spc="-75" dirty="0"/>
              <a:t>The </a:t>
            </a:r>
            <a:r>
              <a:rPr spc="-140" dirty="0"/>
              <a:t>TI </a:t>
            </a:r>
            <a:r>
              <a:rPr spc="-95" dirty="0"/>
              <a:t>flag </a:t>
            </a:r>
            <a:r>
              <a:rPr spc="-40" dirty="0"/>
              <a:t>bit </a:t>
            </a:r>
            <a:r>
              <a:rPr spc="-70" dirty="0"/>
              <a:t>is </a:t>
            </a:r>
            <a:r>
              <a:rPr spc="-35" dirty="0"/>
              <a:t>monitored </a:t>
            </a:r>
            <a:r>
              <a:rPr spc="-40" dirty="0"/>
              <a:t>with </a:t>
            </a:r>
            <a:r>
              <a:rPr spc="-15" dirty="0"/>
              <a:t>the </a:t>
            </a:r>
            <a:r>
              <a:rPr spc="-45" dirty="0"/>
              <a:t>use </a:t>
            </a:r>
            <a:r>
              <a:rPr spc="-114" dirty="0"/>
              <a:t>of </a:t>
            </a:r>
            <a:r>
              <a:rPr spc="-25" dirty="0"/>
              <a:t>instruction </a:t>
            </a:r>
            <a:r>
              <a:rPr spc="-250" dirty="0"/>
              <a:t>JNB </a:t>
            </a:r>
            <a:r>
              <a:rPr spc="-120" dirty="0"/>
              <a:t>TI,xx </a:t>
            </a:r>
            <a:r>
              <a:rPr spc="-35" dirty="0"/>
              <a:t>to </a:t>
            </a:r>
            <a:r>
              <a:rPr spc="-70" dirty="0"/>
              <a:t>see  </a:t>
            </a:r>
            <a:r>
              <a:rPr spc="-110" dirty="0"/>
              <a:t>if </a:t>
            </a:r>
            <a:r>
              <a:rPr spc="-15" dirty="0"/>
              <a:t>the </a:t>
            </a:r>
            <a:r>
              <a:rPr spc="-30" dirty="0"/>
              <a:t>character has </a:t>
            </a:r>
            <a:r>
              <a:rPr spc="-55" dirty="0"/>
              <a:t>been </a:t>
            </a:r>
            <a:r>
              <a:rPr spc="-15" dirty="0"/>
              <a:t>transferred</a:t>
            </a:r>
            <a:r>
              <a:rPr spc="-50" dirty="0"/>
              <a:t> </a:t>
            </a:r>
            <a:r>
              <a:rPr spc="-80" dirty="0"/>
              <a:t>completely</a:t>
            </a:r>
          </a:p>
          <a:p>
            <a:pPr marL="528955" indent="-515620">
              <a:lnSpc>
                <a:spcPct val="100000"/>
              </a:lnSpc>
              <a:spcBef>
                <a:spcPts val="25"/>
              </a:spcBef>
              <a:buAutoNum type="arabicPeriod" startAt="2"/>
              <a:tabLst>
                <a:tab pos="528955" algn="l"/>
                <a:tab pos="529590" algn="l"/>
              </a:tabLst>
            </a:pPr>
            <a:r>
              <a:rPr spc="-125" dirty="0"/>
              <a:t>To </a:t>
            </a:r>
            <a:r>
              <a:rPr spc="-15" dirty="0"/>
              <a:t>transfer the </a:t>
            </a:r>
            <a:r>
              <a:rPr spc="-40" dirty="0"/>
              <a:t>next </a:t>
            </a:r>
            <a:r>
              <a:rPr spc="-65" dirty="0"/>
              <a:t>byte, </a:t>
            </a:r>
            <a:r>
              <a:rPr spc="-100" dirty="0"/>
              <a:t>go </a:t>
            </a:r>
            <a:r>
              <a:rPr spc="-35" dirty="0"/>
              <a:t>to </a:t>
            </a:r>
            <a:r>
              <a:rPr spc="-30" dirty="0"/>
              <a:t>step</a:t>
            </a:r>
            <a:r>
              <a:rPr spc="30" dirty="0"/>
              <a:t> </a:t>
            </a:r>
            <a:r>
              <a:rPr spc="-135" dirty="0"/>
              <a:t>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Steps </a:t>
            </a:r>
            <a:r>
              <a:rPr spc="-15" dirty="0"/>
              <a:t>that </a:t>
            </a:r>
            <a:r>
              <a:rPr spc="-5" dirty="0"/>
              <a:t>8051 </a:t>
            </a:r>
            <a:r>
              <a:rPr spc="-15" dirty="0"/>
              <a:t>goes </a:t>
            </a:r>
            <a:r>
              <a:rPr spc="-10" dirty="0"/>
              <a:t>through </a:t>
            </a:r>
            <a:r>
              <a:rPr spc="-5" dirty="0"/>
              <a:t>in  </a:t>
            </a:r>
            <a:r>
              <a:rPr spc="-15" dirty="0"/>
              <a:t>transmitting </a:t>
            </a:r>
            <a:r>
              <a:rPr spc="-5" dirty="0"/>
              <a:t>a </a:t>
            </a:r>
            <a:r>
              <a:rPr spc="-25" dirty="0"/>
              <a:t>character </a:t>
            </a:r>
            <a:r>
              <a:rPr spc="-5" dirty="0"/>
              <a:t>via</a:t>
            </a:r>
            <a:r>
              <a:rPr spc="70" dirty="0"/>
              <a:t> </a:t>
            </a:r>
            <a:r>
              <a:rPr spc="-55" dirty="0"/>
              <a:t>TxD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749"/>
            <a:ext cx="8074659" cy="3782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70" dirty="0">
                <a:latin typeface="Times New Roman"/>
                <a:cs typeface="Times New Roman"/>
              </a:rPr>
              <a:t>byte </a:t>
            </a:r>
            <a:r>
              <a:rPr sz="2200" spc="-30" dirty="0">
                <a:latin typeface="Times New Roman"/>
                <a:cs typeface="Times New Roman"/>
              </a:rPr>
              <a:t>character </a:t>
            </a:r>
            <a:r>
              <a:rPr sz="2200" spc="-35" dirty="0">
                <a:latin typeface="Times New Roman"/>
                <a:cs typeface="Times New Roman"/>
              </a:rPr>
              <a:t>to </a:t>
            </a:r>
            <a:r>
              <a:rPr sz="2200" spc="-70" dirty="0">
                <a:latin typeface="Times New Roman"/>
                <a:cs typeface="Times New Roman"/>
              </a:rPr>
              <a:t>be </a:t>
            </a:r>
            <a:r>
              <a:rPr sz="2200" spc="-15" dirty="0">
                <a:latin typeface="Times New Roman"/>
                <a:cs typeface="Times New Roman"/>
              </a:rPr>
              <a:t>transmitted </a:t>
            </a:r>
            <a:r>
              <a:rPr sz="2200" spc="-70" dirty="0">
                <a:latin typeface="Times New Roman"/>
                <a:cs typeface="Times New Roman"/>
              </a:rPr>
              <a:t>is </a:t>
            </a:r>
            <a:r>
              <a:rPr sz="2200" spc="-15" dirty="0">
                <a:latin typeface="Times New Roman"/>
                <a:cs typeface="Times New Roman"/>
              </a:rPr>
              <a:t>written </a:t>
            </a:r>
            <a:r>
              <a:rPr sz="2200" spc="-35" dirty="0">
                <a:latin typeface="Times New Roman"/>
                <a:cs typeface="Times New Roman"/>
              </a:rPr>
              <a:t>into </a:t>
            </a:r>
            <a:r>
              <a:rPr sz="2200" spc="-15" dirty="0">
                <a:latin typeface="Times New Roman"/>
                <a:cs typeface="Times New Roman"/>
              </a:rPr>
              <a:t>the </a:t>
            </a:r>
            <a:r>
              <a:rPr sz="2200" spc="-220" dirty="0">
                <a:latin typeface="Times New Roman"/>
                <a:cs typeface="Times New Roman"/>
              </a:rPr>
              <a:t>SBUF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register</a:t>
            </a:r>
            <a:endParaRPr sz="2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200" spc="-75" dirty="0">
                <a:latin typeface="Times New Roman"/>
                <a:cs typeface="Times New Roman"/>
              </a:rPr>
              <a:t>The </a:t>
            </a:r>
            <a:r>
              <a:rPr sz="2200" spc="10" dirty="0">
                <a:latin typeface="Times New Roman"/>
                <a:cs typeface="Times New Roman"/>
              </a:rPr>
              <a:t>start </a:t>
            </a:r>
            <a:r>
              <a:rPr sz="2200" spc="-40" dirty="0">
                <a:latin typeface="Times New Roman"/>
                <a:cs typeface="Times New Roman"/>
              </a:rPr>
              <a:t>bit </a:t>
            </a:r>
            <a:r>
              <a:rPr sz="2200" spc="-70" dirty="0">
                <a:latin typeface="Times New Roman"/>
                <a:cs typeface="Times New Roman"/>
              </a:rPr>
              <a:t>is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transferred</a:t>
            </a:r>
            <a:endParaRPr sz="2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200" spc="-75" dirty="0">
                <a:latin typeface="Times New Roman"/>
                <a:cs typeface="Times New Roman"/>
              </a:rPr>
              <a:t>The </a:t>
            </a:r>
            <a:r>
              <a:rPr sz="2200" spc="-30" dirty="0">
                <a:latin typeface="Times New Roman"/>
                <a:cs typeface="Times New Roman"/>
              </a:rPr>
              <a:t>8-bit character </a:t>
            </a:r>
            <a:r>
              <a:rPr sz="2200" spc="-70" dirty="0">
                <a:latin typeface="Times New Roman"/>
                <a:cs typeface="Times New Roman"/>
              </a:rPr>
              <a:t>is </a:t>
            </a:r>
            <a:r>
              <a:rPr sz="2200" spc="-15" dirty="0">
                <a:latin typeface="Times New Roman"/>
                <a:cs typeface="Times New Roman"/>
              </a:rPr>
              <a:t>transferred </a:t>
            </a:r>
            <a:r>
              <a:rPr sz="2200" spc="-40" dirty="0">
                <a:latin typeface="Times New Roman"/>
                <a:cs typeface="Times New Roman"/>
              </a:rPr>
              <a:t>on bit </a:t>
            </a:r>
            <a:r>
              <a:rPr sz="2200" spc="-5" dirty="0">
                <a:latin typeface="Times New Roman"/>
                <a:cs typeface="Times New Roman"/>
              </a:rPr>
              <a:t>at </a:t>
            </a:r>
            <a:r>
              <a:rPr sz="2200" spc="-40" dirty="0">
                <a:latin typeface="Times New Roman"/>
                <a:cs typeface="Times New Roman"/>
              </a:rPr>
              <a:t>a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time</a:t>
            </a:r>
            <a:endParaRPr sz="22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200" spc="-75" dirty="0">
                <a:latin typeface="Times New Roman"/>
                <a:cs typeface="Times New Roman"/>
              </a:rPr>
              <a:t>The </a:t>
            </a:r>
            <a:r>
              <a:rPr sz="2200" spc="-35" dirty="0">
                <a:latin typeface="Times New Roman"/>
                <a:cs typeface="Times New Roman"/>
              </a:rPr>
              <a:t>stop </a:t>
            </a:r>
            <a:r>
              <a:rPr sz="2200" spc="-40" dirty="0">
                <a:latin typeface="Times New Roman"/>
                <a:cs typeface="Times New Roman"/>
              </a:rPr>
              <a:t>bit </a:t>
            </a:r>
            <a:r>
              <a:rPr sz="2200" spc="-70" dirty="0">
                <a:latin typeface="Times New Roman"/>
                <a:cs typeface="Times New Roman"/>
              </a:rPr>
              <a:t>is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transferred</a:t>
            </a:r>
            <a:endParaRPr sz="2200">
              <a:latin typeface="Times New Roman"/>
              <a:cs typeface="Times New Roman"/>
            </a:endParaRPr>
          </a:p>
          <a:p>
            <a:pPr marL="977265" marR="7620" lvl="1" indent="-515620">
              <a:lnSpc>
                <a:spcPct val="80000"/>
              </a:lnSpc>
              <a:spcBef>
                <a:spcPts val="530"/>
              </a:spcBef>
              <a:buFont typeface="Wingdings"/>
              <a:buChar char=""/>
              <a:tabLst>
                <a:tab pos="977265" algn="l"/>
                <a:tab pos="977900" algn="l"/>
              </a:tabLst>
            </a:pPr>
            <a:r>
              <a:rPr sz="2200" spc="-50" dirty="0">
                <a:latin typeface="Times New Roman"/>
                <a:cs typeface="Times New Roman"/>
              </a:rPr>
              <a:t>It </a:t>
            </a:r>
            <a:r>
              <a:rPr sz="2200" spc="-70" dirty="0">
                <a:latin typeface="Times New Roman"/>
                <a:cs typeface="Times New Roman"/>
              </a:rPr>
              <a:t>is </a:t>
            </a:r>
            <a:r>
              <a:rPr sz="2200" spc="-30" dirty="0">
                <a:latin typeface="Times New Roman"/>
                <a:cs typeface="Times New Roman"/>
              </a:rPr>
              <a:t>during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15" dirty="0">
                <a:latin typeface="Times New Roman"/>
                <a:cs typeface="Times New Roman"/>
              </a:rPr>
              <a:t>transfer </a:t>
            </a:r>
            <a:r>
              <a:rPr sz="2200" spc="-110" dirty="0">
                <a:latin typeface="Times New Roman"/>
                <a:cs typeface="Times New Roman"/>
              </a:rPr>
              <a:t>of </a:t>
            </a:r>
            <a:r>
              <a:rPr sz="2200" spc="-15" dirty="0">
                <a:latin typeface="Times New Roman"/>
                <a:cs typeface="Times New Roman"/>
              </a:rPr>
              <a:t>the </a:t>
            </a:r>
            <a:r>
              <a:rPr sz="2200" spc="-35" dirty="0">
                <a:latin typeface="Times New Roman"/>
                <a:cs typeface="Times New Roman"/>
              </a:rPr>
              <a:t>stop </a:t>
            </a:r>
            <a:r>
              <a:rPr sz="2200" spc="-40" dirty="0">
                <a:latin typeface="Times New Roman"/>
                <a:cs typeface="Times New Roman"/>
              </a:rPr>
              <a:t>bit </a:t>
            </a:r>
            <a:r>
              <a:rPr sz="2200" spc="5" dirty="0">
                <a:latin typeface="Times New Roman"/>
                <a:cs typeface="Times New Roman"/>
              </a:rPr>
              <a:t>that </a:t>
            </a:r>
            <a:r>
              <a:rPr sz="2200" spc="-114" dirty="0">
                <a:latin typeface="Times New Roman"/>
                <a:cs typeface="Times New Roman"/>
              </a:rPr>
              <a:t>8051 </a:t>
            </a:r>
            <a:r>
              <a:rPr sz="2200" spc="-35" dirty="0">
                <a:latin typeface="Times New Roman"/>
                <a:cs typeface="Times New Roman"/>
              </a:rPr>
              <a:t>raises </a:t>
            </a:r>
            <a:r>
              <a:rPr sz="2200" spc="-20" dirty="0">
                <a:latin typeface="Times New Roman"/>
                <a:cs typeface="Times New Roman"/>
              </a:rPr>
              <a:t>the </a:t>
            </a:r>
            <a:r>
              <a:rPr sz="2200" spc="-140" dirty="0">
                <a:latin typeface="Times New Roman"/>
                <a:cs typeface="Times New Roman"/>
              </a:rPr>
              <a:t>TI </a:t>
            </a:r>
            <a:r>
              <a:rPr sz="2200" spc="-90" dirty="0">
                <a:latin typeface="Times New Roman"/>
                <a:cs typeface="Times New Roman"/>
              </a:rPr>
              <a:t>flag,  </a:t>
            </a:r>
            <a:r>
              <a:rPr sz="2200" spc="-55" dirty="0">
                <a:latin typeface="Times New Roman"/>
                <a:cs typeface="Times New Roman"/>
              </a:rPr>
              <a:t>indicating </a:t>
            </a:r>
            <a:r>
              <a:rPr sz="2200" spc="5" dirty="0">
                <a:latin typeface="Times New Roman"/>
                <a:cs typeface="Times New Roman"/>
              </a:rPr>
              <a:t>that </a:t>
            </a:r>
            <a:r>
              <a:rPr sz="2200" spc="-15" dirty="0">
                <a:latin typeface="Times New Roman"/>
                <a:cs typeface="Times New Roman"/>
              </a:rPr>
              <a:t>the </a:t>
            </a:r>
            <a:r>
              <a:rPr sz="2200" spc="-45" dirty="0">
                <a:latin typeface="Times New Roman"/>
                <a:cs typeface="Times New Roman"/>
              </a:rPr>
              <a:t>last </a:t>
            </a:r>
            <a:r>
              <a:rPr sz="2200" spc="-30" dirty="0">
                <a:latin typeface="Times New Roman"/>
                <a:cs typeface="Times New Roman"/>
              </a:rPr>
              <a:t>character </a:t>
            </a:r>
            <a:r>
              <a:rPr sz="2200" spc="-60" dirty="0">
                <a:latin typeface="Times New Roman"/>
                <a:cs typeface="Times New Roman"/>
              </a:rPr>
              <a:t>was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transmitted</a:t>
            </a:r>
            <a:endParaRPr sz="2200">
              <a:latin typeface="Times New Roman"/>
              <a:cs typeface="Times New Roman"/>
            </a:endParaRPr>
          </a:p>
          <a:p>
            <a:pPr marL="593090" indent="-581025">
              <a:lnSpc>
                <a:spcPts val="2375"/>
              </a:lnSpc>
              <a:buAutoNum type="arabicPeriod"/>
              <a:tabLst>
                <a:tab pos="593090" algn="l"/>
                <a:tab pos="593725" algn="l"/>
              </a:tabLst>
            </a:pPr>
            <a:r>
              <a:rPr sz="2200" spc="-225" dirty="0">
                <a:latin typeface="Times New Roman"/>
                <a:cs typeface="Times New Roman"/>
              </a:rPr>
              <a:t>By </a:t>
            </a:r>
            <a:r>
              <a:rPr sz="2200" spc="-35" dirty="0">
                <a:latin typeface="Times New Roman"/>
                <a:cs typeface="Times New Roman"/>
              </a:rPr>
              <a:t>monitoring </a:t>
            </a:r>
            <a:r>
              <a:rPr sz="2200" spc="-15" dirty="0">
                <a:latin typeface="Times New Roman"/>
                <a:cs typeface="Times New Roman"/>
              </a:rPr>
              <a:t>the </a:t>
            </a:r>
            <a:r>
              <a:rPr sz="2200" spc="-135" dirty="0">
                <a:latin typeface="Times New Roman"/>
                <a:cs typeface="Times New Roman"/>
              </a:rPr>
              <a:t>TI </a:t>
            </a:r>
            <a:r>
              <a:rPr sz="2200" spc="-90" dirty="0">
                <a:latin typeface="Times New Roman"/>
                <a:cs typeface="Times New Roman"/>
              </a:rPr>
              <a:t>flag, </a:t>
            </a:r>
            <a:r>
              <a:rPr sz="2200" spc="-85" dirty="0">
                <a:latin typeface="Times New Roman"/>
                <a:cs typeface="Times New Roman"/>
              </a:rPr>
              <a:t>we </a:t>
            </a:r>
            <a:r>
              <a:rPr sz="2200" spc="-60" dirty="0">
                <a:latin typeface="Times New Roman"/>
                <a:cs typeface="Times New Roman"/>
              </a:rPr>
              <a:t>make </a:t>
            </a:r>
            <a:r>
              <a:rPr sz="2200" spc="-15" dirty="0">
                <a:latin typeface="Times New Roman"/>
                <a:cs typeface="Times New Roman"/>
              </a:rPr>
              <a:t>sure </a:t>
            </a:r>
            <a:r>
              <a:rPr sz="2200" spc="5" dirty="0">
                <a:latin typeface="Times New Roman"/>
                <a:cs typeface="Times New Roman"/>
              </a:rPr>
              <a:t>that </a:t>
            </a:r>
            <a:r>
              <a:rPr sz="2200" spc="-85" dirty="0">
                <a:latin typeface="Times New Roman"/>
                <a:cs typeface="Times New Roman"/>
              </a:rPr>
              <a:t>we </a:t>
            </a:r>
            <a:r>
              <a:rPr sz="2200" spc="-10" dirty="0">
                <a:latin typeface="Times New Roman"/>
                <a:cs typeface="Times New Roman"/>
              </a:rPr>
              <a:t>are </a:t>
            </a:r>
            <a:r>
              <a:rPr sz="2200" spc="-20" dirty="0">
                <a:latin typeface="Times New Roman"/>
                <a:cs typeface="Times New Roman"/>
              </a:rPr>
              <a:t>not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overloading</a:t>
            </a:r>
            <a:endParaRPr sz="2200">
              <a:latin typeface="Times New Roman"/>
              <a:cs typeface="Times New Roman"/>
            </a:endParaRPr>
          </a:p>
          <a:p>
            <a:pPr marL="527685">
              <a:lnSpc>
                <a:spcPts val="2375"/>
              </a:lnSpc>
            </a:pPr>
            <a:r>
              <a:rPr sz="2200" spc="-15" dirty="0">
                <a:latin typeface="Times New Roman"/>
                <a:cs typeface="Times New Roman"/>
              </a:rPr>
              <a:t>the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220" dirty="0">
                <a:latin typeface="Times New Roman"/>
                <a:cs typeface="Times New Roman"/>
              </a:rPr>
              <a:t>SBUF</a:t>
            </a:r>
            <a:endParaRPr sz="2200">
              <a:latin typeface="Times New Roman"/>
              <a:cs typeface="Times New Roman"/>
            </a:endParaRPr>
          </a:p>
          <a:p>
            <a:pPr marL="977265" marR="5080" lvl="1" indent="-515620">
              <a:lnSpc>
                <a:spcPct val="80000"/>
              </a:lnSpc>
              <a:spcBef>
                <a:spcPts val="525"/>
              </a:spcBef>
              <a:buFont typeface="Wingdings"/>
              <a:buChar char=""/>
              <a:tabLst>
                <a:tab pos="977265" algn="l"/>
                <a:tab pos="977900" algn="l"/>
              </a:tabLst>
            </a:pPr>
            <a:r>
              <a:rPr sz="2200" spc="-125" dirty="0">
                <a:latin typeface="Times New Roman"/>
                <a:cs typeface="Times New Roman"/>
              </a:rPr>
              <a:t>If </a:t>
            </a:r>
            <a:r>
              <a:rPr sz="2200" spc="-85" dirty="0">
                <a:latin typeface="Times New Roman"/>
                <a:cs typeface="Times New Roman"/>
              </a:rPr>
              <a:t>we </a:t>
            </a:r>
            <a:r>
              <a:rPr sz="2200" spc="-30" dirty="0">
                <a:latin typeface="Times New Roman"/>
                <a:cs typeface="Times New Roman"/>
              </a:rPr>
              <a:t>write </a:t>
            </a:r>
            <a:r>
              <a:rPr sz="2200" spc="-15" dirty="0">
                <a:latin typeface="Times New Roman"/>
                <a:cs typeface="Times New Roman"/>
              </a:rPr>
              <a:t>another </a:t>
            </a:r>
            <a:r>
              <a:rPr sz="2200" spc="-70" dirty="0">
                <a:latin typeface="Times New Roman"/>
                <a:cs typeface="Times New Roman"/>
              </a:rPr>
              <a:t>byte </a:t>
            </a:r>
            <a:r>
              <a:rPr sz="2200" spc="-35" dirty="0">
                <a:latin typeface="Times New Roman"/>
                <a:cs typeface="Times New Roman"/>
              </a:rPr>
              <a:t>into </a:t>
            </a:r>
            <a:r>
              <a:rPr sz="2200" spc="-15" dirty="0">
                <a:latin typeface="Times New Roman"/>
                <a:cs typeface="Times New Roman"/>
              </a:rPr>
              <a:t>the </a:t>
            </a:r>
            <a:r>
              <a:rPr sz="2200" spc="-220" dirty="0">
                <a:latin typeface="Times New Roman"/>
                <a:cs typeface="Times New Roman"/>
              </a:rPr>
              <a:t>SBUF </a:t>
            </a:r>
            <a:r>
              <a:rPr sz="2200" spc="-65" dirty="0">
                <a:latin typeface="Times New Roman"/>
                <a:cs typeface="Times New Roman"/>
              </a:rPr>
              <a:t>before </a:t>
            </a:r>
            <a:r>
              <a:rPr sz="2200" spc="-140" dirty="0">
                <a:latin typeface="Times New Roman"/>
                <a:cs typeface="Times New Roman"/>
              </a:rPr>
              <a:t>TI </a:t>
            </a:r>
            <a:r>
              <a:rPr sz="2200" spc="-75" dirty="0">
                <a:latin typeface="Times New Roman"/>
                <a:cs typeface="Times New Roman"/>
              </a:rPr>
              <a:t>is </a:t>
            </a:r>
            <a:r>
              <a:rPr sz="2200" spc="-40" dirty="0">
                <a:latin typeface="Times New Roman"/>
                <a:cs typeface="Times New Roman"/>
              </a:rPr>
              <a:t>raised, </a:t>
            </a:r>
            <a:r>
              <a:rPr sz="2200" spc="-15" dirty="0">
                <a:latin typeface="Times New Roman"/>
                <a:cs typeface="Times New Roman"/>
              </a:rPr>
              <a:t>the  </a:t>
            </a:r>
            <a:r>
              <a:rPr sz="2200" spc="-10" dirty="0">
                <a:latin typeface="Times New Roman"/>
                <a:cs typeface="Times New Roman"/>
              </a:rPr>
              <a:t>untransmitted </a:t>
            </a:r>
            <a:r>
              <a:rPr sz="2200" spc="-30" dirty="0">
                <a:latin typeface="Times New Roman"/>
                <a:cs typeface="Times New Roman"/>
              </a:rPr>
              <a:t>portion </a:t>
            </a:r>
            <a:r>
              <a:rPr sz="2200" spc="-110" dirty="0">
                <a:latin typeface="Times New Roman"/>
                <a:cs typeface="Times New Roman"/>
              </a:rPr>
              <a:t>of </a:t>
            </a:r>
            <a:r>
              <a:rPr sz="2200" spc="-15" dirty="0">
                <a:latin typeface="Times New Roman"/>
                <a:cs typeface="Times New Roman"/>
              </a:rPr>
              <a:t>the </a:t>
            </a:r>
            <a:r>
              <a:rPr sz="2200" spc="-55" dirty="0">
                <a:latin typeface="Times New Roman"/>
                <a:cs typeface="Times New Roman"/>
              </a:rPr>
              <a:t>previous </a:t>
            </a:r>
            <a:r>
              <a:rPr sz="2200" spc="-70" dirty="0">
                <a:latin typeface="Times New Roman"/>
                <a:cs typeface="Times New Roman"/>
              </a:rPr>
              <a:t>byte </a:t>
            </a:r>
            <a:r>
              <a:rPr sz="2200" spc="-100" dirty="0">
                <a:latin typeface="Times New Roman"/>
                <a:cs typeface="Times New Roman"/>
              </a:rPr>
              <a:t>will </a:t>
            </a:r>
            <a:r>
              <a:rPr sz="2200" spc="-70" dirty="0">
                <a:latin typeface="Times New Roman"/>
                <a:cs typeface="Times New Roman"/>
              </a:rPr>
              <a:t>be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lost</a:t>
            </a:r>
            <a:endParaRPr sz="2200">
              <a:latin typeface="Times New Roman"/>
              <a:cs typeface="Times New Roman"/>
            </a:endParaRPr>
          </a:p>
          <a:p>
            <a:pPr marL="611505" indent="-599440">
              <a:lnSpc>
                <a:spcPts val="2375"/>
              </a:lnSpc>
              <a:buAutoNum type="arabicPeriod" startAt="6"/>
              <a:tabLst>
                <a:tab pos="611505" algn="l"/>
                <a:tab pos="612140" algn="l"/>
              </a:tabLst>
            </a:pPr>
            <a:r>
              <a:rPr sz="2200" spc="-100" dirty="0">
                <a:latin typeface="Times New Roman"/>
                <a:cs typeface="Times New Roman"/>
              </a:rPr>
              <a:t>After </a:t>
            </a:r>
            <a:r>
              <a:rPr sz="2200" spc="-220" dirty="0">
                <a:latin typeface="Times New Roman"/>
                <a:cs typeface="Times New Roman"/>
              </a:rPr>
              <a:t>SBUF </a:t>
            </a:r>
            <a:r>
              <a:rPr sz="2200" spc="-75" dirty="0">
                <a:latin typeface="Times New Roman"/>
                <a:cs typeface="Times New Roman"/>
              </a:rPr>
              <a:t>is </a:t>
            </a:r>
            <a:r>
              <a:rPr sz="2200" spc="-70" dirty="0">
                <a:latin typeface="Times New Roman"/>
                <a:cs typeface="Times New Roman"/>
              </a:rPr>
              <a:t>loaded </a:t>
            </a:r>
            <a:r>
              <a:rPr sz="2200" spc="-40" dirty="0">
                <a:latin typeface="Times New Roman"/>
                <a:cs typeface="Times New Roman"/>
              </a:rPr>
              <a:t>with a </a:t>
            </a:r>
            <a:r>
              <a:rPr sz="2200" spc="-50" dirty="0">
                <a:latin typeface="Times New Roman"/>
                <a:cs typeface="Times New Roman"/>
              </a:rPr>
              <a:t>new </a:t>
            </a:r>
            <a:r>
              <a:rPr sz="2200" spc="-65" dirty="0">
                <a:latin typeface="Times New Roman"/>
                <a:cs typeface="Times New Roman"/>
              </a:rPr>
              <a:t>byte, </a:t>
            </a:r>
            <a:r>
              <a:rPr sz="2200" spc="-15" dirty="0">
                <a:latin typeface="Times New Roman"/>
                <a:cs typeface="Times New Roman"/>
              </a:rPr>
              <a:t>the </a:t>
            </a:r>
            <a:r>
              <a:rPr sz="2200" spc="-140" dirty="0">
                <a:latin typeface="Times New Roman"/>
                <a:cs typeface="Times New Roman"/>
              </a:rPr>
              <a:t>TI </a:t>
            </a:r>
            <a:r>
              <a:rPr sz="2200" spc="-95" dirty="0">
                <a:latin typeface="Times New Roman"/>
                <a:cs typeface="Times New Roman"/>
              </a:rPr>
              <a:t>flag </a:t>
            </a:r>
            <a:r>
              <a:rPr sz="2200" spc="-40" dirty="0">
                <a:latin typeface="Times New Roman"/>
                <a:cs typeface="Times New Roman"/>
              </a:rPr>
              <a:t>bit </a:t>
            </a:r>
            <a:r>
              <a:rPr sz="2200" spc="-10" dirty="0">
                <a:latin typeface="Times New Roman"/>
                <a:cs typeface="Times New Roman"/>
              </a:rPr>
              <a:t>must </a:t>
            </a:r>
            <a:r>
              <a:rPr sz="2200" spc="-70" dirty="0">
                <a:latin typeface="Times New Roman"/>
                <a:cs typeface="Times New Roman"/>
              </a:rPr>
              <a:t>be forced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to</a:t>
            </a:r>
            <a:endParaRPr sz="2200">
              <a:latin typeface="Times New Roman"/>
              <a:cs typeface="Times New Roman"/>
            </a:endParaRPr>
          </a:p>
          <a:p>
            <a:pPr marL="558165">
              <a:lnSpc>
                <a:spcPts val="2375"/>
              </a:lnSpc>
            </a:pPr>
            <a:r>
              <a:rPr sz="2200" spc="10" dirty="0">
                <a:latin typeface="Times New Roman"/>
                <a:cs typeface="Times New Roman"/>
              </a:rPr>
              <a:t>0 </a:t>
            </a:r>
            <a:r>
              <a:rPr sz="2200" spc="-110" dirty="0">
                <a:latin typeface="Times New Roman"/>
                <a:cs typeface="Times New Roman"/>
              </a:rPr>
              <a:t>by </a:t>
            </a:r>
            <a:r>
              <a:rPr sz="2200" spc="-260" dirty="0">
                <a:latin typeface="Times New Roman"/>
                <a:cs typeface="Times New Roman"/>
              </a:rPr>
              <a:t>CLR </a:t>
            </a:r>
            <a:r>
              <a:rPr sz="2200" spc="-135" dirty="0">
                <a:latin typeface="Times New Roman"/>
                <a:cs typeface="Times New Roman"/>
              </a:rPr>
              <a:t>TI </a:t>
            </a:r>
            <a:r>
              <a:rPr sz="2200" spc="-35" dirty="0">
                <a:latin typeface="Times New Roman"/>
                <a:cs typeface="Times New Roman"/>
              </a:rPr>
              <a:t>in </a:t>
            </a:r>
            <a:r>
              <a:rPr sz="2200" spc="-15" dirty="0">
                <a:latin typeface="Times New Roman"/>
                <a:cs typeface="Times New Roman"/>
              </a:rPr>
              <a:t>order </a:t>
            </a:r>
            <a:r>
              <a:rPr sz="2200" spc="-50" dirty="0">
                <a:latin typeface="Times New Roman"/>
                <a:cs typeface="Times New Roman"/>
              </a:rPr>
              <a:t>for </a:t>
            </a:r>
            <a:r>
              <a:rPr sz="2200" spc="-25" dirty="0">
                <a:latin typeface="Times New Roman"/>
                <a:cs typeface="Times New Roman"/>
              </a:rPr>
              <a:t>this </a:t>
            </a:r>
            <a:r>
              <a:rPr sz="2200" spc="-50" dirty="0">
                <a:latin typeface="Times New Roman"/>
                <a:cs typeface="Times New Roman"/>
              </a:rPr>
              <a:t>new </a:t>
            </a:r>
            <a:r>
              <a:rPr sz="2200" spc="-70" dirty="0">
                <a:latin typeface="Times New Roman"/>
                <a:cs typeface="Times New Roman"/>
              </a:rPr>
              <a:t>byte </a:t>
            </a:r>
            <a:r>
              <a:rPr sz="2200" spc="-35" dirty="0">
                <a:latin typeface="Times New Roman"/>
                <a:cs typeface="Times New Roman"/>
              </a:rPr>
              <a:t>to </a:t>
            </a:r>
            <a:r>
              <a:rPr sz="2200" spc="-70" dirty="0">
                <a:latin typeface="Times New Roman"/>
                <a:cs typeface="Times New Roman"/>
              </a:rPr>
              <a:t>be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transferred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899"/>
            <a:ext cx="60934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Importance </a:t>
            </a:r>
            <a:r>
              <a:rPr sz="4400" dirty="0"/>
              <a:t>of </a:t>
            </a:r>
            <a:r>
              <a:rPr sz="4400" spc="-5" dirty="0"/>
              <a:t>TI</a:t>
            </a:r>
            <a:r>
              <a:rPr sz="4400" spc="-80" dirty="0"/>
              <a:t> </a:t>
            </a:r>
            <a:r>
              <a:rPr sz="4400" dirty="0"/>
              <a:t>Flag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7891145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80" dirty="0">
                <a:latin typeface="Times New Roman"/>
                <a:cs typeface="Times New Roman"/>
              </a:rPr>
              <a:t>By </a:t>
            </a:r>
            <a:r>
              <a:rPr sz="2800" spc="-100" dirty="0">
                <a:latin typeface="Times New Roman"/>
                <a:cs typeface="Times New Roman"/>
              </a:rPr>
              <a:t>checking </a:t>
            </a:r>
            <a:r>
              <a:rPr sz="2800" spc="-20" dirty="0">
                <a:latin typeface="Times New Roman"/>
                <a:cs typeface="Times New Roman"/>
              </a:rPr>
              <a:t>the </a:t>
            </a:r>
            <a:r>
              <a:rPr sz="2800" spc="-175" dirty="0">
                <a:latin typeface="Times New Roman"/>
                <a:cs typeface="Times New Roman"/>
              </a:rPr>
              <a:t>TI </a:t>
            </a:r>
            <a:r>
              <a:rPr sz="2800" spc="-120" dirty="0">
                <a:latin typeface="Times New Roman"/>
                <a:cs typeface="Times New Roman"/>
              </a:rPr>
              <a:t>flag </a:t>
            </a:r>
            <a:r>
              <a:rPr sz="2800" spc="-65" dirty="0">
                <a:latin typeface="Times New Roman"/>
                <a:cs typeface="Times New Roman"/>
              </a:rPr>
              <a:t>bit, </a:t>
            </a:r>
            <a:r>
              <a:rPr sz="2800" spc="-100" dirty="0">
                <a:latin typeface="Times New Roman"/>
                <a:cs typeface="Times New Roman"/>
              </a:rPr>
              <a:t>we </a:t>
            </a:r>
            <a:r>
              <a:rPr sz="2800" spc="-80" dirty="0">
                <a:latin typeface="Times New Roman"/>
                <a:cs typeface="Times New Roman"/>
              </a:rPr>
              <a:t>know </a:t>
            </a:r>
            <a:r>
              <a:rPr sz="2800" spc="-20" dirty="0">
                <a:latin typeface="Times New Roman"/>
                <a:cs typeface="Times New Roman"/>
              </a:rPr>
              <a:t>whether </a:t>
            </a:r>
            <a:r>
              <a:rPr sz="2800" spc="-15" dirty="0">
                <a:latin typeface="Times New Roman"/>
                <a:cs typeface="Times New Roman"/>
              </a:rPr>
              <a:t>or </a:t>
            </a:r>
            <a:r>
              <a:rPr sz="2800" spc="-20" dirty="0">
                <a:latin typeface="Times New Roman"/>
                <a:cs typeface="Times New Roman"/>
              </a:rPr>
              <a:t>not the  </a:t>
            </a:r>
            <a:r>
              <a:rPr sz="2800" spc="-145" dirty="0">
                <a:latin typeface="Times New Roman"/>
                <a:cs typeface="Times New Roman"/>
              </a:rPr>
              <a:t>8051 </a:t>
            </a:r>
            <a:r>
              <a:rPr sz="2800" spc="-85" dirty="0">
                <a:latin typeface="Times New Roman"/>
                <a:cs typeface="Times New Roman"/>
              </a:rPr>
              <a:t>is </a:t>
            </a:r>
            <a:r>
              <a:rPr sz="2800" spc="-60" dirty="0">
                <a:latin typeface="Times New Roman"/>
                <a:cs typeface="Times New Roman"/>
              </a:rPr>
              <a:t>ready </a:t>
            </a:r>
            <a:r>
              <a:rPr sz="2800" spc="-40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transfer </a:t>
            </a:r>
            <a:r>
              <a:rPr sz="2800" spc="-15" dirty="0">
                <a:latin typeface="Times New Roman"/>
                <a:cs typeface="Times New Roman"/>
              </a:rPr>
              <a:t>another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byte</a:t>
            </a:r>
            <a:endParaRPr sz="2800">
              <a:latin typeface="Times New Roman"/>
              <a:cs typeface="Times New Roman"/>
            </a:endParaRPr>
          </a:p>
          <a:p>
            <a:pPr marL="355600" marR="47561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60" dirty="0">
                <a:latin typeface="Times New Roman"/>
                <a:cs typeface="Times New Roman"/>
              </a:rPr>
              <a:t>If </a:t>
            </a:r>
            <a:r>
              <a:rPr sz="2800" spc="-105" dirty="0">
                <a:latin typeface="Times New Roman"/>
                <a:cs typeface="Times New Roman"/>
              </a:rPr>
              <a:t>we </a:t>
            </a:r>
            <a:r>
              <a:rPr sz="2800" spc="-35" dirty="0">
                <a:latin typeface="Times New Roman"/>
                <a:cs typeface="Times New Roman"/>
              </a:rPr>
              <a:t>write </a:t>
            </a:r>
            <a:r>
              <a:rPr sz="2800" spc="-45" dirty="0">
                <a:latin typeface="Times New Roman"/>
                <a:cs typeface="Times New Roman"/>
              </a:rPr>
              <a:t>a </a:t>
            </a:r>
            <a:r>
              <a:rPr sz="2800" spc="-85" dirty="0">
                <a:latin typeface="Times New Roman"/>
                <a:cs typeface="Times New Roman"/>
              </a:rPr>
              <a:t>byte </a:t>
            </a:r>
            <a:r>
              <a:rPr sz="2800" spc="-45" dirty="0">
                <a:latin typeface="Times New Roman"/>
                <a:cs typeface="Times New Roman"/>
              </a:rPr>
              <a:t>into </a:t>
            </a:r>
            <a:r>
              <a:rPr sz="2800" spc="-275" dirty="0">
                <a:latin typeface="Times New Roman"/>
                <a:cs typeface="Times New Roman"/>
              </a:rPr>
              <a:t>SBUF </a:t>
            </a:r>
            <a:r>
              <a:rPr sz="2800" spc="-75" dirty="0">
                <a:latin typeface="Times New Roman"/>
                <a:cs typeface="Times New Roman"/>
              </a:rPr>
              <a:t>before </a:t>
            </a:r>
            <a:r>
              <a:rPr sz="2800" spc="-20" dirty="0">
                <a:latin typeface="Times New Roman"/>
                <a:cs typeface="Times New Roman"/>
              </a:rPr>
              <a:t>the </a:t>
            </a:r>
            <a:r>
              <a:rPr sz="2800" spc="-175" dirty="0">
                <a:latin typeface="Times New Roman"/>
                <a:cs typeface="Times New Roman"/>
              </a:rPr>
              <a:t>TI </a:t>
            </a:r>
            <a:r>
              <a:rPr sz="2800" spc="-120" dirty="0">
                <a:latin typeface="Times New Roman"/>
                <a:cs typeface="Times New Roman"/>
              </a:rPr>
              <a:t>flag </a:t>
            </a:r>
            <a:r>
              <a:rPr sz="2800" spc="-55" dirty="0">
                <a:latin typeface="Times New Roman"/>
                <a:cs typeface="Times New Roman"/>
              </a:rPr>
              <a:t>bit </a:t>
            </a:r>
            <a:r>
              <a:rPr sz="2800" spc="-85" dirty="0">
                <a:latin typeface="Times New Roman"/>
                <a:cs typeface="Times New Roman"/>
              </a:rPr>
              <a:t>is  </a:t>
            </a:r>
            <a:r>
              <a:rPr sz="2800" spc="-50" dirty="0">
                <a:latin typeface="Times New Roman"/>
                <a:cs typeface="Times New Roman"/>
              </a:rPr>
              <a:t>raised, </a:t>
            </a:r>
            <a:r>
              <a:rPr sz="2800" spc="-105" dirty="0">
                <a:latin typeface="Times New Roman"/>
                <a:cs typeface="Times New Roman"/>
              </a:rPr>
              <a:t>we </a:t>
            </a:r>
            <a:r>
              <a:rPr sz="2800" spc="-50" dirty="0">
                <a:latin typeface="Times New Roman"/>
                <a:cs typeface="Times New Roman"/>
              </a:rPr>
              <a:t>risk </a:t>
            </a:r>
            <a:r>
              <a:rPr sz="2800" spc="-20" dirty="0">
                <a:latin typeface="Times New Roman"/>
                <a:cs typeface="Times New Roman"/>
              </a:rPr>
              <a:t>the </a:t>
            </a:r>
            <a:r>
              <a:rPr sz="2800" spc="-95" dirty="0">
                <a:latin typeface="Times New Roman"/>
                <a:cs typeface="Times New Roman"/>
              </a:rPr>
              <a:t>loss </a:t>
            </a:r>
            <a:r>
              <a:rPr sz="2800" spc="-140" dirty="0">
                <a:latin typeface="Times New Roman"/>
                <a:cs typeface="Times New Roman"/>
              </a:rPr>
              <a:t>of </a:t>
            </a:r>
            <a:r>
              <a:rPr sz="2800" spc="-45" dirty="0">
                <a:latin typeface="Times New Roman"/>
                <a:cs typeface="Times New Roman"/>
              </a:rPr>
              <a:t>a </a:t>
            </a:r>
            <a:r>
              <a:rPr sz="2800" spc="-35" dirty="0">
                <a:latin typeface="Times New Roman"/>
                <a:cs typeface="Times New Roman"/>
              </a:rPr>
              <a:t>portion </a:t>
            </a:r>
            <a:r>
              <a:rPr sz="2800" spc="-140" dirty="0">
                <a:latin typeface="Times New Roman"/>
                <a:cs typeface="Times New Roman"/>
              </a:rPr>
              <a:t>of </a:t>
            </a:r>
            <a:r>
              <a:rPr sz="2800" spc="-20" dirty="0">
                <a:latin typeface="Times New Roman"/>
                <a:cs typeface="Times New Roman"/>
              </a:rPr>
              <a:t>the </a:t>
            </a:r>
            <a:r>
              <a:rPr sz="2800" spc="-85" dirty="0">
                <a:latin typeface="Times New Roman"/>
                <a:cs typeface="Times New Roman"/>
              </a:rPr>
              <a:t>byte </a:t>
            </a:r>
            <a:r>
              <a:rPr sz="2800" spc="-80" dirty="0">
                <a:latin typeface="Times New Roman"/>
                <a:cs typeface="Times New Roman"/>
              </a:rPr>
              <a:t>being  </a:t>
            </a:r>
            <a:r>
              <a:rPr sz="2800" spc="-15" dirty="0">
                <a:latin typeface="Times New Roman"/>
                <a:cs typeface="Times New Roman"/>
              </a:rPr>
              <a:t>transferred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Programming </a:t>
            </a:r>
            <a:r>
              <a:rPr spc="-5" dirty="0"/>
              <a:t>the 8051 </a:t>
            </a:r>
            <a:r>
              <a:rPr spc="-30" dirty="0"/>
              <a:t>to </a:t>
            </a:r>
            <a:r>
              <a:rPr spc="-20" dirty="0"/>
              <a:t>receive  </a:t>
            </a:r>
            <a:r>
              <a:rPr spc="-25" dirty="0"/>
              <a:t>character </a:t>
            </a:r>
            <a:r>
              <a:rPr spc="-15" dirty="0"/>
              <a:t>bytes</a:t>
            </a:r>
            <a:r>
              <a:rPr spc="60" dirty="0"/>
              <a:t> </a:t>
            </a:r>
            <a:r>
              <a:rPr spc="-5" dirty="0"/>
              <a:t>serially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8955" indent="-515620">
              <a:lnSpc>
                <a:spcPts val="2375"/>
              </a:lnSpc>
              <a:spcBef>
                <a:spcPts val="95"/>
              </a:spcBef>
              <a:buAutoNum type="arabicPeriod"/>
              <a:tabLst>
                <a:tab pos="528955" algn="l"/>
                <a:tab pos="529590" algn="l"/>
              </a:tabLst>
            </a:pPr>
            <a:r>
              <a:rPr spc="-240" dirty="0"/>
              <a:t>TMOD </a:t>
            </a:r>
            <a:r>
              <a:rPr spc="-25" dirty="0"/>
              <a:t>register </a:t>
            </a:r>
            <a:r>
              <a:rPr spc="-70" dirty="0"/>
              <a:t>is loaded </a:t>
            </a:r>
            <a:r>
              <a:rPr spc="-35" dirty="0"/>
              <a:t>with </a:t>
            </a:r>
            <a:r>
              <a:rPr spc="-15" dirty="0"/>
              <a:t>the </a:t>
            </a:r>
            <a:r>
              <a:rPr spc="-75" dirty="0"/>
              <a:t>value </a:t>
            </a:r>
            <a:r>
              <a:rPr spc="-70" dirty="0"/>
              <a:t>20H, </a:t>
            </a:r>
            <a:r>
              <a:rPr spc="-55" dirty="0"/>
              <a:t>indicating </a:t>
            </a:r>
            <a:r>
              <a:rPr spc="-15" dirty="0"/>
              <a:t>the </a:t>
            </a:r>
            <a:r>
              <a:rPr spc="-45" dirty="0"/>
              <a:t>use</a:t>
            </a:r>
            <a:r>
              <a:rPr spc="235" dirty="0"/>
              <a:t> </a:t>
            </a:r>
            <a:r>
              <a:rPr spc="-110" dirty="0"/>
              <a:t>of</a:t>
            </a:r>
          </a:p>
          <a:p>
            <a:pPr marL="528955">
              <a:lnSpc>
                <a:spcPts val="2375"/>
              </a:lnSpc>
            </a:pPr>
            <a:r>
              <a:rPr spc="-15" dirty="0"/>
              <a:t>timer </a:t>
            </a:r>
            <a:r>
              <a:rPr spc="-340" dirty="0"/>
              <a:t>1 </a:t>
            </a:r>
            <a:r>
              <a:rPr spc="-35" dirty="0"/>
              <a:t>in </a:t>
            </a:r>
            <a:r>
              <a:rPr spc="-60" dirty="0"/>
              <a:t>mode 2 </a:t>
            </a:r>
            <a:r>
              <a:rPr spc="-25" dirty="0"/>
              <a:t>(8-bit </a:t>
            </a:r>
            <a:r>
              <a:rPr spc="-40" dirty="0"/>
              <a:t>auto-reload) </a:t>
            </a:r>
            <a:r>
              <a:rPr spc="-35" dirty="0"/>
              <a:t>to set </a:t>
            </a:r>
            <a:r>
              <a:rPr spc="-40" dirty="0"/>
              <a:t>baud</a:t>
            </a:r>
            <a:r>
              <a:rPr spc="-220" dirty="0"/>
              <a:t> </a:t>
            </a:r>
            <a:r>
              <a:rPr dirty="0"/>
              <a:t>rate</a:t>
            </a:r>
          </a:p>
          <a:p>
            <a:pPr marL="528955" marR="5080" indent="-515620">
              <a:lnSpc>
                <a:spcPct val="80000"/>
              </a:lnSpc>
              <a:spcBef>
                <a:spcPts val="530"/>
              </a:spcBef>
              <a:buAutoNum type="arabicPeriod" startAt="2"/>
              <a:tabLst>
                <a:tab pos="528955" algn="l"/>
                <a:tab pos="529590" algn="l"/>
              </a:tabLst>
            </a:pPr>
            <a:r>
              <a:rPr spc="-75" dirty="0"/>
              <a:t>The </a:t>
            </a:r>
            <a:r>
              <a:rPr spc="-215" dirty="0"/>
              <a:t>TH1 </a:t>
            </a:r>
            <a:r>
              <a:rPr spc="-75" dirty="0"/>
              <a:t>is </a:t>
            </a:r>
            <a:r>
              <a:rPr spc="-70" dirty="0"/>
              <a:t>loaded </a:t>
            </a:r>
            <a:r>
              <a:rPr spc="-40" dirty="0"/>
              <a:t>with </a:t>
            </a:r>
            <a:r>
              <a:rPr spc="-50" dirty="0"/>
              <a:t>one </a:t>
            </a:r>
            <a:r>
              <a:rPr spc="-110" dirty="0"/>
              <a:t>of </a:t>
            </a:r>
            <a:r>
              <a:rPr spc="-15" dirty="0"/>
              <a:t>the </a:t>
            </a:r>
            <a:r>
              <a:rPr spc="-75" dirty="0"/>
              <a:t>value </a:t>
            </a:r>
            <a:r>
              <a:rPr spc="-35" dirty="0"/>
              <a:t>to set </a:t>
            </a:r>
            <a:r>
              <a:rPr spc="-40" dirty="0"/>
              <a:t>baud </a:t>
            </a:r>
            <a:r>
              <a:rPr spc="-5" dirty="0"/>
              <a:t>rate </a:t>
            </a:r>
            <a:r>
              <a:rPr spc="-50" dirty="0"/>
              <a:t>for serial </a:t>
            </a:r>
            <a:r>
              <a:rPr spc="-30" dirty="0"/>
              <a:t>data  </a:t>
            </a:r>
            <a:r>
              <a:rPr spc="-15" dirty="0"/>
              <a:t>transfer</a:t>
            </a:r>
          </a:p>
          <a:p>
            <a:pPr marL="528955" marR="5080" indent="-515620">
              <a:lnSpc>
                <a:spcPct val="80000"/>
              </a:lnSpc>
              <a:spcBef>
                <a:spcPts val="530"/>
              </a:spcBef>
              <a:buAutoNum type="arabicPeriod" startAt="2"/>
              <a:tabLst>
                <a:tab pos="528955" algn="l"/>
                <a:tab pos="529590" algn="l"/>
              </a:tabLst>
            </a:pPr>
            <a:r>
              <a:rPr spc="-75" dirty="0"/>
              <a:t>The </a:t>
            </a:r>
            <a:r>
              <a:rPr spc="-220" dirty="0"/>
              <a:t>SCON </a:t>
            </a:r>
            <a:r>
              <a:rPr spc="-25" dirty="0"/>
              <a:t>register </a:t>
            </a:r>
            <a:r>
              <a:rPr spc="-75" dirty="0"/>
              <a:t>is </a:t>
            </a:r>
            <a:r>
              <a:rPr spc="-70" dirty="0"/>
              <a:t>loaded </a:t>
            </a:r>
            <a:r>
              <a:rPr spc="-40" dirty="0"/>
              <a:t>with </a:t>
            </a:r>
            <a:r>
              <a:rPr spc="-15" dirty="0"/>
              <a:t>the </a:t>
            </a:r>
            <a:r>
              <a:rPr spc="-75" dirty="0"/>
              <a:t>value </a:t>
            </a:r>
            <a:r>
              <a:rPr spc="-90" dirty="0"/>
              <a:t>50H, </a:t>
            </a:r>
            <a:r>
              <a:rPr spc="-55" dirty="0"/>
              <a:t>indicating </a:t>
            </a:r>
            <a:r>
              <a:rPr spc="-50" dirty="0"/>
              <a:t>serial </a:t>
            </a:r>
            <a:r>
              <a:rPr spc="-55" dirty="0"/>
              <a:t>mode  </a:t>
            </a:r>
            <a:r>
              <a:rPr spc="-204" dirty="0"/>
              <a:t>1, </a:t>
            </a:r>
            <a:r>
              <a:rPr spc="-35" dirty="0"/>
              <a:t>where </a:t>
            </a:r>
            <a:r>
              <a:rPr spc="-10" dirty="0"/>
              <a:t>an 8- </a:t>
            </a:r>
            <a:r>
              <a:rPr spc="-40" dirty="0"/>
              <a:t>bit </a:t>
            </a:r>
            <a:r>
              <a:rPr spc="-25" dirty="0"/>
              <a:t>data </a:t>
            </a:r>
            <a:r>
              <a:rPr spc="-70" dirty="0"/>
              <a:t>is </a:t>
            </a:r>
            <a:r>
              <a:rPr spc="-40" dirty="0"/>
              <a:t>framed with </a:t>
            </a:r>
            <a:r>
              <a:rPr spc="10" dirty="0"/>
              <a:t>start </a:t>
            </a:r>
            <a:r>
              <a:rPr spc="-30" dirty="0"/>
              <a:t>and </a:t>
            </a:r>
            <a:r>
              <a:rPr spc="-35" dirty="0"/>
              <a:t>stop</a:t>
            </a:r>
            <a:r>
              <a:rPr spc="-400" dirty="0"/>
              <a:t> </a:t>
            </a:r>
            <a:r>
              <a:rPr spc="-45" dirty="0"/>
              <a:t>bits</a:t>
            </a:r>
          </a:p>
          <a:p>
            <a:pPr marL="528955" indent="-515620">
              <a:lnSpc>
                <a:spcPct val="100000"/>
              </a:lnSpc>
              <a:buAutoNum type="arabicPeriod" startAt="2"/>
              <a:tabLst>
                <a:tab pos="528955" algn="l"/>
                <a:tab pos="529590" algn="l"/>
              </a:tabLst>
            </a:pPr>
            <a:r>
              <a:rPr spc="-240" dirty="0"/>
              <a:t>TR1 </a:t>
            </a:r>
            <a:r>
              <a:rPr spc="-70" dirty="0"/>
              <a:t>is </a:t>
            </a:r>
            <a:r>
              <a:rPr spc="-35" dirty="0"/>
              <a:t>set to </a:t>
            </a:r>
            <a:r>
              <a:rPr spc="-340" dirty="0"/>
              <a:t>1 </a:t>
            </a:r>
            <a:r>
              <a:rPr spc="-35" dirty="0"/>
              <a:t>to </a:t>
            </a:r>
            <a:r>
              <a:rPr spc="10" dirty="0"/>
              <a:t>start </a:t>
            </a:r>
            <a:r>
              <a:rPr spc="-15" dirty="0"/>
              <a:t>timer</a:t>
            </a:r>
            <a:r>
              <a:rPr spc="-370" dirty="0"/>
              <a:t> </a:t>
            </a:r>
            <a:r>
              <a:rPr spc="-340" dirty="0"/>
              <a:t>1</a:t>
            </a:r>
          </a:p>
          <a:p>
            <a:pPr marL="528955" indent="-515620">
              <a:lnSpc>
                <a:spcPct val="100000"/>
              </a:lnSpc>
              <a:buAutoNum type="arabicPeriod" startAt="2"/>
              <a:tabLst>
                <a:tab pos="528955" algn="l"/>
                <a:tab pos="529590" algn="l"/>
              </a:tabLst>
            </a:pPr>
            <a:r>
              <a:rPr spc="-180" dirty="0"/>
              <a:t>RI </a:t>
            </a:r>
            <a:r>
              <a:rPr spc="-70" dirty="0"/>
              <a:t>is </a:t>
            </a:r>
            <a:r>
              <a:rPr spc="-60" dirty="0"/>
              <a:t>cleared </a:t>
            </a:r>
            <a:r>
              <a:rPr spc="-110" dirty="0"/>
              <a:t>by </a:t>
            </a:r>
            <a:r>
              <a:rPr spc="-260" dirty="0"/>
              <a:t>CLR </a:t>
            </a:r>
            <a:r>
              <a:rPr spc="-180" dirty="0"/>
              <a:t>RI</a:t>
            </a:r>
            <a:r>
              <a:rPr spc="-280" dirty="0"/>
              <a:t> </a:t>
            </a:r>
            <a:r>
              <a:rPr spc="-25" dirty="0"/>
              <a:t>instruction</a:t>
            </a:r>
          </a:p>
          <a:p>
            <a:pPr marL="528955" marR="5080" indent="-515620">
              <a:lnSpc>
                <a:spcPct val="80000"/>
              </a:lnSpc>
              <a:spcBef>
                <a:spcPts val="530"/>
              </a:spcBef>
              <a:buAutoNum type="arabicPeriod" startAt="2"/>
              <a:tabLst>
                <a:tab pos="528955" algn="l"/>
                <a:tab pos="529590" algn="l"/>
              </a:tabLst>
            </a:pPr>
            <a:r>
              <a:rPr spc="-75" dirty="0"/>
              <a:t>The </a:t>
            </a:r>
            <a:r>
              <a:rPr spc="-180" dirty="0"/>
              <a:t>RI </a:t>
            </a:r>
            <a:r>
              <a:rPr spc="-95" dirty="0"/>
              <a:t>flag </a:t>
            </a:r>
            <a:r>
              <a:rPr spc="-40" dirty="0"/>
              <a:t>bit </a:t>
            </a:r>
            <a:r>
              <a:rPr spc="-70" dirty="0"/>
              <a:t>is </a:t>
            </a:r>
            <a:r>
              <a:rPr spc="-35" dirty="0"/>
              <a:t>monitored </a:t>
            </a:r>
            <a:r>
              <a:rPr spc="-40" dirty="0"/>
              <a:t>with </a:t>
            </a:r>
            <a:r>
              <a:rPr spc="-15" dirty="0"/>
              <a:t>the </a:t>
            </a:r>
            <a:r>
              <a:rPr spc="-45" dirty="0"/>
              <a:t>use </a:t>
            </a:r>
            <a:r>
              <a:rPr spc="-105" dirty="0"/>
              <a:t>of </a:t>
            </a:r>
            <a:r>
              <a:rPr spc="-25" dirty="0"/>
              <a:t>instruction </a:t>
            </a:r>
            <a:r>
              <a:rPr spc="-250" dirty="0"/>
              <a:t>JNB </a:t>
            </a:r>
            <a:r>
              <a:rPr spc="-135" dirty="0"/>
              <a:t>RI,xx </a:t>
            </a:r>
            <a:r>
              <a:rPr spc="-35" dirty="0"/>
              <a:t>to </a:t>
            </a:r>
            <a:r>
              <a:rPr spc="-65" dirty="0"/>
              <a:t>see  </a:t>
            </a:r>
            <a:r>
              <a:rPr spc="-110" dirty="0"/>
              <a:t>if </a:t>
            </a:r>
            <a:r>
              <a:rPr spc="-15" dirty="0"/>
              <a:t>the </a:t>
            </a:r>
            <a:r>
              <a:rPr spc="-20" dirty="0"/>
              <a:t>entire </a:t>
            </a:r>
            <a:r>
              <a:rPr spc="-30" dirty="0"/>
              <a:t>character has </a:t>
            </a:r>
            <a:r>
              <a:rPr spc="-55" dirty="0"/>
              <a:t>been </a:t>
            </a:r>
            <a:r>
              <a:rPr spc="-70" dirty="0"/>
              <a:t>received</a:t>
            </a:r>
            <a:r>
              <a:rPr spc="-65" dirty="0"/>
              <a:t> yet</a:t>
            </a:r>
          </a:p>
          <a:p>
            <a:pPr marL="528955" marR="5715" indent="-515620">
              <a:lnSpc>
                <a:spcPts val="2110"/>
              </a:lnSpc>
              <a:spcBef>
                <a:spcPts val="509"/>
              </a:spcBef>
              <a:buAutoNum type="arabicPeriod" startAt="2"/>
              <a:tabLst>
                <a:tab pos="528955" algn="l"/>
                <a:tab pos="529590" algn="l"/>
              </a:tabLst>
            </a:pPr>
            <a:r>
              <a:rPr spc="-80" dirty="0"/>
              <a:t>When </a:t>
            </a:r>
            <a:r>
              <a:rPr spc="-175" dirty="0"/>
              <a:t>RI </a:t>
            </a:r>
            <a:r>
              <a:rPr spc="-70" dirty="0"/>
              <a:t>is </a:t>
            </a:r>
            <a:r>
              <a:rPr spc="-40" dirty="0"/>
              <a:t>raised, </a:t>
            </a:r>
            <a:r>
              <a:rPr spc="-220" dirty="0"/>
              <a:t>SBUF </a:t>
            </a:r>
            <a:r>
              <a:rPr spc="-30" dirty="0"/>
              <a:t>has </a:t>
            </a:r>
            <a:r>
              <a:rPr spc="-15" dirty="0"/>
              <a:t>the </a:t>
            </a:r>
            <a:r>
              <a:rPr spc="-65" dirty="0"/>
              <a:t>byte, </a:t>
            </a:r>
            <a:r>
              <a:rPr spc="-35" dirty="0"/>
              <a:t>its contents </a:t>
            </a:r>
            <a:r>
              <a:rPr spc="-15" dirty="0"/>
              <a:t>are </a:t>
            </a:r>
            <a:r>
              <a:rPr spc="-75" dirty="0"/>
              <a:t>moved </a:t>
            </a:r>
            <a:r>
              <a:rPr spc="-30" dirty="0"/>
              <a:t>into </a:t>
            </a:r>
            <a:r>
              <a:rPr spc="-40" dirty="0"/>
              <a:t>a  </a:t>
            </a:r>
            <a:r>
              <a:rPr spc="-75" dirty="0"/>
              <a:t>safe</a:t>
            </a:r>
            <a:r>
              <a:rPr spc="-50" dirty="0"/>
              <a:t> </a:t>
            </a:r>
            <a:r>
              <a:rPr spc="-85" dirty="0"/>
              <a:t>place</a:t>
            </a:r>
          </a:p>
          <a:p>
            <a:pPr marL="528955" indent="-515620">
              <a:lnSpc>
                <a:spcPct val="100000"/>
              </a:lnSpc>
              <a:spcBef>
                <a:spcPts val="25"/>
              </a:spcBef>
              <a:buAutoNum type="arabicPeriod" startAt="2"/>
              <a:tabLst>
                <a:tab pos="528955" algn="l"/>
                <a:tab pos="529590" algn="l"/>
              </a:tabLst>
            </a:pPr>
            <a:r>
              <a:rPr spc="-125" dirty="0"/>
              <a:t>To </a:t>
            </a:r>
            <a:r>
              <a:rPr spc="-15" dirty="0"/>
              <a:t>transfer the </a:t>
            </a:r>
            <a:r>
              <a:rPr spc="-40" dirty="0"/>
              <a:t>next </a:t>
            </a:r>
            <a:r>
              <a:rPr spc="-65" dirty="0"/>
              <a:t>byte, </a:t>
            </a:r>
            <a:r>
              <a:rPr spc="-100" dirty="0"/>
              <a:t>go </a:t>
            </a:r>
            <a:r>
              <a:rPr spc="-35" dirty="0"/>
              <a:t>to </a:t>
            </a:r>
            <a:r>
              <a:rPr spc="-30" dirty="0"/>
              <a:t>step</a:t>
            </a:r>
            <a:r>
              <a:rPr spc="30" dirty="0"/>
              <a:t> </a:t>
            </a:r>
            <a:r>
              <a:rPr spc="-135" dirty="0"/>
              <a:t>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63" y="0"/>
            <a:ext cx="6691630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20" dirty="0"/>
              <a:t>Steps </a:t>
            </a:r>
            <a:r>
              <a:rPr sz="3200" spc="-15" dirty="0"/>
              <a:t>that </a:t>
            </a:r>
            <a:r>
              <a:rPr sz="3200" spc="-5" dirty="0"/>
              <a:t>8051 </a:t>
            </a:r>
            <a:r>
              <a:rPr sz="3200" spc="-15" dirty="0"/>
              <a:t>goes </a:t>
            </a:r>
            <a:r>
              <a:rPr sz="3200" spc="-10" dirty="0"/>
              <a:t>through </a:t>
            </a:r>
            <a:r>
              <a:rPr sz="3200" spc="-5" dirty="0"/>
              <a:t>in  </a:t>
            </a:r>
            <a:r>
              <a:rPr sz="3200" spc="-10" dirty="0"/>
              <a:t>receiving </a:t>
            </a:r>
            <a:r>
              <a:rPr sz="3200" spc="-5" dirty="0"/>
              <a:t>a </a:t>
            </a:r>
            <a:r>
              <a:rPr sz="3200" spc="-25" dirty="0"/>
              <a:t>character </a:t>
            </a:r>
            <a:r>
              <a:rPr sz="3200" spc="-5" dirty="0"/>
              <a:t>via</a:t>
            </a:r>
            <a:r>
              <a:rPr sz="3200" spc="85" dirty="0"/>
              <a:t> </a:t>
            </a:r>
            <a:r>
              <a:rPr sz="3200" spc="-5" dirty="0"/>
              <a:t>RxD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0545"/>
            <a:ext cx="8074025" cy="4477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6080" indent="-373380" algn="just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86080" algn="l"/>
              </a:tabLst>
            </a:pPr>
            <a:r>
              <a:rPr sz="2000" spc="-45" dirty="0">
                <a:latin typeface="Times New Roman"/>
                <a:cs typeface="Times New Roman"/>
              </a:rPr>
              <a:t>It </a:t>
            </a:r>
            <a:r>
              <a:rPr sz="2000" spc="-60" dirty="0">
                <a:latin typeface="Times New Roman"/>
                <a:cs typeface="Times New Roman"/>
              </a:rPr>
              <a:t>receives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10" dirty="0">
                <a:latin typeface="Times New Roman"/>
                <a:cs typeface="Times New Roman"/>
              </a:rPr>
              <a:t>start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bit</a:t>
            </a:r>
            <a:endParaRPr sz="2000">
              <a:latin typeface="Times New Roman"/>
              <a:cs typeface="Times New Roman"/>
            </a:endParaRPr>
          </a:p>
          <a:p>
            <a:pPr marL="1002030" lvl="1" indent="-449580" algn="just">
              <a:lnSpc>
                <a:spcPts val="2160"/>
              </a:lnSpc>
              <a:buFont typeface="Wingdings"/>
              <a:buChar char=""/>
              <a:tabLst>
                <a:tab pos="1002030" algn="l"/>
              </a:tabLst>
            </a:pPr>
            <a:r>
              <a:rPr sz="2000" spc="-50" dirty="0">
                <a:latin typeface="Times New Roman"/>
                <a:cs typeface="Times New Roman"/>
              </a:rPr>
              <a:t>Indicating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that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next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bit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first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bit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character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byte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about</a:t>
            </a:r>
            <a:endParaRPr sz="2000">
              <a:latin typeface="Times New Roman"/>
              <a:cs typeface="Times New Roman"/>
            </a:endParaRPr>
          </a:p>
          <a:p>
            <a:pPr marL="1001394" algn="just">
              <a:lnSpc>
                <a:spcPts val="2160"/>
              </a:lnSpc>
            </a:pPr>
            <a:r>
              <a:rPr sz="2000" spc="-25" dirty="0">
                <a:latin typeface="Times New Roman"/>
                <a:cs typeface="Times New Roman"/>
              </a:rPr>
              <a:t>to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receive</a:t>
            </a:r>
            <a:endParaRPr sz="2000">
              <a:latin typeface="Times New Roman"/>
              <a:cs typeface="Times New Roman"/>
            </a:endParaRPr>
          </a:p>
          <a:p>
            <a:pPr marL="527685" indent="-515620" algn="just">
              <a:lnSpc>
                <a:spcPct val="100000"/>
              </a:lnSpc>
              <a:buAutoNum type="arabicPeriod" startAt="2"/>
              <a:tabLst>
                <a:tab pos="528320" algn="l"/>
              </a:tabLst>
            </a:pPr>
            <a:r>
              <a:rPr sz="2000" spc="-70" dirty="0">
                <a:latin typeface="Times New Roman"/>
                <a:cs typeface="Times New Roman"/>
              </a:rPr>
              <a:t>The </a:t>
            </a:r>
            <a:r>
              <a:rPr sz="2000" spc="-25" dirty="0">
                <a:latin typeface="Times New Roman"/>
                <a:cs typeface="Times New Roman"/>
              </a:rPr>
              <a:t>8-bit character </a:t>
            </a:r>
            <a:r>
              <a:rPr sz="2000" spc="-60" dirty="0">
                <a:latin typeface="Times New Roman"/>
                <a:cs typeface="Times New Roman"/>
              </a:rPr>
              <a:t>is received </a:t>
            </a:r>
            <a:r>
              <a:rPr sz="2000" spc="-45" dirty="0">
                <a:latin typeface="Times New Roman"/>
                <a:cs typeface="Times New Roman"/>
              </a:rPr>
              <a:t>one </a:t>
            </a:r>
            <a:r>
              <a:rPr sz="2000" spc="-40" dirty="0">
                <a:latin typeface="Times New Roman"/>
                <a:cs typeface="Times New Roman"/>
              </a:rPr>
              <a:t>bit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  <a:p>
            <a:pPr marL="527685" indent="-515620" algn="just">
              <a:lnSpc>
                <a:spcPct val="100000"/>
              </a:lnSpc>
              <a:buAutoNum type="arabicPeriod" startAt="2"/>
              <a:tabLst>
                <a:tab pos="528320" algn="l"/>
              </a:tabLst>
            </a:pPr>
            <a:r>
              <a:rPr sz="2000" spc="-70" dirty="0">
                <a:latin typeface="Times New Roman"/>
                <a:cs typeface="Times New Roman"/>
              </a:rPr>
              <a:t>The </a:t>
            </a:r>
            <a:r>
              <a:rPr sz="2000" spc="-35" dirty="0">
                <a:latin typeface="Times New Roman"/>
                <a:cs typeface="Times New Roman"/>
              </a:rPr>
              <a:t>stop </a:t>
            </a:r>
            <a:r>
              <a:rPr sz="2000" spc="-40" dirty="0">
                <a:latin typeface="Times New Roman"/>
                <a:cs typeface="Times New Roman"/>
              </a:rPr>
              <a:t>bit </a:t>
            </a:r>
            <a:r>
              <a:rPr sz="2000" spc="-60" dirty="0">
                <a:latin typeface="Times New Roman"/>
                <a:cs typeface="Times New Roman"/>
              </a:rPr>
              <a:t>is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received</a:t>
            </a:r>
            <a:endParaRPr sz="2000">
              <a:latin typeface="Times New Roman"/>
              <a:cs typeface="Times New Roman"/>
            </a:endParaRPr>
          </a:p>
          <a:p>
            <a:pPr marL="1001394" marR="5080" lvl="1" indent="-449580" algn="just">
              <a:lnSpc>
                <a:spcPts val="1920"/>
              </a:lnSpc>
              <a:spcBef>
                <a:spcPts val="464"/>
              </a:spcBef>
              <a:buFont typeface="Wingdings"/>
              <a:buChar char=""/>
              <a:tabLst>
                <a:tab pos="1002030" algn="l"/>
              </a:tabLst>
            </a:pPr>
            <a:r>
              <a:rPr sz="2000" spc="-70" dirty="0">
                <a:latin typeface="Times New Roman"/>
                <a:cs typeface="Times New Roman"/>
              </a:rPr>
              <a:t>When </a:t>
            </a:r>
            <a:r>
              <a:rPr sz="2000" spc="-60" dirty="0">
                <a:latin typeface="Times New Roman"/>
                <a:cs typeface="Times New Roman"/>
              </a:rPr>
              <a:t>receiving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35" dirty="0">
                <a:latin typeface="Times New Roman"/>
                <a:cs typeface="Times New Roman"/>
              </a:rPr>
              <a:t>stop </a:t>
            </a:r>
            <a:r>
              <a:rPr sz="2000" spc="-40" dirty="0">
                <a:latin typeface="Times New Roman"/>
                <a:cs typeface="Times New Roman"/>
              </a:rPr>
              <a:t>bit </a:t>
            </a:r>
            <a:r>
              <a:rPr sz="2000" spc="-105" dirty="0">
                <a:latin typeface="Times New Roman"/>
                <a:cs typeface="Times New Roman"/>
              </a:rPr>
              <a:t>8051 </a:t>
            </a:r>
            <a:r>
              <a:rPr sz="2000" spc="-45" dirty="0">
                <a:latin typeface="Times New Roman"/>
                <a:cs typeface="Times New Roman"/>
              </a:rPr>
              <a:t>makes </a:t>
            </a:r>
            <a:r>
              <a:rPr sz="2000" spc="-160" dirty="0">
                <a:latin typeface="Times New Roman"/>
                <a:cs typeface="Times New Roman"/>
              </a:rPr>
              <a:t>RI </a:t>
            </a:r>
            <a:r>
              <a:rPr sz="2000" spc="75" dirty="0">
                <a:latin typeface="Times New Roman"/>
                <a:cs typeface="Times New Roman"/>
              </a:rPr>
              <a:t>= </a:t>
            </a:r>
            <a:r>
              <a:rPr sz="2000" spc="-185" dirty="0">
                <a:latin typeface="Times New Roman"/>
                <a:cs typeface="Times New Roman"/>
              </a:rPr>
              <a:t>1, </a:t>
            </a:r>
            <a:r>
              <a:rPr sz="2000" spc="-45" dirty="0">
                <a:latin typeface="Times New Roman"/>
                <a:cs typeface="Times New Roman"/>
              </a:rPr>
              <a:t>indicating </a:t>
            </a:r>
            <a:r>
              <a:rPr sz="2000" spc="5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an </a:t>
            </a:r>
            <a:r>
              <a:rPr sz="2000" spc="-15" dirty="0">
                <a:latin typeface="Times New Roman"/>
                <a:cs typeface="Times New Roman"/>
              </a:rPr>
              <a:t>entire  </a:t>
            </a:r>
            <a:r>
              <a:rPr sz="2000" spc="-25" dirty="0">
                <a:latin typeface="Times New Roman"/>
                <a:cs typeface="Times New Roman"/>
              </a:rPr>
              <a:t>character </a:t>
            </a:r>
            <a:r>
              <a:rPr sz="2000" spc="-65" dirty="0">
                <a:latin typeface="Times New Roman"/>
                <a:cs typeface="Times New Roman"/>
              </a:rPr>
              <a:t>byte </a:t>
            </a:r>
            <a:r>
              <a:rPr sz="2000" spc="-25" dirty="0">
                <a:latin typeface="Times New Roman"/>
                <a:cs typeface="Times New Roman"/>
              </a:rPr>
              <a:t>has </a:t>
            </a:r>
            <a:r>
              <a:rPr sz="2000" spc="-45" dirty="0">
                <a:latin typeface="Times New Roman"/>
                <a:cs typeface="Times New Roman"/>
              </a:rPr>
              <a:t>been </a:t>
            </a:r>
            <a:r>
              <a:rPr sz="2000" spc="-60" dirty="0">
                <a:latin typeface="Times New Roman"/>
                <a:cs typeface="Times New Roman"/>
              </a:rPr>
              <a:t>received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spc="-70" dirty="0">
                <a:latin typeface="Times New Roman"/>
                <a:cs typeface="Times New Roman"/>
              </a:rPr>
              <a:t>be </a:t>
            </a:r>
            <a:r>
              <a:rPr sz="2000" spc="-75" dirty="0">
                <a:latin typeface="Times New Roman"/>
                <a:cs typeface="Times New Roman"/>
              </a:rPr>
              <a:t>picked </a:t>
            </a:r>
            <a:r>
              <a:rPr sz="2000" spc="-20" dirty="0">
                <a:latin typeface="Times New Roman"/>
                <a:cs typeface="Times New Roman"/>
              </a:rPr>
              <a:t>up </a:t>
            </a:r>
            <a:r>
              <a:rPr sz="2000" spc="-55" dirty="0">
                <a:latin typeface="Times New Roman"/>
                <a:cs typeface="Times New Roman"/>
              </a:rPr>
              <a:t>before </a:t>
            </a:r>
            <a:r>
              <a:rPr sz="2000" spc="-25" dirty="0">
                <a:latin typeface="Times New Roman"/>
                <a:cs typeface="Times New Roman"/>
              </a:rPr>
              <a:t>it </a:t>
            </a:r>
            <a:r>
              <a:rPr sz="2000" spc="-45" dirty="0">
                <a:latin typeface="Times New Roman"/>
                <a:cs typeface="Times New Roman"/>
              </a:rPr>
              <a:t>gets  </a:t>
            </a:r>
            <a:r>
              <a:rPr sz="2000" spc="-25" dirty="0">
                <a:latin typeface="Times New Roman"/>
                <a:cs typeface="Times New Roman"/>
              </a:rPr>
              <a:t>overwritten </a:t>
            </a:r>
            <a:r>
              <a:rPr sz="2000" spc="-95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an </a:t>
            </a:r>
            <a:r>
              <a:rPr sz="2000" spc="-55" dirty="0">
                <a:latin typeface="Times New Roman"/>
                <a:cs typeface="Times New Roman"/>
              </a:rPr>
              <a:t>incoming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character</a:t>
            </a:r>
            <a:endParaRPr sz="20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80000"/>
              </a:lnSpc>
              <a:spcBef>
                <a:spcPts val="495"/>
              </a:spcBef>
              <a:buFont typeface="Times New Roman"/>
              <a:buAutoNum type="arabicPeriod" startAt="2"/>
              <a:tabLst>
                <a:tab pos="600075" algn="l"/>
              </a:tabLst>
            </a:pPr>
            <a:r>
              <a:rPr dirty="0"/>
              <a:t>	</a:t>
            </a:r>
            <a:r>
              <a:rPr sz="2000" spc="-200" dirty="0">
                <a:latin typeface="Times New Roman"/>
                <a:cs typeface="Times New Roman"/>
              </a:rPr>
              <a:t>By </a:t>
            </a:r>
            <a:r>
              <a:rPr sz="2000" spc="-70" dirty="0">
                <a:latin typeface="Times New Roman"/>
                <a:cs typeface="Times New Roman"/>
              </a:rPr>
              <a:t>checking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160" dirty="0">
                <a:latin typeface="Times New Roman"/>
                <a:cs typeface="Times New Roman"/>
              </a:rPr>
              <a:t>RI </a:t>
            </a:r>
            <a:r>
              <a:rPr sz="2000" spc="-85" dirty="0">
                <a:latin typeface="Times New Roman"/>
                <a:cs typeface="Times New Roman"/>
              </a:rPr>
              <a:t>flag </a:t>
            </a:r>
            <a:r>
              <a:rPr sz="2000" spc="-40" dirty="0">
                <a:latin typeface="Times New Roman"/>
                <a:cs typeface="Times New Roman"/>
              </a:rPr>
              <a:t>bit </a:t>
            </a:r>
            <a:r>
              <a:rPr sz="2000" spc="-35" dirty="0">
                <a:latin typeface="Times New Roman"/>
                <a:cs typeface="Times New Roman"/>
              </a:rPr>
              <a:t>when </a:t>
            </a:r>
            <a:r>
              <a:rPr sz="2000" spc="-25" dirty="0">
                <a:latin typeface="Times New Roman"/>
                <a:cs typeface="Times New Roman"/>
              </a:rPr>
              <a:t>it </a:t>
            </a:r>
            <a:r>
              <a:rPr sz="2000" spc="-70" dirty="0">
                <a:latin typeface="Times New Roman"/>
                <a:cs typeface="Times New Roman"/>
              </a:rPr>
              <a:t>is </a:t>
            </a:r>
            <a:r>
              <a:rPr sz="2000" spc="-40" dirty="0">
                <a:latin typeface="Times New Roman"/>
                <a:cs typeface="Times New Roman"/>
              </a:rPr>
              <a:t>raised, </a:t>
            </a:r>
            <a:r>
              <a:rPr sz="2000" spc="-75" dirty="0">
                <a:latin typeface="Times New Roman"/>
                <a:cs typeface="Times New Roman"/>
              </a:rPr>
              <a:t>we </a:t>
            </a:r>
            <a:r>
              <a:rPr sz="2000" spc="-55" dirty="0">
                <a:latin typeface="Times New Roman"/>
                <a:cs typeface="Times New Roman"/>
              </a:rPr>
              <a:t>know </a:t>
            </a:r>
            <a:r>
              <a:rPr sz="2000" spc="10" dirty="0">
                <a:latin typeface="Times New Roman"/>
                <a:cs typeface="Times New Roman"/>
              </a:rPr>
              <a:t>that </a:t>
            </a:r>
            <a:r>
              <a:rPr sz="2000" spc="-30" dirty="0">
                <a:latin typeface="Times New Roman"/>
                <a:cs typeface="Times New Roman"/>
              </a:rPr>
              <a:t>a </a:t>
            </a:r>
            <a:r>
              <a:rPr sz="2000" spc="-25" dirty="0">
                <a:latin typeface="Times New Roman"/>
                <a:cs typeface="Times New Roman"/>
              </a:rPr>
              <a:t>character </a:t>
            </a:r>
            <a:r>
              <a:rPr sz="2000" spc="-30" dirty="0">
                <a:latin typeface="Times New Roman"/>
                <a:cs typeface="Times New Roman"/>
              </a:rPr>
              <a:t>has  </a:t>
            </a:r>
            <a:r>
              <a:rPr sz="2000" spc="-45" dirty="0">
                <a:latin typeface="Times New Roman"/>
                <a:cs typeface="Times New Roman"/>
              </a:rPr>
              <a:t>been </a:t>
            </a:r>
            <a:r>
              <a:rPr sz="2000" spc="-60" dirty="0">
                <a:latin typeface="Times New Roman"/>
                <a:cs typeface="Times New Roman"/>
              </a:rPr>
              <a:t>received </a:t>
            </a:r>
            <a:r>
              <a:rPr sz="2000" spc="-15" dirty="0">
                <a:latin typeface="Times New Roman"/>
                <a:cs typeface="Times New Roman"/>
              </a:rPr>
              <a:t>and </a:t>
            </a:r>
            <a:r>
              <a:rPr sz="2000" spc="-60" dirty="0">
                <a:latin typeface="Times New Roman"/>
                <a:cs typeface="Times New Roman"/>
              </a:rPr>
              <a:t>is </a:t>
            </a:r>
            <a:r>
              <a:rPr sz="2000" spc="-30" dirty="0">
                <a:latin typeface="Times New Roman"/>
                <a:cs typeface="Times New Roman"/>
              </a:rPr>
              <a:t>sitting in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195" dirty="0">
                <a:latin typeface="Times New Roman"/>
                <a:cs typeface="Times New Roman"/>
              </a:rPr>
              <a:t>SBUF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register</a:t>
            </a:r>
            <a:endParaRPr sz="2000">
              <a:latin typeface="Times New Roman"/>
              <a:cs typeface="Times New Roman"/>
            </a:endParaRPr>
          </a:p>
          <a:p>
            <a:pPr marL="1001394" marR="7620" lvl="1" indent="-449580" algn="just">
              <a:lnSpc>
                <a:spcPct val="80000"/>
              </a:lnSpc>
              <a:spcBef>
                <a:spcPts val="480"/>
              </a:spcBef>
              <a:buFont typeface="Wingdings"/>
              <a:buChar char=""/>
              <a:tabLst>
                <a:tab pos="1002030" algn="l"/>
              </a:tabLst>
            </a:pPr>
            <a:r>
              <a:rPr sz="2000" spc="-150" dirty="0">
                <a:latin typeface="Times New Roman"/>
                <a:cs typeface="Times New Roman"/>
              </a:rPr>
              <a:t>We </a:t>
            </a:r>
            <a:r>
              <a:rPr sz="2000" spc="-100" dirty="0">
                <a:latin typeface="Times New Roman"/>
                <a:cs typeface="Times New Roman"/>
              </a:rPr>
              <a:t>copy </a:t>
            </a:r>
            <a:r>
              <a:rPr sz="2000" spc="-20" dirty="0">
                <a:latin typeface="Times New Roman"/>
                <a:cs typeface="Times New Roman"/>
              </a:rPr>
              <a:t>the </a:t>
            </a:r>
            <a:r>
              <a:rPr sz="2000" spc="-195" dirty="0">
                <a:latin typeface="Times New Roman"/>
                <a:cs typeface="Times New Roman"/>
              </a:rPr>
              <a:t>SBUF </a:t>
            </a:r>
            <a:r>
              <a:rPr sz="2000" spc="-30" dirty="0">
                <a:latin typeface="Times New Roman"/>
                <a:cs typeface="Times New Roman"/>
              </a:rPr>
              <a:t>contents </a:t>
            </a:r>
            <a:r>
              <a:rPr sz="2000" spc="-35" dirty="0">
                <a:latin typeface="Times New Roman"/>
                <a:cs typeface="Times New Roman"/>
              </a:rPr>
              <a:t>to </a:t>
            </a:r>
            <a:r>
              <a:rPr sz="2000" spc="-30" dirty="0">
                <a:latin typeface="Times New Roman"/>
                <a:cs typeface="Times New Roman"/>
              </a:rPr>
              <a:t>a </a:t>
            </a:r>
            <a:r>
              <a:rPr sz="2000" spc="-65" dirty="0">
                <a:latin typeface="Times New Roman"/>
                <a:cs typeface="Times New Roman"/>
              </a:rPr>
              <a:t>safe </a:t>
            </a:r>
            <a:r>
              <a:rPr sz="2000" spc="-70" dirty="0">
                <a:latin typeface="Times New Roman"/>
                <a:cs typeface="Times New Roman"/>
              </a:rPr>
              <a:t>place </a:t>
            </a:r>
            <a:r>
              <a:rPr sz="2000" spc="-35" dirty="0">
                <a:latin typeface="Times New Roman"/>
                <a:cs typeface="Times New Roman"/>
              </a:rPr>
              <a:t>in </a:t>
            </a:r>
            <a:r>
              <a:rPr sz="2000" spc="-55" dirty="0">
                <a:latin typeface="Times New Roman"/>
                <a:cs typeface="Times New Roman"/>
              </a:rPr>
              <a:t>some </a:t>
            </a:r>
            <a:r>
              <a:rPr sz="2000" spc="-15" dirty="0">
                <a:latin typeface="Times New Roman"/>
                <a:cs typeface="Times New Roman"/>
              </a:rPr>
              <a:t>other </a:t>
            </a:r>
            <a:r>
              <a:rPr sz="2000" spc="-25" dirty="0">
                <a:latin typeface="Times New Roman"/>
                <a:cs typeface="Times New Roman"/>
              </a:rPr>
              <a:t>register or  </a:t>
            </a:r>
            <a:r>
              <a:rPr sz="2000" spc="-40" dirty="0">
                <a:latin typeface="Times New Roman"/>
                <a:cs typeface="Times New Roman"/>
              </a:rPr>
              <a:t>memory </a:t>
            </a:r>
            <a:r>
              <a:rPr sz="2000" spc="-55" dirty="0">
                <a:latin typeface="Times New Roman"/>
                <a:cs typeface="Times New Roman"/>
              </a:rPr>
              <a:t>before </a:t>
            </a:r>
            <a:r>
              <a:rPr sz="2000" spc="-25" dirty="0">
                <a:latin typeface="Times New Roman"/>
                <a:cs typeface="Times New Roman"/>
              </a:rPr>
              <a:t>it </a:t>
            </a:r>
            <a:r>
              <a:rPr sz="2000" spc="-60" dirty="0">
                <a:latin typeface="Times New Roman"/>
                <a:cs typeface="Times New Roman"/>
              </a:rPr>
              <a:t>is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lost</a:t>
            </a:r>
            <a:endParaRPr sz="2000">
              <a:latin typeface="Times New Roman"/>
              <a:cs typeface="Times New Roman"/>
            </a:endParaRPr>
          </a:p>
          <a:p>
            <a:pPr marL="527685" marR="5715" indent="-515620" algn="just">
              <a:lnSpc>
                <a:spcPct val="80100"/>
              </a:lnSpc>
              <a:spcBef>
                <a:spcPts val="480"/>
              </a:spcBef>
              <a:buFont typeface="Times New Roman"/>
              <a:buAutoNum type="arabicPeriod" startAt="2"/>
              <a:tabLst>
                <a:tab pos="565150" algn="l"/>
              </a:tabLst>
            </a:pPr>
            <a:r>
              <a:rPr dirty="0"/>
              <a:t>	</a:t>
            </a:r>
            <a:r>
              <a:rPr sz="2000" spc="-90" dirty="0">
                <a:latin typeface="Times New Roman"/>
                <a:cs typeface="Times New Roman"/>
              </a:rPr>
              <a:t>After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195" dirty="0">
                <a:latin typeface="Times New Roman"/>
                <a:cs typeface="Times New Roman"/>
              </a:rPr>
              <a:t>SBUF </a:t>
            </a:r>
            <a:r>
              <a:rPr sz="2000" spc="-30" dirty="0">
                <a:latin typeface="Times New Roman"/>
                <a:cs typeface="Times New Roman"/>
              </a:rPr>
              <a:t>contents </a:t>
            </a:r>
            <a:r>
              <a:rPr sz="2000" spc="-10" dirty="0">
                <a:latin typeface="Times New Roman"/>
                <a:cs typeface="Times New Roman"/>
              </a:rPr>
              <a:t>are </a:t>
            </a:r>
            <a:r>
              <a:rPr sz="2000" spc="-75" dirty="0">
                <a:latin typeface="Times New Roman"/>
                <a:cs typeface="Times New Roman"/>
              </a:rPr>
              <a:t>copied </a:t>
            </a:r>
            <a:r>
              <a:rPr sz="2000" spc="-30" dirty="0">
                <a:latin typeface="Times New Roman"/>
                <a:cs typeface="Times New Roman"/>
              </a:rPr>
              <a:t>into a </a:t>
            </a:r>
            <a:r>
              <a:rPr sz="2000" spc="-65" dirty="0">
                <a:latin typeface="Times New Roman"/>
                <a:cs typeface="Times New Roman"/>
              </a:rPr>
              <a:t>safe </a:t>
            </a:r>
            <a:r>
              <a:rPr sz="2000" spc="-70" dirty="0">
                <a:latin typeface="Times New Roman"/>
                <a:cs typeface="Times New Roman"/>
              </a:rPr>
              <a:t>place, </a:t>
            </a:r>
            <a:r>
              <a:rPr sz="2000" spc="-15" dirty="0">
                <a:latin typeface="Times New Roman"/>
                <a:cs typeface="Times New Roman"/>
              </a:rPr>
              <a:t>the </a:t>
            </a:r>
            <a:r>
              <a:rPr sz="2000" spc="-160" dirty="0">
                <a:latin typeface="Times New Roman"/>
                <a:cs typeface="Times New Roman"/>
              </a:rPr>
              <a:t>RI </a:t>
            </a:r>
            <a:r>
              <a:rPr sz="2000" spc="-85" dirty="0">
                <a:latin typeface="Times New Roman"/>
                <a:cs typeface="Times New Roman"/>
              </a:rPr>
              <a:t>flag </a:t>
            </a:r>
            <a:r>
              <a:rPr sz="2000" spc="-40" dirty="0">
                <a:latin typeface="Times New Roman"/>
                <a:cs typeface="Times New Roman"/>
              </a:rPr>
              <a:t>bit </a:t>
            </a:r>
            <a:r>
              <a:rPr sz="2000" spc="-10" dirty="0">
                <a:latin typeface="Times New Roman"/>
                <a:cs typeface="Times New Roman"/>
              </a:rPr>
              <a:t>must </a:t>
            </a:r>
            <a:r>
              <a:rPr sz="2000" spc="-65" dirty="0">
                <a:latin typeface="Times New Roman"/>
                <a:cs typeface="Times New Roman"/>
              </a:rPr>
              <a:t>be  </a:t>
            </a:r>
            <a:r>
              <a:rPr sz="2000" spc="-60" dirty="0">
                <a:latin typeface="Times New Roman"/>
                <a:cs typeface="Times New Roman"/>
              </a:rPr>
              <a:t>forced </a:t>
            </a:r>
            <a:r>
              <a:rPr sz="2000" spc="-25" dirty="0">
                <a:latin typeface="Times New Roman"/>
                <a:cs typeface="Times New Roman"/>
              </a:rPr>
              <a:t>to </a:t>
            </a:r>
            <a:r>
              <a:rPr sz="2000" spc="15" dirty="0">
                <a:latin typeface="Times New Roman"/>
                <a:cs typeface="Times New Roman"/>
              </a:rPr>
              <a:t>0 </a:t>
            </a:r>
            <a:r>
              <a:rPr sz="2000" spc="-95" dirty="0">
                <a:latin typeface="Times New Roman"/>
                <a:cs typeface="Times New Roman"/>
              </a:rPr>
              <a:t>by </a:t>
            </a:r>
            <a:r>
              <a:rPr sz="2000" spc="-235" dirty="0">
                <a:latin typeface="Times New Roman"/>
                <a:cs typeface="Times New Roman"/>
              </a:rPr>
              <a:t>CLR </a:t>
            </a:r>
            <a:r>
              <a:rPr sz="2000" spc="-160" dirty="0">
                <a:latin typeface="Times New Roman"/>
                <a:cs typeface="Times New Roman"/>
              </a:rPr>
              <a:t>RI </a:t>
            </a:r>
            <a:r>
              <a:rPr sz="2000" spc="-30" dirty="0">
                <a:latin typeface="Times New Roman"/>
                <a:cs typeface="Times New Roman"/>
              </a:rPr>
              <a:t>in </a:t>
            </a:r>
            <a:r>
              <a:rPr sz="2000" spc="-15" dirty="0">
                <a:latin typeface="Times New Roman"/>
                <a:cs typeface="Times New Roman"/>
              </a:rPr>
              <a:t>order </a:t>
            </a:r>
            <a:r>
              <a:rPr sz="2000" spc="-25" dirty="0">
                <a:latin typeface="Times New Roman"/>
                <a:cs typeface="Times New Roman"/>
              </a:rPr>
              <a:t>to </a:t>
            </a:r>
            <a:r>
              <a:rPr sz="2000" spc="-75" dirty="0">
                <a:latin typeface="Times New Roman"/>
                <a:cs typeface="Times New Roman"/>
              </a:rPr>
              <a:t>allow </a:t>
            </a:r>
            <a:r>
              <a:rPr sz="2000" spc="-15" dirty="0">
                <a:latin typeface="Times New Roman"/>
                <a:cs typeface="Times New Roman"/>
              </a:rPr>
              <a:t>the </a:t>
            </a:r>
            <a:r>
              <a:rPr sz="2000" spc="-30" dirty="0">
                <a:latin typeface="Times New Roman"/>
                <a:cs typeface="Times New Roman"/>
              </a:rPr>
              <a:t>next </a:t>
            </a:r>
            <a:r>
              <a:rPr sz="2000" spc="-65" dirty="0">
                <a:latin typeface="Times New Roman"/>
                <a:cs typeface="Times New Roman"/>
              </a:rPr>
              <a:t>received </a:t>
            </a:r>
            <a:r>
              <a:rPr sz="2000" spc="-30" dirty="0">
                <a:latin typeface="Times New Roman"/>
                <a:cs typeface="Times New Roman"/>
              </a:rPr>
              <a:t>character </a:t>
            </a:r>
            <a:r>
              <a:rPr sz="2000" spc="-60" dirty="0">
                <a:latin typeface="Times New Roman"/>
                <a:cs typeface="Times New Roman"/>
              </a:rPr>
              <a:t>byte </a:t>
            </a:r>
            <a:r>
              <a:rPr sz="2000" spc="-25" dirty="0">
                <a:latin typeface="Times New Roman"/>
                <a:cs typeface="Times New Roman"/>
              </a:rPr>
              <a:t>to </a:t>
            </a:r>
            <a:r>
              <a:rPr sz="2000" spc="-75" dirty="0">
                <a:latin typeface="Times New Roman"/>
                <a:cs typeface="Times New Roman"/>
              </a:rPr>
              <a:t>be  </a:t>
            </a:r>
            <a:r>
              <a:rPr sz="2000" spc="-65" dirty="0">
                <a:latin typeface="Times New Roman"/>
                <a:cs typeface="Times New Roman"/>
              </a:rPr>
              <a:t>placed </a:t>
            </a:r>
            <a:r>
              <a:rPr sz="2000" spc="-30" dirty="0">
                <a:latin typeface="Times New Roman"/>
                <a:cs typeface="Times New Roman"/>
              </a:rPr>
              <a:t>in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95" dirty="0">
                <a:latin typeface="Times New Roman"/>
                <a:cs typeface="Times New Roman"/>
              </a:rPr>
              <a:t>SBUF</a:t>
            </a:r>
            <a:endParaRPr sz="2000">
              <a:latin typeface="Times New Roman"/>
              <a:cs typeface="Times New Roman"/>
            </a:endParaRPr>
          </a:p>
          <a:p>
            <a:pPr marL="1002030" lvl="1" indent="-449580" algn="just">
              <a:lnSpc>
                <a:spcPct val="100000"/>
              </a:lnSpc>
              <a:buFont typeface="Wingdings"/>
              <a:buChar char=""/>
              <a:tabLst>
                <a:tab pos="1002030" algn="l"/>
              </a:tabLst>
            </a:pPr>
            <a:r>
              <a:rPr sz="2000" spc="-50" dirty="0">
                <a:latin typeface="Times New Roman"/>
                <a:cs typeface="Times New Roman"/>
              </a:rPr>
              <a:t>Failure </a:t>
            </a:r>
            <a:r>
              <a:rPr sz="2000" spc="-30" dirty="0">
                <a:latin typeface="Times New Roman"/>
                <a:cs typeface="Times New Roman"/>
              </a:rPr>
              <a:t>to </a:t>
            </a:r>
            <a:r>
              <a:rPr sz="2000" spc="-60" dirty="0">
                <a:latin typeface="Times New Roman"/>
                <a:cs typeface="Times New Roman"/>
              </a:rPr>
              <a:t>do </a:t>
            </a:r>
            <a:r>
              <a:rPr sz="2000" spc="-20" dirty="0">
                <a:latin typeface="Times New Roman"/>
                <a:cs typeface="Times New Roman"/>
              </a:rPr>
              <a:t>this </a:t>
            </a:r>
            <a:r>
              <a:rPr sz="2000" spc="-50" dirty="0">
                <a:latin typeface="Times New Roman"/>
                <a:cs typeface="Times New Roman"/>
              </a:rPr>
              <a:t>causes </a:t>
            </a:r>
            <a:r>
              <a:rPr sz="2000" spc="-70" dirty="0">
                <a:latin typeface="Times New Roman"/>
                <a:cs typeface="Times New Roman"/>
              </a:rPr>
              <a:t>loss </a:t>
            </a:r>
            <a:r>
              <a:rPr sz="2000" spc="-105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60" dirty="0">
                <a:latin typeface="Times New Roman"/>
                <a:cs typeface="Times New Roman"/>
              </a:rPr>
              <a:t>received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character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899"/>
            <a:ext cx="68554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Importance </a:t>
            </a:r>
            <a:r>
              <a:rPr sz="4400" dirty="0"/>
              <a:t>of RI</a:t>
            </a:r>
            <a:r>
              <a:rPr sz="4400" spc="-80" dirty="0"/>
              <a:t> </a:t>
            </a:r>
            <a:r>
              <a:rPr sz="4400" dirty="0"/>
              <a:t>Flag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2805"/>
            <a:ext cx="7940040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762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280" dirty="0">
                <a:latin typeface="Times New Roman"/>
                <a:cs typeface="Times New Roman"/>
              </a:rPr>
              <a:t>By </a:t>
            </a:r>
            <a:r>
              <a:rPr sz="2800" spc="-100" dirty="0">
                <a:latin typeface="Times New Roman"/>
                <a:cs typeface="Times New Roman"/>
              </a:rPr>
              <a:t>checking </a:t>
            </a:r>
            <a:r>
              <a:rPr sz="2800" spc="-20" dirty="0">
                <a:latin typeface="Times New Roman"/>
                <a:cs typeface="Times New Roman"/>
              </a:rPr>
              <a:t>the </a:t>
            </a:r>
            <a:r>
              <a:rPr sz="2800" spc="-229" dirty="0">
                <a:latin typeface="Times New Roman"/>
                <a:cs typeface="Times New Roman"/>
              </a:rPr>
              <a:t>RI </a:t>
            </a:r>
            <a:r>
              <a:rPr sz="2800" spc="-120" dirty="0">
                <a:latin typeface="Times New Roman"/>
                <a:cs typeface="Times New Roman"/>
              </a:rPr>
              <a:t>flag </a:t>
            </a:r>
            <a:r>
              <a:rPr sz="2800" spc="-65" dirty="0">
                <a:latin typeface="Times New Roman"/>
                <a:cs typeface="Times New Roman"/>
              </a:rPr>
              <a:t>bit, </a:t>
            </a:r>
            <a:r>
              <a:rPr sz="2800" spc="-100" dirty="0">
                <a:latin typeface="Times New Roman"/>
                <a:cs typeface="Times New Roman"/>
              </a:rPr>
              <a:t>we </a:t>
            </a:r>
            <a:r>
              <a:rPr sz="2800" spc="-80" dirty="0">
                <a:latin typeface="Times New Roman"/>
                <a:cs typeface="Times New Roman"/>
              </a:rPr>
              <a:t>know </a:t>
            </a:r>
            <a:r>
              <a:rPr sz="2800" spc="-20" dirty="0">
                <a:latin typeface="Times New Roman"/>
                <a:cs typeface="Times New Roman"/>
              </a:rPr>
              <a:t>whether </a:t>
            </a:r>
            <a:r>
              <a:rPr sz="2800" spc="-15" dirty="0">
                <a:latin typeface="Times New Roman"/>
                <a:cs typeface="Times New Roman"/>
              </a:rPr>
              <a:t>or </a:t>
            </a:r>
            <a:r>
              <a:rPr sz="2800" spc="-20" dirty="0">
                <a:latin typeface="Times New Roman"/>
                <a:cs typeface="Times New Roman"/>
              </a:rPr>
              <a:t>not the  </a:t>
            </a:r>
            <a:r>
              <a:rPr sz="2800" spc="-145" dirty="0">
                <a:latin typeface="Times New Roman"/>
                <a:cs typeface="Times New Roman"/>
              </a:rPr>
              <a:t>8051 </a:t>
            </a:r>
            <a:r>
              <a:rPr sz="2800" spc="-90" dirty="0">
                <a:latin typeface="Times New Roman"/>
                <a:cs typeface="Times New Roman"/>
              </a:rPr>
              <a:t>received </a:t>
            </a:r>
            <a:r>
              <a:rPr sz="2800" spc="-45" dirty="0">
                <a:latin typeface="Times New Roman"/>
                <a:cs typeface="Times New Roman"/>
              </a:rPr>
              <a:t>a </a:t>
            </a:r>
            <a:r>
              <a:rPr sz="2800" spc="-40" dirty="0">
                <a:latin typeface="Times New Roman"/>
                <a:cs typeface="Times New Roman"/>
              </a:rPr>
              <a:t>character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byte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60" dirty="0">
                <a:latin typeface="Times New Roman"/>
                <a:cs typeface="Times New Roman"/>
              </a:rPr>
              <a:t>If </a:t>
            </a:r>
            <a:r>
              <a:rPr sz="2800" spc="-105" dirty="0">
                <a:latin typeface="Times New Roman"/>
                <a:cs typeface="Times New Roman"/>
              </a:rPr>
              <a:t>we </a:t>
            </a:r>
            <a:r>
              <a:rPr sz="2800" spc="-135" dirty="0">
                <a:latin typeface="Times New Roman"/>
                <a:cs typeface="Times New Roman"/>
              </a:rPr>
              <a:t>copy </a:t>
            </a:r>
            <a:r>
              <a:rPr sz="2800" spc="-275" dirty="0">
                <a:latin typeface="Times New Roman"/>
                <a:cs typeface="Times New Roman"/>
              </a:rPr>
              <a:t>SBUF </a:t>
            </a:r>
            <a:r>
              <a:rPr sz="2800" spc="-45" dirty="0">
                <a:latin typeface="Times New Roman"/>
                <a:cs typeface="Times New Roman"/>
              </a:rPr>
              <a:t>into a </a:t>
            </a:r>
            <a:r>
              <a:rPr sz="2800" spc="-90" dirty="0">
                <a:latin typeface="Times New Roman"/>
                <a:cs typeface="Times New Roman"/>
              </a:rPr>
              <a:t>safe </a:t>
            </a:r>
            <a:r>
              <a:rPr sz="2800" spc="-105" dirty="0">
                <a:latin typeface="Times New Roman"/>
                <a:cs typeface="Times New Roman"/>
              </a:rPr>
              <a:t>place </a:t>
            </a:r>
            <a:r>
              <a:rPr sz="2800" spc="-75" dirty="0">
                <a:latin typeface="Times New Roman"/>
                <a:cs typeface="Times New Roman"/>
              </a:rPr>
              <a:t>before </a:t>
            </a:r>
            <a:r>
              <a:rPr sz="2800" spc="-20" dirty="0">
                <a:latin typeface="Times New Roman"/>
                <a:cs typeface="Times New Roman"/>
              </a:rPr>
              <a:t>the </a:t>
            </a:r>
            <a:r>
              <a:rPr sz="2800" spc="-229" dirty="0">
                <a:latin typeface="Times New Roman"/>
                <a:cs typeface="Times New Roman"/>
              </a:rPr>
              <a:t>RI </a:t>
            </a:r>
            <a:r>
              <a:rPr sz="2800" spc="-120" dirty="0">
                <a:latin typeface="Times New Roman"/>
                <a:cs typeface="Times New Roman"/>
              </a:rPr>
              <a:t>flag </a:t>
            </a:r>
            <a:r>
              <a:rPr sz="2800" spc="-50" dirty="0">
                <a:latin typeface="Times New Roman"/>
                <a:cs typeface="Times New Roman"/>
              </a:rPr>
              <a:t>bit </a:t>
            </a:r>
            <a:r>
              <a:rPr sz="2800" spc="-85" dirty="0">
                <a:latin typeface="Times New Roman"/>
                <a:cs typeface="Times New Roman"/>
              </a:rPr>
              <a:t>is  </a:t>
            </a:r>
            <a:r>
              <a:rPr sz="2800" spc="-50" dirty="0">
                <a:latin typeface="Times New Roman"/>
                <a:cs typeface="Times New Roman"/>
              </a:rPr>
              <a:t>raised, </a:t>
            </a:r>
            <a:r>
              <a:rPr sz="2800" spc="-105" dirty="0">
                <a:latin typeface="Times New Roman"/>
                <a:cs typeface="Times New Roman"/>
              </a:rPr>
              <a:t>we </a:t>
            </a:r>
            <a:r>
              <a:rPr sz="2800" spc="-50" dirty="0">
                <a:latin typeface="Times New Roman"/>
                <a:cs typeface="Times New Roman"/>
              </a:rPr>
              <a:t>risk </a:t>
            </a:r>
            <a:r>
              <a:rPr sz="2800" spc="-110" dirty="0">
                <a:latin typeface="Times New Roman"/>
                <a:cs typeface="Times New Roman"/>
              </a:rPr>
              <a:t>copying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garbage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63" y="530478"/>
            <a:ext cx="6391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Serial </a:t>
            </a:r>
            <a:r>
              <a:rPr sz="3600" spc="-35" dirty="0"/>
              <a:t>v/s </a:t>
            </a:r>
            <a:r>
              <a:rPr sz="3600" spc="-20" dirty="0"/>
              <a:t>Parallel</a:t>
            </a:r>
            <a:r>
              <a:rPr sz="3600" spc="-35" dirty="0"/>
              <a:t> </a:t>
            </a:r>
            <a:r>
              <a:rPr sz="3600" spc="-10" dirty="0"/>
              <a:t>Communication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0962" y="1995487"/>
          <a:ext cx="7929245" cy="34651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27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265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03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Parallel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Communication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5560" marB="0">
                    <a:lnL w="9525">
                      <a:solidFill>
                        <a:srgbClr val="7C5F9F"/>
                      </a:solidFill>
                      <a:prstDash val="solid"/>
                    </a:lnL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Serial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Communication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5560" marB="0">
                    <a:lnR w="9525">
                      <a:solidFill>
                        <a:srgbClr val="7C5F9F"/>
                      </a:solidFill>
                      <a:prstDash val="solid"/>
                    </a:lnR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9637">
                <a:tc>
                  <a:txBody>
                    <a:bodyPr/>
                    <a:lstStyle/>
                    <a:p>
                      <a:pPr marL="91440" marR="1460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Often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8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more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lines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(wire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conductors)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are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used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transfer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data.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Multiple bits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are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transferred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at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8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time.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L w="9525">
                      <a:solidFill>
                        <a:srgbClr val="7C5F9F"/>
                      </a:solidFill>
                      <a:prstDash val="solid"/>
                    </a:lnL>
                    <a:lnB w="9525">
                      <a:solidFill>
                        <a:srgbClr val="7C5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 marR="37401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data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is sent one bit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at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time on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single line</a:t>
                      </a:r>
                      <a:r>
                        <a:rPr sz="18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(wire)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6034" marB="0">
                    <a:lnR w="9525">
                      <a:solidFill>
                        <a:srgbClr val="7C5F9F"/>
                      </a:solidFill>
                      <a:prstDash val="solid"/>
                    </a:lnR>
                    <a:lnB w="9525">
                      <a:solidFill>
                        <a:srgbClr val="7C5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Preferred for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short-distance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communication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9525">
                      <a:solidFill>
                        <a:srgbClr val="7C5F9F"/>
                      </a:solidFill>
                      <a:prstDash val="solid"/>
                    </a:lnL>
                    <a:lnT w="9525">
                      <a:solidFill>
                        <a:srgbClr val="7C5F9F"/>
                      </a:solidFill>
                      <a:prstDash val="solid"/>
                    </a:lnT>
                    <a:lnB w="9525">
                      <a:solidFill>
                        <a:srgbClr val="7C5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Preferred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over</a:t>
                      </a:r>
                      <a:r>
                        <a:rPr sz="18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long-distance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communication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R w="9525">
                      <a:solidFill>
                        <a:srgbClr val="7C5F9F"/>
                      </a:solidFill>
                      <a:prstDash val="solid"/>
                    </a:lnR>
                    <a:lnT w="9525">
                      <a:solidFill>
                        <a:srgbClr val="7C5F9F"/>
                      </a:solidFill>
                      <a:prstDash val="solid"/>
                    </a:lnT>
                    <a:lnB w="9525">
                      <a:solidFill>
                        <a:srgbClr val="7C5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Costly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as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more resources are</a:t>
                      </a:r>
                      <a:r>
                        <a:rPr sz="1800" spc="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required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9525">
                      <a:solidFill>
                        <a:srgbClr val="7C5F9F"/>
                      </a:solidFill>
                      <a:prstDash val="solid"/>
                    </a:lnL>
                    <a:lnT w="9525">
                      <a:solidFill>
                        <a:srgbClr val="7C5F9F"/>
                      </a:solidFill>
                      <a:prstDash val="solid"/>
                    </a:lnT>
                    <a:lnB w="9525">
                      <a:solidFill>
                        <a:srgbClr val="7C5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Comparatively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cheaper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R w="9525">
                      <a:solidFill>
                        <a:srgbClr val="7C5F9F"/>
                      </a:solidFill>
                      <a:prstDash val="solid"/>
                    </a:lnR>
                    <a:lnT w="9525">
                      <a:solidFill>
                        <a:srgbClr val="7C5F9F"/>
                      </a:solidFill>
                      <a:prstDash val="solid"/>
                    </a:lnT>
                    <a:lnB w="9525">
                      <a:solidFill>
                        <a:srgbClr val="7C5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Speed of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data transfer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1800" spc="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high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9525">
                      <a:solidFill>
                        <a:srgbClr val="7C5F9F"/>
                      </a:solidFill>
                      <a:prstDash val="solid"/>
                    </a:lnL>
                    <a:lnT w="9525">
                      <a:solidFill>
                        <a:srgbClr val="7C5F9F"/>
                      </a:solidFill>
                      <a:prstDash val="solid"/>
                    </a:lnT>
                    <a:lnB w="9525">
                      <a:solidFill>
                        <a:srgbClr val="7C5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Slow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R w="9525">
                      <a:solidFill>
                        <a:srgbClr val="7C5F9F"/>
                      </a:solidFill>
                      <a:prstDash val="solid"/>
                    </a:lnR>
                    <a:lnT w="9525">
                      <a:solidFill>
                        <a:srgbClr val="7C5F9F"/>
                      </a:solidFill>
                      <a:prstDash val="solid"/>
                    </a:lnT>
                    <a:lnB w="9525">
                      <a:solidFill>
                        <a:srgbClr val="7C5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Example: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SPI, I2C,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UART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9525">
                      <a:solidFill>
                        <a:srgbClr val="7C5F9F"/>
                      </a:solidFill>
                      <a:prstDash val="solid"/>
                    </a:lnL>
                    <a:lnT w="9525">
                      <a:solidFill>
                        <a:srgbClr val="7C5F9F"/>
                      </a:solidFill>
                      <a:prstDash val="solid"/>
                    </a:lnT>
                    <a:lnB w="9525">
                      <a:solidFill>
                        <a:srgbClr val="7C5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Example: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PCI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R w="9525">
                      <a:solidFill>
                        <a:srgbClr val="7C5F9F"/>
                      </a:solidFill>
                      <a:prstDash val="solid"/>
                    </a:lnR>
                    <a:lnT w="9525">
                      <a:solidFill>
                        <a:srgbClr val="7C5F9F"/>
                      </a:solidFill>
                      <a:prstDash val="solid"/>
                    </a:lnT>
                    <a:lnB w="9525">
                      <a:solidFill>
                        <a:srgbClr val="7C5F9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63" y="0"/>
            <a:ext cx="6691630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20" dirty="0"/>
              <a:t>Steps </a:t>
            </a:r>
            <a:r>
              <a:rPr sz="3200" spc="-15" dirty="0"/>
              <a:t>that </a:t>
            </a:r>
            <a:r>
              <a:rPr sz="3200" spc="-5" dirty="0"/>
              <a:t>8051 </a:t>
            </a:r>
            <a:r>
              <a:rPr sz="3200" spc="-15" dirty="0"/>
              <a:t>goes </a:t>
            </a:r>
            <a:r>
              <a:rPr sz="3200" spc="-10" dirty="0"/>
              <a:t>through </a:t>
            </a:r>
            <a:r>
              <a:rPr sz="3200" spc="-5" dirty="0"/>
              <a:t>in  </a:t>
            </a:r>
            <a:r>
              <a:rPr sz="3200" spc="-10" dirty="0"/>
              <a:t>receiving </a:t>
            </a:r>
            <a:r>
              <a:rPr sz="3200" spc="-5" dirty="0"/>
              <a:t>a </a:t>
            </a:r>
            <a:r>
              <a:rPr sz="3200" spc="-25" dirty="0"/>
              <a:t>character </a:t>
            </a:r>
            <a:r>
              <a:rPr sz="3200" spc="-5" dirty="0"/>
              <a:t>via</a:t>
            </a:r>
            <a:r>
              <a:rPr sz="3200" spc="85" dirty="0"/>
              <a:t> </a:t>
            </a:r>
            <a:r>
              <a:rPr sz="3200" spc="-5" dirty="0"/>
              <a:t>RxD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20545"/>
            <a:ext cx="8074025" cy="4477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6080" indent="-373380" algn="just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86080" algn="l"/>
              </a:tabLst>
            </a:pPr>
            <a:r>
              <a:rPr sz="2000" spc="-45" dirty="0">
                <a:latin typeface="Times New Roman"/>
                <a:cs typeface="Times New Roman"/>
              </a:rPr>
              <a:t>It </a:t>
            </a:r>
            <a:r>
              <a:rPr sz="2000" spc="-60" dirty="0">
                <a:latin typeface="Times New Roman"/>
                <a:cs typeface="Times New Roman"/>
              </a:rPr>
              <a:t>receives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10" dirty="0">
                <a:latin typeface="Times New Roman"/>
                <a:cs typeface="Times New Roman"/>
              </a:rPr>
              <a:t>start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bit</a:t>
            </a:r>
            <a:endParaRPr sz="2000">
              <a:latin typeface="Times New Roman"/>
              <a:cs typeface="Times New Roman"/>
            </a:endParaRPr>
          </a:p>
          <a:p>
            <a:pPr marL="1002030" lvl="1" indent="-449580" algn="just">
              <a:lnSpc>
                <a:spcPts val="2160"/>
              </a:lnSpc>
              <a:buFont typeface="Wingdings"/>
              <a:buChar char=""/>
              <a:tabLst>
                <a:tab pos="1002030" algn="l"/>
              </a:tabLst>
            </a:pPr>
            <a:r>
              <a:rPr sz="2000" spc="-50" dirty="0">
                <a:latin typeface="Times New Roman"/>
                <a:cs typeface="Times New Roman"/>
              </a:rPr>
              <a:t>Indicating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that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next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bit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the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first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bit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character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byte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is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about</a:t>
            </a:r>
            <a:endParaRPr sz="2000">
              <a:latin typeface="Times New Roman"/>
              <a:cs typeface="Times New Roman"/>
            </a:endParaRPr>
          </a:p>
          <a:p>
            <a:pPr marL="1001394" algn="just">
              <a:lnSpc>
                <a:spcPts val="2160"/>
              </a:lnSpc>
            </a:pPr>
            <a:r>
              <a:rPr sz="2000" spc="-25" dirty="0">
                <a:latin typeface="Times New Roman"/>
                <a:cs typeface="Times New Roman"/>
              </a:rPr>
              <a:t>to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receive</a:t>
            </a:r>
            <a:endParaRPr sz="2000">
              <a:latin typeface="Times New Roman"/>
              <a:cs typeface="Times New Roman"/>
            </a:endParaRPr>
          </a:p>
          <a:p>
            <a:pPr marL="527685" indent="-515620" algn="just">
              <a:lnSpc>
                <a:spcPct val="100000"/>
              </a:lnSpc>
              <a:buAutoNum type="arabicPeriod" startAt="2"/>
              <a:tabLst>
                <a:tab pos="528320" algn="l"/>
              </a:tabLst>
            </a:pPr>
            <a:r>
              <a:rPr sz="2000" spc="-70" dirty="0">
                <a:latin typeface="Times New Roman"/>
                <a:cs typeface="Times New Roman"/>
              </a:rPr>
              <a:t>The </a:t>
            </a:r>
            <a:r>
              <a:rPr sz="2000" spc="-25" dirty="0">
                <a:latin typeface="Times New Roman"/>
                <a:cs typeface="Times New Roman"/>
              </a:rPr>
              <a:t>8-bit character </a:t>
            </a:r>
            <a:r>
              <a:rPr sz="2000" spc="-60" dirty="0">
                <a:latin typeface="Times New Roman"/>
                <a:cs typeface="Times New Roman"/>
              </a:rPr>
              <a:t>is received </a:t>
            </a:r>
            <a:r>
              <a:rPr sz="2000" spc="-45" dirty="0">
                <a:latin typeface="Times New Roman"/>
                <a:cs typeface="Times New Roman"/>
              </a:rPr>
              <a:t>one </a:t>
            </a:r>
            <a:r>
              <a:rPr sz="2000" spc="-40" dirty="0">
                <a:latin typeface="Times New Roman"/>
                <a:cs typeface="Times New Roman"/>
              </a:rPr>
              <a:t>bit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  <a:p>
            <a:pPr marL="527685" indent="-515620" algn="just">
              <a:lnSpc>
                <a:spcPct val="100000"/>
              </a:lnSpc>
              <a:buAutoNum type="arabicPeriod" startAt="2"/>
              <a:tabLst>
                <a:tab pos="528320" algn="l"/>
              </a:tabLst>
            </a:pPr>
            <a:r>
              <a:rPr sz="2000" spc="-70" dirty="0">
                <a:latin typeface="Times New Roman"/>
                <a:cs typeface="Times New Roman"/>
              </a:rPr>
              <a:t>The </a:t>
            </a:r>
            <a:r>
              <a:rPr sz="2000" spc="-35" dirty="0">
                <a:latin typeface="Times New Roman"/>
                <a:cs typeface="Times New Roman"/>
              </a:rPr>
              <a:t>stop </a:t>
            </a:r>
            <a:r>
              <a:rPr sz="2000" spc="-40" dirty="0">
                <a:latin typeface="Times New Roman"/>
                <a:cs typeface="Times New Roman"/>
              </a:rPr>
              <a:t>bit </a:t>
            </a:r>
            <a:r>
              <a:rPr sz="2000" spc="-60" dirty="0">
                <a:latin typeface="Times New Roman"/>
                <a:cs typeface="Times New Roman"/>
              </a:rPr>
              <a:t>is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received</a:t>
            </a:r>
            <a:endParaRPr sz="2000">
              <a:latin typeface="Times New Roman"/>
              <a:cs typeface="Times New Roman"/>
            </a:endParaRPr>
          </a:p>
          <a:p>
            <a:pPr marL="1001394" marR="5080" lvl="1" indent="-449580" algn="just">
              <a:lnSpc>
                <a:spcPts val="1920"/>
              </a:lnSpc>
              <a:spcBef>
                <a:spcPts val="464"/>
              </a:spcBef>
              <a:buFont typeface="Wingdings"/>
              <a:buChar char=""/>
              <a:tabLst>
                <a:tab pos="1002030" algn="l"/>
              </a:tabLst>
            </a:pPr>
            <a:r>
              <a:rPr sz="2000" spc="-70" dirty="0">
                <a:latin typeface="Times New Roman"/>
                <a:cs typeface="Times New Roman"/>
              </a:rPr>
              <a:t>When </a:t>
            </a:r>
            <a:r>
              <a:rPr sz="2000" spc="-60" dirty="0">
                <a:latin typeface="Times New Roman"/>
                <a:cs typeface="Times New Roman"/>
              </a:rPr>
              <a:t>receiving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35" dirty="0">
                <a:latin typeface="Times New Roman"/>
                <a:cs typeface="Times New Roman"/>
              </a:rPr>
              <a:t>stop </a:t>
            </a:r>
            <a:r>
              <a:rPr sz="2000" spc="-40" dirty="0">
                <a:latin typeface="Times New Roman"/>
                <a:cs typeface="Times New Roman"/>
              </a:rPr>
              <a:t>bit </a:t>
            </a:r>
            <a:r>
              <a:rPr sz="2000" spc="-105" dirty="0">
                <a:latin typeface="Times New Roman"/>
                <a:cs typeface="Times New Roman"/>
              </a:rPr>
              <a:t>8051 </a:t>
            </a:r>
            <a:r>
              <a:rPr sz="2000" spc="-45" dirty="0">
                <a:latin typeface="Times New Roman"/>
                <a:cs typeface="Times New Roman"/>
              </a:rPr>
              <a:t>makes </a:t>
            </a:r>
            <a:r>
              <a:rPr sz="2000" spc="-160" dirty="0">
                <a:latin typeface="Times New Roman"/>
                <a:cs typeface="Times New Roman"/>
              </a:rPr>
              <a:t>RI </a:t>
            </a:r>
            <a:r>
              <a:rPr sz="2000" spc="75" dirty="0">
                <a:latin typeface="Times New Roman"/>
                <a:cs typeface="Times New Roman"/>
              </a:rPr>
              <a:t>= </a:t>
            </a:r>
            <a:r>
              <a:rPr sz="2000" spc="-185" dirty="0">
                <a:latin typeface="Times New Roman"/>
                <a:cs typeface="Times New Roman"/>
              </a:rPr>
              <a:t>1, </a:t>
            </a:r>
            <a:r>
              <a:rPr sz="2000" spc="-45" dirty="0">
                <a:latin typeface="Times New Roman"/>
                <a:cs typeface="Times New Roman"/>
              </a:rPr>
              <a:t>indicating </a:t>
            </a:r>
            <a:r>
              <a:rPr sz="2000" spc="5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an </a:t>
            </a:r>
            <a:r>
              <a:rPr sz="2000" spc="-15" dirty="0">
                <a:latin typeface="Times New Roman"/>
                <a:cs typeface="Times New Roman"/>
              </a:rPr>
              <a:t>entire  </a:t>
            </a:r>
            <a:r>
              <a:rPr sz="2000" spc="-25" dirty="0">
                <a:latin typeface="Times New Roman"/>
                <a:cs typeface="Times New Roman"/>
              </a:rPr>
              <a:t>character </a:t>
            </a:r>
            <a:r>
              <a:rPr sz="2000" spc="-65" dirty="0">
                <a:latin typeface="Times New Roman"/>
                <a:cs typeface="Times New Roman"/>
              </a:rPr>
              <a:t>byte </a:t>
            </a:r>
            <a:r>
              <a:rPr sz="2000" spc="-25" dirty="0">
                <a:latin typeface="Times New Roman"/>
                <a:cs typeface="Times New Roman"/>
              </a:rPr>
              <a:t>has </a:t>
            </a:r>
            <a:r>
              <a:rPr sz="2000" spc="-45" dirty="0">
                <a:latin typeface="Times New Roman"/>
                <a:cs typeface="Times New Roman"/>
              </a:rPr>
              <a:t>been </a:t>
            </a:r>
            <a:r>
              <a:rPr sz="2000" spc="-60" dirty="0">
                <a:latin typeface="Times New Roman"/>
                <a:cs typeface="Times New Roman"/>
              </a:rPr>
              <a:t>received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spc="-70" dirty="0">
                <a:latin typeface="Times New Roman"/>
                <a:cs typeface="Times New Roman"/>
              </a:rPr>
              <a:t>be </a:t>
            </a:r>
            <a:r>
              <a:rPr sz="2000" spc="-75" dirty="0">
                <a:latin typeface="Times New Roman"/>
                <a:cs typeface="Times New Roman"/>
              </a:rPr>
              <a:t>picked </a:t>
            </a:r>
            <a:r>
              <a:rPr sz="2000" spc="-20" dirty="0">
                <a:latin typeface="Times New Roman"/>
                <a:cs typeface="Times New Roman"/>
              </a:rPr>
              <a:t>up </a:t>
            </a:r>
            <a:r>
              <a:rPr sz="2000" spc="-55" dirty="0">
                <a:latin typeface="Times New Roman"/>
                <a:cs typeface="Times New Roman"/>
              </a:rPr>
              <a:t>before </a:t>
            </a:r>
            <a:r>
              <a:rPr sz="2000" spc="-25" dirty="0">
                <a:latin typeface="Times New Roman"/>
                <a:cs typeface="Times New Roman"/>
              </a:rPr>
              <a:t>it </a:t>
            </a:r>
            <a:r>
              <a:rPr sz="2000" spc="-45" dirty="0">
                <a:latin typeface="Times New Roman"/>
                <a:cs typeface="Times New Roman"/>
              </a:rPr>
              <a:t>gets  </a:t>
            </a:r>
            <a:r>
              <a:rPr sz="2000" spc="-25" dirty="0">
                <a:latin typeface="Times New Roman"/>
                <a:cs typeface="Times New Roman"/>
              </a:rPr>
              <a:t>overwritten </a:t>
            </a:r>
            <a:r>
              <a:rPr sz="2000" spc="-95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an </a:t>
            </a:r>
            <a:r>
              <a:rPr sz="2000" spc="-55" dirty="0">
                <a:latin typeface="Times New Roman"/>
                <a:cs typeface="Times New Roman"/>
              </a:rPr>
              <a:t>incoming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character</a:t>
            </a:r>
            <a:endParaRPr sz="200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80000"/>
              </a:lnSpc>
              <a:spcBef>
                <a:spcPts val="495"/>
              </a:spcBef>
              <a:buFont typeface="Times New Roman"/>
              <a:buAutoNum type="arabicPeriod" startAt="2"/>
              <a:tabLst>
                <a:tab pos="600075" algn="l"/>
              </a:tabLst>
            </a:pPr>
            <a:r>
              <a:rPr dirty="0"/>
              <a:t>	</a:t>
            </a:r>
            <a:r>
              <a:rPr sz="2000" spc="-200" dirty="0">
                <a:latin typeface="Times New Roman"/>
                <a:cs typeface="Times New Roman"/>
              </a:rPr>
              <a:t>By </a:t>
            </a:r>
            <a:r>
              <a:rPr sz="2000" spc="-70" dirty="0">
                <a:latin typeface="Times New Roman"/>
                <a:cs typeface="Times New Roman"/>
              </a:rPr>
              <a:t>checking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160" dirty="0">
                <a:latin typeface="Times New Roman"/>
                <a:cs typeface="Times New Roman"/>
              </a:rPr>
              <a:t>RI </a:t>
            </a:r>
            <a:r>
              <a:rPr sz="2000" spc="-85" dirty="0">
                <a:latin typeface="Times New Roman"/>
                <a:cs typeface="Times New Roman"/>
              </a:rPr>
              <a:t>flag </a:t>
            </a:r>
            <a:r>
              <a:rPr sz="2000" spc="-40" dirty="0">
                <a:latin typeface="Times New Roman"/>
                <a:cs typeface="Times New Roman"/>
              </a:rPr>
              <a:t>bit </a:t>
            </a:r>
            <a:r>
              <a:rPr sz="2000" spc="-35" dirty="0">
                <a:latin typeface="Times New Roman"/>
                <a:cs typeface="Times New Roman"/>
              </a:rPr>
              <a:t>when </a:t>
            </a:r>
            <a:r>
              <a:rPr sz="2000" spc="-25" dirty="0">
                <a:latin typeface="Times New Roman"/>
                <a:cs typeface="Times New Roman"/>
              </a:rPr>
              <a:t>it </a:t>
            </a:r>
            <a:r>
              <a:rPr sz="2000" spc="-70" dirty="0">
                <a:latin typeface="Times New Roman"/>
                <a:cs typeface="Times New Roman"/>
              </a:rPr>
              <a:t>is </a:t>
            </a:r>
            <a:r>
              <a:rPr sz="2000" spc="-40" dirty="0">
                <a:latin typeface="Times New Roman"/>
                <a:cs typeface="Times New Roman"/>
              </a:rPr>
              <a:t>raised, </a:t>
            </a:r>
            <a:r>
              <a:rPr sz="2000" spc="-75" dirty="0">
                <a:latin typeface="Times New Roman"/>
                <a:cs typeface="Times New Roman"/>
              </a:rPr>
              <a:t>we </a:t>
            </a:r>
            <a:r>
              <a:rPr sz="2000" spc="-55" dirty="0">
                <a:latin typeface="Times New Roman"/>
                <a:cs typeface="Times New Roman"/>
              </a:rPr>
              <a:t>know </a:t>
            </a:r>
            <a:r>
              <a:rPr sz="2000" spc="10" dirty="0">
                <a:latin typeface="Times New Roman"/>
                <a:cs typeface="Times New Roman"/>
              </a:rPr>
              <a:t>that </a:t>
            </a:r>
            <a:r>
              <a:rPr sz="2000" spc="-30" dirty="0">
                <a:latin typeface="Times New Roman"/>
                <a:cs typeface="Times New Roman"/>
              </a:rPr>
              <a:t>a </a:t>
            </a:r>
            <a:r>
              <a:rPr sz="2000" spc="-25" dirty="0">
                <a:latin typeface="Times New Roman"/>
                <a:cs typeface="Times New Roman"/>
              </a:rPr>
              <a:t>character </a:t>
            </a:r>
            <a:r>
              <a:rPr sz="2000" spc="-30" dirty="0">
                <a:latin typeface="Times New Roman"/>
                <a:cs typeface="Times New Roman"/>
              </a:rPr>
              <a:t>has  </a:t>
            </a:r>
            <a:r>
              <a:rPr sz="2000" spc="-45" dirty="0">
                <a:latin typeface="Times New Roman"/>
                <a:cs typeface="Times New Roman"/>
              </a:rPr>
              <a:t>been </a:t>
            </a:r>
            <a:r>
              <a:rPr sz="2000" spc="-60" dirty="0">
                <a:latin typeface="Times New Roman"/>
                <a:cs typeface="Times New Roman"/>
              </a:rPr>
              <a:t>received </a:t>
            </a:r>
            <a:r>
              <a:rPr sz="2000" spc="-15" dirty="0">
                <a:latin typeface="Times New Roman"/>
                <a:cs typeface="Times New Roman"/>
              </a:rPr>
              <a:t>and </a:t>
            </a:r>
            <a:r>
              <a:rPr sz="2000" spc="-60" dirty="0">
                <a:latin typeface="Times New Roman"/>
                <a:cs typeface="Times New Roman"/>
              </a:rPr>
              <a:t>is </a:t>
            </a:r>
            <a:r>
              <a:rPr sz="2000" spc="-30" dirty="0">
                <a:latin typeface="Times New Roman"/>
                <a:cs typeface="Times New Roman"/>
              </a:rPr>
              <a:t>sitting in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195" dirty="0">
                <a:latin typeface="Times New Roman"/>
                <a:cs typeface="Times New Roman"/>
              </a:rPr>
              <a:t>SBUF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register</a:t>
            </a:r>
            <a:endParaRPr sz="2000">
              <a:latin typeface="Times New Roman"/>
              <a:cs typeface="Times New Roman"/>
            </a:endParaRPr>
          </a:p>
          <a:p>
            <a:pPr marL="1001394" marR="7620" lvl="1" indent="-449580" algn="just">
              <a:lnSpc>
                <a:spcPct val="80000"/>
              </a:lnSpc>
              <a:spcBef>
                <a:spcPts val="480"/>
              </a:spcBef>
              <a:buFont typeface="Wingdings"/>
              <a:buChar char=""/>
              <a:tabLst>
                <a:tab pos="1002030" algn="l"/>
              </a:tabLst>
            </a:pPr>
            <a:r>
              <a:rPr sz="2000" spc="-150" dirty="0">
                <a:latin typeface="Times New Roman"/>
                <a:cs typeface="Times New Roman"/>
              </a:rPr>
              <a:t>We </a:t>
            </a:r>
            <a:r>
              <a:rPr sz="2000" spc="-100" dirty="0">
                <a:latin typeface="Times New Roman"/>
                <a:cs typeface="Times New Roman"/>
              </a:rPr>
              <a:t>copy </a:t>
            </a:r>
            <a:r>
              <a:rPr sz="2000" spc="-20" dirty="0">
                <a:latin typeface="Times New Roman"/>
                <a:cs typeface="Times New Roman"/>
              </a:rPr>
              <a:t>the </a:t>
            </a:r>
            <a:r>
              <a:rPr sz="2000" spc="-195" dirty="0">
                <a:latin typeface="Times New Roman"/>
                <a:cs typeface="Times New Roman"/>
              </a:rPr>
              <a:t>SBUF </a:t>
            </a:r>
            <a:r>
              <a:rPr sz="2000" spc="-30" dirty="0">
                <a:latin typeface="Times New Roman"/>
                <a:cs typeface="Times New Roman"/>
              </a:rPr>
              <a:t>contents </a:t>
            </a:r>
            <a:r>
              <a:rPr sz="2000" spc="-35" dirty="0">
                <a:latin typeface="Times New Roman"/>
                <a:cs typeface="Times New Roman"/>
              </a:rPr>
              <a:t>to </a:t>
            </a:r>
            <a:r>
              <a:rPr sz="2000" spc="-30" dirty="0">
                <a:latin typeface="Times New Roman"/>
                <a:cs typeface="Times New Roman"/>
              </a:rPr>
              <a:t>a </a:t>
            </a:r>
            <a:r>
              <a:rPr sz="2000" spc="-65" dirty="0">
                <a:latin typeface="Times New Roman"/>
                <a:cs typeface="Times New Roman"/>
              </a:rPr>
              <a:t>safe </a:t>
            </a:r>
            <a:r>
              <a:rPr sz="2000" spc="-70" dirty="0">
                <a:latin typeface="Times New Roman"/>
                <a:cs typeface="Times New Roman"/>
              </a:rPr>
              <a:t>place </a:t>
            </a:r>
            <a:r>
              <a:rPr sz="2000" spc="-35" dirty="0">
                <a:latin typeface="Times New Roman"/>
                <a:cs typeface="Times New Roman"/>
              </a:rPr>
              <a:t>in </a:t>
            </a:r>
            <a:r>
              <a:rPr sz="2000" spc="-55" dirty="0">
                <a:latin typeface="Times New Roman"/>
                <a:cs typeface="Times New Roman"/>
              </a:rPr>
              <a:t>some </a:t>
            </a:r>
            <a:r>
              <a:rPr sz="2000" spc="-15" dirty="0">
                <a:latin typeface="Times New Roman"/>
                <a:cs typeface="Times New Roman"/>
              </a:rPr>
              <a:t>other </a:t>
            </a:r>
            <a:r>
              <a:rPr sz="2000" spc="-25" dirty="0">
                <a:latin typeface="Times New Roman"/>
                <a:cs typeface="Times New Roman"/>
              </a:rPr>
              <a:t>register or  </a:t>
            </a:r>
            <a:r>
              <a:rPr sz="2000" spc="-40" dirty="0">
                <a:latin typeface="Times New Roman"/>
                <a:cs typeface="Times New Roman"/>
              </a:rPr>
              <a:t>memory </a:t>
            </a:r>
            <a:r>
              <a:rPr sz="2000" spc="-55" dirty="0">
                <a:latin typeface="Times New Roman"/>
                <a:cs typeface="Times New Roman"/>
              </a:rPr>
              <a:t>before </a:t>
            </a:r>
            <a:r>
              <a:rPr sz="2000" spc="-25" dirty="0">
                <a:latin typeface="Times New Roman"/>
                <a:cs typeface="Times New Roman"/>
              </a:rPr>
              <a:t>it </a:t>
            </a:r>
            <a:r>
              <a:rPr sz="2000" spc="-60" dirty="0">
                <a:latin typeface="Times New Roman"/>
                <a:cs typeface="Times New Roman"/>
              </a:rPr>
              <a:t>is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lost</a:t>
            </a:r>
            <a:endParaRPr sz="2000">
              <a:latin typeface="Times New Roman"/>
              <a:cs typeface="Times New Roman"/>
            </a:endParaRPr>
          </a:p>
          <a:p>
            <a:pPr marL="527685" marR="5715" indent="-515620" algn="just">
              <a:lnSpc>
                <a:spcPct val="80100"/>
              </a:lnSpc>
              <a:spcBef>
                <a:spcPts val="480"/>
              </a:spcBef>
              <a:buFont typeface="Times New Roman"/>
              <a:buAutoNum type="arabicPeriod" startAt="2"/>
              <a:tabLst>
                <a:tab pos="565150" algn="l"/>
              </a:tabLst>
            </a:pPr>
            <a:r>
              <a:rPr dirty="0"/>
              <a:t>	</a:t>
            </a:r>
            <a:r>
              <a:rPr sz="2000" spc="-90" dirty="0">
                <a:latin typeface="Times New Roman"/>
                <a:cs typeface="Times New Roman"/>
              </a:rPr>
              <a:t>After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195" dirty="0">
                <a:latin typeface="Times New Roman"/>
                <a:cs typeface="Times New Roman"/>
              </a:rPr>
              <a:t>SBUF </a:t>
            </a:r>
            <a:r>
              <a:rPr sz="2000" spc="-30" dirty="0">
                <a:latin typeface="Times New Roman"/>
                <a:cs typeface="Times New Roman"/>
              </a:rPr>
              <a:t>contents </a:t>
            </a:r>
            <a:r>
              <a:rPr sz="2000" spc="-10" dirty="0">
                <a:latin typeface="Times New Roman"/>
                <a:cs typeface="Times New Roman"/>
              </a:rPr>
              <a:t>are </a:t>
            </a:r>
            <a:r>
              <a:rPr sz="2000" spc="-75" dirty="0">
                <a:latin typeface="Times New Roman"/>
                <a:cs typeface="Times New Roman"/>
              </a:rPr>
              <a:t>copied </a:t>
            </a:r>
            <a:r>
              <a:rPr sz="2000" spc="-30" dirty="0">
                <a:latin typeface="Times New Roman"/>
                <a:cs typeface="Times New Roman"/>
              </a:rPr>
              <a:t>into a </a:t>
            </a:r>
            <a:r>
              <a:rPr sz="2000" spc="-65" dirty="0">
                <a:latin typeface="Times New Roman"/>
                <a:cs typeface="Times New Roman"/>
              </a:rPr>
              <a:t>safe </a:t>
            </a:r>
            <a:r>
              <a:rPr sz="2000" spc="-70" dirty="0">
                <a:latin typeface="Times New Roman"/>
                <a:cs typeface="Times New Roman"/>
              </a:rPr>
              <a:t>place, </a:t>
            </a:r>
            <a:r>
              <a:rPr sz="2000" spc="-15" dirty="0">
                <a:latin typeface="Times New Roman"/>
                <a:cs typeface="Times New Roman"/>
              </a:rPr>
              <a:t>the </a:t>
            </a:r>
            <a:r>
              <a:rPr sz="2000" spc="-160" dirty="0">
                <a:latin typeface="Times New Roman"/>
                <a:cs typeface="Times New Roman"/>
              </a:rPr>
              <a:t>RI </a:t>
            </a:r>
            <a:r>
              <a:rPr sz="2000" spc="-85" dirty="0">
                <a:latin typeface="Times New Roman"/>
                <a:cs typeface="Times New Roman"/>
              </a:rPr>
              <a:t>flag </a:t>
            </a:r>
            <a:r>
              <a:rPr sz="2000" spc="-40" dirty="0">
                <a:latin typeface="Times New Roman"/>
                <a:cs typeface="Times New Roman"/>
              </a:rPr>
              <a:t>bit </a:t>
            </a:r>
            <a:r>
              <a:rPr sz="2000" spc="-10" dirty="0">
                <a:latin typeface="Times New Roman"/>
                <a:cs typeface="Times New Roman"/>
              </a:rPr>
              <a:t>must </a:t>
            </a:r>
            <a:r>
              <a:rPr sz="2000" spc="-65" dirty="0">
                <a:latin typeface="Times New Roman"/>
                <a:cs typeface="Times New Roman"/>
              </a:rPr>
              <a:t>be  </a:t>
            </a:r>
            <a:r>
              <a:rPr sz="2000" spc="-60" dirty="0">
                <a:latin typeface="Times New Roman"/>
                <a:cs typeface="Times New Roman"/>
              </a:rPr>
              <a:t>forced </a:t>
            </a:r>
            <a:r>
              <a:rPr sz="2000" spc="-25" dirty="0">
                <a:latin typeface="Times New Roman"/>
                <a:cs typeface="Times New Roman"/>
              </a:rPr>
              <a:t>to </a:t>
            </a:r>
            <a:r>
              <a:rPr sz="2000" spc="15" dirty="0">
                <a:latin typeface="Times New Roman"/>
                <a:cs typeface="Times New Roman"/>
              </a:rPr>
              <a:t>0 </a:t>
            </a:r>
            <a:r>
              <a:rPr sz="2000" spc="-95" dirty="0">
                <a:latin typeface="Times New Roman"/>
                <a:cs typeface="Times New Roman"/>
              </a:rPr>
              <a:t>by </a:t>
            </a:r>
            <a:r>
              <a:rPr sz="2000" spc="-235" dirty="0">
                <a:latin typeface="Times New Roman"/>
                <a:cs typeface="Times New Roman"/>
              </a:rPr>
              <a:t>CLR </a:t>
            </a:r>
            <a:r>
              <a:rPr sz="2000" spc="-160" dirty="0">
                <a:latin typeface="Times New Roman"/>
                <a:cs typeface="Times New Roman"/>
              </a:rPr>
              <a:t>RI </a:t>
            </a:r>
            <a:r>
              <a:rPr sz="2000" spc="-30" dirty="0">
                <a:latin typeface="Times New Roman"/>
                <a:cs typeface="Times New Roman"/>
              </a:rPr>
              <a:t>in </a:t>
            </a:r>
            <a:r>
              <a:rPr sz="2000" spc="-15" dirty="0">
                <a:latin typeface="Times New Roman"/>
                <a:cs typeface="Times New Roman"/>
              </a:rPr>
              <a:t>order </a:t>
            </a:r>
            <a:r>
              <a:rPr sz="2000" spc="-25" dirty="0">
                <a:latin typeface="Times New Roman"/>
                <a:cs typeface="Times New Roman"/>
              </a:rPr>
              <a:t>to </a:t>
            </a:r>
            <a:r>
              <a:rPr sz="2000" spc="-75" dirty="0">
                <a:latin typeface="Times New Roman"/>
                <a:cs typeface="Times New Roman"/>
              </a:rPr>
              <a:t>allow </a:t>
            </a:r>
            <a:r>
              <a:rPr sz="2000" spc="-15" dirty="0">
                <a:latin typeface="Times New Roman"/>
                <a:cs typeface="Times New Roman"/>
              </a:rPr>
              <a:t>the </a:t>
            </a:r>
            <a:r>
              <a:rPr sz="2000" spc="-30" dirty="0">
                <a:latin typeface="Times New Roman"/>
                <a:cs typeface="Times New Roman"/>
              </a:rPr>
              <a:t>next </a:t>
            </a:r>
            <a:r>
              <a:rPr sz="2000" spc="-65" dirty="0">
                <a:latin typeface="Times New Roman"/>
                <a:cs typeface="Times New Roman"/>
              </a:rPr>
              <a:t>received </a:t>
            </a:r>
            <a:r>
              <a:rPr sz="2000" spc="-30" dirty="0">
                <a:latin typeface="Times New Roman"/>
                <a:cs typeface="Times New Roman"/>
              </a:rPr>
              <a:t>character </a:t>
            </a:r>
            <a:r>
              <a:rPr sz="2000" spc="-60" dirty="0">
                <a:latin typeface="Times New Roman"/>
                <a:cs typeface="Times New Roman"/>
              </a:rPr>
              <a:t>byte </a:t>
            </a:r>
            <a:r>
              <a:rPr sz="2000" spc="-25" dirty="0">
                <a:latin typeface="Times New Roman"/>
                <a:cs typeface="Times New Roman"/>
              </a:rPr>
              <a:t>to </a:t>
            </a:r>
            <a:r>
              <a:rPr sz="2000" spc="-75" dirty="0">
                <a:latin typeface="Times New Roman"/>
                <a:cs typeface="Times New Roman"/>
              </a:rPr>
              <a:t>be  </a:t>
            </a:r>
            <a:r>
              <a:rPr sz="2000" spc="-65" dirty="0">
                <a:latin typeface="Times New Roman"/>
                <a:cs typeface="Times New Roman"/>
              </a:rPr>
              <a:t>placed </a:t>
            </a:r>
            <a:r>
              <a:rPr sz="2000" spc="-30" dirty="0">
                <a:latin typeface="Times New Roman"/>
                <a:cs typeface="Times New Roman"/>
              </a:rPr>
              <a:t>in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95" dirty="0">
                <a:latin typeface="Times New Roman"/>
                <a:cs typeface="Times New Roman"/>
              </a:rPr>
              <a:t>SBUF</a:t>
            </a:r>
            <a:endParaRPr sz="2000">
              <a:latin typeface="Times New Roman"/>
              <a:cs typeface="Times New Roman"/>
            </a:endParaRPr>
          </a:p>
          <a:p>
            <a:pPr marL="1002030" lvl="1" indent="-449580" algn="just">
              <a:lnSpc>
                <a:spcPct val="100000"/>
              </a:lnSpc>
              <a:buFont typeface="Wingdings"/>
              <a:buChar char=""/>
              <a:tabLst>
                <a:tab pos="1002030" algn="l"/>
              </a:tabLst>
            </a:pPr>
            <a:r>
              <a:rPr sz="2000" spc="-50" dirty="0">
                <a:latin typeface="Times New Roman"/>
                <a:cs typeface="Times New Roman"/>
              </a:rPr>
              <a:t>Failure </a:t>
            </a:r>
            <a:r>
              <a:rPr sz="2000" spc="-30" dirty="0">
                <a:latin typeface="Times New Roman"/>
                <a:cs typeface="Times New Roman"/>
              </a:rPr>
              <a:t>to </a:t>
            </a:r>
            <a:r>
              <a:rPr sz="2000" spc="-60" dirty="0">
                <a:latin typeface="Times New Roman"/>
                <a:cs typeface="Times New Roman"/>
              </a:rPr>
              <a:t>do </a:t>
            </a:r>
            <a:r>
              <a:rPr sz="2000" spc="-20" dirty="0">
                <a:latin typeface="Times New Roman"/>
                <a:cs typeface="Times New Roman"/>
              </a:rPr>
              <a:t>this </a:t>
            </a:r>
            <a:r>
              <a:rPr sz="2000" spc="-50" dirty="0">
                <a:latin typeface="Times New Roman"/>
                <a:cs typeface="Times New Roman"/>
              </a:rPr>
              <a:t>causes </a:t>
            </a:r>
            <a:r>
              <a:rPr sz="2000" spc="-70" dirty="0">
                <a:latin typeface="Times New Roman"/>
                <a:cs typeface="Times New Roman"/>
              </a:rPr>
              <a:t>loss </a:t>
            </a:r>
            <a:r>
              <a:rPr sz="2000" spc="-105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60" dirty="0">
                <a:latin typeface="Times New Roman"/>
                <a:cs typeface="Times New Roman"/>
              </a:rPr>
              <a:t>received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character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192150"/>
            <a:ext cx="67938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PCON </a:t>
            </a:r>
            <a:r>
              <a:rPr spc="-25" dirty="0"/>
              <a:t>register </a:t>
            </a:r>
            <a:r>
              <a:rPr spc="-5" dirty="0"/>
              <a:t>and </a:t>
            </a:r>
            <a:r>
              <a:rPr spc="-30" dirty="0"/>
              <a:t>Power </a:t>
            </a:r>
            <a:r>
              <a:rPr spc="-20" dirty="0"/>
              <a:t>Saving  </a:t>
            </a:r>
            <a:r>
              <a:rPr spc="-10" dirty="0"/>
              <a:t>Modes </a:t>
            </a:r>
            <a:r>
              <a:rPr spc="-5" dirty="0"/>
              <a:t>in</a:t>
            </a:r>
            <a:r>
              <a:rPr spc="20" dirty="0"/>
              <a:t> </a:t>
            </a:r>
            <a:r>
              <a:rPr spc="-5" dirty="0"/>
              <a:t>8051</a:t>
            </a:r>
          </a:p>
        </p:txBody>
      </p:sp>
      <p:sp>
        <p:nvSpPr>
          <p:cNvPr id="3" name="object 3"/>
          <p:cNvSpPr/>
          <p:nvPr/>
        </p:nvSpPr>
        <p:spPr>
          <a:xfrm>
            <a:off x="1168908" y="1857755"/>
            <a:ext cx="6688835" cy="3649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192150"/>
            <a:ext cx="67938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PCON </a:t>
            </a:r>
            <a:r>
              <a:rPr spc="-25" dirty="0"/>
              <a:t>register </a:t>
            </a:r>
            <a:r>
              <a:rPr spc="-5" dirty="0"/>
              <a:t>and </a:t>
            </a:r>
            <a:r>
              <a:rPr spc="-30" dirty="0"/>
              <a:t>Power </a:t>
            </a:r>
            <a:r>
              <a:rPr spc="-20" dirty="0"/>
              <a:t>Saving  </a:t>
            </a:r>
            <a:r>
              <a:rPr spc="-10" dirty="0"/>
              <a:t>Modes </a:t>
            </a:r>
            <a:r>
              <a:rPr spc="-5" dirty="0"/>
              <a:t>in</a:t>
            </a:r>
            <a:r>
              <a:rPr spc="20" dirty="0"/>
              <a:t> </a:t>
            </a:r>
            <a:r>
              <a:rPr spc="-5" dirty="0"/>
              <a:t>8051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1641" y="1905000"/>
            <a:ext cx="807339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85" dirty="0">
                <a:latin typeface="Times New Roman"/>
                <a:cs typeface="Times New Roman"/>
              </a:rPr>
              <a:t>Generally</a:t>
            </a:r>
            <a:r>
              <a:rPr lang="en-IN" sz="2400" spc="-85" dirty="0">
                <a:latin typeface="Times New Roman"/>
                <a:cs typeface="Times New Roman"/>
              </a:rPr>
              <a:t>, t</a:t>
            </a:r>
            <a:r>
              <a:rPr sz="2400" spc="-15" dirty="0">
                <a:latin typeface="Times New Roman"/>
                <a:cs typeface="Times New Roman"/>
              </a:rPr>
              <a:t>he </a:t>
            </a:r>
            <a:r>
              <a:rPr sz="2400" spc="-50" dirty="0">
                <a:latin typeface="Times New Roman"/>
                <a:cs typeface="Times New Roman"/>
              </a:rPr>
              <a:t>microcontroller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70" dirty="0">
                <a:latin typeface="Times New Roman"/>
                <a:cs typeface="Times New Roman"/>
              </a:rPr>
              <a:t>inactive </a:t>
            </a:r>
            <a:r>
              <a:rPr sz="2400" spc="-50" dirty="0">
                <a:latin typeface="Times New Roman"/>
                <a:cs typeface="Times New Roman"/>
              </a:rPr>
              <a:t>for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35" dirty="0">
                <a:latin typeface="Times New Roman"/>
                <a:cs typeface="Times New Roman"/>
              </a:rPr>
              <a:t>most  </a:t>
            </a:r>
            <a:r>
              <a:rPr sz="2400" spc="10" dirty="0">
                <a:latin typeface="Times New Roman"/>
                <a:cs typeface="Times New Roman"/>
              </a:rPr>
              <a:t>part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35" dirty="0">
                <a:latin typeface="Times New Roman"/>
                <a:cs typeface="Times New Roman"/>
              </a:rPr>
              <a:t>just </a:t>
            </a:r>
            <a:r>
              <a:rPr sz="2400" spc="-50" dirty="0">
                <a:latin typeface="Times New Roman"/>
                <a:cs typeface="Times New Roman"/>
              </a:rPr>
              <a:t>waits for </a:t>
            </a:r>
            <a:r>
              <a:rPr sz="2400" spc="-70" dirty="0">
                <a:latin typeface="Times New Roman"/>
                <a:cs typeface="Times New Roman"/>
              </a:rPr>
              <a:t>some </a:t>
            </a:r>
            <a:r>
              <a:rPr sz="2400" spc="-40" dirty="0">
                <a:latin typeface="Times New Roman"/>
                <a:cs typeface="Times New Roman"/>
              </a:rPr>
              <a:t>external </a:t>
            </a:r>
            <a:r>
              <a:rPr sz="2400" spc="-65" dirty="0">
                <a:latin typeface="Times New Roman"/>
                <a:cs typeface="Times New Roman"/>
              </a:rPr>
              <a:t>signal </a:t>
            </a:r>
            <a:r>
              <a:rPr sz="2400" spc="-35" dirty="0">
                <a:latin typeface="Times New Roman"/>
                <a:cs typeface="Times New Roman"/>
              </a:rPr>
              <a:t>in </a:t>
            </a:r>
            <a:r>
              <a:rPr sz="2400" spc="-15" dirty="0">
                <a:latin typeface="Times New Roman"/>
                <a:cs typeface="Times New Roman"/>
              </a:rPr>
              <a:t>order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50" dirty="0">
                <a:latin typeface="Times New Roman"/>
                <a:cs typeface="Times New Roman"/>
              </a:rPr>
              <a:t>takes </a:t>
            </a:r>
            <a:r>
              <a:rPr sz="2400" spc="-40" dirty="0">
                <a:latin typeface="Times New Roman"/>
                <a:cs typeface="Times New Roman"/>
              </a:rPr>
              <a:t>its  </a:t>
            </a:r>
            <a:r>
              <a:rPr sz="2400" spc="-55" dirty="0">
                <a:latin typeface="Times New Roman"/>
                <a:cs typeface="Times New Roman"/>
              </a:rPr>
              <a:t>role </a:t>
            </a:r>
            <a:r>
              <a:rPr sz="2400" spc="-35" dirty="0">
                <a:latin typeface="Times New Roman"/>
                <a:cs typeface="Times New Roman"/>
              </a:rPr>
              <a:t>in </a:t>
            </a:r>
            <a:r>
              <a:rPr sz="2400" spc="-4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show.</a:t>
            </a:r>
            <a:endParaRPr sz="2400" dirty="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80" dirty="0">
                <a:latin typeface="Times New Roman"/>
                <a:cs typeface="Times New Roman"/>
              </a:rPr>
              <a:t>This </a:t>
            </a:r>
            <a:r>
              <a:rPr sz="2400" spc="-60" dirty="0">
                <a:latin typeface="Times New Roman"/>
                <a:cs typeface="Times New Roman"/>
              </a:rPr>
              <a:t>can </a:t>
            </a:r>
            <a:r>
              <a:rPr sz="2400" spc="-70" dirty="0">
                <a:latin typeface="Times New Roman"/>
                <a:cs typeface="Times New Roman"/>
              </a:rPr>
              <a:t>cause </a:t>
            </a:r>
            <a:r>
              <a:rPr sz="2400" spc="-65" dirty="0">
                <a:latin typeface="Times New Roman"/>
                <a:cs typeface="Times New Roman"/>
              </a:rPr>
              <a:t>some </a:t>
            </a:r>
            <a:r>
              <a:rPr sz="2400" spc="-50" dirty="0">
                <a:latin typeface="Times New Roman"/>
                <a:cs typeface="Times New Roman"/>
              </a:rPr>
              <a:t>problems </a:t>
            </a:r>
            <a:r>
              <a:rPr sz="2400" spc="-35" dirty="0">
                <a:latin typeface="Times New Roman"/>
                <a:cs typeface="Times New Roman"/>
              </a:rPr>
              <a:t>in </a:t>
            </a:r>
            <a:r>
              <a:rPr sz="2400" spc="-80" dirty="0">
                <a:latin typeface="Times New Roman"/>
                <a:cs typeface="Times New Roman"/>
              </a:rPr>
              <a:t>case </a:t>
            </a:r>
            <a:r>
              <a:rPr sz="2400" spc="-35" dirty="0">
                <a:latin typeface="Times New Roman"/>
                <a:cs typeface="Times New Roman"/>
              </a:rPr>
              <a:t>batteries </a:t>
            </a:r>
            <a:r>
              <a:rPr sz="2400" spc="-15" dirty="0">
                <a:latin typeface="Times New Roman"/>
                <a:cs typeface="Times New Roman"/>
              </a:rPr>
              <a:t>are </a:t>
            </a:r>
            <a:r>
              <a:rPr sz="2400" spc="-50" dirty="0">
                <a:latin typeface="Times New Roman"/>
                <a:cs typeface="Times New Roman"/>
              </a:rPr>
              <a:t>used for  power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supply.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60" dirty="0">
                <a:latin typeface="Times New Roman"/>
                <a:cs typeface="Times New Roman"/>
              </a:rPr>
              <a:t>In </a:t>
            </a:r>
            <a:r>
              <a:rPr sz="2400" spc="-40" dirty="0">
                <a:latin typeface="Times New Roman"/>
                <a:cs typeface="Times New Roman"/>
              </a:rPr>
              <a:t>extreme </a:t>
            </a:r>
            <a:r>
              <a:rPr sz="2400" spc="-80" dirty="0">
                <a:latin typeface="Times New Roman"/>
                <a:cs typeface="Times New Roman"/>
              </a:rPr>
              <a:t>cases,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95" dirty="0">
                <a:latin typeface="Times New Roman"/>
                <a:cs typeface="Times New Roman"/>
              </a:rPr>
              <a:t>only </a:t>
            </a:r>
            <a:r>
              <a:rPr sz="2400" spc="-55" dirty="0">
                <a:latin typeface="Times New Roman"/>
                <a:cs typeface="Times New Roman"/>
              </a:rPr>
              <a:t>solution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40" dirty="0">
                <a:latin typeface="Times New Roman"/>
                <a:cs typeface="Times New Roman"/>
              </a:rPr>
              <a:t>set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80" dirty="0">
                <a:latin typeface="Times New Roman"/>
                <a:cs typeface="Times New Roman"/>
              </a:rPr>
              <a:t>whole </a:t>
            </a:r>
            <a:r>
              <a:rPr sz="2400" spc="-65" dirty="0">
                <a:latin typeface="Times New Roman"/>
                <a:cs typeface="Times New Roman"/>
              </a:rPr>
              <a:t>electronics  </a:t>
            </a:r>
            <a:r>
              <a:rPr sz="2400" spc="-35" dirty="0">
                <a:latin typeface="Times New Roman"/>
                <a:cs typeface="Times New Roman"/>
              </a:rPr>
              <a:t>in </a:t>
            </a:r>
            <a:r>
              <a:rPr sz="2400" spc="-75" dirty="0">
                <a:latin typeface="Times New Roman"/>
                <a:cs typeface="Times New Roman"/>
              </a:rPr>
              <a:t>sleep </a:t>
            </a:r>
            <a:r>
              <a:rPr sz="2400" spc="-60" dirty="0">
                <a:latin typeface="Times New Roman"/>
                <a:cs typeface="Times New Roman"/>
              </a:rPr>
              <a:t>mode </a:t>
            </a:r>
            <a:r>
              <a:rPr sz="2400" spc="-35" dirty="0">
                <a:latin typeface="Times New Roman"/>
                <a:cs typeface="Times New Roman"/>
              </a:rPr>
              <a:t>in </a:t>
            </a:r>
            <a:r>
              <a:rPr sz="2400" spc="-15" dirty="0">
                <a:latin typeface="Times New Roman"/>
                <a:cs typeface="Times New Roman"/>
              </a:rPr>
              <a:t>order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65" dirty="0">
                <a:latin typeface="Times New Roman"/>
                <a:cs typeface="Times New Roman"/>
              </a:rPr>
              <a:t>minimize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consumption.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63" y="192150"/>
            <a:ext cx="67964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PCON </a:t>
            </a:r>
            <a:r>
              <a:rPr spc="-25" dirty="0"/>
              <a:t>register </a:t>
            </a:r>
            <a:r>
              <a:rPr spc="-5" dirty="0"/>
              <a:t>and </a:t>
            </a:r>
            <a:r>
              <a:rPr spc="-25" dirty="0"/>
              <a:t>Power </a:t>
            </a:r>
            <a:r>
              <a:rPr spc="-20" dirty="0"/>
              <a:t>Saving  </a:t>
            </a:r>
            <a:r>
              <a:rPr spc="-5" dirty="0"/>
              <a:t>Modes in</a:t>
            </a:r>
            <a:r>
              <a:rPr spc="5" dirty="0"/>
              <a:t> </a:t>
            </a:r>
            <a:r>
              <a:rPr spc="-5" dirty="0"/>
              <a:t>8051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9273"/>
            <a:ext cx="7794625" cy="44164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2400" b="1" i="1" spc="-55" dirty="0">
                <a:latin typeface="Times New Roman"/>
                <a:cs typeface="Times New Roman"/>
              </a:rPr>
              <a:t>Idle </a:t>
            </a:r>
            <a:r>
              <a:rPr sz="2400" b="1" i="1" spc="-75" dirty="0">
                <a:latin typeface="Times New Roman"/>
                <a:cs typeface="Times New Roman"/>
              </a:rPr>
              <a:t>Mode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95" dirty="0">
                <a:latin typeface="Times New Roman"/>
                <a:cs typeface="Times New Roman"/>
              </a:rPr>
              <a:t>Upon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240" dirty="0">
                <a:latin typeface="Times New Roman"/>
                <a:cs typeface="Times New Roman"/>
              </a:rPr>
              <a:t>IDL </a:t>
            </a:r>
            <a:r>
              <a:rPr sz="2400" spc="-45" dirty="0">
                <a:latin typeface="Times New Roman"/>
                <a:cs typeface="Times New Roman"/>
              </a:rPr>
              <a:t>bit </a:t>
            </a:r>
            <a:r>
              <a:rPr sz="2400" spc="-120" dirty="0">
                <a:latin typeface="Times New Roman"/>
                <a:cs typeface="Times New Roman"/>
              </a:rPr>
              <a:t>of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229" dirty="0">
                <a:latin typeface="Times New Roman"/>
                <a:cs typeface="Times New Roman"/>
              </a:rPr>
              <a:t>PCON </a:t>
            </a:r>
            <a:r>
              <a:rPr sz="2400" spc="-25" dirty="0">
                <a:latin typeface="Times New Roman"/>
                <a:cs typeface="Times New Roman"/>
              </a:rPr>
              <a:t>register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45" dirty="0">
                <a:latin typeface="Times New Roman"/>
                <a:cs typeface="Times New Roman"/>
              </a:rPr>
              <a:t>set,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50" dirty="0">
                <a:latin typeface="Times New Roman"/>
                <a:cs typeface="Times New Roman"/>
              </a:rPr>
              <a:t>microcontroller  </a:t>
            </a:r>
            <a:r>
              <a:rPr sz="2400" spc="20" dirty="0">
                <a:latin typeface="Times New Roman"/>
                <a:cs typeface="Times New Roman"/>
              </a:rPr>
              <a:t>turns </a:t>
            </a:r>
            <a:r>
              <a:rPr sz="2400" spc="-125" dirty="0">
                <a:latin typeface="Times New Roman"/>
                <a:cs typeface="Times New Roman"/>
              </a:rPr>
              <a:t>off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235" dirty="0">
                <a:latin typeface="Times New Roman"/>
                <a:cs typeface="Times New Roman"/>
              </a:rPr>
              <a:t>CPU </a:t>
            </a:r>
            <a:r>
              <a:rPr sz="2400" spc="-10" dirty="0">
                <a:latin typeface="Times New Roman"/>
                <a:cs typeface="Times New Roman"/>
              </a:rPr>
              <a:t>unit </a:t>
            </a:r>
            <a:r>
              <a:rPr sz="2400" spc="-80" dirty="0">
                <a:latin typeface="Times New Roman"/>
                <a:cs typeface="Times New Roman"/>
              </a:rPr>
              <a:t>while </a:t>
            </a:r>
            <a:r>
              <a:rPr sz="2400" spc="-35" dirty="0">
                <a:latin typeface="Times New Roman"/>
                <a:cs typeface="Times New Roman"/>
              </a:rPr>
              <a:t>peripheral </a:t>
            </a:r>
            <a:r>
              <a:rPr sz="2400" spc="-15" dirty="0">
                <a:latin typeface="Times New Roman"/>
                <a:cs typeface="Times New Roman"/>
              </a:rPr>
              <a:t>units </a:t>
            </a:r>
            <a:r>
              <a:rPr sz="2400" spc="-55" dirty="0">
                <a:latin typeface="Times New Roman"/>
                <a:cs typeface="Times New Roman"/>
              </a:rPr>
              <a:t>such </a:t>
            </a:r>
            <a:r>
              <a:rPr sz="2400" spc="-45" dirty="0">
                <a:latin typeface="Times New Roman"/>
                <a:cs typeface="Times New Roman"/>
              </a:rPr>
              <a:t>as </a:t>
            </a:r>
            <a:r>
              <a:rPr sz="2400" spc="-50" dirty="0">
                <a:latin typeface="Times New Roman"/>
                <a:cs typeface="Times New Roman"/>
              </a:rPr>
              <a:t>serial </a:t>
            </a:r>
            <a:r>
              <a:rPr sz="2400" spc="-20" dirty="0">
                <a:latin typeface="Times New Roman"/>
                <a:cs typeface="Times New Roman"/>
              </a:rPr>
              <a:t>port,  timers and </a:t>
            </a:r>
            <a:r>
              <a:rPr sz="2400" spc="5" dirty="0">
                <a:latin typeface="Times New Roman"/>
                <a:cs typeface="Times New Roman"/>
              </a:rPr>
              <a:t>interrupt </a:t>
            </a:r>
            <a:r>
              <a:rPr sz="2400" spc="-60" dirty="0">
                <a:latin typeface="Times New Roman"/>
                <a:cs typeface="Times New Roman"/>
              </a:rPr>
              <a:t>system </a:t>
            </a:r>
            <a:r>
              <a:rPr sz="2400" spc="-45" dirty="0">
                <a:latin typeface="Times New Roman"/>
                <a:cs typeface="Times New Roman"/>
              </a:rPr>
              <a:t>continue </a:t>
            </a:r>
            <a:r>
              <a:rPr sz="2400" spc="-40" dirty="0">
                <a:latin typeface="Times New Roman"/>
                <a:cs typeface="Times New Roman"/>
              </a:rPr>
              <a:t>operating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normally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5" dirty="0">
                <a:latin typeface="Times New Roman"/>
                <a:cs typeface="Times New Roman"/>
              </a:rPr>
              <a:t>In </a:t>
            </a:r>
            <a:r>
              <a:rPr sz="2400" spc="-100" dirty="0">
                <a:latin typeface="Times New Roman"/>
                <a:cs typeface="Times New Roman"/>
              </a:rPr>
              <a:t>Idle </a:t>
            </a:r>
            <a:r>
              <a:rPr sz="2400" spc="-65" dirty="0">
                <a:latin typeface="Times New Roman"/>
                <a:cs typeface="Times New Roman"/>
              </a:rPr>
              <a:t>mode,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20" dirty="0">
                <a:latin typeface="Times New Roman"/>
                <a:cs typeface="Times New Roman"/>
              </a:rPr>
              <a:t>state </a:t>
            </a:r>
            <a:r>
              <a:rPr sz="2400" spc="-120" dirty="0">
                <a:latin typeface="Times New Roman"/>
                <a:cs typeface="Times New Roman"/>
              </a:rPr>
              <a:t>of </a:t>
            </a:r>
            <a:r>
              <a:rPr sz="2400" spc="-90" dirty="0">
                <a:latin typeface="Times New Roman"/>
                <a:cs typeface="Times New Roman"/>
              </a:rPr>
              <a:t>all </a:t>
            </a:r>
            <a:r>
              <a:rPr sz="2400" spc="-30" dirty="0">
                <a:latin typeface="Times New Roman"/>
                <a:cs typeface="Times New Roman"/>
              </a:rPr>
              <a:t>registers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30" dirty="0">
                <a:latin typeface="Times New Roman"/>
                <a:cs typeface="Times New Roman"/>
              </a:rPr>
              <a:t>I/O </a:t>
            </a:r>
            <a:r>
              <a:rPr sz="2400" spc="-15" dirty="0">
                <a:latin typeface="Times New Roman"/>
                <a:cs typeface="Times New Roman"/>
              </a:rPr>
              <a:t>ports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remains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45" dirty="0">
                <a:latin typeface="Times New Roman"/>
                <a:cs typeface="Times New Roman"/>
              </a:rPr>
              <a:t>unchanged.</a:t>
            </a:r>
            <a:endParaRPr sz="2400">
              <a:latin typeface="Times New Roman"/>
              <a:cs typeface="Times New Roman"/>
            </a:endParaRPr>
          </a:p>
          <a:p>
            <a:pPr marL="355600" marR="51879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5" dirty="0">
                <a:latin typeface="Times New Roman"/>
                <a:cs typeface="Times New Roman"/>
              </a:rPr>
              <a:t>In </a:t>
            </a:r>
            <a:r>
              <a:rPr sz="2400" spc="-10" dirty="0">
                <a:latin typeface="Times New Roman"/>
                <a:cs typeface="Times New Roman"/>
              </a:rPr>
              <a:t>order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70" dirty="0">
                <a:latin typeface="Times New Roman"/>
                <a:cs typeface="Times New Roman"/>
              </a:rPr>
              <a:t>exit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95" dirty="0">
                <a:latin typeface="Times New Roman"/>
                <a:cs typeface="Times New Roman"/>
              </a:rPr>
              <a:t>Idle </a:t>
            </a:r>
            <a:r>
              <a:rPr sz="2400" spc="-60" dirty="0">
                <a:latin typeface="Times New Roman"/>
                <a:cs typeface="Times New Roman"/>
              </a:rPr>
              <a:t>mode </a:t>
            </a:r>
            <a:r>
              <a:rPr sz="2400" spc="-20" dirty="0">
                <a:latin typeface="Times New Roman"/>
                <a:cs typeface="Times New Roman"/>
              </a:rPr>
              <a:t>and </a:t>
            </a:r>
            <a:r>
              <a:rPr sz="2400" spc="-60" dirty="0">
                <a:latin typeface="Times New Roman"/>
                <a:cs typeface="Times New Roman"/>
              </a:rPr>
              <a:t>make </a:t>
            </a:r>
            <a:r>
              <a:rPr sz="2400" spc="-15" dirty="0">
                <a:latin typeface="Times New Roman"/>
                <a:cs typeface="Times New Roman"/>
              </a:rPr>
              <a:t>the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microcontroller  </a:t>
            </a:r>
            <a:r>
              <a:rPr sz="2400" spc="-30" dirty="0">
                <a:latin typeface="Times New Roman"/>
                <a:cs typeface="Times New Roman"/>
              </a:rPr>
              <a:t>operate </a:t>
            </a:r>
            <a:r>
              <a:rPr sz="2400" spc="-60" dirty="0">
                <a:latin typeface="Times New Roman"/>
                <a:cs typeface="Times New Roman"/>
              </a:rPr>
              <a:t>normally, </a:t>
            </a: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55" dirty="0">
                <a:latin typeface="Times New Roman"/>
                <a:cs typeface="Times New Roman"/>
              </a:rPr>
              <a:t>necessary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reset.</a:t>
            </a:r>
            <a:endParaRPr sz="2400">
              <a:latin typeface="Times New Roman"/>
              <a:cs typeface="Times New Roman"/>
            </a:endParaRPr>
          </a:p>
          <a:p>
            <a:pPr marL="355600" marR="2794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0" dirty="0">
                <a:latin typeface="Times New Roman"/>
                <a:cs typeface="Times New Roman"/>
              </a:rPr>
              <a:t>It </a:t>
            </a:r>
            <a:r>
              <a:rPr sz="2400" spc="-105" dirty="0">
                <a:latin typeface="Times New Roman"/>
                <a:cs typeface="Times New Roman"/>
              </a:rPr>
              <a:t>will </a:t>
            </a:r>
            <a:r>
              <a:rPr sz="2400" spc="-65" dirty="0">
                <a:latin typeface="Times New Roman"/>
                <a:cs typeface="Times New Roman"/>
              </a:rPr>
              <a:t>cause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245" dirty="0">
                <a:latin typeface="Times New Roman"/>
                <a:cs typeface="Times New Roman"/>
              </a:rPr>
              <a:t>IDL </a:t>
            </a:r>
            <a:r>
              <a:rPr sz="2400" spc="-45" dirty="0">
                <a:latin typeface="Times New Roman"/>
                <a:cs typeface="Times New Roman"/>
              </a:rPr>
              <a:t>bit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75" dirty="0">
                <a:latin typeface="Times New Roman"/>
                <a:cs typeface="Times New Roman"/>
              </a:rPr>
              <a:t>be </a:t>
            </a:r>
            <a:r>
              <a:rPr sz="2400" spc="-60" dirty="0">
                <a:latin typeface="Times New Roman"/>
                <a:cs typeface="Times New Roman"/>
              </a:rPr>
              <a:t>automatically </a:t>
            </a:r>
            <a:r>
              <a:rPr sz="2400" spc="-65" dirty="0">
                <a:latin typeface="Times New Roman"/>
                <a:cs typeface="Times New Roman"/>
              </a:rPr>
              <a:t>cleared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15" dirty="0">
                <a:latin typeface="Times New Roman"/>
                <a:cs typeface="Times New Roman"/>
              </a:rPr>
              <a:t>the  </a:t>
            </a:r>
            <a:r>
              <a:rPr sz="2400" spc="-20" dirty="0">
                <a:latin typeface="Times New Roman"/>
                <a:cs typeface="Times New Roman"/>
              </a:rPr>
              <a:t>program </a:t>
            </a:r>
            <a:r>
              <a:rPr sz="2400" spc="-30" dirty="0">
                <a:latin typeface="Times New Roman"/>
                <a:cs typeface="Times New Roman"/>
              </a:rPr>
              <a:t>resumes </a:t>
            </a:r>
            <a:r>
              <a:rPr sz="2400" spc="-35" dirty="0">
                <a:latin typeface="Times New Roman"/>
                <a:cs typeface="Times New Roman"/>
              </a:rPr>
              <a:t>operation </a:t>
            </a:r>
            <a:r>
              <a:rPr sz="2400" spc="-45" dirty="0">
                <a:latin typeface="Times New Roman"/>
                <a:cs typeface="Times New Roman"/>
              </a:rPr>
              <a:t>from </a:t>
            </a:r>
            <a:r>
              <a:rPr sz="2400" spc="-25" dirty="0">
                <a:latin typeface="Times New Roman"/>
                <a:cs typeface="Times New Roman"/>
              </a:rPr>
              <a:t>instruction </a:t>
            </a:r>
            <a:r>
              <a:rPr sz="2400" spc="-65" dirty="0">
                <a:latin typeface="Times New Roman"/>
                <a:cs typeface="Times New Roman"/>
              </a:rPr>
              <a:t>having </a:t>
            </a:r>
            <a:r>
              <a:rPr sz="2400" spc="-40" dirty="0">
                <a:latin typeface="Times New Roman"/>
                <a:cs typeface="Times New Roman"/>
              </a:rPr>
              <a:t>set </a:t>
            </a:r>
            <a:r>
              <a:rPr sz="2400" spc="-15" dirty="0">
                <a:latin typeface="Times New Roman"/>
                <a:cs typeface="Times New Roman"/>
              </a:rPr>
              <a:t>the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250" dirty="0">
                <a:latin typeface="Times New Roman"/>
                <a:cs typeface="Times New Roman"/>
              </a:rPr>
              <a:t>IDL  </a:t>
            </a:r>
            <a:r>
              <a:rPr sz="2400" spc="-50" dirty="0">
                <a:latin typeface="Times New Roman"/>
                <a:cs typeface="Times New Roman"/>
              </a:rPr>
              <a:t>bit.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691" y="60198"/>
            <a:ext cx="67938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PCON </a:t>
            </a:r>
            <a:r>
              <a:rPr spc="-25" dirty="0"/>
              <a:t>register </a:t>
            </a:r>
            <a:r>
              <a:rPr spc="-5" dirty="0"/>
              <a:t>and </a:t>
            </a:r>
            <a:r>
              <a:rPr spc="-30" dirty="0"/>
              <a:t>Power </a:t>
            </a:r>
            <a:r>
              <a:rPr spc="-20" dirty="0"/>
              <a:t>Saving  </a:t>
            </a:r>
            <a:r>
              <a:rPr spc="-5" dirty="0"/>
              <a:t>Modes in</a:t>
            </a:r>
            <a:r>
              <a:rPr spc="10" dirty="0"/>
              <a:t> </a:t>
            </a:r>
            <a:r>
              <a:rPr spc="-5" dirty="0"/>
              <a:t>8051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7207"/>
            <a:ext cx="7950200" cy="448818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b="1" i="1" spc="-35" dirty="0">
                <a:latin typeface="Times New Roman"/>
                <a:cs typeface="Times New Roman"/>
              </a:rPr>
              <a:t>Power </a:t>
            </a:r>
            <a:r>
              <a:rPr sz="2400" b="1" i="1" spc="-60" dirty="0">
                <a:latin typeface="Times New Roman"/>
                <a:cs typeface="Times New Roman"/>
              </a:rPr>
              <a:t>Down</a:t>
            </a:r>
            <a:r>
              <a:rPr sz="2400" b="1" i="1" spc="-85" dirty="0">
                <a:latin typeface="Times New Roman"/>
                <a:cs typeface="Times New Roman"/>
              </a:rPr>
              <a:t> </a:t>
            </a:r>
            <a:r>
              <a:rPr sz="2400" b="1" i="1" spc="-70" dirty="0">
                <a:latin typeface="Times New Roman"/>
                <a:cs typeface="Times New Roman"/>
              </a:rPr>
              <a:t>Mode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40" dirty="0">
                <a:latin typeface="Times New Roman"/>
                <a:cs typeface="Times New Roman"/>
              </a:rPr>
              <a:t>By </a:t>
            </a:r>
            <a:r>
              <a:rPr sz="2400" spc="-35" dirty="0">
                <a:latin typeface="Times New Roman"/>
                <a:cs typeface="Times New Roman"/>
              </a:rPr>
              <a:t>setting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220" dirty="0">
                <a:latin typeface="Times New Roman"/>
                <a:cs typeface="Times New Roman"/>
              </a:rPr>
              <a:t>PD </a:t>
            </a:r>
            <a:r>
              <a:rPr sz="2400" spc="-45" dirty="0">
                <a:latin typeface="Times New Roman"/>
                <a:cs typeface="Times New Roman"/>
              </a:rPr>
              <a:t>bit </a:t>
            </a:r>
            <a:r>
              <a:rPr sz="2400" spc="-120" dirty="0">
                <a:latin typeface="Times New Roman"/>
                <a:cs typeface="Times New Roman"/>
              </a:rPr>
              <a:t>of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229" dirty="0">
                <a:latin typeface="Times New Roman"/>
                <a:cs typeface="Times New Roman"/>
              </a:rPr>
              <a:t>PCON </a:t>
            </a:r>
            <a:r>
              <a:rPr sz="2400" spc="-25" dirty="0">
                <a:latin typeface="Times New Roman"/>
                <a:cs typeface="Times New Roman"/>
              </a:rPr>
              <a:t>register </a:t>
            </a:r>
            <a:r>
              <a:rPr sz="2400" spc="-45" dirty="0">
                <a:latin typeface="Times New Roman"/>
                <a:cs typeface="Times New Roman"/>
              </a:rPr>
              <a:t>from </a:t>
            </a:r>
            <a:r>
              <a:rPr sz="2400" spc="-40" dirty="0">
                <a:latin typeface="Times New Roman"/>
                <a:cs typeface="Times New Roman"/>
              </a:rPr>
              <a:t>within</a:t>
            </a:r>
            <a:r>
              <a:rPr sz="2400" spc="-3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spc="-30" dirty="0">
                <a:latin typeface="Times New Roman"/>
                <a:cs typeface="Times New Roman"/>
              </a:rPr>
              <a:t>program,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50" dirty="0">
                <a:latin typeface="Times New Roman"/>
                <a:cs typeface="Times New Roman"/>
              </a:rPr>
              <a:t>microcontroller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35" dirty="0">
                <a:latin typeface="Times New Roman"/>
                <a:cs typeface="Times New Roman"/>
              </a:rPr>
              <a:t>set to </a:t>
            </a:r>
            <a:r>
              <a:rPr sz="2400" spc="-70" dirty="0">
                <a:latin typeface="Times New Roman"/>
                <a:cs typeface="Times New Roman"/>
              </a:rPr>
              <a:t>Power </a:t>
            </a:r>
            <a:r>
              <a:rPr sz="2400" spc="-55" dirty="0">
                <a:latin typeface="Times New Roman"/>
                <a:cs typeface="Times New Roman"/>
              </a:rPr>
              <a:t>down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mode,</a:t>
            </a:r>
            <a:endParaRPr sz="2400">
              <a:latin typeface="Times New Roman"/>
              <a:cs typeface="Times New Roman"/>
            </a:endParaRPr>
          </a:p>
          <a:p>
            <a:pPr marL="355600" marR="2159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5" dirty="0">
                <a:latin typeface="Times New Roman"/>
                <a:cs typeface="Times New Roman"/>
              </a:rPr>
              <a:t>In </a:t>
            </a:r>
            <a:r>
              <a:rPr sz="2400" spc="-45" dirty="0">
                <a:latin typeface="Times New Roman"/>
                <a:cs typeface="Times New Roman"/>
              </a:rPr>
              <a:t>power </a:t>
            </a:r>
            <a:r>
              <a:rPr sz="2400" spc="-55" dirty="0">
                <a:latin typeface="Times New Roman"/>
                <a:cs typeface="Times New Roman"/>
              </a:rPr>
              <a:t>down </a:t>
            </a:r>
            <a:r>
              <a:rPr sz="2400" spc="-65" dirty="0">
                <a:latin typeface="Times New Roman"/>
                <a:cs typeface="Times New Roman"/>
              </a:rPr>
              <a:t>mode, </a:t>
            </a:r>
            <a:r>
              <a:rPr sz="2400" spc="-20" dirty="0">
                <a:latin typeface="Times New Roman"/>
                <a:cs typeface="Times New Roman"/>
              </a:rPr>
              <a:t>internal </a:t>
            </a:r>
            <a:r>
              <a:rPr sz="2400" spc="-65" dirty="0">
                <a:latin typeface="Times New Roman"/>
                <a:cs typeface="Times New Roman"/>
              </a:rPr>
              <a:t>oscillator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125" dirty="0">
                <a:latin typeface="Times New Roman"/>
                <a:cs typeface="Times New Roman"/>
              </a:rPr>
              <a:t>off </a:t>
            </a:r>
            <a:r>
              <a:rPr sz="2400" spc="-20" dirty="0">
                <a:latin typeface="Times New Roman"/>
                <a:cs typeface="Times New Roman"/>
              </a:rPr>
              <a:t>and </a:t>
            </a:r>
            <a:r>
              <a:rPr sz="2400" spc="-50" dirty="0">
                <a:latin typeface="Times New Roman"/>
                <a:cs typeface="Times New Roman"/>
              </a:rPr>
              <a:t>reduces power  </a:t>
            </a:r>
            <a:r>
              <a:rPr sz="2400" spc="-45" dirty="0">
                <a:latin typeface="Times New Roman"/>
                <a:cs typeface="Times New Roman"/>
              </a:rPr>
              <a:t>consumption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enormously.</a:t>
            </a:r>
            <a:endParaRPr sz="2400">
              <a:latin typeface="Times New Roman"/>
              <a:cs typeface="Times New Roman"/>
            </a:endParaRPr>
          </a:p>
          <a:p>
            <a:pPr marL="355600" marR="210185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latin typeface="Times New Roman"/>
                <a:cs typeface="Times New Roman"/>
              </a:rPr>
              <a:t>The </a:t>
            </a:r>
            <a:r>
              <a:rPr sz="2400" spc="-90" dirty="0">
                <a:latin typeface="Times New Roman"/>
                <a:cs typeface="Times New Roman"/>
              </a:rPr>
              <a:t>only </a:t>
            </a:r>
            <a:r>
              <a:rPr sz="2400" spc="-100" dirty="0">
                <a:latin typeface="Times New Roman"/>
                <a:cs typeface="Times New Roman"/>
              </a:rPr>
              <a:t>way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60" dirty="0">
                <a:latin typeface="Times New Roman"/>
                <a:cs typeface="Times New Roman"/>
              </a:rPr>
              <a:t>get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50" dirty="0">
                <a:latin typeface="Times New Roman"/>
                <a:cs typeface="Times New Roman"/>
              </a:rPr>
              <a:t>microcontroller </a:t>
            </a:r>
            <a:r>
              <a:rPr sz="2400" spc="-90" dirty="0">
                <a:latin typeface="Times New Roman"/>
                <a:cs typeface="Times New Roman"/>
              </a:rPr>
              <a:t>back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25" dirty="0">
                <a:latin typeface="Times New Roman"/>
                <a:cs typeface="Times New Roman"/>
              </a:rPr>
              <a:t>normal </a:t>
            </a:r>
            <a:r>
              <a:rPr sz="2400" spc="-60" dirty="0">
                <a:latin typeface="Times New Roman"/>
                <a:cs typeface="Times New Roman"/>
              </a:rPr>
              <a:t>mode </a:t>
            </a:r>
            <a:r>
              <a:rPr sz="2400" spc="-75" dirty="0">
                <a:latin typeface="Times New Roman"/>
                <a:cs typeface="Times New Roman"/>
              </a:rPr>
              <a:t>is  </a:t>
            </a:r>
            <a:r>
              <a:rPr sz="2400" spc="-120" dirty="0">
                <a:latin typeface="Times New Roman"/>
                <a:cs typeface="Times New Roman"/>
              </a:rPr>
              <a:t>by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reset.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14" dirty="0">
                <a:latin typeface="Times New Roman"/>
                <a:cs typeface="Times New Roman"/>
              </a:rPr>
              <a:t>While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50" dirty="0">
                <a:latin typeface="Times New Roman"/>
                <a:cs typeface="Times New Roman"/>
              </a:rPr>
              <a:t>microcontroller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35" dirty="0">
                <a:latin typeface="Times New Roman"/>
                <a:cs typeface="Times New Roman"/>
              </a:rPr>
              <a:t>in </a:t>
            </a:r>
            <a:r>
              <a:rPr sz="2400" spc="-70" dirty="0">
                <a:latin typeface="Times New Roman"/>
                <a:cs typeface="Times New Roman"/>
              </a:rPr>
              <a:t>Power </a:t>
            </a:r>
            <a:r>
              <a:rPr sz="2400" spc="-114" dirty="0">
                <a:latin typeface="Times New Roman"/>
                <a:cs typeface="Times New Roman"/>
              </a:rPr>
              <a:t>Down </a:t>
            </a:r>
            <a:r>
              <a:rPr sz="2400" spc="-65" dirty="0">
                <a:latin typeface="Times New Roman"/>
                <a:cs typeface="Times New Roman"/>
              </a:rPr>
              <a:t>mode,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20" dirty="0">
                <a:latin typeface="Times New Roman"/>
                <a:cs typeface="Times New Roman"/>
              </a:rPr>
              <a:t>state </a:t>
            </a:r>
            <a:r>
              <a:rPr sz="2400" spc="-120" dirty="0">
                <a:latin typeface="Times New Roman"/>
                <a:cs typeface="Times New Roman"/>
              </a:rPr>
              <a:t>of </a:t>
            </a:r>
            <a:r>
              <a:rPr sz="2400" spc="-90" dirty="0">
                <a:latin typeface="Times New Roman"/>
                <a:cs typeface="Times New Roman"/>
              </a:rPr>
              <a:t>all  </a:t>
            </a:r>
            <a:r>
              <a:rPr sz="2400" spc="-210" dirty="0">
                <a:latin typeface="Times New Roman"/>
                <a:cs typeface="Times New Roman"/>
              </a:rPr>
              <a:t>SFR </a:t>
            </a:r>
            <a:r>
              <a:rPr sz="2400" spc="-30" dirty="0">
                <a:latin typeface="Times New Roman"/>
                <a:cs typeface="Times New Roman"/>
              </a:rPr>
              <a:t>registers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35" dirty="0">
                <a:latin typeface="Times New Roman"/>
                <a:cs typeface="Times New Roman"/>
              </a:rPr>
              <a:t>I/O </a:t>
            </a:r>
            <a:r>
              <a:rPr sz="2400" spc="-15" dirty="0">
                <a:latin typeface="Times New Roman"/>
                <a:cs typeface="Times New Roman"/>
              </a:rPr>
              <a:t>ports </a:t>
            </a:r>
            <a:r>
              <a:rPr sz="2400" spc="-25" dirty="0">
                <a:latin typeface="Times New Roman"/>
                <a:cs typeface="Times New Roman"/>
              </a:rPr>
              <a:t>remains</a:t>
            </a:r>
            <a:r>
              <a:rPr sz="2400" spc="-39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unchanged.</a:t>
            </a:r>
            <a:endParaRPr sz="2400">
              <a:latin typeface="Times New Roman"/>
              <a:cs typeface="Times New Roman"/>
            </a:endParaRPr>
          </a:p>
          <a:p>
            <a:pPr marL="355600" marR="186055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35" dirty="0">
                <a:latin typeface="Times New Roman"/>
                <a:cs typeface="Times New Roman"/>
              </a:rPr>
              <a:t>By </a:t>
            </a:r>
            <a:r>
              <a:rPr sz="2400" spc="-35" dirty="0">
                <a:latin typeface="Times New Roman"/>
                <a:cs typeface="Times New Roman"/>
              </a:rPr>
              <a:t>setting </a:t>
            </a: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90" dirty="0">
                <a:latin typeface="Times New Roman"/>
                <a:cs typeface="Times New Roman"/>
              </a:rPr>
              <a:t>back </a:t>
            </a:r>
            <a:r>
              <a:rPr sz="2400" spc="-35" dirty="0">
                <a:latin typeface="Times New Roman"/>
                <a:cs typeface="Times New Roman"/>
              </a:rPr>
              <a:t>into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25" dirty="0">
                <a:latin typeface="Times New Roman"/>
                <a:cs typeface="Times New Roman"/>
              </a:rPr>
              <a:t>normal </a:t>
            </a:r>
            <a:r>
              <a:rPr sz="2400" spc="-65" dirty="0">
                <a:latin typeface="Times New Roman"/>
                <a:cs typeface="Times New Roman"/>
              </a:rPr>
              <a:t>mode,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35" dirty="0">
                <a:latin typeface="Times New Roman"/>
                <a:cs typeface="Times New Roman"/>
              </a:rPr>
              <a:t>contents </a:t>
            </a:r>
            <a:r>
              <a:rPr sz="2400" spc="-120" dirty="0">
                <a:latin typeface="Times New Roman"/>
                <a:cs typeface="Times New Roman"/>
              </a:rPr>
              <a:t>of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210" dirty="0">
                <a:latin typeface="Times New Roman"/>
                <a:cs typeface="Times New Roman"/>
              </a:rPr>
              <a:t>SFR  </a:t>
            </a:r>
            <a:r>
              <a:rPr sz="2400" spc="-30" dirty="0">
                <a:latin typeface="Times New Roman"/>
                <a:cs typeface="Times New Roman"/>
              </a:rPr>
              <a:t>register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65" dirty="0">
                <a:latin typeface="Times New Roman"/>
                <a:cs typeface="Times New Roman"/>
              </a:rPr>
              <a:t>lost, </a:t>
            </a:r>
            <a:r>
              <a:rPr sz="2400" spc="-10" dirty="0">
                <a:latin typeface="Times New Roman"/>
                <a:cs typeface="Times New Roman"/>
              </a:rPr>
              <a:t>but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30" dirty="0">
                <a:latin typeface="Times New Roman"/>
                <a:cs typeface="Times New Roman"/>
              </a:rPr>
              <a:t>content </a:t>
            </a:r>
            <a:r>
              <a:rPr sz="2400" spc="-120" dirty="0">
                <a:latin typeface="Times New Roman"/>
                <a:cs typeface="Times New Roman"/>
              </a:rPr>
              <a:t>of </a:t>
            </a:r>
            <a:r>
              <a:rPr sz="2400" spc="-20" dirty="0">
                <a:latin typeface="Times New Roman"/>
                <a:cs typeface="Times New Roman"/>
              </a:rPr>
              <a:t>internal </a:t>
            </a:r>
            <a:r>
              <a:rPr sz="2400" spc="-335" dirty="0">
                <a:latin typeface="Times New Roman"/>
                <a:cs typeface="Times New Roman"/>
              </a:rPr>
              <a:t>RAM </a:t>
            </a:r>
            <a:r>
              <a:rPr sz="2400" spc="-75" dirty="0">
                <a:latin typeface="Times New Roman"/>
                <a:cs typeface="Times New Roman"/>
              </a:rPr>
              <a:t>is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saved.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691" y="461899"/>
            <a:ext cx="72574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Basics of </a:t>
            </a:r>
            <a:r>
              <a:rPr sz="4400" spc="-5" dirty="0"/>
              <a:t>Serial</a:t>
            </a:r>
            <a:r>
              <a:rPr sz="4400" spc="-80" dirty="0"/>
              <a:t> </a:t>
            </a:r>
            <a:r>
              <a:rPr sz="4400" spc="-10" dirty="0"/>
              <a:t>Communication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04631" y="1905000"/>
            <a:ext cx="8529955" cy="36842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70" dirty="0">
                <a:latin typeface="Times New Roman"/>
                <a:cs typeface="Times New Roman"/>
              </a:rPr>
              <a:t>Serial </a:t>
            </a:r>
            <a:r>
              <a:rPr sz="2400" spc="-55" dirty="0">
                <a:latin typeface="Times New Roman"/>
                <a:cs typeface="Times New Roman"/>
              </a:rPr>
              <a:t>communication </a:t>
            </a:r>
            <a:r>
              <a:rPr sz="2400" spc="-45" dirty="0">
                <a:latin typeface="Times New Roman"/>
                <a:cs typeface="Times New Roman"/>
              </a:rPr>
              <a:t>uses </a:t>
            </a:r>
            <a:r>
              <a:rPr sz="2400" spc="-75" dirty="0">
                <a:latin typeface="Times New Roman"/>
                <a:cs typeface="Times New Roman"/>
              </a:rPr>
              <a:t>single </a:t>
            </a:r>
            <a:r>
              <a:rPr sz="2400" spc="-25" dirty="0">
                <a:latin typeface="Times New Roman"/>
                <a:cs typeface="Times New Roman"/>
              </a:rPr>
              <a:t>data </a:t>
            </a:r>
            <a:r>
              <a:rPr sz="2400" spc="-70" dirty="0">
                <a:latin typeface="Times New Roman"/>
                <a:cs typeface="Times New Roman"/>
              </a:rPr>
              <a:t>line </a:t>
            </a:r>
            <a:r>
              <a:rPr sz="2400" spc="-55" dirty="0">
                <a:latin typeface="Times New Roman"/>
                <a:cs typeface="Times New Roman"/>
              </a:rPr>
              <a:t>making </a:t>
            </a: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45" dirty="0">
                <a:latin typeface="Times New Roman"/>
                <a:cs typeface="Times New Roman"/>
              </a:rPr>
              <a:t>much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cheaper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75" dirty="0">
                <a:latin typeface="Times New Roman"/>
                <a:cs typeface="Times New Roman"/>
              </a:rPr>
              <a:t>Enables </a:t>
            </a:r>
            <a:r>
              <a:rPr sz="2400" spc="-55" dirty="0">
                <a:latin typeface="Times New Roman"/>
                <a:cs typeface="Times New Roman"/>
              </a:rPr>
              <a:t>two </a:t>
            </a:r>
            <a:r>
              <a:rPr sz="2400" spc="-35" dirty="0">
                <a:latin typeface="Times New Roman"/>
                <a:cs typeface="Times New Roman"/>
              </a:rPr>
              <a:t>computers </a:t>
            </a:r>
            <a:r>
              <a:rPr sz="2400" spc="-30" dirty="0">
                <a:latin typeface="Times New Roman"/>
                <a:cs typeface="Times New Roman"/>
              </a:rPr>
              <a:t>in </a:t>
            </a:r>
            <a:r>
              <a:rPr sz="2400" spc="-55" dirty="0">
                <a:latin typeface="Times New Roman"/>
                <a:cs typeface="Times New Roman"/>
              </a:rPr>
              <a:t>different </a:t>
            </a:r>
            <a:r>
              <a:rPr sz="2400" spc="-70" dirty="0">
                <a:latin typeface="Times New Roman"/>
                <a:cs typeface="Times New Roman"/>
              </a:rPr>
              <a:t>cities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55" dirty="0">
                <a:latin typeface="Times New Roman"/>
                <a:cs typeface="Times New Roman"/>
              </a:rPr>
              <a:t>communicate </a:t>
            </a:r>
            <a:r>
              <a:rPr sz="2400" spc="-60" dirty="0">
                <a:latin typeface="Times New Roman"/>
                <a:cs typeface="Times New Roman"/>
              </a:rPr>
              <a:t>over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telephone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30" dirty="0">
                <a:latin typeface="Times New Roman"/>
                <a:cs typeface="Times New Roman"/>
              </a:rPr>
              <a:t>Byte </a:t>
            </a:r>
            <a:r>
              <a:rPr sz="2400" spc="-120" dirty="0">
                <a:latin typeface="Times New Roman"/>
                <a:cs typeface="Times New Roman"/>
              </a:rPr>
              <a:t>of </a:t>
            </a:r>
            <a:r>
              <a:rPr sz="2400" spc="-30" dirty="0">
                <a:latin typeface="Times New Roman"/>
                <a:cs typeface="Times New Roman"/>
              </a:rPr>
              <a:t>data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spc="-75" dirty="0">
                <a:latin typeface="Times New Roman"/>
                <a:cs typeface="Times New Roman"/>
              </a:rPr>
              <a:t>be </a:t>
            </a:r>
            <a:r>
              <a:rPr sz="2400" spc="-55" dirty="0">
                <a:latin typeface="Times New Roman"/>
                <a:cs typeface="Times New Roman"/>
              </a:rPr>
              <a:t>converted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50" dirty="0">
                <a:latin typeface="Times New Roman"/>
                <a:cs typeface="Times New Roman"/>
              </a:rPr>
              <a:t>serial bits using </a:t>
            </a:r>
            <a:r>
              <a:rPr sz="2400" spc="-40" dirty="0">
                <a:latin typeface="Times New Roman"/>
                <a:cs typeface="Times New Roman"/>
              </a:rPr>
              <a:t>a </a:t>
            </a:r>
            <a:r>
              <a:rPr sz="2400" spc="-50" dirty="0">
                <a:latin typeface="Times New Roman"/>
                <a:cs typeface="Times New Roman"/>
              </a:rPr>
              <a:t>parallel-in-serial-  </a:t>
            </a:r>
            <a:r>
              <a:rPr sz="2400" spc="-25" dirty="0">
                <a:latin typeface="Times New Roman"/>
                <a:cs typeface="Times New Roman"/>
              </a:rPr>
              <a:t>out </a:t>
            </a:r>
            <a:r>
              <a:rPr sz="2400" spc="-55" dirty="0">
                <a:latin typeface="Times New Roman"/>
                <a:cs typeface="Times New Roman"/>
              </a:rPr>
              <a:t>shift </a:t>
            </a:r>
            <a:r>
              <a:rPr sz="2400" spc="-25" dirty="0">
                <a:latin typeface="Times New Roman"/>
                <a:cs typeface="Times New Roman"/>
              </a:rPr>
              <a:t>register and </a:t>
            </a:r>
            <a:r>
              <a:rPr sz="2400" spc="-10" dirty="0">
                <a:latin typeface="Times New Roman"/>
                <a:cs typeface="Times New Roman"/>
              </a:rPr>
              <a:t>transmitted </a:t>
            </a:r>
            <a:r>
              <a:rPr sz="2400" spc="-60" dirty="0">
                <a:latin typeface="Times New Roman"/>
                <a:cs typeface="Times New Roman"/>
              </a:rPr>
              <a:t>over </a:t>
            </a:r>
            <a:r>
              <a:rPr sz="2400" spc="-40" dirty="0">
                <a:latin typeface="Times New Roman"/>
                <a:cs typeface="Times New Roman"/>
              </a:rPr>
              <a:t>a </a:t>
            </a:r>
            <a:r>
              <a:rPr sz="2400" spc="-75" dirty="0">
                <a:latin typeface="Times New Roman"/>
                <a:cs typeface="Times New Roman"/>
              </a:rPr>
              <a:t>single </a:t>
            </a:r>
            <a:r>
              <a:rPr sz="2400" spc="-25" dirty="0">
                <a:latin typeface="Times New Roman"/>
                <a:cs typeface="Times New Roman"/>
              </a:rPr>
              <a:t>data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line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  <a:tab pos="784860" algn="l"/>
                <a:tab pos="1326515" algn="l"/>
                <a:tab pos="2553335" algn="l"/>
                <a:tab pos="3154045" algn="l"/>
                <a:tab pos="3934460" algn="l"/>
                <a:tab pos="4697730" algn="l"/>
                <a:tab pos="5141595" algn="l"/>
                <a:tab pos="5446395" algn="l"/>
                <a:tab pos="8006715" algn="l"/>
              </a:tabLst>
            </a:pPr>
            <a:r>
              <a:rPr sz="2400" spc="-200" dirty="0">
                <a:latin typeface="Times New Roman"/>
                <a:cs typeface="Times New Roman"/>
              </a:rPr>
              <a:t>At	</a:t>
            </a:r>
            <a:r>
              <a:rPr sz="2400" spc="-15" dirty="0">
                <a:latin typeface="Times New Roman"/>
                <a:cs typeface="Times New Roman"/>
              </a:rPr>
              <a:t>the	</a:t>
            </a:r>
            <a:r>
              <a:rPr sz="2400" spc="-75" dirty="0">
                <a:latin typeface="Times New Roman"/>
                <a:cs typeface="Times New Roman"/>
              </a:rPr>
              <a:t>receiving	</a:t>
            </a:r>
            <a:r>
              <a:rPr sz="2400" spc="-40" dirty="0">
                <a:latin typeface="Times New Roman"/>
                <a:cs typeface="Times New Roman"/>
              </a:rPr>
              <a:t>en</a:t>
            </a:r>
            <a:r>
              <a:rPr sz="2400" spc="-3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spc="35" dirty="0">
                <a:latin typeface="Times New Roman"/>
                <a:cs typeface="Times New Roman"/>
              </a:rPr>
              <a:t>h</a:t>
            </a:r>
            <a:r>
              <a:rPr sz="2400" spc="-25" dirty="0">
                <a:latin typeface="Times New Roman"/>
                <a:cs typeface="Times New Roman"/>
              </a:rPr>
              <a:t>ere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must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75" dirty="0">
                <a:latin typeface="Times New Roman"/>
                <a:cs typeface="Times New Roman"/>
              </a:rPr>
              <a:t>be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4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40" dirty="0">
                <a:latin typeface="Times New Roman"/>
                <a:cs typeface="Times New Roman"/>
              </a:rPr>
              <a:t>seria</a:t>
            </a:r>
            <a:r>
              <a:rPr sz="2400" spc="-114" dirty="0">
                <a:latin typeface="Times New Roman"/>
                <a:cs typeface="Times New Roman"/>
              </a:rPr>
              <a:t>l</a:t>
            </a:r>
            <a:r>
              <a:rPr sz="2400" spc="-4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i</a:t>
            </a:r>
            <a:r>
              <a:rPr sz="2400" spc="-50" dirty="0">
                <a:latin typeface="Times New Roman"/>
                <a:cs typeface="Times New Roman"/>
              </a:rPr>
              <a:t>n</a:t>
            </a:r>
            <a:r>
              <a:rPr sz="2400" spc="-4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par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90" dirty="0">
                <a:latin typeface="Times New Roman"/>
                <a:cs typeface="Times New Roman"/>
              </a:rPr>
              <a:t>ll</a:t>
            </a:r>
            <a:r>
              <a:rPr sz="2400" spc="-145" dirty="0">
                <a:latin typeface="Times New Roman"/>
                <a:cs typeface="Times New Roman"/>
              </a:rPr>
              <a:t>e</a:t>
            </a:r>
            <a:r>
              <a:rPr sz="2400" spc="-114" dirty="0">
                <a:latin typeface="Times New Roman"/>
                <a:cs typeface="Times New Roman"/>
              </a:rPr>
              <a:t>l</a:t>
            </a:r>
            <a:r>
              <a:rPr sz="2400" spc="-4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ou</a:t>
            </a:r>
            <a:r>
              <a:rPr sz="2400" spc="-2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80" dirty="0">
                <a:latin typeface="Times New Roman"/>
                <a:cs typeface="Times New Roman"/>
              </a:rPr>
              <a:t>shi</a:t>
            </a:r>
            <a:r>
              <a:rPr sz="2400" spc="-85" dirty="0">
                <a:latin typeface="Times New Roman"/>
                <a:cs typeface="Times New Roman"/>
              </a:rPr>
              <a:t>f</a:t>
            </a:r>
            <a:r>
              <a:rPr sz="2400" spc="30" dirty="0">
                <a:latin typeface="Times New Roman"/>
                <a:cs typeface="Times New Roman"/>
              </a:rPr>
              <a:t>t  </a:t>
            </a:r>
            <a:r>
              <a:rPr sz="2400" spc="-30" dirty="0">
                <a:latin typeface="Times New Roman"/>
                <a:cs typeface="Times New Roman"/>
              </a:rPr>
              <a:t>register</a:t>
            </a:r>
            <a:endParaRPr sz="2400" dirty="0">
              <a:latin typeface="Times New Roman"/>
              <a:cs typeface="Times New Roman"/>
            </a:endParaRPr>
          </a:p>
          <a:p>
            <a:pPr marL="355600" marR="825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40" dirty="0">
                <a:latin typeface="Times New Roman"/>
                <a:cs typeface="Times New Roman"/>
              </a:rPr>
              <a:t>If </a:t>
            </a:r>
            <a:r>
              <a:rPr sz="2400" spc="-15" dirty="0">
                <a:latin typeface="Times New Roman"/>
                <a:cs typeface="Times New Roman"/>
              </a:rPr>
              <a:t>transferred </a:t>
            </a:r>
            <a:r>
              <a:rPr sz="2400" spc="-40" dirty="0">
                <a:latin typeface="Times New Roman"/>
                <a:cs typeface="Times New Roman"/>
              </a:rPr>
              <a:t>on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50" dirty="0">
                <a:latin typeface="Times New Roman"/>
                <a:cs typeface="Times New Roman"/>
              </a:rPr>
              <a:t>telephone </a:t>
            </a:r>
            <a:r>
              <a:rPr sz="2400" spc="-70" dirty="0">
                <a:latin typeface="Times New Roman"/>
                <a:cs typeface="Times New Roman"/>
              </a:rPr>
              <a:t>line, </a:t>
            </a: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spc="-75" dirty="0">
                <a:latin typeface="Times New Roman"/>
                <a:cs typeface="Times New Roman"/>
              </a:rPr>
              <a:t>be </a:t>
            </a:r>
            <a:r>
              <a:rPr sz="2400" spc="-55" dirty="0">
                <a:latin typeface="Times New Roman"/>
                <a:cs typeface="Times New Roman"/>
              </a:rPr>
              <a:t>converted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60" dirty="0">
                <a:latin typeface="Times New Roman"/>
                <a:cs typeface="Times New Roman"/>
              </a:rPr>
              <a:t>audio  </a:t>
            </a:r>
            <a:r>
              <a:rPr sz="2400" spc="-35" dirty="0">
                <a:latin typeface="Times New Roman"/>
                <a:cs typeface="Times New Roman"/>
              </a:rPr>
              <a:t>tones </a:t>
            </a:r>
            <a:r>
              <a:rPr sz="2400" spc="-114" dirty="0">
                <a:latin typeface="Times New Roman"/>
                <a:cs typeface="Times New Roman"/>
              </a:rPr>
              <a:t>by </a:t>
            </a:r>
            <a:r>
              <a:rPr sz="2400" spc="-55" dirty="0">
                <a:latin typeface="Times New Roman"/>
                <a:cs typeface="Times New Roman"/>
              </a:rPr>
              <a:t>modem </a:t>
            </a:r>
            <a:r>
              <a:rPr sz="2400" spc="-50" dirty="0">
                <a:latin typeface="Times New Roman"/>
                <a:cs typeface="Times New Roman"/>
              </a:rPr>
              <a:t>for </a:t>
            </a:r>
            <a:r>
              <a:rPr sz="2400" spc="-10" dirty="0">
                <a:latin typeface="Times New Roman"/>
                <a:cs typeface="Times New Roman"/>
              </a:rPr>
              <a:t>short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distance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63" y="461899"/>
            <a:ext cx="7449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Modes </a:t>
            </a:r>
            <a:r>
              <a:rPr sz="4400" dirty="0"/>
              <a:t>of Serial</a:t>
            </a:r>
            <a:r>
              <a:rPr sz="4400" spc="-25" dirty="0"/>
              <a:t> </a:t>
            </a:r>
            <a:r>
              <a:rPr sz="4400" spc="-10" dirty="0"/>
              <a:t>Communication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286255" y="2295144"/>
            <a:ext cx="6313932" cy="3134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62" y="461899"/>
            <a:ext cx="8231937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" dirty="0"/>
              <a:t>Modes </a:t>
            </a:r>
            <a:r>
              <a:rPr sz="3600" dirty="0"/>
              <a:t>of Serial</a:t>
            </a:r>
            <a:r>
              <a:rPr sz="3600" spc="-25" dirty="0"/>
              <a:t> </a:t>
            </a:r>
            <a:r>
              <a:rPr sz="3600" spc="-10" dirty="0"/>
              <a:t>Communication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50063" y="1451609"/>
            <a:ext cx="8487410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60" dirty="0">
                <a:latin typeface="Times New Roman"/>
                <a:cs typeface="Times New Roman"/>
              </a:rPr>
              <a:t>In </a:t>
            </a:r>
            <a:r>
              <a:rPr sz="2400" spc="-80" dirty="0">
                <a:latin typeface="Times New Roman"/>
                <a:cs typeface="Times New Roman"/>
              </a:rPr>
              <a:t>simplex </a:t>
            </a:r>
            <a:r>
              <a:rPr sz="2400" spc="-35" dirty="0">
                <a:latin typeface="Times New Roman"/>
                <a:cs typeface="Times New Roman"/>
              </a:rPr>
              <a:t>transmissions,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35" dirty="0">
                <a:latin typeface="Times New Roman"/>
                <a:cs typeface="Times New Roman"/>
              </a:rPr>
              <a:t>computer </a:t>
            </a:r>
            <a:r>
              <a:rPr sz="2400" spc="-60" dirty="0">
                <a:latin typeface="Times New Roman"/>
                <a:cs typeface="Times New Roman"/>
              </a:rPr>
              <a:t>can </a:t>
            </a:r>
            <a:r>
              <a:rPr sz="2400" spc="-95" dirty="0">
                <a:latin typeface="Times New Roman"/>
                <a:cs typeface="Times New Roman"/>
              </a:rPr>
              <a:t>only </a:t>
            </a:r>
            <a:r>
              <a:rPr sz="2400" spc="-40" dirty="0">
                <a:latin typeface="Times New Roman"/>
                <a:cs typeface="Times New Roman"/>
              </a:rPr>
              <a:t>send </a:t>
            </a:r>
            <a:r>
              <a:rPr sz="2400" spc="-35" dirty="0">
                <a:latin typeface="Times New Roman"/>
                <a:cs typeface="Times New Roman"/>
              </a:rPr>
              <a:t>data. </a:t>
            </a:r>
            <a:r>
              <a:rPr sz="2400" spc="-50" dirty="0">
                <a:latin typeface="Times New Roman"/>
                <a:cs typeface="Times New Roman"/>
              </a:rPr>
              <a:t>There </a:t>
            </a:r>
            <a:r>
              <a:rPr sz="2400" spc="-75" dirty="0">
                <a:latin typeface="Times New Roman"/>
                <a:cs typeface="Times New Roman"/>
              </a:rPr>
              <a:t>is  </a:t>
            </a:r>
            <a:r>
              <a:rPr sz="2400" spc="-90" dirty="0">
                <a:latin typeface="Times New Roman"/>
                <a:cs typeface="Times New Roman"/>
              </a:rPr>
              <a:t>only </a:t>
            </a:r>
            <a:r>
              <a:rPr sz="2400" spc="-55" dirty="0">
                <a:latin typeface="Times New Roman"/>
                <a:cs typeface="Times New Roman"/>
              </a:rPr>
              <a:t>one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wire.</a:t>
            </a:r>
            <a:endParaRPr sz="2400">
              <a:latin typeface="Times New Roman"/>
              <a:cs typeface="Times New Roman"/>
            </a:endParaRPr>
          </a:p>
          <a:p>
            <a:pPr marL="355600" marR="635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  <a:tab pos="673735" algn="l"/>
                <a:tab pos="1191895" algn="l"/>
                <a:tab pos="1841500" algn="l"/>
                <a:tab pos="2394585" algn="l"/>
                <a:tab pos="2815590" algn="l"/>
                <a:tab pos="4325620" algn="l"/>
                <a:tab pos="4909820" algn="l"/>
                <a:tab pos="6086475" algn="l"/>
                <a:tab pos="6761480" algn="l"/>
                <a:tab pos="7075805" algn="l"/>
                <a:tab pos="7412355" algn="l"/>
                <a:tab pos="7694295" algn="l"/>
              </a:tabLst>
            </a:pPr>
            <a:r>
              <a:rPr sz="2400" spc="-140" dirty="0">
                <a:latin typeface="Times New Roman"/>
                <a:cs typeface="Times New Roman"/>
              </a:rPr>
              <a:t>I</a:t>
            </a:r>
            <a:r>
              <a:rPr sz="2400" spc="-13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data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60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75" dirty="0">
                <a:latin typeface="Times New Roman"/>
                <a:cs typeface="Times New Roman"/>
              </a:rPr>
              <a:t>be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55" dirty="0">
                <a:latin typeface="Times New Roman"/>
                <a:cs typeface="Times New Roman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nsmit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ed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spc="-4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75" dirty="0">
                <a:latin typeface="Times New Roman"/>
                <a:cs typeface="Times New Roman"/>
              </a:rPr>
              <a:t>recei</a:t>
            </a:r>
            <a:r>
              <a:rPr sz="2400" spc="-90" dirty="0">
                <a:latin typeface="Times New Roman"/>
                <a:cs typeface="Times New Roman"/>
              </a:rPr>
              <a:t>v</a:t>
            </a:r>
            <a:r>
              <a:rPr sz="2400" spc="-60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d</a:t>
            </a:r>
            <a:r>
              <a:rPr sz="2400" spc="-70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45" dirty="0">
                <a:latin typeface="Times New Roman"/>
                <a:cs typeface="Times New Roman"/>
              </a:rPr>
              <a:t>t</a:t>
            </a:r>
            <a:r>
              <a:rPr sz="2400" spc="-25" dirty="0">
                <a:latin typeface="Times New Roman"/>
                <a:cs typeface="Times New Roman"/>
              </a:rPr>
              <a:t>he</a:t>
            </a:r>
            <a:r>
              <a:rPr sz="2400" spc="-2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30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7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4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30" dirty="0">
                <a:latin typeface="Times New Roman"/>
                <a:cs typeface="Times New Roman"/>
              </a:rPr>
              <a:t>d</a:t>
            </a:r>
            <a:r>
              <a:rPr sz="2400" spc="-20" dirty="0">
                <a:latin typeface="Times New Roman"/>
                <a:cs typeface="Times New Roman"/>
              </a:rPr>
              <a:t>u</a:t>
            </a:r>
            <a:r>
              <a:rPr sz="2400" spc="-100" dirty="0">
                <a:latin typeface="Times New Roman"/>
                <a:cs typeface="Times New Roman"/>
              </a:rPr>
              <a:t>p</a:t>
            </a:r>
            <a:r>
              <a:rPr sz="2400" spc="-65" dirty="0">
                <a:latin typeface="Times New Roman"/>
                <a:cs typeface="Times New Roman"/>
              </a:rPr>
              <a:t>l</a:t>
            </a:r>
            <a:r>
              <a:rPr sz="2400" spc="-85" dirty="0">
                <a:latin typeface="Times New Roman"/>
                <a:cs typeface="Times New Roman"/>
              </a:rPr>
              <a:t>ex  </a:t>
            </a:r>
            <a:r>
              <a:rPr sz="2400" spc="-25" dirty="0">
                <a:latin typeface="Times New Roman"/>
                <a:cs typeface="Times New Roman"/>
              </a:rPr>
              <a:t>transmission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  <a:tab pos="356235" algn="l"/>
                <a:tab pos="1356995" algn="l"/>
                <a:tab pos="3156585" algn="l"/>
                <a:tab pos="3742054" algn="l"/>
                <a:tab pos="4196080" algn="l"/>
                <a:tab pos="4817110" algn="l"/>
                <a:tab pos="5252720" algn="l"/>
                <a:tab pos="5813425" algn="l"/>
                <a:tab pos="6776720" algn="l"/>
                <a:tab pos="8177530" algn="l"/>
              </a:tabLst>
            </a:pPr>
            <a:r>
              <a:rPr sz="2400" spc="-175" dirty="0">
                <a:latin typeface="Times New Roman"/>
                <a:cs typeface="Times New Roman"/>
              </a:rPr>
              <a:t>D</a:t>
            </a:r>
            <a:r>
              <a:rPr sz="2400" spc="-114" dirty="0">
                <a:latin typeface="Times New Roman"/>
                <a:cs typeface="Times New Roman"/>
              </a:rPr>
              <a:t>u</a:t>
            </a:r>
            <a:r>
              <a:rPr sz="2400" spc="-100" dirty="0">
                <a:latin typeface="Times New Roman"/>
                <a:cs typeface="Times New Roman"/>
              </a:rPr>
              <a:t>p</a:t>
            </a:r>
            <a:r>
              <a:rPr sz="2400" spc="-65" dirty="0">
                <a:latin typeface="Times New Roman"/>
                <a:cs typeface="Times New Roman"/>
              </a:rPr>
              <a:t>l</a:t>
            </a:r>
            <a:r>
              <a:rPr sz="2400" spc="-110" dirty="0">
                <a:latin typeface="Times New Roman"/>
                <a:cs typeface="Times New Roman"/>
              </a:rPr>
              <a:t>ex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55" dirty="0">
                <a:latin typeface="Times New Roman"/>
                <a:cs typeface="Times New Roman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smissio</a:t>
            </a:r>
            <a:r>
              <a:rPr sz="2400" spc="-15" dirty="0">
                <a:latin typeface="Times New Roman"/>
                <a:cs typeface="Times New Roman"/>
              </a:rPr>
              <a:t>ns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0" dirty="0">
                <a:latin typeface="Times New Roman"/>
                <a:cs typeface="Times New Roman"/>
              </a:rPr>
              <a:t>c</a:t>
            </a:r>
            <a:r>
              <a:rPr sz="2400" spc="-110" dirty="0">
                <a:latin typeface="Times New Roman"/>
                <a:cs typeface="Times New Roman"/>
              </a:rPr>
              <a:t>a</a:t>
            </a:r>
            <a:r>
              <a:rPr sz="2400" spc="2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75" dirty="0">
                <a:latin typeface="Times New Roman"/>
                <a:cs typeface="Times New Roman"/>
              </a:rPr>
              <a:t>be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80" dirty="0">
                <a:latin typeface="Times New Roman"/>
                <a:cs typeface="Times New Roman"/>
              </a:rPr>
              <a:t>hal</a:t>
            </a:r>
            <a:r>
              <a:rPr sz="2400" spc="-6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95" dirty="0">
                <a:latin typeface="Times New Roman"/>
                <a:cs typeface="Times New Roman"/>
              </a:rPr>
              <a:t>full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75" dirty="0">
                <a:latin typeface="Times New Roman"/>
                <a:cs typeface="Times New Roman"/>
              </a:rPr>
              <a:t>duplex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70" dirty="0">
                <a:latin typeface="Times New Roman"/>
                <a:cs typeface="Times New Roman"/>
              </a:rPr>
              <a:t>de</a:t>
            </a:r>
            <a:r>
              <a:rPr sz="2400" spc="-35" dirty="0">
                <a:latin typeface="Times New Roman"/>
                <a:cs typeface="Times New Roman"/>
              </a:rPr>
              <a:t>pe</a:t>
            </a:r>
            <a:r>
              <a:rPr sz="2400" spc="-20" dirty="0">
                <a:latin typeface="Times New Roman"/>
                <a:cs typeface="Times New Roman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din</a:t>
            </a:r>
            <a:r>
              <a:rPr sz="2400" spc="-6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on  whether </a:t>
            </a:r>
            <a:r>
              <a:rPr sz="2400" spc="-10" dirty="0">
                <a:latin typeface="Times New Roman"/>
                <a:cs typeface="Times New Roman"/>
              </a:rPr>
              <a:t>or </a:t>
            </a:r>
            <a:r>
              <a:rPr sz="2400" spc="-15" dirty="0">
                <a:latin typeface="Times New Roman"/>
                <a:cs typeface="Times New Roman"/>
              </a:rPr>
              <a:t>not the </a:t>
            </a:r>
            <a:r>
              <a:rPr sz="2400" spc="-25" dirty="0">
                <a:latin typeface="Times New Roman"/>
                <a:cs typeface="Times New Roman"/>
              </a:rPr>
              <a:t>data </a:t>
            </a:r>
            <a:r>
              <a:rPr sz="2400" spc="-15" dirty="0">
                <a:latin typeface="Times New Roman"/>
                <a:cs typeface="Times New Roman"/>
              </a:rPr>
              <a:t>transfer </a:t>
            </a:r>
            <a:r>
              <a:rPr sz="2400" spc="-60" dirty="0">
                <a:latin typeface="Times New Roman"/>
                <a:cs typeface="Times New Roman"/>
              </a:rPr>
              <a:t>can </a:t>
            </a:r>
            <a:r>
              <a:rPr sz="2400" spc="-75" dirty="0">
                <a:latin typeface="Times New Roman"/>
                <a:cs typeface="Times New Roman"/>
              </a:rPr>
              <a:t>be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simultaneous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40" dirty="0">
                <a:latin typeface="Times New Roman"/>
                <a:cs typeface="Times New Roman"/>
              </a:rPr>
              <a:t>If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55" dirty="0">
                <a:latin typeface="Times New Roman"/>
                <a:cs typeface="Times New Roman"/>
              </a:rPr>
              <a:t>communication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90" dirty="0">
                <a:latin typeface="Times New Roman"/>
                <a:cs typeface="Times New Roman"/>
              </a:rPr>
              <a:t>only </a:t>
            </a:r>
            <a:r>
              <a:rPr sz="2400" spc="-55" dirty="0">
                <a:latin typeface="Times New Roman"/>
                <a:cs typeface="Times New Roman"/>
              </a:rPr>
              <a:t>one </a:t>
            </a:r>
            <a:r>
              <a:rPr sz="2400" spc="-100" dirty="0">
                <a:latin typeface="Times New Roman"/>
                <a:cs typeface="Times New Roman"/>
              </a:rPr>
              <a:t>way </a:t>
            </a: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spc="-40" dirty="0">
                <a:latin typeface="Times New Roman"/>
                <a:cs typeface="Times New Roman"/>
              </a:rPr>
              <a:t>a </a:t>
            </a:r>
            <a:r>
              <a:rPr sz="2400" spc="-50" dirty="0">
                <a:latin typeface="Times New Roman"/>
                <a:cs typeface="Times New Roman"/>
              </a:rPr>
              <a:t>time, </a:t>
            </a: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75" dirty="0">
                <a:latin typeface="Times New Roman"/>
                <a:cs typeface="Times New Roman"/>
              </a:rPr>
              <a:t>is half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duplex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40" dirty="0">
                <a:latin typeface="Times New Roman"/>
                <a:cs typeface="Times New Roman"/>
              </a:rPr>
              <a:t>If </a:t>
            </a:r>
            <a:r>
              <a:rPr sz="2400" spc="-35" dirty="0">
                <a:latin typeface="Times New Roman"/>
                <a:cs typeface="Times New Roman"/>
              </a:rPr>
              <a:t>both </a:t>
            </a:r>
            <a:r>
              <a:rPr sz="2400" spc="-70" dirty="0">
                <a:latin typeface="Times New Roman"/>
                <a:cs typeface="Times New Roman"/>
              </a:rPr>
              <a:t>sides </a:t>
            </a:r>
            <a:r>
              <a:rPr sz="2400" spc="-55" dirty="0">
                <a:latin typeface="Times New Roman"/>
                <a:cs typeface="Times New Roman"/>
              </a:rPr>
              <a:t>can communicate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50" dirty="0">
                <a:latin typeface="Times New Roman"/>
                <a:cs typeface="Times New Roman"/>
              </a:rPr>
              <a:t>same </a:t>
            </a:r>
            <a:r>
              <a:rPr sz="2400" spc="-45" dirty="0">
                <a:latin typeface="Times New Roman"/>
                <a:cs typeface="Times New Roman"/>
              </a:rPr>
              <a:t>time, </a:t>
            </a:r>
            <a:r>
              <a:rPr sz="2400" spc="-30" dirty="0">
                <a:latin typeface="Times New Roman"/>
                <a:cs typeface="Times New Roman"/>
              </a:rPr>
              <a:t>it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95" dirty="0">
                <a:latin typeface="Times New Roman"/>
                <a:cs typeface="Times New Roman"/>
              </a:rPr>
              <a:t>full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duplex</a:t>
            </a:r>
            <a:endParaRPr sz="2400">
              <a:latin typeface="Times New Roman"/>
              <a:cs typeface="Times New Roman"/>
            </a:endParaRPr>
          </a:p>
          <a:p>
            <a:pPr marL="1361440" marR="5080" lvl="1" indent="-342900">
              <a:lnSpc>
                <a:spcPct val="100000"/>
              </a:lnSpc>
              <a:spcBef>
                <a:spcPts val="580"/>
              </a:spcBef>
              <a:buFont typeface="Wingdings"/>
              <a:buChar char=""/>
              <a:tabLst>
                <a:tab pos="1362075" algn="l"/>
              </a:tabLst>
            </a:pPr>
            <a:r>
              <a:rPr sz="2400" spc="-105" dirty="0">
                <a:latin typeface="Times New Roman"/>
                <a:cs typeface="Times New Roman"/>
              </a:rPr>
              <a:t>Full </a:t>
            </a:r>
            <a:r>
              <a:rPr sz="2400" spc="-75" dirty="0">
                <a:latin typeface="Times New Roman"/>
                <a:cs typeface="Times New Roman"/>
              </a:rPr>
              <a:t>duplex </a:t>
            </a:r>
            <a:r>
              <a:rPr sz="2400" spc="-25" dirty="0">
                <a:latin typeface="Times New Roman"/>
                <a:cs typeface="Times New Roman"/>
              </a:rPr>
              <a:t>requires </a:t>
            </a:r>
            <a:r>
              <a:rPr sz="2400" spc="-55" dirty="0">
                <a:latin typeface="Times New Roman"/>
                <a:cs typeface="Times New Roman"/>
              </a:rPr>
              <a:t>two </a:t>
            </a:r>
            <a:r>
              <a:rPr sz="2400" spc="-50" dirty="0">
                <a:latin typeface="Times New Roman"/>
                <a:cs typeface="Times New Roman"/>
              </a:rPr>
              <a:t>wire </a:t>
            </a:r>
            <a:r>
              <a:rPr sz="2400" spc="-45" dirty="0">
                <a:latin typeface="Times New Roman"/>
                <a:cs typeface="Times New Roman"/>
              </a:rPr>
              <a:t>conductors </a:t>
            </a:r>
            <a:r>
              <a:rPr sz="2400" spc="-50" dirty="0">
                <a:latin typeface="Times New Roman"/>
                <a:cs typeface="Times New Roman"/>
              </a:rPr>
              <a:t>for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25" dirty="0">
                <a:latin typeface="Times New Roman"/>
                <a:cs typeface="Times New Roman"/>
              </a:rPr>
              <a:t>data </a:t>
            </a:r>
            <a:r>
              <a:rPr sz="2400" spc="-70" dirty="0">
                <a:latin typeface="Times New Roman"/>
                <a:cs typeface="Times New Roman"/>
              </a:rPr>
              <a:t>lines  </a:t>
            </a:r>
            <a:r>
              <a:rPr sz="2400" spc="-30" dirty="0">
                <a:latin typeface="Times New Roman"/>
                <a:cs typeface="Times New Roman"/>
              </a:rPr>
              <a:t>(in </a:t>
            </a:r>
            <a:r>
              <a:rPr sz="2400" spc="-50" dirty="0">
                <a:latin typeface="Times New Roman"/>
                <a:cs typeface="Times New Roman"/>
              </a:rPr>
              <a:t>addition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15" dirty="0">
                <a:latin typeface="Times New Roman"/>
                <a:cs typeface="Times New Roman"/>
              </a:rPr>
              <a:t>the </a:t>
            </a:r>
            <a:r>
              <a:rPr sz="2400" spc="-65" dirty="0">
                <a:latin typeface="Times New Roman"/>
                <a:cs typeface="Times New Roman"/>
              </a:rPr>
              <a:t>signal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ground)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96950"/>
            <a:ext cx="659638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Basics of </a:t>
            </a:r>
            <a:r>
              <a:rPr sz="3200" spc="-10" dirty="0"/>
              <a:t>Serial</a:t>
            </a:r>
            <a:r>
              <a:rPr sz="3200" spc="40" dirty="0"/>
              <a:t> </a:t>
            </a:r>
            <a:r>
              <a:rPr sz="3200" spc="-15"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0342" y="1307171"/>
            <a:ext cx="8231505" cy="44519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70" dirty="0">
                <a:latin typeface="Times New Roman"/>
                <a:cs typeface="Times New Roman"/>
              </a:rPr>
              <a:t>Serial </a:t>
            </a:r>
            <a:r>
              <a:rPr sz="2400" spc="-65" dirty="0">
                <a:latin typeface="Times New Roman"/>
                <a:cs typeface="Times New Roman"/>
              </a:rPr>
              <a:t>Communication </a:t>
            </a:r>
            <a:r>
              <a:rPr sz="2400" spc="-60" dirty="0">
                <a:latin typeface="Times New Roman"/>
                <a:cs typeface="Times New Roman"/>
              </a:rPr>
              <a:t>can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be</a:t>
            </a:r>
            <a:endParaRPr sz="2400">
              <a:latin typeface="Times New Roman"/>
              <a:cs typeface="Times New Roman"/>
            </a:endParaRPr>
          </a:p>
          <a:p>
            <a:pPr marL="1001394" lvl="1" indent="-358775">
              <a:lnSpc>
                <a:spcPct val="100000"/>
              </a:lnSpc>
              <a:spcBef>
                <a:spcPts val="285"/>
              </a:spcBef>
              <a:buFont typeface="Wingdings"/>
              <a:buChar char=""/>
              <a:tabLst>
                <a:tab pos="1002030" algn="l"/>
              </a:tabLst>
            </a:pPr>
            <a:r>
              <a:rPr sz="2400" spc="-80" dirty="0">
                <a:latin typeface="Times New Roman"/>
                <a:cs typeface="Times New Roman"/>
              </a:rPr>
              <a:t>Asynchronous</a:t>
            </a:r>
            <a:endParaRPr sz="2400">
              <a:latin typeface="Times New Roman"/>
              <a:cs typeface="Times New Roman"/>
            </a:endParaRPr>
          </a:p>
          <a:p>
            <a:pPr marL="1001394" lvl="1" indent="-358775">
              <a:lnSpc>
                <a:spcPct val="100000"/>
              </a:lnSpc>
              <a:spcBef>
                <a:spcPts val="290"/>
              </a:spcBef>
              <a:buFont typeface="Wingdings"/>
              <a:buChar char=""/>
              <a:tabLst>
                <a:tab pos="1002030" algn="l"/>
              </a:tabLst>
            </a:pPr>
            <a:r>
              <a:rPr sz="2400" spc="-60" dirty="0">
                <a:latin typeface="Times New Roman"/>
                <a:cs typeface="Times New Roman"/>
              </a:rPr>
              <a:t>Synchronous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b="1" i="1" spc="-45" dirty="0">
                <a:latin typeface="Times New Roman"/>
                <a:cs typeface="Times New Roman"/>
              </a:rPr>
              <a:t>Synchronous</a:t>
            </a:r>
            <a:r>
              <a:rPr sz="2400" b="1" i="1" spc="-40" dirty="0">
                <a:latin typeface="Times New Roman"/>
                <a:cs typeface="Times New Roman"/>
              </a:rPr>
              <a:t> </a:t>
            </a:r>
            <a:r>
              <a:rPr sz="2400" b="1" i="1" spc="-60" dirty="0">
                <a:latin typeface="Times New Roman"/>
                <a:cs typeface="Times New Roman"/>
              </a:rPr>
              <a:t>Communication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60" dirty="0">
                <a:latin typeface="Times New Roman"/>
                <a:cs typeface="Times New Roman"/>
              </a:rPr>
              <a:t>Synchronous </a:t>
            </a:r>
            <a:r>
              <a:rPr sz="2400" spc="-40" dirty="0">
                <a:latin typeface="Times New Roman"/>
                <a:cs typeface="Times New Roman"/>
              </a:rPr>
              <a:t>methods </a:t>
            </a:r>
            <a:r>
              <a:rPr sz="2400" spc="-15" dirty="0">
                <a:latin typeface="Times New Roman"/>
                <a:cs typeface="Times New Roman"/>
              </a:rPr>
              <a:t>transfer </a:t>
            </a:r>
            <a:r>
              <a:rPr sz="2400" spc="-40" dirty="0">
                <a:latin typeface="Times New Roman"/>
                <a:cs typeface="Times New Roman"/>
              </a:rPr>
              <a:t>a </a:t>
            </a:r>
            <a:r>
              <a:rPr sz="2400" spc="-110" dirty="0">
                <a:latin typeface="Times New Roman"/>
                <a:cs typeface="Times New Roman"/>
              </a:rPr>
              <a:t>block </a:t>
            </a:r>
            <a:r>
              <a:rPr sz="2400" spc="-120" dirty="0">
                <a:latin typeface="Times New Roman"/>
                <a:cs typeface="Times New Roman"/>
              </a:rPr>
              <a:t>of </a:t>
            </a:r>
            <a:r>
              <a:rPr sz="2400" spc="-25" dirty="0">
                <a:latin typeface="Times New Roman"/>
                <a:cs typeface="Times New Roman"/>
              </a:rPr>
              <a:t>data </a:t>
            </a:r>
            <a:r>
              <a:rPr sz="2400" spc="-30" dirty="0">
                <a:latin typeface="Times New Roman"/>
                <a:cs typeface="Times New Roman"/>
              </a:rPr>
              <a:t>(characters) </a:t>
            </a: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spc="-40" dirty="0">
                <a:latin typeface="Times New Roman"/>
                <a:cs typeface="Times New Roman"/>
              </a:rPr>
              <a:t>a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80" dirty="0">
                <a:latin typeface="Times New Roman"/>
                <a:cs typeface="Times New Roman"/>
              </a:rPr>
              <a:t>The </a:t>
            </a:r>
            <a:r>
              <a:rPr sz="2400" spc="-50" dirty="0">
                <a:latin typeface="Times New Roman"/>
                <a:cs typeface="Times New Roman"/>
              </a:rPr>
              <a:t>events </a:t>
            </a:r>
            <a:r>
              <a:rPr sz="2400" spc="-15" dirty="0">
                <a:latin typeface="Times New Roman"/>
                <a:cs typeface="Times New Roman"/>
              </a:rPr>
              <a:t>are </a:t>
            </a:r>
            <a:r>
              <a:rPr sz="2400" spc="-50" dirty="0">
                <a:latin typeface="Times New Roman"/>
                <a:cs typeface="Times New Roman"/>
              </a:rPr>
              <a:t>referenced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40" dirty="0">
                <a:latin typeface="Times New Roman"/>
                <a:cs typeface="Times New Roman"/>
              </a:rPr>
              <a:t>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clock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latin typeface="Times New Roman"/>
                <a:cs typeface="Times New Roman"/>
              </a:rPr>
              <a:t>Example: </a:t>
            </a:r>
            <a:r>
              <a:rPr sz="2400" spc="-160" dirty="0">
                <a:latin typeface="Times New Roman"/>
                <a:cs typeface="Times New Roman"/>
              </a:rPr>
              <a:t>SPI </a:t>
            </a:r>
            <a:r>
              <a:rPr sz="2400" spc="-50" dirty="0">
                <a:latin typeface="Times New Roman"/>
                <a:cs typeface="Times New Roman"/>
              </a:rPr>
              <a:t>bus, </a:t>
            </a:r>
            <a:r>
              <a:rPr sz="2400" spc="-165" dirty="0">
                <a:latin typeface="Times New Roman"/>
                <a:cs typeface="Times New Roman"/>
              </a:rPr>
              <a:t>I2C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bus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b="1" i="1" spc="-45" dirty="0">
                <a:latin typeface="Times New Roman"/>
                <a:cs typeface="Times New Roman"/>
              </a:rPr>
              <a:t>Asynchronous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spc="-60" dirty="0">
                <a:latin typeface="Times New Roman"/>
                <a:cs typeface="Times New Roman"/>
              </a:rPr>
              <a:t>Communication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80" dirty="0">
                <a:latin typeface="Times New Roman"/>
                <a:cs typeface="Times New Roman"/>
              </a:rPr>
              <a:t>Asynchronous </a:t>
            </a:r>
            <a:r>
              <a:rPr sz="2400" spc="-40" dirty="0">
                <a:latin typeface="Times New Roman"/>
                <a:cs typeface="Times New Roman"/>
              </a:rPr>
              <a:t>methods </a:t>
            </a:r>
            <a:r>
              <a:rPr sz="2400" spc="-15" dirty="0">
                <a:latin typeface="Times New Roman"/>
                <a:cs typeface="Times New Roman"/>
              </a:rPr>
              <a:t>transfer </a:t>
            </a:r>
            <a:r>
              <a:rPr sz="2400" spc="-40" dirty="0">
                <a:latin typeface="Times New Roman"/>
                <a:cs typeface="Times New Roman"/>
              </a:rPr>
              <a:t>a </a:t>
            </a:r>
            <a:r>
              <a:rPr sz="2400" spc="-75" dirty="0">
                <a:latin typeface="Times New Roman"/>
                <a:cs typeface="Times New Roman"/>
              </a:rPr>
              <a:t>single byte </a:t>
            </a: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spc="-40" dirty="0">
                <a:latin typeface="Times New Roman"/>
                <a:cs typeface="Times New Roman"/>
              </a:rPr>
              <a:t>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0" dirty="0">
                <a:latin typeface="Times New Roman"/>
                <a:cs typeface="Times New Roman"/>
              </a:rPr>
              <a:t>There </a:t>
            </a:r>
            <a:r>
              <a:rPr sz="2400" spc="-75" dirty="0">
                <a:latin typeface="Times New Roman"/>
                <a:cs typeface="Times New Roman"/>
              </a:rPr>
              <a:t>is </a:t>
            </a:r>
            <a:r>
              <a:rPr sz="2400" spc="-40" dirty="0">
                <a:latin typeface="Times New Roman"/>
                <a:cs typeface="Times New Roman"/>
              </a:rPr>
              <a:t>no </a:t>
            </a:r>
            <a:r>
              <a:rPr sz="2400" spc="-114" dirty="0">
                <a:latin typeface="Times New Roman"/>
                <a:cs typeface="Times New Roman"/>
              </a:rPr>
              <a:t>clock. </a:t>
            </a:r>
            <a:r>
              <a:rPr sz="2400" spc="-85" dirty="0">
                <a:latin typeface="Times New Roman"/>
                <a:cs typeface="Times New Roman"/>
              </a:rPr>
              <a:t>The </a:t>
            </a:r>
            <a:r>
              <a:rPr sz="2400" spc="-70" dirty="0">
                <a:latin typeface="Times New Roman"/>
                <a:cs typeface="Times New Roman"/>
              </a:rPr>
              <a:t>bytes </a:t>
            </a:r>
            <a:r>
              <a:rPr sz="2400" spc="-15" dirty="0">
                <a:latin typeface="Times New Roman"/>
                <a:cs typeface="Times New Roman"/>
              </a:rPr>
              <a:t>are </a:t>
            </a:r>
            <a:r>
              <a:rPr sz="2400" spc="-30" dirty="0">
                <a:latin typeface="Times New Roman"/>
                <a:cs typeface="Times New Roman"/>
              </a:rPr>
              <a:t>separated </a:t>
            </a:r>
            <a:r>
              <a:rPr sz="2400" spc="-114" dirty="0">
                <a:latin typeface="Times New Roman"/>
                <a:cs typeface="Times New Roman"/>
              </a:rPr>
              <a:t>by </a:t>
            </a:r>
            <a:r>
              <a:rPr sz="2400" spc="10" dirty="0">
                <a:latin typeface="Times New Roman"/>
                <a:cs typeface="Times New Roman"/>
              </a:rPr>
              <a:t>start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40" dirty="0">
                <a:latin typeface="Times New Roman"/>
                <a:cs typeface="Times New Roman"/>
              </a:rPr>
              <a:t>stop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bits.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latin typeface="Times New Roman"/>
                <a:cs typeface="Times New Roman"/>
              </a:rPr>
              <a:t>Example: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75" dirty="0">
                <a:latin typeface="Times New Roman"/>
                <a:cs typeface="Times New Roman"/>
              </a:rPr>
              <a:t>UART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507873"/>
            <a:ext cx="755558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/>
              <a:t>Basics of </a:t>
            </a:r>
            <a:r>
              <a:rPr sz="3600" spc="-10" dirty="0"/>
              <a:t>Serial</a:t>
            </a:r>
            <a:r>
              <a:rPr sz="3600" spc="40" dirty="0"/>
              <a:t> </a:t>
            </a:r>
            <a:r>
              <a:rPr sz="3600" spc="-15"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4" y="1665859"/>
            <a:ext cx="8096884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35" dirty="0">
                <a:latin typeface="Times New Roman"/>
                <a:cs typeface="Times New Roman"/>
              </a:rPr>
              <a:t>To </a:t>
            </a:r>
            <a:r>
              <a:rPr sz="2400" spc="-20" dirty="0">
                <a:latin typeface="Times New Roman"/>
                <a:cs typeface="Times New Roman"/>
              </a:rPr>
              <a:t>support </a:t>
            </a:r>
            <a:r>
              <a:rPr sz="2400" spc="-50" dirty="0">
                <a:latin typeface="Times New Roman"/>
                <a:cs typeface="Times New Roman"/>
              </a:rPr>
              <a:t>serial </a:t>
            </a:r>
            <a:r>
              <a:rPr sz="2400" spc="-55" dirty="0">
                <a:latin typeface="Times New Roman"/>
                <a:cs typeface="Times New Roman"/>
              </a:rPr>
              <a:t>communication, </a:t>
            </a:r>
            <a:r>
              <a:rPr sz="2400" spc="-85" dirty="0">
                <a:latin typeface="Times New Roman"/>
                <a:cs typeface="Times New Roman"/>
              </a:rPr>
              <a:t>special </a:t>
            </a:r>
            <a:r>
              <a:rPr sz="2400" spc="-50" dirty="0">
                <a:latin typeface="Times New Roman"/>
                <a:cs typeface="Times New Roman"/>
              </a:rPr>
              <a:t>interfaces </a:t>
            </a:r>
            <a:r>
              <a:rPr sz="2400" spc="-15" dirty="0">
                <a:latin typeface="Times New Roman"/>
                <a:cs typeface="Times New Roman"/>
              </a:rPr>
              <a:t>are </a:t>
            </a:r>
            <a:r>
              <a:rPr sz="2400" spc="-50" dirty="0">
                <a:latin typeface="Times New Roman"/>
                <a:cs typeface="Times New Roman"/>
              </a:rPr>
              <a:t>built </a:t>
            </a:r>
            <a:r>
              <a:rPr sz="2400" spc="-35" dirty="0">
                <a:latin typeface="Times New Roman"/>
                <a:cs typeface="Times New Roman"/>
              </a:rPr>
              <a:t>in </a:t>
            </a:r>
            <a:r>
              <a:rPr sz="2400" spc="-15" dirty="0">
                <a:latin typeface="Times New Roman"/>
                <a:cs typeface="Times New Roman"/>
              </a:rPr>
              <a:t>the  </a:t>
            </a:r>
            <a:r>
              <a:rPr sz="2400" spc="-50" dirty="0">
                <a:latin typeface="Times New Roman"/>
                <a:cs typeface="Times New Roman"/>
              </a:rPr>
              <a:t>microcontroller.</a:t>
            </a:r>
            <a:endParaRPr sz="2400" dirty="0">
              <a:latin typeface="Times New Roman"/>
              <a:cs typeface="Times New Roman"/>
            </a:endParaRPr>
          </a:p>
          <a:p>
            <a:pPr marL="355600" marR="27051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  <a:tab pos="1977389" algn="l"/>
              </a:tabLst>
            </a:pPr>
            <a:r>
              <a:rPr sz="2400" spc="-80" dirty="0">
                <a:latin typeface="Times New Roman"/>
                <a:cs typeface="Times New Roman"/>
              </a:rPr>
              <a:t>The </a:t>
            </a:r>
            <a:r>
              <a:rPr sz="2400" spc="-50" dirty="0">
                <a:latin typeface="Times New Roman"/>
                <a:cs typeface="Times New Roman"/>
              </a:rPr>
              <a:t>microcontrollers </a:t>
            </a:r>
            <a:r>
              <a:rPr sz="2400" spc="-45" dirty="0">
                <a:latin typeface="Times New Roman"/>
                <a:cs typeface="Times New Roman"/>
              </a:rPr>
              <a:t>use </a:t>
            </a:r>
            <a:r>
              <a:rPr sz="2400" spc="-85" dirty="0">
                <a:latin typeface="Times New Roman"/>
                <a:cs typeface="Times New Roman"/>
              </a:rPr>
              <a:t>special </a:t>
            </a:r>
            <a:r>
              <a:rPr sz="2400" spc="-204" dirty="0">
                <a:latin typeface="Times New Roman"/>
                <a:cs typeface="Times New Roman"/>
              </a:rPr>
              <a:t>IC </a:t>
            </a:r>
            <a:r>
              <a:rPr sz="2400" spc="-70" dirty="0">
                <a:latin typeface="Times New Roman"/>
                <a:cs typeface="Times New Roman"/>
              </a:rPr>
              <a:t>chips </a:t>
            </a:r>
            <a:r>
              <a:rPr sz="2400" spc="-90" dirty="0">
                <a:latin typeface="Times New Roman"/>
                <a:cs typeface="Times New Roman"/>
              </a:rPr>
              <a:t>called </a:t>
            </a:r>
            <a:r>
              <a:rPr sz="2400" spc="-275" dirty="0">
                <a:latin typeface="Times New Roman"/>
                <a:cs typeface="Times New Roman"/>
              </a:rPr>
              <a:t>UART </a:t>
            </a:r>
            <a:r>
              <a:rPr sz="2400" spc="-50" dirty="0">
                <a:latin typeface="Times New Roman"/>
                <a:cs typeface="Times New Roman"/>
              </a:rPr>
              <a:t>(universal  asynchronous </a:t>
            </a:r>
            <a:r>
              <a:rPr sz="2400" spc="-25" dirty="0">
                <a:latin typeface="Times New Roman"/>
                <a:cs typeface="Times New Roman"/>
              </a:rPr>
              <a:t>receiver-transmitter) and </a:t>
            </a:r>
            <a:r>
              <a:rPr sz="2400" spc="-254" dirty="0">
                <a:latin typeface="Times New Roman"/>
                <a:cs typeface="Times New Roman"/>
              </a:rPr>
              <a:t>USART </a:t>
            </a:r>
            <a:r>
              <a:rPr sz="2400" spc="-45" dirty="0">
                <a:latin typeface="Times New Roman"/>
                <a:cs typeface="Times New Roman"/>
              </a:rPr>
              <a:t>(universal  </a:t>
            </a:r>
            <a:r>
              <a:rPr sz="2400" spc="-50" dirty="0">
                <a:latin typeface="Times New Roman"/>
                <a:cs typeface="Times New Roman"/>
              </a:rPr>
              <a:t>synchronous	asynchronous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receiver-transmitter)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25" dirty="0">
                <a:latin typeface="Times New Roman"/>
                <a:cs typeface="Times New Roman"/>
              </a:rPr>
              <a:t>8051 </a:t>
            </a:r>
            <a:r>
              <a:rPr sz="2400" spc="-70" dirty="0">
                <a:latin typeface="Times New Roman"/>
                <a:cs typeface="Times New Roman"/>
              </a:rPr>
              <a:t>chip </a:t>
            </a:r>
            <a:r>
              <a:rPr sz="2400" spc="-35" dirty="0">
                <a:latin typeface="Times New Roman"/>
                <a:cs typeface="Times New Roman"/>
              </a:rPr>
              <a:t>has </a:t>
            </a:r>
            <a:r>
              <a:rPr sz="2400" spc="-40" dirty="0">
                <a:latin typeface="Times New Roman"/>
                <a:cs typeface="Times New Roman"/>
              </a:rPr>
              <a:t>a </a:t>
            </a:r>
            <a:r>
              <a:rPr sz="2400" spc="-45" dirty="0">
                <a:latin typeface="Times New Roman"/>
                <a:cs typeface="Times New Roman"/>
              </a:rPr>
              <a:t>built-in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75" dirty="0">
                <a:latin typeface="Times New Roman"/>
                <a:cs typeface="Times New Roman"/>
              </a:rPr>
              <a:t>UART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3064</Words>
  <Application>Microsoft Office PowerPoint</Application>
  <PresentationFormat>On-screen Show (4:3)</PresentationFormat>
  <Paragraphs>322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Carlito</vt:lpstr>
      <vt:lpstr>Times New Roman</vt:lpstr>
      <vt:lpstr>Trebuchet MS</vt:lpstr>
      <vt:lpstr>Wingdings</vt:lpstr>
      <vt:lpstr>Office Theme</vt:lpstr>
      <vt:lpstr>Serial Communication in 8051</vt:lpstr>
      <vt:lpstr>Objectives</vt:lpstr>
      <vt:lpstr>Serial v/s Parallel Communication</vt:lpstr>
      <vt:lpstr>Serial v/s Parallel Communication</vt:lpstr>
      <vt:lpstr>Basics of Serial Communication</vt:lpstr>
      <vt:lpstr>Modes of Serial Communication</vt:lpstr>
      <vt:lpstr>Modes of Serial Communication</vt:lpstr>
      <vt:lpstr>Basics of Serial Communication</vt:lpstr>
      <vt:lpstr>Basics of Serial Communication</vt:lpstr>
      <vt:lpstr>Data Framing in Asynchronous  Serial  Communication</vt:lpstr>
      <vt:lpstr>Data Framing in Asynchronous  Serial  Communication</vt:lpstr>
      <vt:lpstr>Data Framing in Asynchronous  Serial  Communication</vt:lpstr>
      <vt:lpstr>Data Framing in Asynchronous  Serial  Communication</vt:lpstr>
      <vt:lpstr>Data Transfer Rate in Asynchronous  Serial Communication</vt:lpstr>
      <vt:lpstr>RS232 Standards</vt:lpstr>
      <vt:lpstr>DB9 pin connections</vt:lpstr>
      <vt:lpstr>Handshaking in Rs232</vt:lpstr>
      <vt:lpstr>Handshaking signals in Rs232</vt:lpstr>
      <vt:lpstr>Handshaking signals in Rs232</vt:lpstr>
      <vt:lpstr>TxD and RxD in 8051</vt:lpstr>
      <vt:lpstr>PC Baud rate</vt:lpstr>
      <vt:lpstr>Setting Baud rate in 8051</vt:lpstr>
      <vt:lpstr>Setting Baud rate in 8051</vt:lpstr>
      <vt:lpstr>Setting Baud rate in 8051</vt:lpstr>
      <vt:lpstr>SBUF Register</vt:lpstr>
      <vt:lpstr>SBUF Register</vt:lpstr>
      <vt:lpstr>SCON Register</vt:lpstr>
      <vt:lpstr>SCON Register</vt:lpstr>
      <vt:lpstr>Serial Data Transmission Modes</vt:lpstr>
      <vt:lpstr>Serial Data Transmission Modes</vt:lpstr>
      <vt:lpstr>Serial Data Transmission Modes</vt:lpstr>
      <vt:lpstr>Serial Data Transmission Modes</vt:lpstr>
      <vt:lpstr>TI and RI Flags</vt:lpstr>
      <vt:lpstr>Programming the 8051 to transfer  character bytes serially</vt:lpstr>
      <vt:lpstr>Steps that 8051 goes through in  transmitting a character via TxD</vt:lpstr>
      <vt:lpstr>Importance of TI Flag</vt:lpstr>
      <vt:lpstr>Programming the 8051 to receive  character bytes serially</vt:lpstr>
      <vt:lpstr>Steps that 8051 goes through in  receiving a character via RxD</vt:lpstr>
      <vt:lpstr>Importance of RI Flag</vt:lpstr>
      <vt:lpstr>Steps that 8051 goes through in  receiving a character via RxD</vt:lpstr>
      <vt:lpstr>PCON register and Power Saving  Modes in 8051</vt:lpstr>
      <vt:lpstr>PCON register and Power Saving  Modes in 8051</vt:lpstr>
      <vt:lpstr>PCON register and Power Saving  Modes in 8051</vt:lpstr>
      <vt:lpstr>PCON register and Power Saving  Modes in 8051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 Communication in 8051</dc:title>
  <dc:creator>Manohari R</dc:creator>
  <cp:lastModifiedBy>Dell</cp:lastModifiedBy>
  <cp:revision>3</cp:revision>
  <dcterms:created xsi:type="dcterms:W3CDTF">2020-10-01T04:45:03Z</dcterms:created>
  <dcterms:modified xsi:type="dcterms:W3CDTF">2022-11-10T09:53:01Z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2020-10-01T00:00:00Z</vt:filetime>
  </property>
</Properties>
</file>