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4" r:id="rId4"/>
    <p:sldId id="275" r:id="rId5"/>
    <p:sldId id="276" r:id="rId6"/>
    <p:sldId id="271" r:id="rId7"/>
    <p:sldId id="272" r:id="rId8"/>
    <p:sldId id="258" r:id="rId9"/>
    <p:sldId id="336" r:id="rId10"/>
    <p:sldId id="277" r:id="rId11"/>
    <p:sldId id="278" r:id="rId12"/>
    <p:sldId id="262" r:id="rId13"/>
    <p:sldId id="279" r:id="rId14"/>
    <p:sldId id="280" r:id="rId15"/>
    <p:sldId id="281" r:id="rId16"/>
    <p:sldId id="282" r:id="rId17"/>
    <p:sldId id="295" r:id="rId18"/>
    <p:sldId id="296" r:id="rId19"/>
    <p:sldId id="297" r:id="rId20"/>
    <p:sldId id="284" r:id="rId21"/>
    <p:sldId id="283" r:id="rId22"/>
    <p:sldId id="299" r:id="rId23"/>
    <p:sldId id="300" r:id="rId24"/>
    <p:sldId id="301" r:id="rId25"/>
    <p:sldId id="302" r:id="rId26"/>
    <p:sldId id="303" r:id="rId27"/>
    <p:sldId id="304" r:id="rId28"/>
    <p:sldId id="305" r:id="rId29"/>
    <p:sldId id="306" r:id="rId30"/>
    <p:sldId id="307" r:id="rId31"/>
    <p:sldId id="308" r:id="rId32"/>
    <p:sldId id="310" r:id="rId33"/>
    <p:sldId id="311" r:id="rId34"/>
    <p:sldId id="312" r:id="rId35"/>
    <p:sldId id="313" r:id="rId36"/>
    <p:sldId id="314" r:id="rId37"/>
    <p:sldId id="315" r:id="rId38"/>
    <p:sldId id="316" r:id="rId39"/>
    <p:sldId id="328" r:id="rId40"/>
    <p:sldId id="332" r:id="rId41"/>
    <p:sldId id="330" r:id="rId42"/>
    <p:sldId id="333" r:id="rId43"/>
    <p:sldId id="334" r:id="rId44"/>
    <p:sldId id="335" r:id="rId45"/>
    <p:sldId id="270" r:id="rId46"/>
    <p:sldId id="267" r:id="rId47"/>
    <p:sldId id="285" r:id="rId48"/>
    <p:sldId id="286" r:id="rId49"/>
    <p:sldId id="287" r:id="rId50"/>
    <p:sldId id="288" r:id="rId51"/>
    <p:sldId id="289" r:id="rId52"/>
    <p:sldId id="269" r:id="rId53"/>
    <p:sldId id="290" r:id="rId54"/>
    <p:sldId id="291" r:id="rId55"/>
    <p:sldId id="292" r:id="rId56"/>
    <p:sldId id="317" r:id="rId57"/>
    <p:sldId id="32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p:scale>
          <a:sx n="75" d="100"/>
          <a:sy n="75" d="100"/>
        </p:scale>
        <p:origin x="-38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53C327-D862-4F84-88A7-7008976F03AE}"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78FB-672B-435C-9B06-C04F868CBBC9}"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78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216581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78FB-672B-435C-9B06-C04F868CBBC9}"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0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126271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878FB-672B-435C-9B06-C04F868CBBC9}"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69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40081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370839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308187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352580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78FB-672B-435C-9B06-C04F868CBBC9}" type="slidenum">
              <a:rPr lang="en-US" smtClean="0"/>
              <a:pPr/>
              <a:t>‹#›</a:t>
            </a:fld>
            <a:endParaRPr lang="en-US"/>
          </a:p>
        </p:txBody>
      </p:sp>
    </p:spTree>
    <p:extLst>
      <p:ext uri="{BB962C8B-B14F-4D97-AF65-F5344CB8AC3E}">
        <p14:creationId xmlns:p14="http://schemas.microsoft.com/office/powerpoint/2010/main" val="218628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3C327-D862-4F84-88A7-7008976F03AE}"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878FB-672B-435C-9B06-C04F868CBBC9}"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5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53C327-D862-4F84-88A7-7008976F03AE}" type="datetimeFigureOut">
              <a:rPr lang="en-US" smtClean="0"/>
              <a:pPr/>
              <a:t>12/22/2021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5878FB-672B-435C-9B06-C04F868CBBC9}"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7776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1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26.wmf" /><Relationship Id="rId2" Type="http://schemas.openxmlformats.org/officeDocument/2006/relationships/image" Target="../media/image25.wmf" /><Relationship Id="rId1" Type="http://schemas.openxmlformats.org/officeDocument/2006/relationships/slideLayout" Target="../slideLayouts/slideLayout7.xml" /><Relationship Id="rId4" Type="http://schemas.openxmlformats.org/officeDocument/2006/relationships/image" Target="../media/image27.jpe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31.wmf" /><Relationship Id="rId2" Type="http://schemas.openxmlformats.org/officeDocument/2006/relationships/image" Target="../media/image30.wmf" /><Relationship Id="rId1" Type="http://schemas.openxmlformats.org/officeDocument/2006/relationships/slideLayout" Target="../slideLayouts/slideLayout7.xml" /><Relationship Id="rId4" Type="http://schemas.openxmlformats.org/officeDocument/2006/relationships/image" Target="../media/image32.jpeg" /></Relationships>
</file>

<file path=ppt/slides/_rels/slide28.xml.rels><?xml version="1.0" encoding="UTF-8" standalone="yes"?>
<Relationships xmlns="http://schemas.openxmlformats.org/package/2006/relationships"><Relationship Id="rId2" Type="http://schemas.openxmlformats.org/officeDocument/2006/relationships/image" Target="../media/image33.wmf"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38.wmf" /><Relationship Id="rId2" Type="http://schemas.openxmlformats.org/officeDocument/2006/relationships/image" Target="../media/image37.wmf" /><Relationship Id="rId1" Type="http://schemas.openxmlformats.org/officeDocument/2006/relationships/slideLayout" Target="../slideLayouts/slideLayout7.xml" /><Relationship Id="rId4" Type="http://schemas.openxmlformats.org/officeDocument/2006/relationships/image" Target="../media/image39.wmf" /></Relationships>
</file>

<file path=ppt/slides/_rels/slide33.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7.xml" /><Relationship Id="rId4" Type="http://schemas.openxmlformats.org/officeDocument/2006/relationships/image" Target="../media/image42.jpeg" /></Relationships>
</file>

<file path=ppt/slides/_rels/slide34.xml.rels><?xml version="1.0" encoding="UTF-8" standalone="yes"?>
<Relationships xmlns="http://schemas.openxmlformats.org/package/2006/relationships"><Relationship Id="rId3" Type="http://schemas.openxmlformats.org/officeDocument/2006/relationships/image" Target="../media/image44.wmf" /><Relationship Id="rId2" Type="http://schemas.openxmlformats.org/officeDocument/2006/relationships/image" Target="../media/image43.png" /><Relationship Id="rId1" Type="http://schemas.openxmlformats.org/officeDocument/2006/relationships/slideLayout" Target="../slideLayouts/slideLayout7.xml" /><Relationship Id="rId4" Type="http://schemas.openxmlformats.org/officeDocument/2006/relationships/image" Target="../media/image45.wmf" /></Relationships>
</file>

<file path=ppt/slides/_rels/slide35.xml.rels><?xml version="1.0" encoding="UTF-8" standalone="yes"?>
<Relationships xmlns="http://schemas.openxmlformats.org/package/2006/relationships"><Relationship Id="rId3" Type="http://schemas.openxmlformats.org/officeDocument/2006/relationships/image" Target="../media/image47.wmf" /><Relationship Id="rId2" Type="http://schemas.openxmlformats.org/officeDocument/2006/relationships/image" Target="../media/image46.wmf"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49.wmf" /><Relationship Id="rId2" Type="http://schemas.openxmlformats.org/officeDocument/2006/relationships/image" Target="../media/image48.wmf" /><Relationship Id="rId1" Type="http://schemas.openxmlformats.org/officeDocument/2006/relationships/slideLayout" Target="../slideLayouts/slideLayout7.xml" /><Relationship Id="rId4" Type="http://schemas.openxmlformats.org/officeDocument/2006/relationships/image" Target="../media/image50.jpeg" /></Relationships>
</file>

<file path=ppt/slides/_rels/slide37.xml.rels><?xml version="1.0" encoding="UTF-8" standalone="yes"?>
<Relationships xmlns="http://schemas.openxmlformats.org/package/2006/relationships"><Relationship Id="rId3" Type="http://schemas.openxmlformats.org/officeDocument/2006/relationships/image" Target="../media/image52.wmf" /><Relationship Id="rId2" Type="http://schemas.openxmlformats.org/officeDocument/2006/relationships/image" Target="../media/image51.wmf"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53.jpe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58.png" /><Relationship Id="rId2" Type="http://schemas.openxmlformats.org/officeDocument/2006/relationships/image" Target="../media/image57.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60.png" /><Relationship Id="rId2" Type="http://schemas.openxmlformats.org/officeDocument/2006/relationships/image" Target="../media/image59.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62.png" /><Relationship Id="rId2" Type="http://schemas.openxmlformats.org/officeDocument/2006/relationships/image" Target="../media/image6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2.xml" /><Relationship Id="rId6" Type="http://schemas.openxmlformats.org/officeDocument/2006/relationships/image" Target="../media/image67.png" /><Relationship Id="rId5" Type="http://schemas.openxmlformats.org/officeDocument/2006/relationships/image" Target="../media/image66.png" /><Relationship Id="rId4" Type="http://schemas.openxmlformats.org/officeDocument/2006/relationships/image" Target="../media/image65.png" /></Relationships>
</file>

<file path=ppt/slides/_rels/slide48.xml.rels><?xml version="1.0" encoding="UTF-8" standalone="yes"?>
<Relationships xmlns="http://schemas.openxmlformats.org/package/2006/relationships"><Relationship Id="rId3" Type="http://schemas.openxmlformats.org/officeDocument/2006/relationships/image" Target="../media/image69.png" /><Relationship Id="rId2" Type="http://schemas.openxmlformats.org/officeDocument/2006/relationships/image" Target="../media/image68.png" /><Relationship Id="rId1" Type="http://schemas.openxmlformats.org/officeDocument/2006/relationships/slideLayout" Target="../slideLayouts/slideLayout2.xml" /><Relationship Id="rId4" Type="http://schemas.openxmlformats.org/officeDocument/2006/relationships/image" Target="../media/image70.png" /></Relationships>
</file>

<file path=ppt/slides/_rels/slide49.xml.rels><?xml version="1.0" encoding="UTF-8" standalone="yes"?>
<Relationships xmlns="http://schemas.openxmlformats.org/package/2006/relationships"><Relationship Id="rId3" Type="http://schemas.openxmlformats.org/officeDocument/2006/relationships/image" Target="../media/image72.png" /><Relationship Id="rId2" Type="http://schemas.openxmlformats.org/officeDocument/2006/relationships/image" Target="../media/image71.png" /><Relationship Id="rId1" Type="http://schemas.openxmlformats.org/officeDocument/2006/relationships/slideLayout" Target="../slideLayouts/slideLayout2.xml" /><Relationship Id="rId4" Type="http://schemas.openxmlformats.org/officeDocument/2006/relationships/image" Target="../media/image73.png"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75.png" /><Relationship Id="rId2" Type="http://schemas.openxmlformats.org/officeDocument/2006/relationships/image" Target="../media/image74.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77.png" /><Relationship Id="rId2" Type="http://schemas.openxmlformats.org/officeDocument/2006/relationships/image" Target="../media/image76.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79.png" /><Relationship Id="rId2" Type="http://schemas.openxmlformats.org/officeDocument/2006/relationships/image" Target="../media/image78.png" /><Relationship Id="rId1" Type="http://schemas.openxmlformats.org/officeDocument/2006/relationships/slideLayout" Target="../slideLayouts/slideLayout2.xml" /><Relationship Id="rId5" Type="http://schemas.openxmlformats.org/officeDocument/2006/relationships/image" Target="../media/image81.png" /><Relationship Id="rId4" Type="http://schemas.openxmlformats.org/officeDocument/2006/relationships/image" Target="../media/image80.png" /></Relationships>
</file>

<file path=ppt/slides/_rels/slide53.xml.rels><?xml version="1.0" encoding="UTF-8" standalone="yes"?>
<Relationships xmlns="http://schemas.openxmlformats.org/package/2006/relationships"><Relationship Id="rId3" Type="http://schemas.openxmlformats.org/officeDocument/2006/relationships/image" Target="../media/image83.png" /><Relationship Id="rId2" Type="http://schemas.openxmlformats.org/officeDocument/2006/relationships/image" Target="../media/image82.png" /><Relationship Id="rId1" Type="http://schemas.openxmlformats.org/officeDocument/2006/relationships/slideLayout" Target="../slideLayouts/slideLayout2.xml" /><Relationship Id="rId6" Type="http://schemas.openxmlformats.org/officeDocument/2006/relationships/image" Target="../media/image86.png" /><Relationship Id="rId5" Type="http://schemas.openxmlformats.org/officeDocument/2006/relationships/image" Target="../media/image85.png" /><Relationship Id="rId4" Type="http://schemas.openxmlformats.org/officeDocument/2006/relationships/image" Target="../media/image84.png" /></Relationships>
</file>

<file path=ppt/slides/_rels/slide54.xml.rels><?xml version="1.0" encoding="UTF-8" standalone="yes"?>
<Relationships xmlns="http://schemas.openxmlformats.org/package/2006/relationships"><Relationship Id="rId3" Type="http://schemas.openxmlformats.org/officeDocument/2006/relationships/image" Target="../media/image88.png" /><Relationship Id="rId2" Type="http://schemas.openxmlformats.org/officeDocument/2006/relationships/image" Target="../media/image87.png" /><Relationship Id="rId1" Type="http://schemas.openxmlformats.org/officeDocument/2006/relationships/slideLayout" Target="../slideLayouts/slideLayout2.xml" /><Relationship Id="rId4" Type="http://schemas.openxmlformats.org/officeDocument/2006/relationships/image" Target="../media/image89.png" /></Relationships>
</file>

<file path=ppt/slides/_rels/slide55.xml.rels><?xml version="1.0" encoding="UTF-8" standalone="yes"?>
<Relationships xmlns="http://schemas.openxmlformats.org/package/2006/relationships"><Relationship Id="rId2" Type="http://schemas.openxmlformats.org/officeDocument/2006/relationships/image" Target="../media/image90.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9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hyperlink" Target="https://www.electrical4u.com/control-system-closed-loop-open-loop-control-system/" TargetMode="External" /><Relationship Id="rId2" Type="http://schemas.openxmlformats.org/officeDocument/2006/relationships/hyperlink" Target="https://www.electrical4u.com/control-engineering-historical-review-and-types-of-control-engineering/"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ical4u.com/programmable-logic-controllers/" TargetMode="External" /><Relationship Id="rId2" Type="http://schemas.openxmlformats.org/officeDocument/2006/relationships/hyperlink" Target="https://www.electrical4u.com/industrial-automation/" TargetMode="External" /><Relationship Id="rId1" Type="http://schemas.openxmlformats.org/officeDocument/2006/relationships/slideLayout" Target="../slideLayouts/slideLayout2.xml" /><Relationship Id="rId4" Type="http://schemas.openxmlformats.org/officeDocument/2006/relationships/hyperlink" Target="https://www.electrical4u.com/scada-system/" TargetMode="Externa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Unit 5</a:t>
            </a:r>
            <a:br>
              <a:rPr lang="en-US" dirty="0"/>
            </a:br>
            <a:r>
              <a:rPr lang="en-US" dirty="0"/>
              <a:t> Control systems</a:t>
            </a:r>
          </a:p>
        </p:txBody>
      </p:sp>
    </p:spTree>
    <p:extLst>
      <p:ext uri="{BB962C8B-B14F-4D97-AF65-F5344CB8AC3E}">
        <p14:creationId xmlns:p14="http://schemas.microsoft.com/office/powerpoint/2010/main" val="143054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74" y="252437"/>
            <a:ext cx="10012680" cy="703385"/>
          </a:xfrm>
        </p:spPr>
        <p:txBody>
          <a:bodyPr>
            <a:normAutofit/>
          </a:bodyPr>
          <a:lstStyle/>
          <a:p>
            <a:r>
              <a:rPr lang="en-US" dirty="0"/>
              <a:t>Proportional controller</a:t>
            </a:r>
            <a:endParaRPr lang="en-GB" dirty="0"/>
          </a:p>
        </p:txBody>
      </p:sp>
      <p:pic>
        <p:nvPicPr>
          <p:cNvPr id="2050" name="Picture 2"/>
          <p:cNvPicPr>
            <a:picLocks noGrp="1" noChangeAspect="1" noChangeArrowheads="1"/>
          </p:cNvPicPr>
          <p:nvPr>
            <p:ph idx="1"/>
          </p:nvPr>
        </p:nvPicPr>
        <p:blipFill>
          <a:blip r:embed="rId2"/>
          <a:srcRect b="58508"/>
          <a:stretch>
            <a:fillRect/>
          </a:stretch>
        </p:blipFill>
        <p:spPr bwMode="auto">
          <a:xfrm>
            <a:off x="1711461" y="2064156"/>
            <a:ext cx="5684275" cy="111603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t="5689" b="39581"/>
          <a:stretch>
            <a:fillRect/>
          </a:stretch>
        </p:blipFill>
        <p:spPr bwMode="auto">
          <a:xfrm>
            <a:off x="2677056" y="4885872"/>
            <a:ext cx="4958920" cy="930728"/>
          </a:xfrm>
          <a:prstGeom prst="rect">
            <a:avLst/>
          </a:prstGeom>
          <a:noFill/>
          <a:ln w="9525">
            <a:noFill/>
            <a:miter lim="800000"/>
            <a:headEnd/>
            <a:tailEnd/>
          </a:ln>
          <a:effectLst/>
        </p:spPr>
      </p:pic>
      <p:sp>
        <p:nvSpPr>
          <p:cNvPr id="8" name="Rectangle 7"/>
          <p:cNvSpPr/>
          <p:nvPr/>
        </p:nvSpPr>
        <p:spPr>
          <a:xfrm>
            <a:off x="4399495" y="3584415"/>
            <a:ext cx="4749377" cy="400110"/>
          </a:xfrm>
          <a:prstGeom prst="rect">
            <a:avLst/>
          </a:prstGeom>
        </p:spPr>
        <p:txBody>
          <a:bodyPr wrap="none">
            <a:spAutoFit/>
          </a:bodyPr>
          <a:lstStyle/>
          <a:p>
            <a:r>
              <a:rPr lang="en-GB" sz="2000" b="1" dirty="0"/>
              <a:t>output of the P-controller for the input E(s) </a:t>
            </a:r>
          </a:p>
        </p:txBody>
      </p:sp>
      <p:sp>
        <p:nvSpPr>
          <p:cNvPr id="9" name="TextBox 8"/>
          <p:cNvSpPr txBox="1"/>
          <p:nvPr/>
        </p:nvSpPr>
        <p:spPr>
          <a:xfrm>
            <a:off x="4353168" y="4248220"/>
            <a:ext cx="4670474" cy="400110"/>
          </a:xfrm>
          <a:prstGeom prst="rect">
            <a:avLst/>
          </a:prstGeom>
          <a:noFill/>
        </p:spPr>
        <p:txBody>
          <a:bodyPr wrap="square" rtlCol="0">
            <a:spAutoFit/>
          </a:bodyPr>
          <a:lstStyle/>
          <a:p>
            <a:r>
              <a:rPr lang="en-GB" sz="2000" b="1" dirty="0"/>
              <a:t>Transfer function of the P-controller</a:t>
            </a:r>
          </a:p>
        </p:txBody>
      </p:sp>
      <p:pic>
        <p:nvPicPr>
          <p:cNvPr id="10" name="Picture 2"/>
          <p:cNvPicPr>
            <a:picLocks noChangeAspect="1" noChangeArrowheads="1"/>
          </p:cNvPicPr>
          <p:nvPr/>
        </p:nvPicPr>
        <p:blipFill>
          <a:blip r:embed="rId2"/>
          <a:srcRect t="42476" r="48233"/>
          <a:stretch>
            <a:fillRect/>
          </a:stretch>
        </p:blipFill>
        <p:spPr bwMode="auto">
          <a:xfrm>
            <a:off x="1513284" y="3229094"/>
            <a:ext cx="2942602" cy="1547265"/>
          </a:xfrm>
          <a:prstGeom prst="rect">
            <a:avLst/>
          </a:prstGeom>
          <a:noFill/>
          <a:ln w="9525">
            <a:noFill/>
            <a:miter lim="800000"/>
            <a:headEnd/>
            <a:tailEnd/>
          </a:ln>
          <a:effectLst/>
        </p:spPr>
      </p:pic>
      <p:sp>
        <p:nvSpPr>
          <p:cNvPr id="11" name="TextBox 10"/>
          <p:cNvSpPr txBox="1"/>
          <p:nvPr/>
        </p:nvSpPr>
        <p:spPr>
          <a:xfrm>
            <a:off x="1069143" y="1055077"/>
            <a:ext cx="9523829" cy="1292662"/>
          </a:xfrm>
          <a:prstGeom prst="rect">
            <a:avLst/>
          </a:prstGeom>
          <a:noFill/>
        </p:spPr>
        <p:txBody>
          <a:bodyPr wrap="square" rtlCol="0">
            <a:spAutoFit/>
          </a:bodyPr>
          <a:lstStyle/>
          <a:p>
            <a:r>
              <a:rPr lang="en-US" sz="2000" b="1" dirty="0"/>
              <a:t>In a controller, with proportional control action, there is a continuous relationship between the output of the controller (u(t)) (Manipulated Variable) and Actuating Error Signal e(t) (deviation).</a:t>
            </a:r>
          </a:p>
          <a:p>
            <a:endParaRPr lang="en-GB" dirty="0"/>
          </a:p>
        </p:txBody>
      </p:sp>
      <p:sp>
        <p:nvSpPr>
          <p:cNvPr id="12" name="TextBox 11"/>
          <p:cNvSpPr txBox="1"/>
          <p:nvPr/>
        </p:nvSpPr>
        <p:spPr>
          <a:xfrm>
            <a:off x="3200400" y="6096000"/>
            <a:ext cx="4406900" cy="400110"/>
          </a:xfrm>
          <a:prstGeom prst="rect">
            <a:avLst/>
          </a:prstGeom>
          <a:noFill/>
        </p:spPr>
        <p:txBody>
          <a:bodyPr wrap="square" rtlCol="0">
            <a:spAutoFit/>
          </a:bodyPr>
          <a:lstStyle/>
          <a:p>
            <a:r>
              <a:rPr lang="en-GB" sz="2000" dirty="0"/>
              <a:t>Block diagram of Proportional controller</a:t>
            </a: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l="19032" t="15960"/>
          <a:stretch>
            <a:fillRect/>
          </a:stretch>
        </p:blipFill>
        <p:spPr bwMode="auto">
          <a:xfrm>
            <a:off x="8374446" y="4165600"/>
            <a:ext cx="3817554"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9131300" y="6311900"/>
            <a:ext cx="1473200" cy="369332"/>
          </a:xfrm>
          <a:prstGeom prst="rect">
            <a:avLst/>
          </a:prstGeom>
          <a:noFill/>
        </p:spPr>
        <p:txBody>
          <a:bodyPr wrap="square" rtlCol="0">
            <a:spAutoFit/>
          </a:bodyPr>
          <a:lstStyle/>
          <a:p>
            <a:r>
              <a:rPr lang="en-GB" dirty="0"/>
              <a:t>Response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45" y="205388"/>
            <a:ext cx="9720072" cy="568335"/>
          </a:xfrm>
        </p:spPr>
        <p:txBody>
          <a:bodyPr>
            <a:normAutofit fontScale="90000"/>
          </a:bodyPr>
          <a:lstStyle/>
          <a:p>
            <a:r>
              <a:rPr lang="en-US" dirty="0"/>
              <a:t>Integral controller</a:t>
            </a:r>
            <a:endParaRPr lang="en-GB" dirty="0"/>
          </a:p>
        </p:txBody>
      </p:sp>
      <p:pic>
        <p:nvPicPr>
          <p:cNvPr id="3074" name="Picture 2"/>
          <p:cNvPicPr>
            <a:picLocks noGrp="1" noChangeAspect="1" noChangeArrowheads="1"/>
          </p:cNvPicPr>
          <p:nvPr>
            <p:ph idx="1"/>
          </p:nvPr>
        </p:nvPicPr>
        <p:blipFill>
          <a:blip r:embed="rId2"/>
          <a:srcRect b="65721"/>
          <a:stretch>
            <a:fillRect/>
          </a:stretch>
        </p:blipFill>
        <p:spPr bwMode="auto">
          <a:xfrm>
            <a:off x="858130" y="1351675"/>
            <a:ext cx="7765365" cy="955426"/>
          </a:xfrm>
          <a:prstGeom prst="rect">
            <a:avLst/>
          </a:prstGeom>
          <a:noFill/>
          <a:ln w="9525">
            <a:noFill/>
            <a:miter lim="800000"/>
            <a:headEnd/>
            <a:tailEnd/>
          </a:ln>
          <a:effectLst/>
        </p:spPr>
      </p:pic>
      <p:sp>
        <p:nvSpPr>
          <p:cNvPr id="5" name="TextBox 4"/>
          <p:cNvSpPr txBox="1"/>
          <p:nvPr/>
        </p:nvSpPr>
        <p:spPr>
          <a:xfrm>
            <a:off x="839372" y="689317"/>
            <a:ext cx="11352628" cy="707886"/>
          </a:xfrm>
          <a:prstGeom prst="rect">
            <a:avLst/>
          </a:prstGeom>
          <a:noFill/>
        </p:spPr>
        <p:txBody>
          <a:bodyPr wrap="square" rtlCol="0">
            <a:spAutoFit/>
          </a:bodyPr>
          <a:lstStyle/>
          <a:p>
            <a:r>
              <a:rPr lang="en-GB" sz="2000" b="1" dirty="0"/>
              <a:t>The integral controller is a device that produces a control signal u(t) which is proportional to the integral of the input error signal, e(t).</a:t>
            </a:r>
          </a:p>
        </p:txBody>
      </p:sp>
      <p:sp>
        <p:nvSpPr>
          <p:cNvPr id="6" name="Rectangle 5"/>
          <p:cNvSpPr/>
          <p:nvPr/>
        </p:nvSpPr>
        <p:spPr>
          <a:xfrm>
            <a:off x="4568309" y="2599677"/>
            <a:ext cx="4749377" cy="400110"/>
          </a:xfrm>
          <a:prstGeom prst="rect">
            <a:avLst/>
          </a:prstGeom>
        </p:spPr>
        <p:txBody>
          <a:bodyPr wrap="none">
            <a:spAutoFit/>
          </a:bodyPr>
          <a:lstStyle/>
          <a:p>
            <a:r>
              <a:rPr lang="en-GB" sz="2000" b="1" dirty="0"/>
              <a:t>output of the I-controller for the input E(s) </a:t>
            </a:r>
          </a:p>
        </p:txBody>
      </p:sp>
      <p:sp>
        <p:nvSpPr>
          <p:cNvPr id="7" name="TextBox 6"/>
          <p:cNvSpPr txBox="1"/>
          <p:nvPr/>
        </p:nvSpPr>
        <p:spPr>
          <a:xfrm>
            <a:off x="4564182" y="3221279"/>
            <a:ext cx="4670474" cy="400110"/>
          </a:xfrm>
          <a:prstGeom prst="rect">
            <a:avLst/>
          </a:prstGeom>
          <a:noFill/>
        </p:spPr>
        <p:txBody>
          <a:bodyPr wrap="square" rtlCol="0">
            <a:spAutoFit/>
          </a:bodyPr>
          <a:lstStyle/>
          <a:p>
            <a:r>
              <a:rPr lang="en-GB" sz="2000" b="1" dirty="0"/>
              <a:t>Transfer function of the I-controller</a:t>
            </a:r>
          </a:p>
        </p:txBody>
      </p:sp>
      <p:pic>
        <p:nvPicPr>
          <p:cNvPr id="3075" name="Picture 3"/>
          <p:cNvPicPr>
            <a:picLocks noChangeAspect="1" noChangeArrowheads="1"/>
          </p:cNvPicPr>
          <p:nvPr/>
        </p:nvPicPr>
        <p:blipFill>
          <a:blip r:embed="rId3"/>
          <a:srcRect b="19083"/>
          <a:stretch>
            <a:fillRect/>
          </a:stretch>
        </p:blipFill>
        <p:spPr bwMode="auto">
          <a:xfrm>
            <a:off x="1105413" y="3772119"/>
            <a:ext cx="5754902" cy="1358681"/>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t="25904" r="51860"/>
          <a:stretch>
            <a:fillRect/>
          </a:stretch>
        </p:blipFill>
        <p:spPr bwMode="auto">
          <a:xfrm>
            <a:off x="886264" y="1881917"/>
            <a:ext cx="3699803" cy="2043967"/>
          </a:xfrm>
          <a:prstGeom prst="rect">
            <a:avLst/>
          </a:prstGeom>
          <a:noFill/>
          <a:ln w="9525">
            <a:noFill/>
            <a:miter lim="800000"/>
            <a:headEnd/>
            <a:tailEnd/>
          </a:ln>
          <a:effectLst/>
        </p:spPr>
      </p:pic>
      <p:sp>
        <p:nvSpPr>
          <p:cNvPr id="11" name="TextBox 10"/>
          <p:cNvSpPr txBox="1"/>
          <p:nvPr/>
        </p:nvSpPr>
        <p:spPr>
          <a:xfrm>
            <a:off x="970671" y="5486400"/>
            <a:ext cx="10030264" cy="1323439"/>
          </a:xfrm>
          <a:prstGeom prst="rect">
            <a:avLst/>
          </a:prstGeom>
          <a:noFill/>
        </p:spPr>
        <p:txBody>
          <a:bodyPr wrap="square" rtlCol="0">
            <a:spAutoFit/>
          </a:bodyPr>
          <a:lstStyle/>
          <a:p>
            <a:pPr algn="just"/>
            <a:r>
              <a:rPr lang="en-GB" sz="2000" b="1" dirty="0"/>
              <a:t>The integral controller removes or reduces the steady error without the need for manual reset. Hence the I-controller is sometimes called automatic reset. The drawback in integral controller is that it may lead to oscillatory response of increasing or decreasing amplitude which is 3.mdesirable and the system may become unstable</a:t>
            </a:r>
          </a:p>
        </p:txBody>
      </p:sp>
      <p:sp>
        <p:nvSpPr>
          <p:cNvPr id="12" name="Rectangle 11"/>
          <p:cNvSpPr/>
          <p:nvPr/>
        </p:nvSpPr>
        <p:spPr>
          <a:xfrm>
            <a:off x="2013084" y="5174734"/>
            <a:ext cx="3819700" cy="400110"/>
          </a:xfrm>
          <a:prstGeom prst="rect">
            <a:avLst/>
          </a:prstGeom>
        </p:spPr>
        <p:txBody>
          <a:bodyPr wrap="none">
            <a:spAutoFit/>
          </a:bodyPr>
          <a:lstStyle/>
          <a:p>
            <a:r>
              <a:rPr lang="en-GB" sz="2000" dirty="0"/>
              <a:t>Block diagram of Integral controller</a:t>
            </a: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700" y="3584169"/>
            <a:ext cx="3289300" cy="160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289800" y="5067300"/>
            <a:ext cx="2552700" cy="369332"/>
          </a:xfrm>
          <a:prstGeom prst="rect">
            <a:avLst/>
          </a:prstGeom>
          <a:noFill/>
        </p:spPr>
        <p:txBody>
          <a:bodyPr wrap="square" rtlCol="0">
            <a:spAutoFit/>
          </a:bodyPr>
          <a:lstStyle/>
          <a:p>
            <a:r>
              <a:rPr lang="en-GB" dirty="0"/>
              <a:t>Response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90366"/>
          </a:xfrm>
        </p:spPr>
        <p:txBody>
          <a:bodyPr/>
          <a:lstStyle/>
          <a:p>
            <a:r>
              <a:rPr lang="en-US" dirty="0"/>
              <a:t>Differential controller</a:t>
            </a:r>
          </a:p>
        </p:txBody>
      </p:sp>
      <p:sp>
        <p:nvSpPr>
          <p:cNvPr id="3" name="Content Placeholder 2"/>
          <p:cNvSpPr>
            <a:spLocks noGrp="1"/>
          </p:cNvSpPr>
          <p:nvPr>
            <p:ph idx="1"/>
          </p:nvPr>
        </p:nvSpPr>
        <p:spPr>
          <a:xfrm>
            <a:off x="1024128" y="1575582"/>
            <a:ext cx="9720073" cy="4733778"/>
          </a:xfrm>
        </p:spPr>
        <p:txBody>
          <a:bodyPr/>
          <a:lstStyle/>
          <a:p>
            <a:r>
              <a:rPr lang="en-US" dirty="0"/>
              <a:t>In controller with derivative control action the output of the controller depends on the rate of change of the e(t)</a:t>
            </a:r>
          </a:p>
          <a:p>
            <a:endParaRPr lang="en-US" dirty="0"/>
          </a:p>
        </p:txBody>
      </p:sp>
      <p:pic>
        <p:nvPicPr>
          <p:cNvPr id="4" name="Picture 3"/>
          <p:cNvPicPr/>
          <p:nvPr/>
        </p:nvPicPr>
        <p:blipFill>
          <a:blip r:embed="rId2"/>
          <a:stretch>
            <a:fillRect/>
          </a:stretch>
        </p:blipFill>
        <p:spPr>
          <a:xfrm>
            <a:off x="1683639" y="3383720"/>
            <a:ext cx="4200525" cy="1571625"/>
          </a:xfrm>
          <a:prstGeom prst="rect">
            <a:avLst/>
          </a:prstGeom>
        </p:spPr>
      </p:pic>
      <p:pic>
        <p:nvPicPr>
          <p:cNvPr id="5" name="Picture 4"/>
          <p:cNvPicPr/>
          <p:nvPr/>
        </p:nvPicPr>
        <p:blipFill>
          <a:blip r:embed="rId3"/>
          <a:stretch>
            <a:fillRect/>
          </a:stretch>
        </p:blipFill>
        <p:spPr>
          <a:xfrm>
            <a:off x="6603999" y="2138289"/>
            <a:ext cx="3285589" cy="3957712"/>
          </a:xfrm>
          <a:prstGeom prst="rect">
            <a:avLst/>
          </a:prstGeom>
        </p:spPr>
      </p:pic>
      <p:sp>
        <p:nvSpPr>
          <p:cNvPr id="6" name="Rectangle 5"/>
          <p:cNvSpPr/>
          <p:nvPr/>
        </p:nvSpPr>
        <p:spPr>
          <a:xfrm>
            <a:off x="1936884" y="5200134"/>
            <a:ext cx="4190891" cy="400110"/>
          </a:xfrm>
          <a:prstGeom prst="rect">
            <a:avLst/>
          </a:prstGeom>
        </p:spPr>
        <p:txBody>
          <a:bodyPr wrap="none">
            <a:spAutoFit/>
          </a:bodyPr>
          <a:lstStyle/>
          <a:p>
            <a:r>
              <a:rPr lang="en-GB" sz="2000" dirty="0"/>
              <a:t>Block diagram of Differential controller</a:t>
            </a:r>
          </a:p>
        </p:txBody>
      </p:sp>
    </p:spTree>
    <p:extLst>
      <p:ext uri="{BB962C8B-B14F-4D97-AF65-F5344CB8AC3E}">
        <p14:creationId xmlns:p14="http://schemas.microsoft.com/office/powerpoint/2010/main" val="10788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97" y="253218"/>
            <a:ext cx="9973993" cy="351694"/>
          </a:xfrm>
        </p:spPr>
        <p:txBody>
          <a:bodyPr>
            <a:noAutofit/>
          </a:bodyPr>
          <a:lstStyle/>
          <a:p>
            <a:pPr algn="just"/>
            <a:r>
              <a:rPr lang="en-US" dirty="0"/>
              <a:t>PI controller</a:t>
            </a:r>
            <a:endParaRPr lang="en-GB" b="1" cap="none" dirty="0">
              <a:solidFill>
                <a:schemeClr val="tx1"/>
              </a:solidFill>
              <a:latin typeface="+mn-lt"/>
              <a:ea typeface="+mn-ea"/>
              <a:cs typeface="+mn-cs"/>
            </a:endParaRPr>
          </a:p>
        </p:txBody>
      </p:sp>
      <p:pic>
        <p:nvPicPr>
          <p:cNvPr id="4098" name="Picture 2"/>
          <p:cNvPicPr>
            <a:picLocks noGrp="1" noChangeAspect="1" noChangeArrowheads="1"/>
          </p:cNvPicPr>
          <p:nvPr>
            <p:ph idx="1"/>
          </p:nvPr>
        </p:nvPicPr>
        <p:blipFill>
          <a:blip r:embed="rId2"/>
          <a:srcRect r="923"/>
          <a:stretch>
            <a:fillRect/>
          </a:stretch>
        </p:blipFill>
        <p:spPr bwMode="auto">
          <a:xfrm>
            <a:off x="1139483" y="1438978"/>
            <a:ext cx="8243668" cy="1887381"/>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t="22655" r="55857"/>
          <a:stretch>
            <a:fillRect/>
          </a:stretch>
        </p:blipFill>
        <p:spPr bwMode="auto">
          <a:xfrm>
            <a:off x="239151" y="3319976"/>
            <a:ext cx="3542129" cy="1406768"/>
          </a:xfrm>
          <a:prstGeom prst="rect">
            <a:avLst/>
          </a:prstGeom>
          <a:noFill/>
          <a:ln w="9525">
            <a:noFill/>
            <a:miter lim="800000"/>
            <a:headEnd/>
            <a:tailEnd/>
          </a:ln>
          <a:effectLst/>
        </p:spPr>
      </p:pic>
      <p:sp>
        <p:nvSpPr>
          <p:cNvPr id="7" name="TextBox 6"/>
          <p:cNvSpPr txBox="1"/>
          <p:nvPr/>
        </p:nvSpPr>
        <p:spPr>
          <a:xfrm>
            <a:off x="858129" y="2912011"/>
            <a:ext cx="9439422" cy="400110"/>
          </a:xfrm>
          <a:prstGeom prst="rect">
            <a:avLst/>
          </a:prstGeom>
          <a:noFill/>
        </p:spPr>
        <p:txBody>
          <a:bodyPr wrap="square" rtlCol="0">
            <a:spAutoFit/>
          </a:bodyPr>
          <a:lstStyle/>
          <a:p>
            <a:r>
              <a:rPr lang="en-GB" sz="2000" b="1" dirty="0"/>
              <a:t>On taking Laplace transform of the equation (1) with zero initial conditions we get,</a:t>
            </a:r>
          </a:p>
        </p:txBody>
      </p:sp>
      <p:pic>
        <p:nvPicPr>
          <p:cNvPr id="4101" name="Picture 5"/>
          <p:cNvPicPr>
            <a:picLocks noChangeAspect="1" noChangeArrowheads="1"/>
          </p:cNvPicPr>
          <p:nvPr/>
        </p:nvPicPr>
        <p:blipFill>
          <a:blip r:embed="rId4"/>
          <a:srcRect t="8625" b="22764"/>
          <a:stretch>
            <a:fillRect/>
          </a:stretch>
        </p:blipFill>
        <p:spPr bwMode="auto">
          <a:xfrm>
            <a:off x="1210326" y="4867422"/>
            <a:ext cx="10900552" cy="1342878"/>
          </a:xfrm>
          <a:prstGeom prst="rect">
            <a:avLst/>
          </a:prstGeom>
          <a:noFill/>
          <a:ln w="9525">
            <a:noFill/>
            <a:miter lim="800000"/>
            <a:headEnd/>
            <a:tailEnd/>
          </a:ln>
          <a:effectLst/>
        </p:spPr>
      </p:pic>
      <p:sp>
        <p:nvSpPr>
          <p:cNvPr id="9" name="TextBox 8"/>
          <p:cNvSpPr txBox="1"/>
          <p:nvPr/>
        </p:nvSpPr>
        <p:spPr>
          <a:xfrm>
            <a:off x="900332" y="773724"/>
            <a:ext cx="10803988" cy="707886"/>
          </a:xfrm>
          <a:prstGeom prst="rect">
            <a:avLst/>
          </a:prstGeom>
          <a:noFill/>
        </p:spPr>
        <p:txBody>
          <a:bodyPr wrap="square" rtlCol="0">
            <a:spAutoFit/>
          </a:bodyPr>
          <a:lstStyle/>
          <a:p>
            <a:pPr algn="just"/>
            <a:r>
              <a:rPr lang="en-GB" sz="2000" b="1" dirty="0"/>
              <a:t>The proportional plus integral controller (pi-controller) produces an output signal consisting of two terms : one proportional to error signal and the other proportional to the integral of error signal.</a:t>
            </a:r>
            <a:endParaRPr lang="en-GB" sz="2000" dirty="0"/>
          </a:p>
        </p:txBody>
      </p:sp>
      <p:sp>
        <p:nvSpPr>
          <p:cNvPr id="10" name="TextBox 9"/>
          <p:cNvSpPr txBox="1"/>
          <p:nvPr/>
        </p:nvSpPr>
        <p:spPr>
          <a:xfrm>
            <a:off x="9017390" y="1547446"/>
            <a:ext cx="1659988" cy="369332"/>
          </a:xfrm>
          <a:prstGeom prst="rect">
            <a:avLst/>
          </a:prstGeom>
          <a:noFill/>
        </p:spPr>
        <p:txBody>
          <a:bodyPr wrap="square" rtlCol="0">
            <a:spAutoFit/>
          </a:bodyPr>
          <a:lstStyle/>
          <a:p>
            <a:r>
              <a:rPr lang="en-GB" b="1" dirty="0"/>
              <a:t>........(1)</a:t>
            </a:r>
          </a:p>
        </p:txBody>
      </p:sp>
      <p:sp>
        <p:nvSpPr>
          <p:cNvPr id="11" name="Rectangle 10"/>
          <p:cNvSpPr/>
          <p:nvPr/>
        </p:nvSpPr>
        <p:spPr>
          <a:xfrm>
            <a:off x="3892684" y="6203434"/>
            <a:ext cx="3302827" cy="400110"/>
          </a:xfrm>
          <a:prstGeom prst="rect">
            <a:avLst/>
          </a:prstGeom>
        </p:spPr>
        <p:txBody>
          <a:bodyPr wrap="none">
            <a:spAutoFit/>
          </a:bodyPr>
          <a:lstStyle/>
          <a:p>
            <a:r>
              <a:rPr lang="en-GB" sz="2000" dirty="0"/>
              <a:t>Block diagram of PI- controller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28" y="166116"/>
            <a:ext cx="9720072" cy="1499616"/>
          </a:xfrm>
        </p:spPr>
        <p:txBody>
          <a:bodyPr/>
          <a:lstStyle/>
          <a:p>
            <a:r>
              <a:rPr lang="en-US" dirty="0"/>
              <a:t>PI controller</a:t>
            </a:r>
            <a:endParaRPr lang="en-GB" dirty="0"/>
          </a:p>
        </p:txBody>
      </p:sp>
      <p:sp>
        <p:nvSpPr>
          <p:cNvPr id="3" name="Content Placeholder 2"/>
          <p:cNvSpPr>
            <a:spLocks noGrp="1"/>
          </p:cNvSpPr>
          <p:nvPr>
            <p:ph idx="1"/>
          </p:nvPr>
        </p:nvSpPr>
        <p:spPr>
          <a:xfrm>
            <a:off x="947928" y="1270000"/>
            <a:ext cx="9720073" cy="4023360"/>
          </a:xfrm>
        </p:spPr>
        <p:txBody>
          <a:bodyPr/>
          <a:lstStyle/>
          <a:p>
            <a:r>
              <a:rPr lang="en-GB" dirty="0"/>
              <a:t>The advantages of both P-controller and I-controller are combined in PI-controller. </a:t>
            </a:r>
          </a:p>
          <a:p>
            <a:r>
              <a:rPr lang="en-GB" dirty="0"/>
              <a:t>The proportional action increases the loop gain and makes the system less sensitive to variations of system parameters. </a:t>
            </a:r>
          </a:p>
          <a:p>
            <a:r>
              <a:rPr lang="en-GB" dirty="0"/>
              <a:t>The integral action eliminates or reduces the steady state error. </a:t>
            </a:r>
          </a:p>
          <a:p>
            <a:r>
              <a:rPr lang="en-GB" dirty="0"/>
              <a:t>The integral control action is adjusted by varying the integral time. </a:t>
            </a:r>
          </a:p>
          <a:p>
            <a:r>
              <a:rPr lang="en-GB" dirty="0"/>
              <a:t>The change in value of K</a:t>
            </a:r>
            <a:r>
              <a:rPr lang="en-GB" sz="1400" b="1" dirty="0"/>
              <a:t>P</a:t>
            </a:r>
            <a:r>
              <a:rPr lang="en-GB" dirty="0"/>
              <a:t> affects both the proportional and integral parts of control action. The inverse of the integral time Ti is called the reset rate.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788" y="4086225"/>
            <a:ext cx="50768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4684"/>
          </a:xfrm>
        </p:spPr>
        <p:txBody>
          <a:bodyPr/>
          <a:lstStyle/>
          <a:p>
            <a:r>
              <a:rPr lang="en-US" dirty="0"/>
              <a:t>PD controller</a:t>
            </a:r>
            <a:endParaRPr lang="en-GB" dirty="0"/>
          </a:p>
        </p:txBody>
      </p:sp>
      <p:pic>
        <p:nvPicPr>
          <p:cNvPr id="5122" name="Picture 2"/>
          <p:cNvPicPr>
            <a:picLocks noGrp="1" noChangeAspect="1" noChangeArrowheads="1"/>
          </p:cNvPicPr>
          <p:nvPr>
            <p:ph idx="1"/>
          </p:nvPr>
        </p:nvPicPr>
        <p:blipFill>
          <a:blip r:embed="rId2"/>
          <a:srcRect/>
          <a:stretch>
            <a:fillRect/>
          </a:stretch>
        </p:blipFill>
        <p:spPr bwMode="auto">
          <a:xfrm>
            <a:off x="995026" y="2324687"/>
            <a:ext cx="8139792" cy="1481094"/>
          </a:xfrm>
          <a:prstGeom prst="rect">
            <a:avLst/>
          </a:prstGeom>
          <a:noFill/>
          <a:ln w="9525">
            <a:noFill/>
            <a:miter lim="800000"/>
            <a:headEnd/>
            <a:tailEnd/>
          </a:ln>
          <a:effectLst/>
        </p:spPr>
      </p:pic>
      <p:sp>
        <p:nvSpPr>
          <p:cNvPr id="5" name="TextBox 4"/>
          <p:cNvSpPr txBox="1"/>
          <p:nvPr/>
        </p:nvSpPr>
        <p:spPr>
          <a:xfrm>
            <a:off x="817294" y="1679330"/>
            <a:ext cx="10410092" cy="707886"/>
          </a:xfrm>
          <a:prstGeom prst="rect">
            <a:avLst/>
          </a:prstGeom>
          <a:noFill/>
        </p:spPr>
        <p:txBody>
          <a:bodyPr wrap="square" rtlCol="0">
            <a:spAutoFit/>
          </a:bodyPr>
          <a:lstStyle/>
          <a:p>
            <a:pPr algn="just"/>
            <a:r>
              <a:rPr lang="en-GB" sz="2000" b="1" dirty="0"/>
              <a:t>The proportional plus derivative controller produces an output signal consisting of two terms : one proportional to error signal and the other proportional to the derivative of error signal. </a:t>
            </a:r>
          </a:p>
        </p:txBody>
      </p:sp>
      <p:sp>
        <p:nvSpPr>
          <p:cNvPr id="8" name="TextBox 7"/>
          <p:cNvSpPr txBox="1"/>
          <p:nvPr/>
        </p:nvSpPr>
        <p:spPr>
          <a:xfrm>
            <a:off x="885287" y="3575342"/>
            <a:ext cx="9439422" cy="400110"/>
          </a:xfrm>
          <a:prstGeom prst="rect">
            <a:avLst/>
          </a:prstGeom>
          <a:noFill/>
        </p:spPr>
        <p:txBody>
          <a:bodyPr wrap="square" rtlCol="0">
            <a:spAutoFit/>
          </a:bodyPr>
          <a:lstStyle/>
          <a:p>
            <a:r>
              <a:rPr lang="en-GB" sz="2000" b="1" dirty="0"/>
              <a:t>On taking Laplace transform of the equation (1) with zero initial conditions we get,</a:t>
            </a:r>
          </a:p>
        </p:txBody>
      </p:sp>
      <p:sp>
        <p:nvSpPr>
          <p:cNvPr id="10" name="TextBox 9"/>
          <p:cNvSpPr txBox="1"/>
          <p:nvPr/>
        </p:nvSpPr>
        <p:spPr>
          <a:xfrm>
            <a:off x="8750885" y="2375486"/>
            <a:ext cx="1659988" cy="369332"/>
          </a:xfrm>
          <a:prstGeom prst="rect">
            <a:avLst/>
          </a:prstGeom>
          <a:noFill/>
        </p:spPr>
        <p:txBody>
          <a:bodyPr wrap="square" rtlCol="0">
            <a:spAutoFit/>
          </a:bodyPr>
          <a:lstStyle/>
          <a:p>
            <a:r>
              <a:rPr lang="en-GB" b="1" dirty="0"/>
              <a:t>........(1)</a:t>
            </a:r>
          </a:p>
        </p:txBody>
      </p:sp>
      <p:pic>
        <p:nvPicPr>
          <p:cNvPr id="5127" name="Picture 7"/>
          <p:cNvPicPr>
            <a:picLocks noChangeAspect="1" noChangeArrowheads="1"/>
          </p:cNvPicPr>
          <p:nvPr/>
        </p:nvPicPr>
        <p:blipFill>
          <a:blip r:embed="rId3"/>
          <a:srcRect b="16935"/>
          <a:stretch>
            <a:fillRect/>
          </a:stretch>
        </p:blipFill>
        <p:spPr bwMode="auto">
          <a:xfrm>
            <a:off x="1016000" y="5029200"/>
            <a:ext cx="9694848" cy="126341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2439543" y="3919538"/>
            <a:ext cx="2680056" cy="1046162"/>
          </a:xfrm>
          <a:prstGeom prst="rect">
            <a:avLst/>
          </a:prstGeom>
          <a:noFill/>
          <a:ln w="9525">
            <a:noFill/>
            <a:miter lim="800000"/>
            <a:headEnd/>
            <a:tailEnd/>
          </a:ln>
          <a:effectLst/>
        </p:spPr>
      </p:pic>
      <p:sp>
        <p:nvSpPr>
          <p:cNvPr id="15" name="Rectangle 14"/>
          <p:cNvSpPr/>
          <p:nvPr/>
        </p:nvSpPr>
        <p:spPr>
          <a:xfrm>
            <a:off x="3727584" y="6152634"/>
            <a:ext cx="3402213" cy="400110"/>
          </a:xfrm>
          <a:prstGeom prst="rect">
            <a:avLst/>
          </a:prstGeom>
        </p:spPr>
        <p:txBody>
          <a:bodyPr wrap="none">
            <a:spAutoFit/>
          </a:bodyPr>
          <a:lstStyle/>
          <a:p>
            <a:r>
              <a:rPr lang="en-GB" sz="2000" dirty="0"/>
              <a:t>Block diagram of PD- controller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93116"/>
            <a:ext cx="9720072" cy="773684"/>
          </a:xfrm>
        </p:spPr>
        <p:txBody>
          <a:bodyPr/>
          <a:lstStyle/>
          <a:p>
            <a:r>
              <a:rPr lang="en-US" dirty="0"/>
              <a:t>PD controller</a:t>
            </a:r>
            <a:endParaRPr lang="en-GB" dirty="0"/>
          </a:p>
        </p:txBody>
      </p:sp>
      <p:sp>
        <p:nvSpPr>
          <p:cNvPr id="3" name="Content Placeholder 2"/>
          <p:cNvSpPr>
            <a:spLocks noGrp="1"/>
          </p:cNvSpPr>
          <p:nvPr>
            <p:ph idx="1"/>
          </p:nvPr>
        </p:nvSpPr>
        <p:spPr>
          <a:xfrm>
            <a:off x="947928" y="977900"/>
            <a:ext cx="10875772" cy="3632200"/>
          </a:xfrm>
        </p:spPr>
        <p:txBody>
          <a:bodyPr>
            <a:normAutofit fontScale="92500"/>
          </a:bodyPr>
          <a:lstStyle/>
          <a:p>
            <a:pPr algn="just">
              <a:buNone/>
            </a:pPr>
            <a:r>
              <a:rPr lang="en-GB" dirty="0"/>
              <a:t>The derivative control acts on rate of change of error and not on the actual error signal . The derivative control action is effective during transient periods and so it does not produce corrective measures for any constant error</a:t>
            </a:r>
          </a:p>
          <a:p>
            <a:pPr algn="just">
              <a:buNone/>
            </a:pPr>
            <a:r>
              <a:rPr lang="en-GB" dirty="0"/>
              <a:t>Hence the derivative controller is never used alone, but it is employed in association with proportional and integral controllers. The derivative controller does not affect the steady state error directly but </a:t>
            </a:r>
            <a:r>
              <a:rPr lang="en-GB" dirty="0" err="1"/>
              <a:t>antipates</a:t>
            </a:r>
            <a:r>
              <a:rPr lang="en-GB" dirty="0"/>
              <a:t> the error, initiates an early corrective action and tends to increase the stability of the system. While derivative control action has an advantage of being anticipatory it has the disadvantage that it amplifies noise signals and may cause a saturation effect in the actuator. </a:t>
            </a:r>
          </a:p>
          <a:p>
            <a:pPr algn="just">
              <a:buNone/>
            </a:pPr>
            <a:r>
              <a:rPr lang="en-GB" dirty="0"/>
              <a:t>The derivative control action is adjusted by varying the derivative time. The change in the value K</a:t>
            </a:r>
            <a:r>
              <a:rPr lang="en-GB" sz="1600" b="1" dirty="0"/>
              <a:t>P</a:t>
            </a:r>
            <a:r>
              <a:rPr lang="en-GB" dirty="0"/>
              <a:t> affects both the proportional and derivative parts of control action. The derivative control is also called rate control.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4202333"/>
            <a:ext cx="3590925" cy="2439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609600" y="762001"/>
            <a:ext cx="11176000"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pPr>
            <a:r>
              <a:rPr lang="en-US" sz="5000" cap="all" spc="100" dirty="0">
                <a:solidFill>
                  <a:schemeClr val="tx1">
                    <a:lumMod val="95000"/>
                    <a:lumOff val="5000"/>
                  </a:schemeClr>
                </a:solidFill>
                <a:latin typeface="+mj-lt"/>
                <a:ea typeface="+mj-ea"/>
                <a:cs typeface="+mj-cs"/>
              </a:rPr>
              <a:t>The Characteristics of P, I, and D controllers</a:t>
            </a:r>
          </a:p>
          <a:p>
            <a:pPr>
              <a:spcBef>
                <a:spcPct val="50000"/>
              </a:spcBef>
            </a:pPr>
            <a:endParaRPr lang="en-US" b="1" dirty="0"/>
          </a:p>
          <a:p>
            <a:pPr>
              <a:spcBef>
                <a:spcPct val="50000"/>
              </a:spcBef>
            </a:pPr>
            <a:r>
              <a:rPr lang="en-US" sz="2400" dirty="0"/>
              <a:t>A </a:t>
            </a:r>
            <a:r>
              <a:rPr lang="en-US" sz="2400" b="1" dirty="0"/>
              <a:t>proportional controller (</a:t>
            </a:r>
            <a:r>
              <a:rPr lang="en-US" sz="2400" b="1" dirty="0" err="1"/>
              <a:t>Kp</a:t>
            </a:r>
            <a:r>
              <a:rPr lang="en-US" sz="2400" b="1" dirty="0"/>
              <a:t>) </a:t>
            </a:r>
            <a:r>
              <a:rPr lang="en-US" sz="2400" dirty="0"/>
              <a:t>will have the effect of reducing the rise time and will reduce, but never eliminate, the steady-state error. </a:t>
            </a:r>
          </a:p>
          <a:p>
            <a:pPr>
              <a:spcBef>
                <a:spcPct val="50000"/>
              </a:spcBef>
            </a:pPr>
            <a:endParaRPr lang="en-US" sz="1000" dirty="0"/>
          </a:p>
          <a:p>
            <a:pPr>
              <a:spcBef>
                <a:spcPct val="50000"/>
              </a:spcBef>
            </a:pPr>
            <a:r>
              <a:rPr lang="en-US" sz="2400" dirty="0"/>
              <a:t>An </a:t>
            </a:r>
            <a:r>
              <a:rPr lang="en-US" sz="2400" b="1" dirty="0"/>
              <a:t>integral control (Ki)</a:t>
            </a:r>
            <a:r>
              <a:rPr lang="en-US" sz="2400" dirty="0"/>
              <a:t> will have the effect of eliminating the steady-state error, but it may make the transient response worse. </a:t>
            </a:r>
          </a:p>
          <a:p>
            <a:pPr>
              <a:spcBef>
                <a:spcPct val="50000"/>
              </a:spcBef>
            </a:pPr>
            <a:endParaRPr lang="en-US" sz="1000" dirty="0"/>
          </a:p>
          <a:p>
            <a:pPr>
              <a:spcBef>
                <a:spcPct val="50000"/>
              </a:spcBef>
            </a:pPr>
            <a:r>
              <a:rPr lang="en-US" sz="2400" dirty="0"/>
              <a:t>A </a:t>
            </a:r>
            <a:r>
              <a:rPr lang="en-US" sz="2400" b="1" dirty="0"/>
              <a:t>derivative control (</a:t>
            </a:r>
            <a:r>
              <a:rPr lang="en-US" sz="2400" b="1" dirty="0" err="1"/>
              <a:t>Kd</a:t>
            </a:r>
            <a:r>
              <a:rPr lang="en-US" sz="2400" b="1" dirty="0"/>
              <a:t>)</a:t>
            </a:r>
            <a:r>
              <a:rPr lang="en-US" sz="2400" dirty="0"/>
              <a:t> will have the effect of increasing the stability of the system, reducing the overshoot, and improving the transient response.</a:t>
            </a:r>
          </a:p>
        </p:txBody>
      </p:sp>
    </p:spTree>
    <p:extLst>
      <p:ext uri="{BB962C8B-B14F-4D97-AF65-F5344CB8AC3E}">
        <p14:creationId xmlns:p14="http://schemas.microsoft.com/office/powerpoint/2010/main" val="298966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14400" y="838201"/>
            <a:ext cx="1005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t>Proportional Control</a:t>
            </a:r>
          </a:p>
          <a:p>
            <a:pPr>
              <a:spcBef>
                <a:spcPct val="50000"/>
              </a:spcBef>
            </a:pPr>
            <a:r>
              <a:rPr lang="en-US" sz="2400" dirty="0"/>
              <a:t>By only employing proportional control, a steady state error occurs.</a:t>
            </a:r>
          </a:p>
          <a:p>
            <a:pPr>
              <a:spcBef>
                <a:spcPct val="50000"/>
              </a:spcBef>
            </a:pPr>
            <a:endParaRPr lang="en-US" sz="2400" dirty="0"/>
          </a:p>
          <a:p>
            <a:pPr>
              <a:spcBef>
                <a:spcPct val="50000"/>
              </a:spcBef>
            </a:pPr>
            <a:r>
              <a:rPr lang="en-US" sz="2400" b="1" dirty="0"/>
              <a:t>Proportional and Integral Control </a:t>
            </a:r>
          </a:p>
          <a:p>
            <a:pPr>
              <a:spcBef>
                <a:spcPct val="50000"/>
              </a:spcBef>
            </a:pPr>
            <a:r>
              <a:rPr lang="en-US" sz="2400" dirty="0"/>
              <a:t>The response becomes more oscillatory and needs longer to settle, the error disappears.</a:t>
            </a:r>
          </a:p>
          <a:p>
            <a:pPr>
              <a:spcBef>
                <a:spcPct val="50000"/>
              </a:spcBef>
            </a:pPr>
            <a:endParaRPr lang="en-US" sz="2400" dirty="0"/>
          </a:p>
          <a:p>
            <a:pPr>
              <a:spcBef>
                <a:spcPct val="50000"/>
              </a:spcBef>
            </a:pPr>
            <a:r>
              <a:rPr lang="en-US" sz="2400" b="1" dirty="0"/>
              <a:t>Proportional, Integral and Derivative Control</a:t>
            </a:r>
          </a:p>
          <a:p>
            <a:pPr>
              <a:spcBef>
                <a:spcPct val="50000"/>
              </a:spcBef>
            </a:pPr>
            <a:r>
              <a:rPr lang="en-US" sz="2400" dirty="0"/>
              <a:t>All design specifications can be reached.</a:t>
            </a:r>
          </a:p>
        </p:txBody>
      </p:sp>
    </p:spTree>
    <p:extLst>
      <p:ext uri="{BB962C8B-B14F-4D97-AF65-F5344CB8AC3E}">
        <p14:creationId xmlns:p14="http://schemas.microsoft.com/office/powerpoint/2010/main" val="286409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406400" y="1524000"/>
            <a:ext cx="11277600" cy="4343400"/>
            <a:chOff x="-3" y="-3"/>
            <a:chExt cx="3784" cy="1654"/>
          </a:xfrm>
        </p:grpSpPr>
        <p:grpSp>
          <p:nvGrpSpPr>
            <p:cNvPr id="3" name="Group 62"/>
            <p:cNvGrpSpPr>
              <a:grpSpLocks/>
            </p:cNvGrpSpPr>
            <p:nvPr/>
          </p:nvGrpSpPr>
          <p:grpSpPr bwMode="auto">
            <a:xfrm>
              <a:off x="0" y="0"/>
              <a:ext cx="3778" cy="1648"/>
              <a:chOff x="0" y="0"/>
              <a:chExt cx="3778" cy="1648"/>
            </a:xfrm>
          </p:grpSpPr>
          <p:grpSp>
            <p:nvGrpSpPr>
              <p:cNvPr id="4" name="Group 23"/>
              <p:cNvGrpSpPr>
                <a:grpSpLocks/>
              </p:cNvGrpSpPr>
              <p:nvPr/>
            </p:nvGrpSpPr>
            <p:grpSpPr bwMode="auto">
              <a:xfrm>
                <a:off x="0" y="0"/>
                <a:ext cx="791" cy="403"/>
                <a:chOff x="0" y="0"/>
                <a:chExt cx="791" cy="403"/>
              </a:xfrm>
            </p:grpSpPr>
            <p:sp>
              <p:nvSpPr>
                <p:cNvPr id="5122" name="Rectangle 2"/>
                <p:cNvSpPr>
                  <a:spLocks noChangeArrowheads="1"/>
                </p:cNvSpPr>
                <p:nvPr/>
              </p:nvSpPr>
              <p:spPr bwMode="auto">
                <a:xfrm>
                  <a:off x="6" y="6"/>
                  <a:ext cx="77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CL RESPONSE</a:t>
                  </a:r>
                  <a:endParaRPr lang="en-US" sz="1600">
                    <a:cs typeface="Times New Roman" pitchFamily="18" charset="0"/>
                  </a:endParaRPr>
                </a:p>
                <a:p>
                  <a:pPr algn="ctr" eaLnBrk="0" hangingPunct="0"/>
                  <a:endParaRPr lang="en-US" sz="1600"/>
                </a:p>
              </p:txBody>
            </p:sp>
            <p:sp>
              <p:nvSpPr>
                <p:cNvPr id="5142" name="Rectangle 22"/>
                <p:cNvSpPr>
                  <a:spLocks noChangeArrowheads="1"/>
                </p:cNvSpPr>
                <p:nvPr/>
              </p:nvSpPr>
              <p:spPr bwMode="auto">
                <a:xfrm>
                  <a:off x="0" y="0"/>
                  <a:ext cx="7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 name="Group 25"/>
              <p:cNvGrpSpPr>
                <a:grpSpLocks/>
              </p:cNvGrpSpPr>
              <p:nvPr/>
            </p:nvGrpSpPr>
            <p:grpSpPr bwMode="auto">
              <a:xfrm>
                <a:off x="791" y="0"/>
                <a:ext cx="671" cy="403"/>
                <a:chOff x="791" y="0"/>
                <a:chExt cx="671" cy="403"/>
              </a:xfrm>
            </p:grpSpPr>
            <p:sp>
              <p:nvSpPr>
                <p:cNvPr id="5123" name="Rectangle 3"/>
                <p:cNvSpPr>
                  <a:spLocks noChangeArrowheads="1"/>
                </p:cNvSpPr>
                <p:nvPr/>
              </p:nvSpPr>
              <p:spPr bwMode="auto">
                <a:xfrm>
                  <a:off x="797" y="6"/>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RISE TIME</a:t>
                  </a:r>
                  <a:endParaRPr lang="en-US" sz="1600">
                    <a:cs typeface="Times New Roman" pitchFamily="18" charset="0"/>
                  </a:endParaRPr>
                </a:p>
                <a:p>
                  <a:pPr algn="ctr" eaLnBrk="0" hangingPunct="0"/>
                  <a:endParaRPr lang="en-US" sz="1600"/>
                </a:p>
              </p:txBody>
            </p:sp>
            <p:sp>
              <p:nvSpPr>
                <p:cNvPr id="5144" name="Rectangle 24"/>
                <p:cNvSpPr>
                  <a:spLocks noChangeArrowheads="1"/>
                </p:cNvSpPr>
                <p:nvPr/>
              </p:nvSpPr>
              <p:spPr bwMode="auto">
                <a:xfrm>
                  <a:off x="791" y="0"/>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 name="Group 27"/>
              <p:cNvGrpSpPr>
                <a:grpSpLocks/>
              </p:cNvGrpSpPr>
              <p:nvPr/>
            </p:nvGrpSpPr>
            <p:grpSpPr bwMode="auto">
              <a:xfrm>
                <a:off x="1462" y="0"/>
                <a:ext cx="747" cy="403"/>
                <a:chOff x="1462" y="0"/>
                <a:chExt cx="747" cy="403"/>
              </a:xfrm>
            </p:grpSpPr>
            <p:sp>
              <p:nvSpPr>
                <p:cNvPr id="5124" name="Rectangle 4"/>
                <p:cNvSpPr>
                  <a:spLocks noChangeArrowheads="1"/>
                </p:cNvSpPr>
                <p:nvPr/>
              </p:nvSpPr>
              <p:spPr bwMode="auto">
                <a:xfrm>
                  <a:off x="1468" y="6"/>
                  <a:ext cx="735"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OVERSHOOT</a:t>
                  </a:r>
                  <a:endParaRPr lang="en-US" sz="1600">
                    <a:cs typeface="Times New Roman" pitchFamily="18" charset="0"/>
                  </a:endParaRPr>
                </a:p>
                <a:p>
                  <a:pPr algn="ctr" eaLnBrk="0" hangingPunct="0"/>
                  <a:endParaRPr lang="en-US" sz="1600"/>
                </a:p>
              </p:txBody>
            </p:sp>
            <p:sp>
              <p:nvSpPr>
                <p:cNvPr id="5146" name="Rectangle 26"/>
                <p:cNvSpPr>
                  <a:spLocks noChangeArrowheads="1"/>
                </p:cNvSpPr>
                <p:nvPr/>
              </p:nvSpPr>
              <p:spPr bwMode="auto">
                <a:xfrm>
                  <a:off x="1462" y="0"/>
                  <a:ext cx="7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 name="Group 29"/>
              <p:cNvGrpSpPr>
                <a:grpSpLocks/>
              </p:cNvGrpSpPr>
              <p:nvPr/>
            </p:nvGrpSpPr>
            <p:grpSpPr bwMode="auto">
              <a:xfrm>
                <a:off x="2209" y="0"/>
                <a:ext cx="898" cy="403"/>
                <a:chOff x="2209" y="0"/>
                <a:chExt cx="898" cy="403"/>
              </a:xfrm>
            </p:grpSpPr>
            <p:sp>
              <p:nvSpPr>
                <p:cNvPr id="5125" name="Rectangle 5"/>
                <p:cNvSpPr>
                  <a:spLocks noChangeArrowheads="1"/>
                </p:cNvSpPr>
                <p:nvPr/>
              </p:nvSpPr>
              <p:spPr bwMode="auto">
                <a:xfrm>
                  <a:off x="2215" y="6"/>
                  <a:ext cx="886"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SETTLING TIME</a:t>
                  </a:r>
                  <a:endParaRPr lang="en-US" sz="1600">
                    <a:cs typeface="Times New Roman" pitchFamily="18" charset="0"/>
                  </a:endParaRPr>
                </a:p>
                <a:p>
                  <a:pPr algn="ctr" eaLnBrk="0" hangingPunct="0"/>
                  <a:endParaRPr lang="en-US" sz="1600"/>
                </a:p>
              </p:txBody>
            </p:sp>
            <p:sp>
              <p:nvSpPr>
                <p:cNvPr id="5148" name="Rectangle 28"/>
                <p:cNvSpPr>
                  <a:spLocks noChangeArrowheads="1"/>
                </p:cNvSpPr>
                <p:nvPr/>
              </p:nvSpPr>
              <p:spPr bwMode="auto">
                <a:xfrm>
                  <a:off x="2209" y="0"/>
                  <a:ext cx="89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8" name="Group 31"/>
              <p:cNvGrpSpPr>
                <a:grpSpLocks/>
              </p:cNvGrpSpPr>
              <p:nvPr/>
            </p:nvGrpSpPr>
            <p:grpSpPr bwMode="auto">
              <a:xfrm>
                <a:off x="3107" y="0"/>
                <a:ext cx="671" cy="403"/>
                <a:chOff x="3107" y="0"/>
                <a:chExt cx="671" cy="403"/>
              </a:xfrm>
            </p:grpSpPr>
            <p:sp>
              <p:nvSpPr>
                <p:cNvPr id="5126" name="Rectangle 6"/>
                <p:cNvSpPr>
                  <a:spLocks noChangeArrowheads="1"/>
                </p:cNvSpPr>
                <p:nvPr/>
              </p:nvSpPr>
              <p:spPr bwMode="auto">
                <a:xfrm>
                  <a:off x="3113" y="6"/>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S-S ERROR</a:t>
                  </a:r>
                  <a:endParaRPr lang="en-US" sz="1600">
                    <a:cs typeface="Times New Roman" pitchFamily="18" charset="0"/>
                  </a:endParaRPr>
                </a:p>
                <a:p>
                  <a:pPr algn="ctr" eaLnBrk="0" hangingPunct="0"/>
                  <a:endParaRPr lang="en-US" sz="1600"/>
                </a:p>
              </p:txBody>
            </p:sp>
            <p:sp>
              <p:nvSpPr>
                <p:cNvPr id="5150" name="Rectangle 30"/>
                <p:cNvSpPr>
                  <a:spLocks noChangeArrowheads="1"/>
                </p:cNvSpPr>
                <p:nvPr/>
              </p:nvSpPr>
              <p:spPr bwMode="auto">
                <a:xfrm>
                  <a:off x="3107" y="0"/>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9" name="Group 33"/>
              <p:cNvGrpSpPr>
                <a:grpSpLocks/>
              </p:cNvGrpSpPr>
              <p:nvPr/>
            </p:nvGrpSpPr>
            <p:grpSpPr bwMode="auto">
              <a:xfrm>
                <a:off x="0" y="415"/>
                <a:ext cx="791" cy="403"/>
                <a:chOff x="0" y="415"/>
                <a:chExt cx="791" cy="403"/>
              </a:xfrm>
            </p:grpSpPr>
            <p:sp>
              <p:nvSpPr>
                <p:cNvPr id="5127" name="Rectangle 7"/>
                <p:cNvSpPr>
                  <a:spLocks noChangeArrowheads="1"/>
                </p:cNvSpPr>
                <p:nvPr/>
              </p:nvSpPr>
              <p:spPr bwMode="auto">
                <a:xfrm>
                  <a:off x="6" y="421"/>
                  <a:ext cx="77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Kp</a:t>
                  </a:r>
                  <a:endParaRPr lang="en-US" sz="1600">
                    <a:cs typeface="Times New Roman" pitchFamily="18" charset="0"/>
                  </a:endParaRPr>
                </a:p>
                <a:p>
                  <a:pPr algn="ctr" eaLnBrk="0" hangingPunct="0"/>
                  <a:endParaRPr lang="en-US" sz="1600"/>
                </a:p>
              </p:txBody>
            </p:sp>
            <p:sp>
              <p:nvSpPr>
                <p:cNvPr id="5152" name="Rectangle 32"/>
                <p:cNvSpPr>
                  <a:spLocks noChangeArrowheads="1"/>
                </p:cNvSpPr>
                <p:nvPr/>
              </p:nvSpPr>
              <p:spPr bwMode="auto">
                <a:xfrm>
                  <a:off x="0" y="415"/>
                  <a:ext cx="7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 name="Group 35"/>
              <p:cNvGrpSpPr>
                <a:grpSpLocks/>
              </p:cNvGrpSpPr>
              <p:nvPr/>
            </p:nvGrpSpPr>
            <p:grpSpPr bwMode="auto">
              <a:xfrm>
                <a:off x="791" y="415"/>
                <a:ext cx="671" cy="403"/>
                <a:chOff x="791" y="415"/>
                <a:chExt cx="671" cy="403"/>
              </a:xfrm>
            </p:grpSpPr>
            <p:sp>
              <p:nvSpPr>
                <p:cNvPr id="5128" name="Rectangle 8"/>
                <p:cNvSpPr>
                  <a:spLocks noChangeArrowheads="1"/>
                </p:cNvSpPr>
                <p:nvPr/>
              </p:nvSpPr>
              <p:spPr bwMode="auto">
                <a:xfrm>
                  <a:off x="797" y="421"/>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Decrease</a:t>
                  </a:r>
                </a:p>
                <a:p>
                  <a:pPr algn="ctr" eaLnBrk="0" hangingPunct="0"/>
                  <a:endParaRPr lang="en-US" sz="1600"/>
                </a:p>
              </p:txBody>
            </p:sp>
            <p:sp>
              <p:nvSpPr>
                <p:cNvPr id="5154" name="Rectangle 34"/>
                <p:cNvSpPr>
                  <a:spLocks noChangeArrowheads="1"/>
                </p:cNvSpPr>
                <p:nvPr/>
              </p:nvSpPr>
              <p:spPr bwMode="auto">
                <a:xfrm>
                  <a:off x="791" y="415"/>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1" name="Group 37"/>
              <p:cNvGrpSpPr>
                <a:grpSpLocks/>
              </p:cNvGrpSpPr>
              <p:nvPr/>
            </p:nvGrpSpPr>
            <p:grpSpPr bwMode="auto">
              <a:xfrm>
                <a:off x="1462" y="415"/>
                <a:ext cx="747" cy="403"/>
                <a:chOff x="1462" y="415"/>
                <a:chExt cx="747" cy="403"/>
              </a:xfrm>
            </p:grpSpPr>
            <p:sp>
              <p:nvSpPr>
                <p:cNvPr id="5129" name="Rectangle 9"/>
                <p:cNvSpPr>
                  <a:spLocks noChangeArrowheads="1"/>
                </p:cNvSpPr>
                <p:nvPr/>
              </p:nvSpPr>
              <p:spPr bwMode="auto">
                <a:xfrm>
                  <a:off x="1468" y="421"/>
                  <a:ext cx="735"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Increase</a:t>
                  </a:r>
                </a:p>
                <a:p>
                  <a:pPr algn="ctr" eaLnBrk="0" hangingPunct="0"/>
                  <a:endParaRPr lang="en-US" sz="1600"/>
                </a:p>
              </p:txBody>
            </p:sp>
            <p:sp>
              <p:nvSpPr>
                <p:cNvPr id="5156" name="Rectangle 36"/>
                <p:cNvSpPr>
                  <a:spLocks noChangeArrowheads="1"/>
                </p:cNvSpPr>
                <p:nvPr/>
              </p:nvSpPr>
              <p:spPr bwMode="auto">
                <a:xfrm>
                  <a:off x="1462" y="415"/>
                  <a:ext cx="7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2" name="Group 39"/>
              <p:cNvGrpSpPr>
                <a:grpSpLocks/>
              </p:cNvGrpSpPr>
              <p:nvPr/>
            </p:nvGrpSpPr>
            <p:grpSpPr bwMode="auto">
              <a:xfrm>
                <a:off x="2209" y="415"/>
                <a:ext cx="898" cy="403"/>
                <a:chOff x="2209" y="415"/>
                <a:chExt cx="898" cy="403"/>
              </a:xfrm>
            </p:grpSpPr>
            <p:sp>
              <p:nvSpPr>
                <p:cNvPr id="5130" name="Rectangle 10"/>
                <p:cNvSpPr>
                  <a:spLocks noChangeArrowheads="1"/>
                </p:cNvSpPr>
                <p:nvPr/>
              </p:nvSpPr>
              <p:spPr bwMode="auto">
                <a:xfrm>
                  <a:off x="2215" y="421"/>
                  <a:ext cx="886"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Small Change</a:t>
                  </a:r>
                </a:p>
                <a:p>
                  <a:pPr algn="ctr" eaLnBrk="0" hangingPunct="0"/>
                  <a:endParaRPr lang="en-US" sz="1600"/>
                </a:p>
              </p:txBody>
            </p:sp>
            <p:sp>
              <p:nvSpPr>
                <p:cNvPr id="5158" name="Rectangle 38"/>
                <p:cNvSpPr>
                  <a:spLocks noChangeArrowheads="1"/>
                </p:cNvSpPr>
                <p:nvPr/>
              </p:nvSpPr>
              <p:spPr bwMode="auto">
                <a:xfrm>
                  <a:off x="2209" y="415"/>
                  <a:ext cx="89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3" name="Group 41"/>
              <p:cNvGrpSpPr>
                <a:grpSpLocks/>
              </p:cNvGrpSpPr>
              <p:nvPr/>
            </p:nvGrpSpPr>
            <p:grpSpPr bwMode="auto">
              <a:xfrm>
                <a:off x="3107" y="415"/>
                <a:ext cx="671" cy="403"/>
                <a:chOff x="3107" y="415"/>
                <a:chExt cx="671" cy="403"/>
              </a:xfrm>
            </p:grpSpPr>
            <p:sp>
              <p:nvSpPr>
                <p:cNvPr id="5131" name="Rectangle 11"/>
                <p:cNvSpPr>
                  <a:spLocks noChangeArrowheads="1"/>
                </p:cNvSpPr>
                <p:nvPr/>
              </p:nvSpPr>
              <p:spPr bwMode="auto">
                <a:xfrm>
                  <a:off x="3113" y="421"/>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Decrease</a:t>
                  </a:r>
                </a:p>
                <a:p>
                  <a:pPr algn="ctr" eaLnBrk="0" hangingPunct="0"/>
                  <a:endParaRPr lang="en-US" sz="1600"/>
                </a:p>
              </p:txBody>
            </p:sp>
            <p:sp>
              <p:nvSpPr>
                <p:cNvPr id="5160" name="Rectangle 40"/>
                <p:cNvSpPr>
                  <a:spLocks noChangeArrowheads="1"/>
                </p:cNvSpPr>
                <p:nvPr/>
              </p:nvSpPr>
              <p:spPr bwMode="auto">
                <a:xfrm>
                  <a:off x="3107" y="415"/>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4" name="Group 43"/>
              <p:cNvGrpSpPr>
                <a:grpSpLocks/>
              </p:cNvGrpSpPr>
              <p:nvPr/>
            </p:nvGrpSpPr>
            <p:grpSpPr bwMode="auto">
              <a:xfrm>
                <a:off x="0" y="830"/>
                <a:ext cx="791" cy="403"/>
                <a:chOff x="0" y="830"/>
                <a:chExt cx="791" cy="403"/>
              </a:xfrm>
            </p:grpSpPr>
            <p:sp>
              <p:nvSpPr>
                <p:cNvPr id="5132" name="Rectangle 12"/>
                <p:cNvSpPr>
                  <a:spLocks noChangeArrowheads="1"/>
                </p:cNvSpPr>
                <p:nvPr/>
              </p:nvSpPr>
              <p:spPr bwMode="auto">
                <a:xfrm>
                  <a:off x="6" y="836"/>
                  <a:ext cx="77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Ki</a:t>
                  </a:r>
                  <a:endParaRPr lang="en-US" sz="1600">
                    <a:cs typeface="Times New Roman" pitchFamily="18" charset="0"/>
                  </a:endParaRPr>
                </a:p>
                <a:p>
                  <a:pPr algn="ctr" eaLnBrk="0" hangingPunct="0"/>
                  <a:endParaRPr lang="en-US" sz="1600"/>
                </a:p>
              </p:txBody>
            </p:sp>
            <p:sp>
              <p:nvSpPr>
                <p:cNvPr id="5162" name="Rectangle 42"/>
                <p:cNvSpPr>
                  <a:spLocks noChangeArrowheads="1"/>
                </p:cNvSpPr>
                <p:nvPr/>
              </p:nvSpPr>
              <p:spPr bwMode="auto">
                <a:xfrm>
                  <a:off x="0" y="830"/>
                  <a:ext cx="7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5" name="Group 45"/>
              <p:cNvGrpSpPr>
                <a:grpSpLocks/>
              </p:cNvGrpSpPr>
              <p:nvPr/>
            </p:nvGrpSpPr>
            <p:grpSpPr bwMode="auto">
              <a:xfrm>
                <a:off x="791" y="830"/>
                <a:ext cx="671" cy="403"/>
                <a:chOff x="791" y="830"/>
                <a:chExt cx="671" cy="403"/>
              </a:xfrm>
            </p:grpSpPr>
            <p:sp>
              <p:nvSpPr>
                <p:cNvPr id="5133" name="Rectangle 13"/>
                <p:cNvSpPr>
                  <a:spLocks noChangeArrowheads="1"/>
                </p:cNvSpPr>
                <p:nvPr/>
              </p:nvSpPr>
              <p:spPr bwMode="auto">
                <a:xfrm>
                  <a:off x="797" y="836"/>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Decrease</a:t>
                  </a:r>
                </a:p>
                <a:p>
                  <a:pPr algn="ctr" eaLnBrk="0" hangingPunct="0"/>
                  <a:endParaRPr lang="en-US" sz="1600"/>
                </a:p>
              </p:txBody>
            </p:sp>
            <p:sp>
              <p:nvSpPr>
                <p:cNvPr id="5164" name="Rectangle 44"/>
                <p:cNvSpPr>
                  <a:spLocks noChangeArrowheads="1"/>
                </p:cNvSpPr>
                <p:nvPr/>
              </p:nvSpPr>
              <p:spPr bwMode="auto">
                <a:xfrm>
                  <a:off x="791" y="830"/>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6" name="Group 47"/>
              <p:cNvGrpSpPr>
                <a:grpSpLocks/>
              </p:cNvGrpSpPr>
              <p:nvPr/>
            </p:nvGrpSpPr>
            <p:grpSpPr bwMode="auto">
              <a:xfrm>
                <a:off x="1462" y="830"/>
                <a:ext cx="747" cy="403"/>
                <a:chOff x="1462" y="830"/>
                <a:chExt cx="747" cy="403"/>
              </a:xfrm>
            </p:grpSpPr>
            <p:sp>
              <p:nvSpPr>
                <p:cNvPr id="5134" name="Rectangle 14"/>
                <p:cNvSpPr>
                  <a:spLocks noChangeArrowheads="1"/>
                </p:cNvSpPr>
                <p:nvPr/>
              </p:nvSpPr>
              <p:spPr bwMode="auto">
                <a:xfrm>
                  <a:off x="1468" y="836"/>
                  <a:ext cx="735"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Increase</a:t>
                  </a:r>
                </a:p>
                <a:p>
                  <a:pPr algn="ctr" eaLnBrk="0" hangingPunct="0"/>
                  <a:endParaRPr lang="en-US" sz="1600"/>
                </a:p>
              </p:txBody>
            </p:sp>
            <p:sp>
              <p:nvSpPr>
                <p:cNvPr id="5166" name="Rectangle 46"/>
                <p:cNvSpPr>
                  <a:spLocks noChangeArrowheads="1"/>
                </p:cNvSpPr>
                <p:nvPr/>
              </p:nvSpPr>
              <p:spPr bwMode="auto">
                <a:xfrm>
                  <a:off x="1462" y="830"/>
                  <a:ext cx="7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7" name="Group 49"/>
              <p:cNvGrpSpPr>
                <a:grpSpLocks/>
              </p:cNvGrpSpPr>
              <p:nvPr/>
            </p:nvGrpSpPr>
            <p:grpSpPr bwMode="auto">
              <a:xfrm>
                <a:off x="2209" y="830"/>
                <a:ext cx="898" cy="403"/>
                <a:chOff x="2209" y="830"/>
                <a:chExt cx="898" cy="403"/>
              </a:xfrm>
            </p:grpSpPr>
            <p:sp>
              <p:nvSpPr>
                <p:cNvPr id="5135" name="Rectangle 15"/>
                <p:cNvSpPr>
                  <a:spLocks noChangeArrowheads="1"/>
                </p:cNvSpPr>
                <p:nvPr/>
              </p:nvSpPr>
              <p:spPr bwMode="auto">
                <a:xfrm>
                  <a:off x="2215" y="836"/>
                  <a:ext cx="886"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Increase</a:t>
                  </a:r>
                </a:p>
                <a:p>
                  <a:pPr algn="ctr" eaLnBrk="0" hangingPunct="0"/>
                  <a:endParaRPr lang="en-US" sz="1600"/>
                </a:p>
              </p:txBody>
            </p:sp>
            <p:sp>
              <p:nvSpPr>
                <p:cNvPr id="5168" name="Rectangle 48"/>
                <p:cNvSpPr>
                  <a:spLocks noChangeArrowheads="1"/>
                </p:cNvSpPr>
                <p:nvPr/>
              </p:nvSpPr>
              <p:spPr bwMode="auto">
                <a:xfrm>
                  <a:off x="2209" y="830"/>
                  <a:ext cx="89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 name="Group 51"/>
              <p:cNvGrpSpPr>
                <a:grpSpLocks/>
              </p:cNvGrpSpPr>
              <p:nvPr/>
            </p:nvGrpSpPr>
            <p:grpSpPr bwMode="auto">
              <a:xfrm>
                <a:off x="3107" y="830"/>
                <a:ext cx="671" cy="403"/>
                <a:chOff x="3107" y="830"/>
                <a:chExt cx="671" cy="403"/>
              </a:xfrm>
            </p:grpSpPr>
            <p:sp>
              <p:nvSpPr>
                <p:cNvPr id="5136" name="Rectangle 16"/>
                <p:cNvSpPr>
                  <a:spLocks noChangeArrowheads="1"/>
                </p:cNvSpPr>
                <p:nvPr/>
              </p:nvSpPr>
              <p:spPr bwMode="auto">
                <a:xfrm>
                  <a:off x="3113" y="836"/>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Eliminate</a:t>
                  </a:r>
                </a:p>
                <a:p>
                  <a:pPr algn="ctr" eaLnBrk="0" hangingPunct="0"/>
                  <a:endParaRPr lang="en-US" sz="1600"/>
                </a:p>
              </p:txBody>
            </p:sp>
            <p:sp>
              <p:nvSpPr>
                <p:cNvPr id="5170" name="Rectangle 50"/>
                <p:cNvSpPr>
                  <a:spLocks noChangeArrowheads="1"/>
                </p:cNvSpPr>
                <p:nvPr/>
              </p:nvSpPr>
              <p:spPr bwMode="auto">
                <a:xfrm>
                  <a:off x="3107" y="830"/>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 name="Group 53"/>
              <p:cNvGrpSpPr>
                <a:grpSpLocks/>
              </p:cNvGrpSpPr>
              <p:nvPr/>
            </p:nvGrpSpPr>
            <p:grpSpPr bwMode="auto">
              <a:xfrm>
                <a:off x="0" y="1245"/>
                <a:ext cx="791" cy="403"/>
                <a:chOff x="0" y="1245"/>
                <a:chExt cx="791" cy="403"/>
              </a:xfrm>
            </p:grpSpPr>
            <p:sp>
              <p:nvSpPr>
                <p:cNvPr id="5137" name="Rectangle 17"/>
                <p:cNvSpPr>
                  <a:spLocks noChangeArrowheads="1"/>
                </p:cNvSpPr>
                <p:nvPr/>
              </p:nvSpPr>
              <p:spPr bwMode="auto">
                <a:xfrm>
                  <a:off x="6" y="1251"/>
                  <a:ext cx="77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1">
                      <a:cs typeface="Times New Roman" pitchFamily="18" charset="0"/>
                    </a:rPr>
                    <a:t>Kd</a:t>
                  </a:r>
                  <a:endParaRPr lang="en-US" sz="1600">
                    <a:cs typeface="Times New Roman" pitchFamily="18" charset="0"/>
                  </a:endParaRPr>
                </a:p>
                <a:p>
                  <a:pPr algn="ctr" eaLnBrk="0" hangingPunct="0"/>
                  <a:endParaRPr lang="en-US" sz="1600"/>
                </a:p>
              </p:txBody>
            </p:sp>
            <p:sp>
              <p:nvSpPr>
                <p:cNvPr id="5172" name="Rectangle 52"/>
                <p:cNvSpPr>
                  <a:spLocks noChangeArrowheads="1"/>
                </p:cNvSpPr>
                <p:nvPr/>
              </p:nvSpPr>
              <p:spPr bwMode="auto">
                <a:xfrm>
                  <a:off x="0" y="1245"/>
                  <a:ext cx="7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0" name="Group 55"/>
              <p:cNvGrpSpPr>
                <a:grpSpLocks/>
              </p:cNvGrpSpPr>
              <p:nvPr/>
            </p:nvGrpSpPr>
            <p:grpSpPr bwMode="auto">
              <a:xfrm>
                <a:off x="791" y="1245"/>
                <a:ext cx="671" cy="403"/>
                <a:chOff x="791" y="1245"/>
                <a:chExt cx="671" cy="403"/>
              </a:xfrm>
            </p:grpSpPr>
            <p:sp>
              <p:nvSpPr>
                <p:cNvPr id="5138" name="Rectangle 18"/>
                <p:cNvSpPr>
                  <a:spLocks noChangeArrowheads="1"/>
                </p:cNvSpPr>
                <p:nvPr/>
              </p:nvSpPr>
              <p:spPr bwMode="auto">
                <a:xfrm>
                  <a:off x="797" y="1251"/>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Small Change</a:t>
                  </a:r>
                </a:p>
                <a:p>
                  <a:pPr algn="ctr" eaLnBrk="0" hangingPunct="0"/>
                  <a:endParaRPr lang="en-US" sz="1600"/>
                </a:p>
              </p:txBody>
            </p:sp>
            <p:sp>
              <p:nvSpPr>
                <p:cNvPr id="5174" name="Rectangle 54"/>
                <p:cNvSpPr>
                  <a:spLocks noChangeArrowheads="1"/>
                </p:cNvSpPr>
                <p:nvPr/>
              </p:nvSpPr>
              <p:spPr bwMode="auto">
                <a:xfrm>
                  <a:off x="791" y="1245"/>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1" name="Group 57"/>
              <p:cNvGrpSpPr>
                <a:grpSpLocks/>
              </p:cNvGrpSpPr>
              <p:nvPr/>
            </p:nvGrpSpPr>
            <p:grpSpPr bwMode="auto">
              <a:xfrm>
                <a:off x="1462" y="1245"/>
                <a:ext cx="747" cy="403"/>
                <a:chOff x="1462" y="1245"/>
                <a:chExt cx="747" cy="403"/>
              </a:xfrm>
            </p:grpSpPr>
            <p:sp>
              <p:nvSpPr>
                <p:cNvPr id="5139" name="Rectangle 19"/>
                <p:cNvSpPr>
                  <a:spLocks noChangeArrowheads="1"/>
                </p:cNvSpPr>
                <p:nvPr/>
              </p:nvSpPr>
              <p:spPr bwMode="auto">
                <a:xfrm>
                  <a:off x="1468" y="1251"/>
                  <a:ext cx="735"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Decrease</a:t>
                  </a:r>
                </a:p>
                <a:p>
                  <a:pPr algn="ctr" eaLnBrk="0" hangingPunct="0"/>
                  <a:endParaRPr lang="en-US" sz="1600"/>
                </a:p>
              </p:txBody>
            </p:sp>
            <p:sp>
              <p:nvSpPr>
                <p:cNvPr id="5176" name="Rectangle 56"/>
                <p:cNvSpPr>
                  <a:spLocks noChangeArrowheads="1"/>
                </p:cNvSpPr>
                <p:nvPr/>
              </p:nvSpPr>
              <p:spPr bwMode="auto">
                <a:xfrm>
                  <a:off x="1462" y="1245"/>
                  <a:ext cx="7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2" name="Group 59"/>
              <p:cNvGrpSpPr>
                <a:grpSpLocks/>
              </p:cNvGrpSpPr>
              <p:nvPr/>
            </p:nvGrpSpPr>
            <p:grpSpPr bwMode="auto">
              <a:xfrm>
                <a:off x="2209" y="1245"/>
                <a:ext cx="898" cy="403"/>
                <a:chOff x="2209" y="1245"/>
                <a:chExt cx="898" cy="403"/>
              </a:xfrm>
            </p:grpSpPr>
            <p:sp>
              <p:nvSpPr>
                <p:cNvPr id="5140" name="Rectangle 20"/>
                <p:cNvSpPr>
                  <a:spLocks noChangeArrowheads="1"/>
                </p:cNvSpPr>
                <p:nvPr/>
              </p:nvSpPr>
              <p:spPr bwMode="auto">
                <a:xfrm>
                  <a:off x="2215" y="1251"/>
                  <a:ext cx="886"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a:cs typeface="Times New Roman" pitchFamily="18" charset="0"/>
                    </a:rPr>
                    <a:t>Decrease</a:t>
                  </a:r>
                </a:p>
                <a:p>
                  <a:pPr algn="ctr" eaLnBrk="0" hangingPunct="0"/>
                  <a:endParaRPr lang="en-US" sz="1600"/>
                </a:p>
              </p:txBody>
            </p:sp>
            <p:sp>
              <p:nvSpPr>
                <p:cNvPr id="5178" name="Rectangle 58"/>
                <p:cNvSpPr>
                  <a:spLocks noChangeArrowheads="1"/>
                </p:cNvSpPr>
                <p:nvPr/>
              </p:nvSpPr>
              <p:spPr bwMode="auto">
                <a:xfrm>
                  <a:off x="2209" y="1245"/>
                  <a:ext cx="89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3" name="Group 61"/>
              <p:cNvGrpSpPr>
                <a:grpSpLocks/>
              </p:cNvGrpSpPr>
              <p:nvPr/>
            </p:nvGrpSpPr>
            <p:grpSpPr bwMode="auto">
              <a:xfrm>
                <a:off x="3107" y="1245"/>
                <a:ext cx="671" cy="403"/>
                <a:chOff x="3107" y="1245"/>
                <a:chExt cx="671" cy="403"/>
              </a:xfrm>
            </p:grpSpPr>
            <p:sp>
              <p:nvSpPr>
                <p:cNvPr id="5141" name="Rectangle 21"/>
                <p:cNvSpPr>
                  <a:spLocks noChangeArrowheads="1"/>
                </p:cNvSpPr>
                <p:nvPr/>
              </p:nvSpPr>
              <p:spPr bwMode="auto">
                <a:xfrm>
                  <a:off x="3113" y="1251"/>
                  <a:ext cx="6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a:cs typeface="Times New Roman" pitchFamily="18" charset="0"/>
                    </a:rPr>
                    <a:t>Small Change</a:t>
                  </a:r>
                </a:p>
                <a:p>
                  <a:pPr eaLnBrk="0" hangingPunct="0"/>
                  <a:endParaRPr lang="en-US" sz="1600"/>
                </a:p>
              </p:txBody>
            </p:sp>
            <p:sp>
              <p:nvSpPr>
                <p:cNvPr id="5180" name="Rectangle 60"/>
                <p:cNvSpPr>
                  <a:spLocks noChangeArrowheads="1"/>
                </p:cNvSpPr>
                <p:nvPr/>
              </p:nvSpPr>
              <p:spPr bwMode="auto">
                <a:xfrm>
                  <a:off x="3107" y="1245"/>
                  <a:ext cx="67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5183" name="Rectangle 63"/>
            <p:cNvSpPr>
              <a:spLocks noChangeArrowheads="1"/>
            </p:cNvSpPr>
            <p:nvPr/>
          </p:nvSpPr>
          <p:spPr bwMode="auto">
            <a:xfrm>
              <a:off x="-3" y="-3"/>
              <a:ext cx="3784" cy="165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185" name="Line 65"/>
          <p:cNvSpPr>
            <a:spLocks noChangeShapeType="1"/>
          </p:cNvSpPr>
          <p:nvPr/>
        </p:nvSpPr>
        <p:spPr bwMode="auto">
          <a:xfrm flipH="1" flipV="1">
            <a:off x="21336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86" name="Rectangle 66"/>
          <p:cNvSpPr>
            <a:spLocks noChangeArrowheads="1"/>
          </p:cNvSpPr>
          <p:nvPr/>
        </p:nvSpPr>
        <p:spPr bwMode="auto">
          <a:xfrm>
            <a:off x="609600" y="609600"/>
            <a:ext cx="8479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3600" b="1" dirty="0"/>
              <a:t>The Characteristics of P, I, and D controllers</a:t>
            </a:r>
          </a:p>
        </p:txBody>
      </p:sp>
    </p:spTree>
    <p:extLst>
      <p:ext uri="{BB962C8B-B14F-4D97-AF65-F5344CB8AC3E}">
        <p14:creationId xmlns:p14="http://schemas.microsoft.com/office/powerpoint/2010/main" val="419819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of closed loop systems</a:t>
            </a:r>
          </a:p>
        </p:txBody>
      </p:sp>
      <p:sp>
        <p:nvSpPr>
          <p:cNvPr id="3" name="Content Placeholder 2"/>
          <p:cNvSpPr>
            <a:spLocks noGrp="1"/>
          </p:cNvSpPr>
          <p:nvPr>
            <p:ph idx="1"/>
          </p:nvPr>
        </p:nvSpPr>
        <p:spPr/>
        <p:txBody>
          <a:bodyPr/>
          <a:lstStyle/>
          <a:p>
            <a:pPr marL="0" indent="0">
              <a:buNone/>
            </a:pPr>
            <a:r>
              <a:rPr lang="en-US" dirty="0"/>
              <a:t>“ A closed-loop feedback control system is stable if and only if all roots of the characteristic polynomial lies on left half of complex(S) plane”.</a:t>
            </a:r>
          </a:p>
          <a:p>
            <a:pPr marL="0" indent="0">
              <a:buNone/>
            </a:pPr>
            <a:endParaRPr lang="en-US" dirty="0"/>
          </a:p>
          <a:p>
            <a:pPr marL="0" indent="0">
              <a:buNone/>
            </a:pPr>
            <a:r>
              <a:rPr lang="en-US" dirty="0"/>
              <a:t>1. </a:t>
            </a:r>
            <a:r>
              <a:rPr lang="en-US" dirty="0" err="1"/>
              <a:t>Routh</a:t>
            </a:r>
            <a:r>
              <a:rPr lang="en-US" dirty="0"/>
              <a:t> array: Test for positivity of roots of a polynomial </a:t>
            </a:r>
          </a:p>
          <a:p>
            <a:pPr marL="0" indent="0">
              <a:buNone/>
            </a:pPr>
            <a:r>
              <a:rPr lang="en-US" dirty="0"/>
              <a:t>2. Direct substitution: Complex axis separates stable and unstable regions . Find controller gain that yields purely complex roots</a:t>
            </a:r>
          </a:p>
          <a:p>
            <a:pPr marL="0" indent="0">
              <a:buNone/>
            </a:pPr>
            <a:r>
              <a:rPr lang="en-US" dirty="0"/>
              <a:t>3. Root locus diagram: Vary location of poles as controller gain is varied.</a:t>
            </a:r>
          </a:p>
        </p:txBody>
      </p:sp>
    </p:spTree>
    <p:extLst>
      <p:ext uri="{BB962C8B-B14F-4D97-AF65-F5344CB8AC3E}">
        <p14:creationId xmlns:p14="http://schemas.microsoft.com/office/powerpoint/2010/main" val="412096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028" y="877316"/>
            <a:ext cx="9720072" cy="659384"/>
          </a:xfrm>
        </p:spPr>
        <p:txBody>
          <a:bodyPr>
            <a:normAutofit fontScale="90000"/>
          </a:bodyPr>
          <a:lstStyle/>
          <a:p>
            <a:r>
              <a:rPr lang="en-US" sz="5400" dirty="0"/>
              <a:t>PID controller</a:t>
            </a:r>
            <a:endParaRPr lang="en-GB" dirty="0"/>
          </a:p>
        </p:txBody>
      </p:sp>
      <p:pic>
        <p:nvPicPr>
          <p:cNvPr id="7170" name="Picture 2"/>
          <p:cNvPicPr>
            <a:picLocks noGrp="1" noChangeAspect="1" noChangeArrowheads="1"/>
          </p:cNvPicPr>
          <p:nvPr>
            <p:ph idx="1"/>
          </p:nvPr>
        </p:nvPicPr>
        <p:blipFill>
          <a:blip r:embed="rId2"/>
          <a:srcRect b="20575"/>
          <a:stretch>
            <a:fillRect/>
          </a:stretch>
        </p:blipFill>
        <p:spPr bwMode="auto">
          <a:xfrm>
            <a:off x="825365" y="1716296"/>
            <a:ext cx="10439535" cy="1915904"/>
          </a:xfrm>
          <a:prstGeom prst="rect">
            <a:avLst/>
          </a:prstGeom>
          <a:noFill/>
          <a:ln w="9525">
            <a:noFill/>
            <a:miter lim="800000"/>
            <a:headEnd/>
            <a:tailEnd/>
          </a:ln>
          <a:effectLst/>
        </p:spPr>
      </p:pic>
      <p:sp>
        <p:nvSpPr>
          <p:cNvPr id="5" name="TextBox 4"/>
          <p:cNvSpPr txBox="1"/>
          <p:nvPr/>
        </p:nvSpPr>
        <p:spPr>
          <a:xfrm>
            <a:off x="774700" y="4432300"/>
            <a:ext cx="10439400" cy="1631216"/>
          </a:xfrm>
          <a:prstGeom prst="rect">
            <a:avLst/>
          </a:prstGeom>
          <a:noFill/>
        </p:spPr>
        <p:txBody>
          <a:bodyPr wrap="square" rtlCol="0">
            <a:spAutoFit/>
          </a:bodyPr>
          <a:lstStyle/>
          <a:p>
            <a:pPr algn="just"/>
            <a:r>
              <a:rPr lang="en-GB" sz="2000" b="1" dirty="0"/>
              <a:t>The combination of proportional control action, integral control action and derivative control action is called PID-control action. This combined action has the advantages of the each of the three individual control actions. The proportional controller stabilizes the gain but produces a steady state error. The integral controller reduces or eliminates the steady state error. The derivative controller reduces the rate of change of error.</a:t>
            </a:r>
          </a:p>
        </p:txBody>
      </p:sp>
      <p:sp>
        <p:nvSpPr>
          <p:cNvPr id="6" name="Rectangle 5"/>
          <p:cNvSpPr/>
          <p:nvPr/>
        </p:nvSpPr>
        <p:spPr>
          <a:xfrm>
            <a:off x="3968884" y="3752334"/>
            <a:ext cx="3387787" cy="400110"/>
          </a:xfrm>
          <a:prstGeom prst="rect">
            <a:avLst/>
          </a:prstGeom>
        </p:spPr>
        <p:txBody>
          <a:bodyPr wrap="none">
            <a:spAutoFit/>
          </a:bodyPr>
          <a:lstStyle/>
          <a:p>
            <a:r>
              <a:rPr lang="en-GB" sz="2000" dirty="0"/>
              <a:t>Block diagram of PID-controller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18516"/>
            <a:ext cx="9720072" cy="659384"/>
          </a:xfrm>
        </p:spPr>
        <p:txBody>
          <a:bodyPr>
            <a:normAutofit fontScale="90000"/>
          </a:bodyPr>
          <a:lstStyle/>
          <a:p>
            <a:r>
              <a:rPr lang="en-GB" sz="4800" cap="none" dirty="0"/>
              <a:t>	</a:t>
            </a:r>
            <a:br>
              <a:rPr lang="en-GB" sz="4800" cap="none" dirty="0"/>
            </a:br>
            <a:r>
              <a:rPr lang="en-US" sz="5600" dirty="0"/>
              <a:t>PID controller</a:t>
            </a:r>
            <a:br>
              <a:rPr lang="en-GB" sz="1400" dirty="0"/>
            </a:br>
            <a:endParaRPr lang="en-GB" sz="1400" dirty="0"/>
          </a:p>
        </p:txBody>
      </p:sp>
      <p:pic>
        <p:nvPicPr>
          <p:cNvPr id="6146" name="Picture 2"/>
          <p:cNvPicPr>
            <a:picLocks noGrp="1" noChangeAspect="1" noChangeArrowheads="1"/>
          </p:cNvPicPr>
          <p:nvPr>
            <p:ph idx="1"/>
          </p:nvPr>
        </p:nvPicPr>
        <p:blipFill>
          <a:blip r:embed="rId2"/>
          <a:srcRect/>
          <a:stretch>
            <a:fillRect/>
          </a:stretch>
        </p:blipFill>
        <p:spPr bwMode="auto">
          <a:xfrm>
            <a:off x="3082131" y="2451101"/>
            <a:ext cx="7710044" cy="3898900"/>
          </a:xfrm>
          <a:prstGeom prst="rect">
            <a:avLst/>
          </a:prstGeom>
          <a:noFill/>
          <a:ln w="9525">
            <a:noFill/>
            <a:miter lim="800000"/>
            <a:headEnd/>
            <a:tailEnd/>
          </a:ln>
          <a:effectLst/>
        </p:spPr>
      </p:pic>
      <p:sp>
        <p:nvSpPr>
          <p:cNvPr id="5" name="TextBox 4"/>
          <p:cNvSpPr txBox="1"/>
          <p:nvPr/>
        </p:nvSpPr>
        <p:spPr>
          <a:xfrm>
            <a:off x="889000" y="1104901"/>
            <a:ext cx="10617200" cy="1015663"/>
          </a:xfrm>
          <a:prstGeom prst="rect">
            <a:avLst/>
          </a:prstGeom>
          <a:noFill/>
        </p:spPr>
        <p:txBody>
          <a:bodyPr wrap="square" rtlCol="0">
            <a:spAutoFit/>
          </a:bodyPr>
          <a:lstStyle/>
          <a:p>
            <a:pPr algn="just"/>
            <a:r>
              <a:rPr lang="en-GB" sz="2000" b="1" dirty="0"/>
              <a:t>The PID-Controller produces an output signal consisting of three terms: one proportional to error signal, another one proportional to integral of error signal and the third one  proportional to derivative of error signal.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812800" y="381001"/>
            <a:ext cx="108712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pPr>
            <a:r>
              <a:rPr lang="en-US" sz="5400" spc="100" dirty="0">
                <a:solidFill>
                  <a:schemeClr val="tx1">
                    <a:lumMod val="95000"/>
                    <a:lumOff val="5000"/>
                  </a:schemeClr>
                </a:solidFill>
                <a:latin typeface="+mj-lt"/>
                <a:ea typeface="+mj-ea"/>
                <a:cs typeface="+mj-cs"/>
              </a:rPr>
              <a:t>Tips for Designing a PID Controller</a:t>
            </a:r>
          </a:p>
          <a:p>
            <a:pPr marL="457200" indent="-457200">
              <a:spcBef>
                <a:spcPct val="50000"/>
              </a:spcBef>
            </a:pPr>
            <a:endParaRPr lang="en-US" sz="1800" dirty="0"/>
          </a:p>
          <a:p>
            <a:pPr marL="457200" indent="-457200">
              <a:spcBef>
                <a:spcPct val="50000"/>
              </a:spcBef>
            </a:pPr>
            <a:r>
              <a:rPr lang="en-US" sz="2000" dirty="0"/>
              <a:t>1.	Obtain an open-loop response and determine what needs to be improved </a:t>
            </a:r>
          </a:p>
          <a:p>
            <a:pPr marL="457200" indent="-457200">
              <a:spcBef>
                <a:spcPct val="50000"/>
              </a:spcBef>
            </a:pPr>
            <a:r>
              <a:rPr lang="en-US" sz="2000" dirty="0"/>
              <a:t>2.	Add a proportional control to improve the rise time </a:t>
            </a:r>
          </a:p>
          <a:p>
            <a:pPr marL="457200" indent="-457200">
              <a:spcBef>
                <a:spcPct val="50000"/>
              </a:spcBef>
            </a:pPr>
            <a:r>
              <a:rPr lang="en-US" sz="2000" dirty="0"/>
              <a:t>3.	Add a derivative control to improve the overshoot </a:t>
            </a:r>
          </a:p>
          <a:p>
            <a:pPr marL="457200" indent="-457200">
              <a:spcBef>
                <a:spcPct val="50000"/>
              </a:spcBef>
            </a:pPr>
            <a:r>
              <a:rPr lang="en-US" sz="2000" dirty="0"/>
              <a:t>4.	Add an integral control to eliminate the steady-state error </a:t>
            </a:r>
          </a:p>
          <a:p>
            <a:pPr marL="457200" indent="-457200">
              <a:spcBef>
                <a:spcPct val="50000"/>
              </a:spcBef>
              <a:buFontTx/>
              <a:buAutoNum type="arabicPeriod" startAt="5"/>
            </a:pPr>
            <a:r>
              <a:rPr lang="en-US" sz="2000" dirty="0"/>
              <a:t>Adjust each of </a:t>
            </a:r>
            <a:r>
              <a:rPr lang="en-US" sz="2000" dirty="0" err="1"/>
              <a:t>Kp</a:t>
            </a:r>
            <a:r>
              <a:rPr lang="en-US" sz="2000" dirty="0"/>
              <a:t>, Ki, and </a:t>
            </a:r>
            <a:r>
              <a:rPr lang="en-US" sz="2000" dirty="0" err="1"/>
              <a:t>Kd</a:t>
            </a:r>
            <a:r>
              <a:rPr lang="en-US" sz="2000" dirty="0"/>
              <a:t> until you obtain a desired overall response.  </a:t>
            </a:r>
          </a:p>
        </p:txBody>
      </p:sp>
    </p:spTree>
    <p:extLst>
      <p:ext uri="{BB962C8B-B14F-4D97-AF65-F5344CB8AC3E}">
        <p14:creationId xmlns:p14="http://schemas.microsoft.com/office/powerpoint/2010/main" val="153866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8" name="Picture 4"/>
          <p:cNvPicPr>
            <a:picLocks noChangeAspect="1" noChangeArrowheads="1"/>
          </p:cNvPicPr>
          <p:nvPr/>
        </p:nvPicPr>
        <p:blipFill rotWithShape="1">
          <a:blip r:embed="rId2">
            <a:lum bright="-12000" contrast="30000"/>
            <a:extLst>
              <a:ext uri="{28A0092B-C50C-407E-A947-70E740481C1C}">
                <a14:useLocalDpi xmlns:a14="http://schemas.microsoft.com/office/drawing/2010/main" val="0"/>
              </a:ext>
            </a:extLst>
          </a:blip>
          <a:srcRect l="12436"/>
          <a:stretch/>
        </p:blipFill>
        <p:spPr bwMode="auto">
          <a:xfrm>
            <a:off x="340784" y="295276"/>
            <a:ext cx="4739216"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9189" name="Rectangle 5"/>
          <p:cNvSpPr>
            <a:spLocks noChangeArrowheads="1"/>
          </p:cNvSpPr>
          <p:nvPr/>
        </p:nvSpPr>
        <p:spPr bwMode="auto">
          <a:xfrm>
            <a:off x="527051" y="4292600"/>
            <a:ext cx="109728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7800" indent="-177800">
              <a:spcBef>
                <a:spcPct val="20000"/>
              </a:spcBef>
            </a:pPr>
            <a:r>
              <a:rPr lang="en-US" sz="2400" u="sng" dirty="0">
                <a:latin typeface="Times New Roman" pitchFamily="18" charset="0"/>
              </a:rPr>
              <a:t>Design PID control</a:t>
            </a:r>
          </a:p>
          <a:p>
            <a:pPr marL="177800" indent="-177800">
              <a:spcBef>
                <a:spcPct val="20000"/>
              </a:spcBef>
            </a:pPr>
            <a:r>
              <a:rPr lang="en-US" sz="2400" dirty="0">
                <a:solidFill>
                  <a:srgbClr val="CC6600"/>
                </a:solidFill>
                <a:latin typeface="Times New Roman" pitchFamily="18" charset="0"/>
              </a:rPr>
              <a:t>- Know mathematical model </a:t>
            </a:r>
            <a:r>
              <a:rPr lang="th-TH" sz="2400" dirty="0">
                <a:solidFill>
                  <a:srgbClr val="CC6600"/>
                </a:solidFill>
                <a:latin typeface="Times New Roman" pitchFamily="18" charset="0"/>
                <a:sym typeface="Wingdings 2" pitchFamily="18" charset="2"/>
              </a:rPr>
              <a:t></a:t>
            </a:r>
            <a:r>
              <a:rPr lang="en-US" sz="2400" dirty="0">
                <a:solidFill>
                  <a:srgbClr val="CC6600"/>
                </a:solidFill>
                <a:latin typeface="Times New Roman" pitchFamily="18" charset="0"/>
                <a:sym typeface="Wingdings 2" pitchFamily="18" charset="2"/>
              </a:rPr>
              <a:t> various design techniques</a:t>
            </a:r>
            <a:endParaRPr lang="th-TH" sz="2400" dirty="0">
              <a:solidFill>
                <a:srgbClr val="CC6600"/>
              </a:solidFill>
              <a:latin typeface="Times New Roman" pitchFamily="18" charset="0"/>
            </a:endParaRPr>
          </a:p>
          <a:p>
            <a:pPr marL="177800" indent="-177800">
              <a:spcBef>
                <a:spcPct val="20000"/>
              </a:spcBef>
            </a:pPr>
            <a:r>
              <a:rPr lang="en-US" sz="2400" dirty="0">
                <a:solidFill>
                  <a:srgbClr val="008000"/>
                </a:solidFill>
                <a:latin typeface="Times New Roman" pitchFamily="18" charset="0"/>
              </a:rPr>
              <a:t>- Plant is complicated, can’t obtain mathematical model</a:t>
            </a:r>
            <a:r>
              <a:rPr lang="th-TH" sz="2400" dirty="0">
                <a:solidFill>
                  <a:srgbClr val="008000"/>
                </a:solidFill>
                <a:latin typeface="Times New Roman" pitchFamily="18" charset="0"/>
              </a:rPr>
              <a:t> </a:t>
            </a:r>
            <a:r>
              <a:rPr lang="th-TH" sz="2400" dirty="0">
                <a:solidFill>
                  <a:srgbClr val="008000"/>
                </a:solidFill>
                <a:latin typeface="Times New Roman" pitchFamily="18" charset="0"/>
                <a:sym typeface="Wingdings 2" pitchFamily="18" charset="2"/>
              </a:rPr>
              <a:t> </a:t>
            </a:r>
          </a:p>
          <a:p>
            <a:pPr marL="177800" indent="-177800">
              <a:spcBef>
                <a:spcPct val="20000"/>
              </a:spcBef>
            </a:pPr>
            <a:r>
              <a:rPr lang="en-GB" sz="2400" dirty="0">
                <a:solidFill>
                  <a:srgbClr val="008000"/>
                </a:solidFill>
                <a:latin typeface="Times New Roman" pitchFamily="18" charset="0"/>
                <a:sym typeface="Wingdings 2" pitchFamily="18" charset="2"/>
              </a:rPr>
              <a:t>  </a:t>
            </a:r>
            <a:r>
              <a:rPr lang="th-TH" sz="2400" dirty="0">
                <a:solidFill>
                  <a:srgbClr val="008000"/>
                </a:solidFill>
                <a:latin typeface="Times New Roman" pitchFamily="18" charset="0"/>
                <a:sym typeface="Wingdings 2" pitchFamily="18" charset="2"/>
              </a:rPr>
              <a:t>experimental approaches to the tuning of PID controllers</a:t>
            </a:r>
          </a:p>
        </p:txBody>
      </p:sp>
      <p:pic>
        <p:nvPicPr>
          <p:cNvPr id="349190" name="Picture 6"/>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775885" y="981076"/>
            <a:ext cx="2484967"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191" name="Picture 7" descr="AACFTFD0"/>
          <p:cNvPicPr>
            <a:picLocks noChangeAspect="1" noChangeArrowheads="1"/>
          </p:cNvPicPr>
          <p:nvPr/>
        </p:nvPicPr>
        <p:blipFill>
          <a:blip r:embed="rId4" cstate="print">
            <a:lum bright="-12000" contrast="30000"/>
            <a:extLst>
              <a:ext uri="{28A0092B-C50C-407E-A947-70E740481C1C}">
                <a14:useLocalDpi xmlns:a14="http://schemas.microsoft.com/office/drawing/2010/main" val="0"/>
              </a:ext>
            </a:extLst>
          </a:blip>
          <a:srcRect/>
          <a:stretch>
            <a:fillRect/>
          </a:stretch>
        </p:blipFill>
        <p:spPr bwMode="auto">
          <a:xfrm>
            <a:off x="2063751" y="1773238"/>
            <a:ext cx="7774516" cy="1255712"/>
          </a:xfrm>
          <a:prstGeom prst="rect">
            <a:avLst/>
          </a:prstGeom>
          <a:noFill/>
          <a:extLst>
            <a:ext uri="{909E8E84-426E-40DD-AFC4-6F175D3DCCD1}">
              <a14:hiddenFill xmlns:a14="http://schemas.microsoft.com/office/drawing/2010/main">
                <a:solidFill>
                  <a:srgbClr val="FFFFFF"/>
                </a:solidFill>
              </a14:hiddenFill>
            </a:ext>
          </a:extLst>
        </p:spPr>
      </p:pic>
      <p:sp>
        <p:nvSpPr>
          <p:cNvPr id="349192" name="Rectangle 5"/>
          <p:cNvSpPr>
            <a:spLocks noChangeArrowheads="1"/>
          </p:cNvSpPr>
          <p:nvPr/>
        </p:nvSpPr>
        <p:spPr bwMode="auto">
          <a:xfrm>
            <a:off x="3600452" y="3357563"/>
            <a:ext cx="5185833"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800" b="1" dirty="0">
                <a:latin typeface="Times New Roman" pitchFamily="18" charset="0"/>
              </a:rPr>
              <a:t>PID control of a plant.</a:t>
            </a:r>
          </a:p>
        </p:txBody>
      </p:sp>
    </p:spTree>
    <p:extLst>
      <p:ext uri="{BB962C8B-B14F-4D97-AF65-F5344CB8AC3E}">
        <p14:creationId xmlns:p14="http://schemas.microsoft.com/office/powerpoint/2010/main" val="44210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Rectangle 4"/>
          <p:cNvSpPr>
            <a:spLocks noChangeArrowheads="1"/>
          </p:cNvSpPr>
          <p:nvPr/>
        </p:nvSpPr>
        <p:spPr bwMode="auto">
          <a:xfrm>
            <a:off x="527051" y="476250"/>
            <a:ext cx="109728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sz="4400" u="sng" dirty="0">
                <a:latin typeface="Times New Roman" pitchFamily="18" charset="0"/>
              </a:rPr>
              <a:t>Ziegler-Nichols Rules for Tuning PID Controllers</a:t>
            </a:r>
          </a:p>
          <a:p>
            <a:pPr>
              <a:spcBef>
                <a:spcPct val="20000"/>
              </a:spcBef>
            </a:pPr>
            <a:endParaRPr lang="en-US" sz="2400" u="sng" dirty="0">
              <a:latin typeface="Times New Roman" pitchFamily="18" charset="0"/>
            </a:endParaRPr>
          </a:p>
          <a:p>
            <a:pPr algn="just">
              <a:spcBef>
                <a:spcPct val="20000"/>
              </a:spcBef>
              <a:buFontTx/>
              <a:buChar char="-"/>
            </a:pPr>
            <a:r>
              <a:rPr lang="en-US" sz="2400" dirty="0">
                <a:solidFill>
                  <a:srgbClr val="CC0099"/>
                </a:solidFill>
                <a:latin typeface="Times New Roman" pitchFamily="18" charset="0"/>
              </a:rPr>
              <a:t>Ziegler and Nichols proposed rules for determining values of the proportional gain </a:t>
            </a:r>
            <a:r>
              <a:rPr lang="en-US" sz="2400" i="1" dirty="0" err="1">
                <a:solidFill>
                  <a:srgbClr val="CC0099"/>
                </a:solidFill>
                <a:latin typeface="Times New Roman" pitchFamily="18" charset="0"/>
              </a:rPr>
              <a:t>K</a:t>
            </a:r>
            <a:r>
              <a:rPr lang="en-US" sz="2400" i="1" baseline="-25000" dirty="0" err="1">
                <a:solidFill>
                  <a:srgbClr val="CC0099"/>
                </a:solidFill>
                <a:latin typeface="Times New Roman" pitchFamily="18" charset="0"/>
              </a:rPr>
              <a:t>p</a:t>
            </a:r>
            <a:r>
              <a:rPr lang="en-US" sz="2400" dirty="0">
                <a:solidFill>
                  <a:srgbClr val="CC0099"/>
                </a:solidFill>
                <a:latin typeface="Times New Roman" pitchFamily="18" charset="0"/>
              </a:rPr>
              <a:t>, integral time </a:t>
            </a:r>
            <a:r>
              <a:rPr lang="en-US" sz="2400" i="1" dirty="0">
                <a:solidFill>
                  <a:srgbClr val="CC0099"/>
                </a:solidFill>
                <a:latin typeface="Times New Roman" pitchFamily="18" charset="0"/>
              </a:rPr>
              <a:t>T</a:t>
            </a:r>
            <a:r>
              <a:rPr lang="en-US" sz="2400" i="1" baseline="-25000" dirty="0">
                <a:solidFill>
                  <a:srgbClr val="CC0099"/>
                </a:solidFill>
                <a:latin typeface="Times New Roman" pitchFamily="18" charset="0"/>
              </a:rPr>
              <a:t>i</a:t>
            </a:r>
            <a:r>
              <a:rPr lang="en-US" sz="2400" dirty="0">
                <a:solidFill>
                  <a:srgbClr val="CC0099"/>
                </a:solidFill>
                <a:latin typeface="Times New Roman" pitchFamily="18" charset="0"/>
              </a:rPr>
              <a:t>,</a:t>
            </a:r>
            <a:r>
              <a:rPr lang="en-US" sz="2400" i="1" dirty="0">
                <a:solidFill>
                  <a:srgbClr val="CC0099"/>
                </a:solidFill>
                <a:latin typeface="Times New Roman" pitchFamily="18" charset="0"/>
              </a:rPr>
              <a:t> </a:t>
            </a:r>
            <a:r>
              <a:rPr lang="en-US" sz="2400" dirty="0">
                <a:solidFill>
                  <a:srgbClr val="CC0099"/>
                </a:solidFill>
                <a:latin typeface="Times New Roman" pitchFamily="18" charset="0"/>
              </a:rPr>
              <a:t>and derivative time </a:t>
            </a:r>
            <a:r>
              <a:rPr lang="en-US" sz="2400" i="1" dirty="0">
                <a:solidFill>
                  <a:srgbClr val="CC0099"/>
                </a:solidFill>
                <a:latin typeface="Times New Roman" pitchFamily="18" charset="0"/>
              </a:rPr>
              <a:t>T</a:t>
            </a:r>
            <a:r>
              <a:rPr lang="en-US" sz="2400" i="1" baseline="-25000" dirty="0">
                <a:solidFill>
                  <a:srgbClr val="CC0099"/>
                </a:solidFill>
                <a:latin typeface="Times New Roman" pitchFamily="18" charset="0"/>
              </a:rPr>
              <a:t>d</a:t>
            </a:r>
            <a:r>
              <a:rPr lang="en-US" sz="2400" i="1" dirty="0">
                <a:solidFill>
                  <a:srgbClr val="CC0099"/>
                </a:solidFill>
                <a:latin typeface="Times New Roman" pitchFamily="18" charset="0"/>
              </a:rPr>
              <a:t> </a:t>
            </a:r>
            <a:r>
              <a:rPr lang="en-US" sz="2400" dirty="0">
                <a:solidFill>
                  <a:srgbClr val="CC0099"/>
                </a:solidFill>
                <a:latin typeface="Times New Roman" pitchFamily="18" charset="0"/>
              </a:rPr>
              <a:t>based on the transient response characteristics of a given plant.</a:t>
            </a:r>
          </a:p>
          <a:p>
            <a:pPr algn="just">
              <a:spcBef>
                <a:spcPct val="20000"/>
              </a:spcBef>
              <a:buFontTx/>
              <a:buChar char="-"/>
            </a:pPr>
            <a:r>
              <a:rPr lang="en-US" sz="2400" dirty="0">
                <a:solidFill>
                  <a:srgbClr val="008000"/>
                </a:solidFill>
                <a:latin typeface="Times New Roman" pitchFamily="18" charset="0"/>
                <a:sym typeface="Wingdings 2" pitchFamily="18" charset="2"/>
              </a:rPr>
              <a:t>Such determination of the parameters of PID controllers or tuning of PID controllers can be made by engineers on-site by experiments on the plant.</a:t>
            </a:r>
            <a:endParaRPr lang="th-TH" sz="2400" dirty="0">
              <a:solidFill>
                <a:srgbClr val="008000"/>
              </a:solidFill>
              <a:latin typeface="Times New Roman" pitchFamily="18" charset="0"/>
              <a:sym typeface="Wingdings 2" pitchFamily="18" charset="2"/>
            </a:endParaRPr>
          </a:p>
          <a:p>
            <a:pPr algn="just">
              <a:spcBef>
                <a:spcPct val="20000"/>
              </a:spcBef>
              <a:buFontTx/>
              <a:buChar char="-"/>
            </a:pPr>
            <a:r>
              <a:rPr lang="th-TH" sz="2400" dirty="0">
                <a:solidFill>
                  <a:srgbClr val="FF3300"/>
                </a:solidFill>
                <a:latin typeface="Times New Roman" pitchFamily="18" charset="0"/>
                <a:sym typeface="Wingdings 2" pitchFamily="18" charset="2"/>
              </a:rPr>
              <a:t>Such rules suggest a set of values of </a:t>
            </a:r>
            <a:r>
              <a:rPr lang="en-US" sz="2400" i="1" dirty="0" err="1">
                <a:solidFill>
                  <a:srgbClr val="FF3300"/>
                </a:solidFill>
                <a:latin typeface="Times New Roman" pitchFamily="18" charset="0"/>
              </a:rPr>
              <a:t>K</a:t>
            </a:r>
            <a:r>
              <a:rPr lang="en-US" sz="2400" i="1" baseline="-25000" dirty="0" err="1">
                <a:solidFill>
                  <a:srgbClr val="FF3300"/>
                </a:solidFill>
                <a:latin typeface="Times New Roman" pitchFamily="18" charset="0"/>
              </a:rPr>
              <a:t>p</a:t>
            </a:r>
            <a:r>
              <a:rPr lang="en-US" sz="2400" dirty="0">
                <a:solidFill>
                  <a:srgbClr val="FF3300"/>
                </a:solidFill>
                <a:latin typeface="Times New Roman" pitchFamily="18" charset="0"/>
              </a:rPr>
              <a:t>,</a:t>
            </a:r>
            <a:r>
              <a:rPr lang="th-TH" sz="2400" dirty="0">
                <a:solidFill>
                  <a:srgbClr val="FF3300"/>
                </a:solidFill>
                <a:latin typeface="Times New Roman" pitchFamily="18" charset="0"/>
                <a:sym typeface="Wingdings 2" pitchFamily="18" charset="2"/>
              </a:rPr>
              <a:t> </a:t>
            </a:r>
            <a:r>
              <a:rPr lang="en-US" sz="2400" i="1" dirty="0">
                <a:solidFill>
                  <a:srgbClr val="FF3300"/>
                </a:solidFill>
                <a:latin typeface="Times New Roman" pitchFamily="18" charset="0"/>
              </a:rPr>
              <a:t>T</a:t>
            </a:r>
            <a:r>
              <a:rPr lang="en-US" sz="2400" i="1" baseline="-25000" dirty="0">
                <a:solidFill>
                  <a:srgbClr val="FF3300"/>
                </a:solidFill>
                <a:latin typeface="Times New Roman" pitchFamily="18" charset="0"/>
              </a:rPr>
              <a:t>i</a:t>
            </a:r>
            <a:r>
              <a:rPr lang="en-US" sz="2400" dirty="0">
                <a:solidFill>
                  <a:srgbClr val="FF3300"/>
                </a:solidFill>
                <a:latin typeface="Times New Roman" pitchFamily="18" charset="0"/>
              </a:rPr>
              <a:t>,</a:t>
            </a:r>
            <a:r>
              <a:rPr lang="en-US" sz="2400" i="1" dirty="0">
                <a:solidFill>
                  <a:srgbClr val="FF3300"/>
                </a:solidFill>
                <a:latin typeface="Times New Roman" pitchFamily="18" charset="0"/>
              </a:rPr>
              <a:t> </a:t>
            </a:r>
            <a:r>
              <a:rPr lang="th-TH" sz="2400" dirty="0">
                <a:solidFill>
                  <a:srgbClr val="FF3300"/>
                </a:solidFill>
                <a:latin typeface="Times New Roman" pitchFamily="18" charset="0"/>
                <a:sym typeface="Wingdings 2" pitchFamily="18" charset="2"/>
              </a:rPr>
              <a:t>and </a:t>
            </a:r>
            <a:r>
              <a:rPr lang="en-US" sz="2400" i="1" dirty="0">
                <a:solidFill>
                  <a:srgbClr val="FF3300"/>
                </a:solidFill>
                <a:latin typeface="Times New Roman" pitchFamily="18" charset="0"/>
              </a:rPr>
              <a:t>T</a:t>
            </a:r>
            <a:r>
              <a:rPr lang="en-US" sz="2400" i="1" baseline="-25000" dirty="0">
                <a:solidFill>
                  <a:srgbClr val="FF3300"/>
                </a:solidFill>
                <a:latin typeface="Times New Roman" pitchFamily="18" charset="0"/>
              </a:rPr>
              <a:t>d</a:t>
            </a:r>
            <a:r>
              <a:rPr lang="th-TH" sz="2400" i="1" dirty="0">
                <a:solidFill>
                  <a:srgbClr val="FF3300"/>
                </a:solidFill>
                <a:latin typeface="Times New Roman" pitchFamily="18" charset="0"/>
                <a:sym typeface="Wingdings 2" pitchFamily="18" charset="2"/>
              </a:rPr>
              <a:t> </a:t>
            </a:r>
            <a:r>
              <a:rPr lang="th-TH" sz="2400" dirty="0">
                <a:solidFill>
                  <a:srgbClr val="FF3300"/>
                </a:solidFill>
                <a:latin typeface="Times New Roman" pitchFamily="18" charset="0"/>
                <a:sym typeface="Wingdings 2" pitchFamily="18" charset="2"/>
              </a:rPr>
              <a:t>that will give a stable operation of the system. However, the resulting system may exhibit a large maximum overshoot in the step response, which is unacceptable.</a:t>
            </a:r>
          </a:p>
          <a:p>
            <a:pPr algn="just">
              <a:spcBef>
                <a:spcPct val="20000"/>
              </a:spcBef>
            </a:pPr>
            <a:r>
              <a:rPr lang="en-US" sz="3200" dirty="0">
                <a:solidFill>
                  <a:srgbClr val="660066"/>
                </a:solidFill>
                <a:sym typeface="Wingdings 2" pitchFamily="18" charset="2"/>
              </a:rPr>
              <a:t>- </a:t>
            </a:r>
            <a:r>
              <a:rPr lang="en-US" sz="2400" dirty="0">
                <a:solidFill>
                  <a:srgbClr val="660066"/>
                </a:solidFill>
                <a:latin typeface="Times New Roman" pitchFamily="18" charset="0"/>
                <a:sym typeface="Wingdings 2" pitchFamily="18" charset="2"/>
              </a:rPr>
              <a:t>W</a:t>
            </a:r>
            <a:r>
              <a:rPr lang="th-TH" sz="2400" dirty="0">
                <a:solidFill>
                  <a:srgbClr val="660066"/>
                </a:solidFill>
                <a:latin typeface="Times New Roman" pitchFamily="18" charset="0"/>
                <a:sym typeface="Wingdings 2" pitchFamily="18" charset="2"/>
              </a:rPr>
              <a:t>e need series of fine tunings until an acceptable result is obtained.</a:t>
            </a:r>
          </a:p>
        </p:txBody>
      </p:sp>
    </p:spTree>
    <p:extLst>
      <p:ext uri="{BB962C8B-B14F-4D97-AF65-F5344CB8AC3E}">
        <p14:creationId xmlns:p14="http://schemas.microsoft.com/office/powerpoint/2010/main" val="93521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ChangeArrowheads="1"/>
          </p:cNvSpPr>
          <p:nvPr/>
        </p:nvSpPr>
        <p:spPr bwMode="auto">
          <a:xfrm>
            <a:off x="527051" y="333376"/>
            <a:ext cx="1097280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4800" u="sng" dirty="0">
                <a:latin typeface="Times New Roman" pitchFamily="18" charset="0"/>
              </a:rPr>
              <a:t>Ziegler-Nichols 1</a:t>
            </a:r>
            <a:r>
              <a:rPr lang="en-US" sz="4800" u="sng" baseline="30000" dirty="0">
                <a:latin typeface="Times New Roman" pitchFamily="18" charset="0"/>
              </a:rPr>
              <a:t>st</a:t>
            </a:r>
            <a:r>
              <a:rPr lang="en-US" sz="4800" u="sng" dirty="0">
                <a:latin typeface="Times New Roman" pitchFamily="18" charset="0"/>
              </a:rPr>
              <a:t> Method of Tuning Rule</a:t>
            </a:r>
          </a:p>
          <a:p>
            <a:pPr algn="just">
              <a:spcBef>
                <a:spcPct val="20000"/>
              </a:spcBef>
            </a:pPr>
            <a:endParaRPr lang="en-US" sz="2400" dirty="0">
              <a:solidFill>
                <a:srgbClr val="CC0099"/>
              </a:solidFill>
              <a:latin typeface="Times New Roman" pitchFamily="18" charset="0"/>
            </a:endParaRPr>
          </a:p>
          <a:p>
            <a:pPr algn="just">
              <a:spcBef>
                <a:spcPct val="20000"/>
              </a:spcBef>
            </a:pPr>
            <a:r>
              <a:rPr lang="en-US" sz="2400" dirty="0">
                <a:solidFill>
                  <a:srgbClr val="CC0099"/>
                </a:solidFill>
                <a:latin typeface="Times New Roman" pitchFamily="18" charset="0"/>
              </a:rPr>
              <a:t>-We obtain experimentally the response of the plant to a unit-step input, as shown in Figure</a:t>
            </a:r>
          </a:p>
          <a:p>
            <a:pPr algn="just">
              <a:spcBef>
                <a:spcPct val="20000"/>
              </a:spcBef>
              <a:buFontTx/>
              <a:buChar char="-"/>
            </a:pPr>
            <a:r>
              <a:rPr lang="en-US" sz="2400" dirty="0">
                <a:solidFill>
                  <a:srgbClr val="FF3300"/>
                </a:solidFill>
                <a:latin typeface="Times New Roman" pitchFamily="18" charset="0"/>
              </a:rPr>
              <a:t>The plant involves neither integrator(s) nor dominant complex-conjugate poles.</a:t>
            </a:r>
          </a:p>
          <a:p>
            <a:pPr algn="just">
              <a:spcBef>
                <a:spcPct val="20000"/>
              </a:spcBef>
              <a:buFontTx/>
              <a:buChar char="-"/>
            </a:pPr>
            <a:r>
              <a:rPr lang="en-US" sz="2400" dirty="0">
                <a:solidFill>
                  <a:srgbClr val="660066"/>
                </a:solidFill>
                <a:latin typeface="Times New Roman" pitchFamily="18" charset="0"/>
                <a:sym typeface="Wingdings 2" pitchFamily="18" charset="2"/>
              </a:rPr>
              <a:t>This method applies if the response to a step input exhibits an S-shaped curve.</a:t>
            </a:r>
            <a:endParaRPr lang="th-TH" sz="2400" dirty="0">
              <a:solidFill>
                <a:srgbClr val="660066"/>
              </a:solidFill>
              <a:latin typeface="Times New Roman" pitchFamily="18" charset="0"/>
              <a:sym typeface="Wingdings 2" pitchFamily="18" charset="2"/>
            </a:endParaRPr>
          </a:p>
          <a:p>
            <a:pPr algn="just">
              <a:spcBef>
                <a:spcPct val="20000"/>
              </a:spcBef>
            </a:pPr>
            <a:r>
              <a:rPr lang="en-US" sz="2400" dirty="0">
                <a:solidFill>
                  <a:srgbClr val="008000"/>
                </a:solidFill>
                <a:latin typeface="Times New Roman" pitchFamily="18" charset="0"/>
                <a:sym typeface="Wingdings 2" pitchFamily="18" charset="2"/>
              </a:rPr>
              <a:t>-</a:t>
            </a:r>
            <a:r>
              <a:rPr lang="th-TH" sz="2400" dirty="0">
                <a:solidFill>
                  <a:srgbClr val="008000"/>
                </a:solidFill>
                <a:latin typeface="Times New Roman" pitchFamily="18" charset="0"/>
                <a:sym typeface="Wingdings 2" pitchFamily="18" charset="2"/>
              </a:rPr>
              <a:t>Such step-response curves may be generated experimentally or from a dynamic simulation of the plant.</a:t>
            </a:r>
          </a:p>
        </p:txBody>
      </p:sp>
      <p:pic>
        <p:nvPicPr>
          <p:cNvPr id="351237" name="Picture 5" descr="AACFTFE0"/>
          <p:cNvPicPr>
            <a:picLocks noChangeAspect="1" noChangeArrowheads="1"/>
          </p:cNvPicPr>
          <p:nvPr/>
        </p:nvPicPr>
        <p:blipFill>
          <a:blip r:embed="rId2" cstate="print">
            <a:lum bright="-12000" contrast="30000"/>
            <a:extLst>
              <a:ext uri="{28A0092B-C50C-407E-A947-70E740481C1C}">
                <a14:useLocalDpi xmlns:a14="http://schemas.microsoft.com/office/drawing/2010/main" val="0"/>
              </a:ext>
            </a:extLst>
          </a:blip>
          <a:srcRect/>
          <a:stretch>
            <a:fillRect/>
          </a:stretch>
        </p:blipFill>
        <p:spPr bwMode="auto">
          <a:xfrm>
            <a:off x="2159001" y="4311650"/>
            <a:ext cx="8640233" cy="1493838"/>
          </a:xfrm>
          <a:prstGeom prst="rect">
            <a:avLst/>
          </a:prstGeom>
          <a:noFill/>
          <a:extLst>
            <a:ext uri="{909E8E84-426E-40DD-AFC4-6F175D3DCCD1}">
              <a14:hiddenFill xmlns:a14="http://schemas.microsoft.com/office/drawing/2010/main">
                <a:solidFill>
                  <a:srgbClr val="FFFFFF"/>
                </a:solidFill>
              </a14:hiddenFill>
            </a:ext>
          </a:extLst>
        </p:spPr>
      </p:pic>
      <p:sp>
        <p:nvSpPr>
          <p:cNvPr id="351238" name="Rectangle 5"/>
          <p:cNvSpPr>
            <a:spLocks noChangeArrowheads="1"/>
          </p:cNvSpPr>
          <p:nvPr/>
        </p:nvSpPr>
        <p:spPr bwMode="auto">
          <a:xfrm>
            <a:off x="3119967" y="5949950"/>
            <a:ext cx="604731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800" b="1" dirty="0">
                <a:latin typeface="Times New Roman" pitchFamily="18" charset="0"/>
              </a:rPr>
              <a:t> Unit-step response of a plant.</a:t>
            </a:r>
          </a:p>
        </p:txBody>
      </p:sp>
    </p:spTree>
    <p:extLst>
      <p:ext uri="{BB962C8B-B14F-4D97-AF65-F5344CB8AC3E}">
        <p14:creationId xmlns:p14="http://schemas.microsoft.com/office/powerpoint/2010/main" val="1670291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60" name="Picture 4" descr="AACFTFF0"/>
          <p:cNvPicPr>
            <a:picLocks noChangeAspect="1" noChangeArrowheads="1"/>
          </p:cNvPicPr>
          <p:nvPr/>
        </p:nvPicPr>
        <p:blipFill>
          <a:blip r:embed="rId2" cstate="print">
            <a:lum bright="-12000" contrast="30000"/>
            <a:extLst>
              <a:ext uri="{28A0092B-C50C-407E-A947-70E740481C1C}">
                <a14:useLocalDpi xmlns:a14="http://schemas.microsoft.com/office/drawing/2010/main" val="0"/>
              </a:ext>
            </a:extLst>
          </a:blip>
          <a:srcRect/>
          <a:stretch>
            <a:fillRect/>
          </a:stretch>
        </p:blipFill>
        <p:spPr bwMode="auto">
          <a:xfrm>
            <a:off x="1320800" y="836613"/>
            <a:ext cx="9544051" cy="4572000"/>
          </a:xfrm>
          <a:prstGeom prst="rect">
            <a:avLst/>
          </a:prstGeom>
          <a:noFill/>
          <a:extLst>
            <a:ext uri="{909E8E84-426E-40DD-AFC4-6F175D3DCCD1}">
              <a14:hiddenFill xmlns:a14="http://schemas.microsoft.com/office/drawing/2010/main">
                <a:solidFill>
                  <a:srgbClr val="FFFFFF"/>
                </a:solidFill>
              </a14:hiddenFill>
            </a:ext>
          </a:extLst>
        </p:spPr>
      </p:pic>
      <p:sp>
        <p:nvSpPr>
          <p:cNvPr id="352261" name="Rectangle 5"/>
          <p:cNvSpPr>
            <a:spLocks noChangeArrowheads="1"/>
          </p:cNvSpPr>
          <p:nvPr/>
        </p:nvSpPr>
        <p:spPr bwMode="auto">
          <a:xfrm>
            <a:off x="3206751" y="5734050"/>
            <a:ext cx="5865283"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000" b="1" dirty="0">
                <a:latin typeface="Times New Roman" pitchFamily="18" charset="0"/>
              </a:rPr>
              <a:t>S-shaped response curve.</a:t>
            </a:r>
          </a:p>
        </p:txBody>
      </p:sp>
      <p:sp>
        <p:nvSpPr>
          <p:cNvPr id="352262" name="Text Box 6"/>
          <p:cNvSpPr txBox="1">
            <a:spLocks noChangeArrowheads="1"/>
          </p:cNvSpPr>
          <p:nvPr/>
        </p:nvSpPr>
        <p:spPr bwMode="auto">
          <a:xfrm>
            <a:off x="7535334" y="4743451"/>
            <a:ext cx="310091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i="1">
                <a:latin typeface="Times New Roman" pitchFamily="18" charset="0"/>
              </a:rPr>
              <a:t>L</a:t>
            </a:r>
            <a:r>
              <a:rPr lang="en-US" sz="2000">
                <a:latin typeface="Times New Roman" pitchFamily="18" charset="0"/>
              </a:rPr>
              <a:t> = delay time</a:t>
            </a:r>
            <a:endParaRPr lang="th-TH" sz="2000">
              <a:latin typeface="Times New Roman" pitchFamily="18" charset="0"/>
            </a:endParaRPr>
          </a:p>
          <a:p>
            <a:r>
              <a:rPr lang="en-US" sz="2000" i="1">
                <a:latin typeface="Times New Roman" pitchFamily="18" charset="0"/>
              </a:rPr>
              <a:t>T</a:t>
            </a:r>
            <a:r>
              <a:rPr lang="en-US" sz="2000">
                <a:latin typeface="Times New Roman" pitchFamily="18" charset="0"/>
              </a:rPr>
              <a:t> = time constant</a:t>
            </a:r>
            <a:endParaRPr lang="th-TH" sz="2000">
              <a:latin typeface="Times New Roman" pitchFamily="18" charset="0"/>
            </a:endParaRPr>
          </a:p>
        </p:txBody>
      </p:sp>
    </p:spTree>
    <p:extLst>
      <p:ext uri="{BB962C8B-B14F-4D97-AF65-F5344CB8AC3E}">
        <p14:creationId xmlns:p14="http://schemas.microsoft.com/office/powerpoint/2010/main" val="117022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4"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5532966" y="765176"/>
            <a:ext cx="181186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3285" name="Text Box 5"/>
          <p:cNvSpPr txBox="1">
            <a:spLocks noChangeArrowheads="1"/>
          </p:cNvSpPr>
          <p:nvPr/>
        </p:nvSpPr>
        <p:spPr bwMode="auto">
          <a:xfrm>
            <a:off x="1871134" y="871539"/>
            <a:ext cx="310091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Times New Roman" pitchFamily="18" charset="0"/>
              </a:rPr>
              <a:t>Transfer function:</a:t>
            </a:r>
            <a:endParaRPr lang="th-TH" sz="2000">
              <a:latin typeface="Times New Roman" pitchFamily="18" charset="0"/>
            </a:endParaRPr>
          </a:p>
        </p:txBody>
      </p:sp>
      <p:pic>
        <p:nvPicPr>
          <p:cNvPr id="353286" name="Picture 6"/>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553634" y="1739900"/>
            <a:ext cx="9913224" cy="46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287" name="Picture 7" descr="tab 8-1"/>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1422400" y="3284539"/>
            <a:ext cx="9271000" cy="2746375"/>
          </a:xfrm>
          <a:prstGeom prst="rect">
            <a:avLst/>
          </a:prstGeom>
          <a:noFill/>
          <a:extLst>
            <a:ext uri="{909E8E84-426E-40DD-AFC4-6F175D3DCCD1}">
              <a14:hiddenFill xmlns:a14="http://schemas.microsoft.com/office/drawing/2010/main">
                <a:solidFill>
                  <a:srgbClr val="FFFFFF"/>
                </a:solidFill>
              </a14:hiddenFill>
            </a:ext>
          </a:extLst>
        </p:spPr>
      </p:pic>
      <p:sp>
        <p:nvSpPr>
          <p:cNvPr id="353288" name="Rectangle 5"/>
          <p:cNvSpPr>
            <a:spLocks noChangeArrowheads="1"/>
          </p:cNvSpPr>
          <p:nvPr/>
        </p:nvSpPr>
        <p:spPr bwMode="auto">
          <a:xfrm>
            <a:off x="431800" y="2636838"/>
            <a:ext cx="11150600"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1079500" indent="-1079500"/>
            <a:r>
              <a:rPr lang="en-US" sz="1800" dirty="0">
                <a:latin typeface="Times New Roman" pitchFamily="18" charset="0"/>
              </a:rPr>
              <a:t>Table 10.1</a:t>
            </a:r>
            <a:r>
              <a:rPr lang="en-US" sz="1800" b="1" dirty="0">
                <a:latin typeface="Times New Roman" pitchFamily="18" charset="0"/>
              </a:rPr>
              <a:t>   Ziegler–Nichols Tuning Rule Based on Step Response of Plant (First Method)</a:t>
            </a:r>
          </a:p>
        </p:txBody>
      </p:sp>
    </p:spTree>
    <p:extLst>
      <p:ext uri="{BB962C8B-B14F-4D97-AF65-F5344CB8AC3E}">
        <p14:creationId xmlns:p14="http://schemas.microsoft.com/office/powerpoint/2010/main" val="118603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08"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981765" y="755651"/>
            <a:ext cx="10329702" cy="3092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158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4"/>
          <p:cNvSpPr>
            <a:spLocks noChangeArrowheads="1"/>
          </p:cNvSpPr>
          <p:nvPr/>
        </p:nvSpPr>
        <p:spPr bwMode="auto">
          <a:xfrm>
            <a:off x="527051" y="766764"/>
            <a:ext cx="10972800"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4800" u="sng" dirty="0">
                <a:latin typeface="Times New Roman" pitchFamily="18" charset="0"/>
              </a:rPr>
              <a:t>Ziegler-Nichols 2</a:t>
            </a:r>
            <a:r>
              <a:rPr lang="en-US" sz="4800" u="sng" baseline="30000" dirty="0">
                <a:latin typeface="Times New Roman" pitchFamily="18" charset="0"/>
              </a:rPr>
              <a:t>nd</a:t>
            </a:r>
            <a:r>
              <a:rPr lang="en-US" sz="4800" u="sng" dirty="0">
                <a:latin typeface="Times New Roman" pitchFamily="18" charset="0"/>
              </a:rPr>
              <a:t>  Method of Tuning Rule</a:t>
            </a:r>
          </a:p>
          <a:p>
            <a:pPr>
              <a:spcBef>
                <a:spcPct val="20000"/>
              </a:spcBef>
            </a:pPr>
            <a:endParaRPr lang="en-US" sz="3200" u="sng" dirty="0">
              <a:latin typeface="Times New Roman" pitchFamily="18" charset="0"/>
            </a:endParaRPr>
          </a:p>
          <a:p>
            <a:pPr>
              <a:spcBef>
                <a:spcPct val="20000"/>
              </a:spcBef>
            </a:pPr>
            <a:r>
              <a:rPr lang="en-US" sz="2400" dirty="0">
                <a:solidFill>
                  <a:srgbClr val="CC0099"/>
                </a:solidFill>
                <a:latin typeface="Times New Roman" pitchFamily="18" charset="0"/>
              </a:rPr>
              <a:t>1. We first set </a:t>
            </a:r>
            <a:r>
              <a:rPr lang="en-US" sz="2400" i="1" dirty="0">
                <a:solidFill>
                  <a:srgbClr val="CC0099"/>
                </a:solidFill>
                <a:latin typeface="Times New Roman" pitchFamily="18" charset="0"/>
              </a:rPr>
              <a:t>T</a:t>
            </a:r>
            <a:r>
              <a:rPr lang="en-US" sz="2400" i="1" baseline="-25000" dirty="0">
                <a:solidFill>
                  <a:srgbClr val="CC0099"/>
                </a:solidFill>
                <a:latin typeface="Times New Roman" pitchFamily="18" charset="0"/>
              </a:rPr>
              <a:t>i</a:t>
            </a:r>
            <a:r>
              <a:rPr lang="en-US" sz="2400" i="1" dirty="0">
                <a:solidFill>
                  <a:srgbClr val="CC0099"/>
                </a:solidFill>
                <a:latin typeface="Times New Roman" pitchFamily="18" charset="0"/>
              </a:rPr>
              <a:t> </a:t>
            </a:r>
            <a:r>
              <a:rPr lang="en-US" sz="2400" dirty="0">
                <a:solidFill>
                  <a:srgbClr val="CC0099"/>
                </a:solidFill>
                <a:latin typeface="Times New Roman" pitchFamily="18" charset="0"/>
              </a:rPr>
              <a:t>= </a:t>
            </a:r>
            <a:r>
              <a:rPr lang="en-US" sz="2400" i="1" dirty="0">
                <a:solidFill>
                  <a:srgbClr val="CC0099"/>
                </a:solidFill>
                <a:latin typeface="Times New Roman" pitchFamily="18" charset="0"/>
                <a:sym typeface="Symbol" pitchFamily="18" charset="2"/>
              </a:rPr>
              <a:t></a:t>
            </a:r>
            <a:r>
              <a:rPr lang="en-US" sz="2400" i="1" dirty="0">
                <a:solidFill>
                  <a:srgbClr val="CC0099"/>
                </a:solidFill>
                <a:latin typeface="Times New Roman" pitchFamily="18" charset="0"/>
              </a:rPr>
              <a:t> </a:t>
            </a:r>
            <a:r>
              <a:rPr lang="en-US" sz="2400" dirty="0">
                <a:solidFill>
                  <a:srgbClr val="CC0099"/>
                </a:solidFill>
                <a:latin typeface="Times New Roman" pitchFamily="18" charset="0"/>
              </a:rPr>
              <a:t>and </a:t>
            </a:r>
            <a:r>
              <a:rPr lang="en-US" sz="2400" i="1" dirty="0">
                <a:solidFill>
                  <a:srgbClr val="CC0099"/>
                </a:solidFill>
                <a:latin typeface="Times New Roman" pitchFamily="18" charset="0"/>
              </a:rPr>
              <a:t>T</a:t>
            </a:r>
            <a:r>
              <a:rPr lang="en-US" sz="2400" i="1" baseline="-25000" dirty="0">
                <a:solidFill>
                  <a:srgbClr val="CC0099"/>
                </a:solidFill>
                <a:latin typeface="Times New Roman" pitchFamily="18" charset="0"/>
              </a:rPr>
              <a:t>d </a:t>
            </a:r>
            <a:r>
              <a:rPr lang="en-US" sz="2400" dirty="0">
                <a:solidFill>
                  <a:srgbClr val="CC0099"/>
                </a:solidFill>
                <a:latin typeface="Times New Roman" pitchFamily="18" charset="0"/>
              </a:rPr>
              <a:t>= 0. Using the proportional control action only (see Figure).</a:t>
            </a:r>
          </a:p>
        </p:txBody>
      </p:sp>
      <p:pic>
        <p:nvPicPr>
          <p:cNvPr id="355333" name="Picture 5" descr="AACFTFG0"/>
          <p:cNvPicPr>
            <a:picLocks noChangeAspect="1" noChangeArrowheads="1"/>
          </p:cNvPicPr>
          <p:nvPr/>
        </p:nvPicPr>
        <p:blipFill>
          <a:blip r:embed="rId2" cstate="print">
            <a:lum bright="-12000" contrast="30000"/>
            <a:extLst>
              <a:ext uri="{28A0092B-C50C-407E-A947-70E740481C1C}">
                <a14:useLocalDpi xmlns:a14="http://schemas.microsoft.com/office/drawing/2010/main" val="0"/>
              </a:ext>
            </a:extLst>
          </a:blip>
          <a:srcRect/>
          <a:stretch>
            <a:fillRect/>
          </a:stretch>
        </p:blipFill>
        <p:spPr bwMode="auto">
          <a:xfrm>
            <a:off x="1871134" y="2924175"/>
            <a:ext cx="8496300" cy="1682750"/>
          </a:xfrm>
          <a:prstGeom prst="rect">
            <a:avLst/>
          </a:prstGeom>
          <a:noFill/>
          <a:extLst>
            <a:ext uri="{909E8E84-426E-40DD-AFC4-6F175D3DCCD1}">
              <a14:hiddenFill xmlns:a14="http://schemas.microsoft.com/office/drawing/2010/main">
                <a:solidFill>
                  <a:srgbClr val="FFFFFF"/>
                </a:solidFill>
              </a14:hiddenFill>
            </a:ext>
          </a:extLst>
        </p:spPr>
      </p:pic>
      <p:sp>
        <p:nvSpPr>
          <p:cNvPr id="355334" name="Rectangle 5"/>
          <p:cNvSpPr>
            <a:spLocks noChangeArrowheads="1"/>
          </p:cNvSpPr>
          <p:nvPr/>
        </p:nvSpPr>
        <p:spPr bwMode="auto">
          <a:xfrm>
            <a:off x="1477434" y="5264150"/>
            <a:ext cx="941916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dirty="0">
                <a:latin typeface="Times New Roman" pitchFamily="18" charset="0"/>
              </a:rPr>
              <a:t>Figure </a:t>
            </a:r>
            <a:r>
              <a:rPr lang="en-US" sz="2000" b="1" dirty="0">
                <a:latin typeface="Times New Roman" pitchFamily="18" charset="0"/>
              </a:rPr>
              <a:t> Closed-loop system with a proportional controller.</a:t>
            </a:r>
          </a:p>
        </p:txBody>
      </p:sp>
    </p:spTree>
    <p:extLst>
      <p:ext uri="{BB962C8B-B14F-4D97-AF65-F5344CB8AC3E}">
        <p14:creationId xmlns:p14="http://schemas.microsoft.com/office/powerpoint/2010/main" val="4798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SISO control system</a:t>
            </a:r>
          </a:p>
        </p:txBody>
      </p:sp>
      <p:sp>
        <p:nvSpPr>
          <p:cNvPr id="3" name="Content Placeholder 2"/>
          <p:cNvSpPr>
            <a:spLocks noGrp="1"/>
          </p:cNvSpPr>
          <p:nvPr>
            <p:ph idx="1"/>
          </p:nvPr>
        </p:nvSpPr>
        <p:spPr/>
        <p:txBody>
          <a:bodyPr/>
          <a:lstStyle/>
          <a:p>
            <a:r>
              <a:rPr lang="en-US" dirty="0"/>
              <a:t>A system can be defined as a mathematical relationship between the input, output and the states of a system. In control theory, a system is represented a rectangle with an input and output.</a:t>
            </a:r>
          </a:p>
          <a:p>
            <a:pPr fontAlgn="base"/>
            <a:endParaRPr lang="en-US" dirty="0"/>
          </a:p>
          <a:p>
            <a:pPr fontAlgn="base"/>
            <a:r>
              <a:rPr lang="en-US" dirty="0"/>
              <a:t>where:</a:t>
            </a:r>
          </a:p>
          <a:p>
            <a:pPr fontAlgn="base"/>
            <a:r>
              <a:rPr lang="en-US" i="1" dirty="0"/>
              <a:t>u(t)</a:t>
            </a:r>
            <a:r>
              <a:rPr lang="en-US" dirty="0"/>
              <a:t>–input</a:t>
            </a:r>
            <a:br>
              <a:rPr lang="en-US" dirty="0"/>
            </a:br>
            <a:r>
              <a:rPr lang="en-US" i="1" dirty="0"/>
              <a:t>y(t)</a:t>
            </a:r>
            <a:r>
              <a:rPr lang="en-US" dirty="0"/>
              <a:t>–output</a:t>
            </a:r>
          </a:p>
          <a:p>
            <a:r>
              <a:rPr lang="en-US" dirty="0"/>
              <a:t>Both input and output are variable in time. A system with only one input and output is called </a:t>
            </a:r>
            <a:r>
              <a:rPr lang="en-US" b="1" dirty="0"/>
              <a:t>SISO (Single Input Single Output)</a:t>
            </a:r>
            <a:r>
              <a:rPr lang="en-US" dirty="0"/>
              <a:t> system</a:t>
            </a:r>
          </a:p>
        </p:txBody>
      </p:sp>
      <p:pic>
        <p:nvPicPr>
          <p:cNvPr id="4" name="Picture 3" descr="System input output"/>
          <p:cNvPicPr/>
          <p:nvPr/>
        </p:nvPicPr>
        <p:blipFill>
          <a:blip r:embed="rId2">
            <a:extLst>
              <a:ext uri="{28A0092B-C50C-407E-A947-70E740481C1C}">
                <a14:useLocalDpi xmlns:a14="http://schemas.microsoft.com/office/drawing/2010/main" val="0"/>
              </a:ext>
            </a:extLst>
          </a:blip>
          <a:srcRect/>
          <a:stretch>
            <a:fillRect/>
          </a:stretch>
        </p:blipFill>
        <p:spPr bwMode="auto">
          <a:xfrm>
            <a:off x="4500245" y="3474696"/>
            <a:ext cx="3191510" cy="724535"/>
          </a:xfrm>
          <a:prstGeom prst="rect">
            <a:avLst/>
          </a:prstGeom>
          <a:noFill/>
          <a:ln>
            <a:noFill/>
          </a:ln>
        </p:spPr>
      </p:pic>
    </p:spTree>
    <p:extLst>
      <p:ext uri="{BB962C8B-B14F-4D97-AF65-F5344CB8AC3E}">
        <p14:creationId xmlns:p14="http://schemas.microsoft.com/office/powerpoint/2010/main" val="34677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ChangeArrowheads="1"/>
          </p:cNvSpPr>
          <p:nvPr/>
        </p:nvSpPr>
        <p:spPr bwMode="auto">
          <a:xfrm>
            <a:off x="527051" y="692151"/>
            <a:ext cx="10972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a:solidFill>
                  <a:srgbClr val="3333CC"/>
                </a:solidFill>
                <a:latin typeface="Times New Roman" pitchFamily="18" charset="0"/>
              </a:rPr>
              <a:t>2. Increase </a:t>
            </a:r>
            <a:r>
              <a:rPr lang="en-US" sz="2400" i="1">
                <a:solidFill>
                  <a:srgbClr val="3333CC"/>
                </a:solidFill>
                <a:latin typeface="Times New Roman" pitchFamily="18" charset="0"/>
              </a:rPr>
              <a:t>K</a:t>
            </a:r>
            <a:r>
              <a:rPr lang="en-US" sz="2400" i="1" baseline="-25000">
                <a:solidFill>
                  <a:srgbClr val="3333CC"/>
                </a:solidFill>
                <a:latin typeface="Times New Roman" pitchFamily="18" charset="0"/>
              </a:rPr>
              <a:t>p</a:t>
            </a:r>
            <a:r>
              <a:rPr lang="en-US" sz="2400" i="1">
                <a:solidFill>
                  <a:srgbClr val="3333CC"/>
                </a:solidFill>
                <a:latin typeface="Times New Roman" pitchFamily="18" charset="0"/>
              </a:rPr>
              <a:t> </a:t>
            </a:r>
            <a:r>
              <a:rPr lang="en-US" sz="2400">
                <a:solidFill>
                  <a:srgbClr val="3333CC"/>
                </a:solidFill>
                <a:latin typeface="Times New Roman" pitchFamily="18" charset="0"/>
              </a:rPr>
              <a:t>from 0 to a critical value </a:t>
            </a:r>
            <a:r>
              <a:rPr lang="en-US" sz="2400" i="1">
                <a:solidFill>
                  <a:srgbClr val="3333CC"/>
                </a:solidFill>
                <a:latin typeface="Times New Roman" pitchFamily="18" charset="0"/>
              </a:rPr>
              <a:t>K</a:t>
            </a:r>
            <a:r>
              <a:rPr lang="en-US" sz="2400" i="1" baseline="-25000">
                <a:solidFill>
                  <a:srgbClr val="3333CC"/>
                </a:solidFill>
                <a:latin typeface="Times New Roman" pitchFamily="18" charset="0"/>
              </a:rPr>
              <a:t>cr</a:t>
            </a:r>
            <a:r>
              <a:rPr lang="en-US" sz="2400" i="1">
                <a:solidFill>
                  <a:srgbClr val="3333CC"/>
                </a:solidFill>
                <a:latin typeface="Times New Roman" pitchFamily="18" charset="0"/>
              </a:rPr>
              <a:t> </a:t>
            </a:r>
            <a:r>
              <a:rPr lang="en-US" sz="2400">
                <a:solidFill>
                  <a:srgbClr val="3333CC"/>
                </a:solidFill>
                <a:latin typeface="Times New Roman" pitchFamily="18" charset="0"/>
              </a:rPr>
              <a:t>at which the output first exhibits sustained oscillations.</a:t>
            </a:r>
          </a:p>
        </p:txBody>
      </p:sp>
      <p:pic>
        <p:nvPicPr>
          <p:cNvPr id="357381" name="Picture 5" descr="AACFTFH0"/>
          <p:cNvPicPr>
            <a:picLocks noChangeAspect="1" noChangeArrowheads="1"/>
          </p:cNvPicPr>
          <p:nvPr/>
        </p:nvPicPr>
        <p:blipFill>
          <a:blip r:embed="rId2" cstate="print">
            <a:lum bright="-12000" contrast="30000"/>
            <a:extLst>
              <a:ext uri="{28A0092B-C50C-407E-A947-70E740481C1C}">
                <a14:useLocalDpi xmlns:a14="http://schemas.microsoft.com/office/drawing/2010/main" val="0"/>
              </a:ext>
            </a:extLst>
          </a:blip>
          <a:srcRect/>
          <a:stretch>
            <a:fillRect/>
          </a:stretch>
        </p:blipFill>
        <p:spPr bwMode="auto">
          <a:xfrm>
            <a:off x="1202267" y="2060575"/>
            <a:ext cx="9406467" cy="3036888"/>
          </a:xfrm>
          <a:prstGeom prst="rect">
            <a:avLst/>
          </a:prstGeom>
          <a:noFill/>
          <a:extLst>
            <a:ext uri="{909E8E84-426E-40DD-AFC4-6F175D3DCCD1}">
              <a14:hiddenFill xmlns:a14="http://schemas.microsoft.com/office/drawing/2010/main">
                <a:solidFill>
                  <a:srgbClr val="FFFFFF"/>
                </a:solidFill>
              </a14:hiddenFill>
            </a:ext>
          </a:extLst>
        </p:spPr>
      </p:pic>
      <p:sp>
        <p:nvSpPr>
          <p:cNvPr id="357382" name="Rectangle 5"/>
          <p:cNvSpPr>
            <a:spLocks noChangeArrowheads="1"/>
          </p:cNvSpPr>
          <p:nvPr/>
        </p:nvSpPr>
        <p:spPr bwMode="auto">
          <a:xfrm>
            <a:off x="791634" y="5480050"/>
            <a:ext cx="1096856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000" b="1" dirty="0">
                <a:latin typeface="Times New Roman" pitchFamily="18" charset="0"/>
              </a:rPr>
              <a:t>Sustained oscillation with period </a:t>
            </a:r>
            <a:r>
              <a:rPr lang="en-US" sz="2000" b="1" i="1" dirty="0" err="1">
                <a:latin typeface="Times New Roman" pitchFamily="18" charset="0"/>
              </a:rPr>
              <a:t>P</a:t>
            </a:r>
            <a:r>
              <a:rPr lang="en-US" sz="2000" b="1" i="1" baseline="-25000" dirty="0" err="1">
                <a:latin typeface="Times New Roman" pitchFamily="18" charset="0"/>
              </a:rPr>
              <a:t>cr</a:t>
            </a:r>
            <a:r>
              <a:rPr lang="en-US" sz="2000" b="1" dirty="0">
                <a:latin typeface="Times New Roman" pitchFamily="18" charset="0"/>
              </a:rPr>
              <a:t>.</a:t>
            </a:r>
            <a:r>
              <a:rPr lang="en-US" sz="2000" dirty="0">
                <a:latin typeface="Times New Roman" pitchFamily="18" charset="0"/>
              </a:rPr>
              <a:t> </a:t>
            </a:r>
            <a:r>
              <a:rPr lang="en-US" sz="2000" b="1" dirty="0">
                <a:latin typeface="Times New Roman" pitchFamily="18" charset="0"/>
              </a:rPr>
              <a:t>(</a:t>
            </a:r>
            <a:r>
              <a:rPr lang="en-US" sz="2000" b="1" i="1" dirty="0" err="1">
                <a:latin typeface="Times New Roman" pitchFamily="18" charset="0"/>
              </a:rPr>
              <a:t>P</a:t>
            </a:r>
            <a:r>
              <a:rPr lang="en-US" sz="2000" b="1" i="1" baseline="-25000" dirty="0" err="1">
                <a:latin typeface="Times New Roman" pitchFamily="18" charset="0"/>
              </a:rPr>
              <a:t>cr</a:t>
            </a:r>
            <a:r>
              <a:rPr lang="en-US" sz="2000" b="1" dirty="0">
                <a:latin typeface="Times New Roman" pitchFamily="18" charset="0"/>
              </a:rPr>
              <a:t> is measured in sec.)</a:t>
            </a:r>
          </a:p>
        </p:txBody>
      </p:sp>
    </p:spTree>
    <p:extLst>
      <p:ext uri="{BB962C8B-B14F-4D97-AF65-F5344CB8AC3E}">
        <p14:creationId xmlns:p14="http://schemas.microsoft.com/office/powerpoint/2010/main" val="398498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4" name="Rectangle 4"/>
          <p:cNvSpPr>
            <a:spLocks noChangeArrowheads="1"/>
          </p:cNvSpPr>
          <p:nvPr/>
        </p:nvSpPr>
        <p:spPr bwMode="auto">
          <a:xfrm>
            <a:off x="527051" y="404814"/>
            <a:ext cx="109728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th-TH" sz="2400" dirty="0">
                <a:solidFill>
                  <a:srgbClr val="008000"/>
                </a:solidFill>
                <a:latin typeface="Times New Roman" pitchFamily="18" charset="0"/>
                <a:sym typeface="Wingdings 2" pitchFamily="18" charset="2"/>
              </a:rPr>
              <a:t></a:t>
            </a:r>
            <a:r>
              <a:rPr lang="en-US" sz="3200" dirty="0"/>
              <a:t> </a:t>
            </a:r>
            <a:r>
              <a:rPr lang="en-US" sz="2400" dirty="0">
                <a:solidFill>
                  <a:srgbClr val="008000"/>
                </a:solidFill>
                <a:latin typeface="Times New Roman" pitchFamily="18" charset="0"/>
              </a:rPr>
              <a:t>Ziegler and Nichols suggested that we set the values of the parameters </a:t>
            </a:r>
            <a:r>
              <a:rPr lang="en-US" sz="2400" i="1" dirty="0">
                <a:solidFill>
                  <a:srgbClr val="008000"/>
                </a:solidFill>
                <a:latin typeface="Times New Roman" pitchFamily="18" charset="0"/>
              </a:rPr>
              <a:t>K,, T,, </a:t>
            </a:r>
            <a:r>
              <a:rPr lang="en-US" sz="2400" dirty="0">
                <a:solidFill>
                  <a:srgbClr val="008000"/>
                </a:solidFill>
                <a:latin typeface="Times New Roman" pitchFamily="18" charset="0"/>
              </a:rPr>
              <a:t>and </a:t>
            </a:r>
            <a:r>
              <a:rPr lang="en-US" sz="2400" i="1" dirty="0">
                <a:solidFill>
                  <a:srgbClr val="008000"/>
                </a:solidFill>
                <a:latin typeface="Times New Roman" pitchFamily="18" charset="0"/>
              </a:rPr>
              <a:t>Td </a:t>
            </a:r>
            <a:r>
              <a:rPr lang="en-US" sz="2400" dirty="0">
                <a:solidFill>
                  <a:srgbClr val="008000"/>
                </a:solidFill>
                <a:latin typeface="Times New Roman" pitchFamily="18" charset="0"/>
              </a:rPr>
              <a:t>according to the formula shown in Table.</a:t>
            </a:r>
          </a:p>
        </p:txBody>
      </p:sp>
      <p:pic>
        <p:nvPicPr>
          <p:cNvPr id="358405" name="Picture 5" descr="tab 8-2"/>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016001" y="2959100"/>
            <a:ext cx="10172700" cy="3028950"/>
          </a:xfrm>
          <a:prstGeom prst="rect">
            <a:avLst/>
          </a:prstGeom>
          <a:noFill/>
          <a:extLst>
            <a:ext uri="{909E8E84-426E-40DD-AFC4-6F175D3DCCD1}">
              <a14:hiddenFill xmlns:a14="http://schemas.microsoft.com/office/drawing/2010/main">
                <a:solidFill>
                  <a:srgbClr val="FFFFFF"/>
                </a:solidFill>
              </a14:hiddenFill>
            </a:ext>
          </a:extLst>
        </p:spPr>
      </p:pic>
      <p:sp>
        <p:nvSpPr>
          <p:cNvPr id="358406" name="Rectangle 5"/>
          <p:cNvSpPr>
            <a:spLocks noChangeArrowheads="1"/>
          </p:cNvSpPr>
          <p:nvPr/>
        </p:nvSpPr>
        <p:spPr bwMode="auto">
          <a:xfrm>
            <a:off x="613834" y="2095500"/>
            <a:ext cx="1096856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1257300" indent="-1257300" algn="ctr"/>
            <a:r>
              <a:rPr lang="en-US" sz="2000" b="1" dirty="0">
                <a:latin typeface="Times New Roman" pitchFamily="18" charset="0"/>
              </a:rPr>
              <a:t>Ziegler–Nichols Tuning Rule Based on Critical Gain </a:t>
            </a:r>
            <a:r>
              <a:rPr lang="en-US" sz="2000" b="1" i="1" dirty="0" err="1">
                <a:latin typeface="Times New Roman" pitchFamily="18" charset="0"/>
              </a:rPr>
              <a:t>K</a:t>
            </a:r>
            <a:r>
              <a:rPr lang="en-US" sz="2000" b="1" baseline="-25000" dirty="0" err="1">
                <a:latin typeface="Times New Roman" pitchFamily="18" charset="0"/>
              </a:rPr>
              <a:t>cr</a:t>
            </a:r>
            <a:r>
              <a:rPr lang="en-US" sz="2000" b="1" dirty="0">
                <a:latin typeface="Times New Roman" pitchFamily="18" charset="0"/>
              </a:rPr>
              <a:t> and Critical Period </a:t>
            </a:r>
            <a:r>
              <a:rPr lang="en-US" sz="2000" b="1" i="1" dirty="0" err="1">
                <a:latin typeface="Times New Roman" pitchFamily="18" charset="0"/>
              </a:rPr>
              <a:t>P</a:t>
            </a:r>
            <a:r>
              <a:rPr lang="en-US" sz="2000" b="1" baseline="-25000" dirty="0" err="1">
                <a:latin typeface="Times New Roman" pitchFamily="18" charset="0"/>
              </a:rPr>
              <a:t>cr</a:t>
            </a:r>
            <a:r>
              <a:rPr lang="en-US" sz="2000" b="1" dirty="0">
                <a:latin typeface="Times New Roman" pitchFamily="18" charset="0"/>
              </a:rPr>
              <a:t> (Second Method)</a:t>
            </a:r>
          </a:p>
        </p:txBody>
      </p:sp>
    </p:spTree>
    <p:extLst>
      <p:ext uri="{BB962C8B-B14F-4D97-AF65-F5344CB8AC3E}">
        <p14:creationId xmlns:p14="http://schemas.microsoft.com/office/powerpoint/2010/main" val="3736713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28"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079500" y="381000"/>
            <a:ext cx="9378951" cy="279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429" name="Picture 5"/>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952500" y="3456009"/>
            <a:ext cx="9505951" cy="114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9430" name="Picture 6"/>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1002918" y="4797424"/>
            <a:ext cx="94068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85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2"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136651" y="549276"/>
            <a:ext cx="1763183"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53" name="Picture 5"/>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181100" y="981054"/>
            <a:ext cx="10092267" cy="255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54" name="Picture 6" descr="AACFTFI0"/>
          <p:cNvPicPr>
            <a:picLocks noChangeAspect="1" noChangeArrowheads="1"/>
          </p:cNvPicPr>
          <p:nvPr/>
        </p:nvPicPr>
        <p:blipFill>
          <a:blip r:embed="rId4" cstate="print">
            <a:lum bright="-12000" contrast="30000"/>
            <a:extLst>
              <a:ext uri="{28A0092B-C50C-407E-A947-70E740481C1C}">
                <a14:useLocalDpi xmlns:a14="http://schemas.microsoft.com/office/drawing/2010/main" val="0"/>
              </a:ext>
            </a:extLst>
          </a:blip>
          <a:srcRect/>
          <a:stretch>
            <a:fillRect/>
          </a:stretch>
        </p:blipFill>
        <p:spPr bwMode="auto">
          <a:xfrm>
            <a:off x="1545167" y="4038601"/>
            <a:ext cx="8638117" cy="1685925"/>
          </a:xfrm>
          <a:prstGeom prst="rect">
            <a:avLst/>
          </a:prstGeom>
          <a:noFill/>
          <a:extLst>
            <a:ext uri="{909E8E84-426E-40DD-AFC4-6F175D3DCCD1}">
              <a14:hiddenFill xmlns:a14="http://schemas.microsoft.com/office/drawing/2010/main">
                <a:solidFill>
                  <a:srgbClr val="FFFFFF"/>
                </a:solidFill>
              </a14:hiddenFill>
            </a:ext>
          </a:extLst>
        </p:spPr>
      </p:pic>
      <p:sp>
        <p:nvSpPr>
          <p:cNvPr id="360455" name="Rectangle 5"/>
          <p:cNvSpPr>
            <a:spLocks noChangeArrowheads="1"/>
          </p:cNvSpPr>
          <p:nvPr/>
        </p:nvSpPr>
        <p:spPr bwMode="auto">
          <a:xfrm>
            <a:off x="3494617" y="5695950"/>
            <a:ext cx="5001683"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800">
                <a:latin typeface="Times New Roman" pitchFamily="18" charset="0"/>
              </a:rPr>
              <a:t>Figure 10-6</a:t>
            </a:r>
            <a:r>
              <a:rPr lang="en-US" sz="1800" b="1">
                <a:latin typeface="Times New Roman" pitchFamily="18" charset="0"/>
              </a:rPr>
              <a:t>   PID-controlled system.</a:t>
            </a:r>
          </a:p>
        </p:txBody>
      </p:sp>
    </p:spTree>
    <p:extLst>
      <p:ext uri="{BB962C8B-B14F-4D97-AF65-F5344CB8AC3E}">
        <p14:creationId xmlns:p14="http://schemas.microsoft.com/office/powerpoint/2010/main" val="2356982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6"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805518" y="692151"/>
            <a:ext cx="8578849"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477" name="Picture 5"/>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756834" y="1970088"/>
            <a:ext cx="8676217"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1478" name="Picture 6"/>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1756834" y="3375026"/>
            <a:ext cx="8676217"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1479" name="Rectangle 7"/>
          <p:cNvSpPr>
            <a:spLocks noChangeArrowheads="1"/>
          </p:cNvSpPr>
          <p:nvPr/>
        </p:nvSpPr>
        <p:spPr bwMode="auto">
          <a:xfrm>
            <a:off x="4464052" y="1125539"/>
            <a:ext cx="3168649" cy="5746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80" name="Rectangle 8"/>
          <p:cNvSpPr>
            <a:spLocks noChangeArrowheads="1"/>
          </p:cNvSpPr>
          <p:nvPr/>
        </p:nvSpPr>
        <p:spPr bwMode="auto">
          <a:xfrm>
            <a:off x="4464052" y="2422526"/>
            <a:ext cx="3168649" cy="5746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81" name="Rectangle 9"/>
          <p:cNvSpPr>
            <a:spLocks noChangeArrowheads="1"/>
          </p:cNvSpPr>
          <p:nvPr/>
        </p:nvSpPr>
        <p:spPr bwMode="auto">
          <a:xfrm>
            <a:off x="4464052" y="5734051"/>
            <a:ext cx="3168649" cy="3587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36976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500"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710267" y="909638"/>
            <a:ext cx="877146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2502" name="Rectangle 6"/>
          <p:cNvSpPr>
            <a:spLocks noChangeArrowheads="1"/>
          </p:cNvSpPr>
          <p:nvPr/>
        </p:nvSpPr>
        <p:spPr bwMode="auto">
          <a:xfrm>
            <a:off x="4464052" y="2998789"/>
            <a:ext cx="3168649" cy="5746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2503" name="Rectangle 7"/>
          <p:cNvSpPr>
            <a:spLocks noChangeArrowheads="1"/>
          </p:cNvSpPr>
          <p:nvPr/>
        </p:nvSpPr>
        <p:spPr bwMode="auto">
          <a:xfrm>
            <a:off x="8496301" y="2422526"/>
            <a:ext cx="960967" cy="3587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362504" name="Picture 8"/>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775885" y="4365625"/>
            <a:ext cx="584411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2505" name="Rectangle 9"/>
          <p:cNvSpPr>
            <a:spLocks noChangeArrowheads="1"/>
          </p:cNvSpPr>
          <p:nvPr/>
        </p:nvSpPr>
        <p:spPr bwMode="auto">
          <a:xfrm>
            <a:off x="4559300" y="4652964"/>
            <a:ext cx="3168651" cy="10810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464941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4" name="Picture 4"/>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3028951" y="638176"/>
            <a:ext cx="6131983"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525" name="Picture 5"/>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756834" y="2781301"/>
            <a:ext cx="8676217"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3526" name="Picture 6" descr="AACFTFJ0"/>
          <p:cNvPicPr>
            <a:picLocks noChangeAspect="1" noChangeArrowheads="1"/>
          </p:cNvPicPr>
          <p:nvPr/>
        </p:nvPicPr>
        <p:blipFill>
          <a:blip r:embed="rId4" cstate="print">
            <a:lum bright="-12000" contrast="30000"/>
            <a:extLst>
              <a:ext uri="{28A0092B-C50C-407E-A947-70E740481C1C}">
                <a14:useLocalDpi xmlns:a14="http://schemas.microsoft.com/office/drawing/2010/main" val="0"/>
              </a:ext>
            </a:extLst>
          </a:blip>
          <a:srcRect/>
          <a:stretch>
            <a:fillRect/>
          </a:stretch>
        </p:blipFill>
        <p:spPr bwMode="auto">
          <a:xfrm>
            <a:off x="1775884" y="3933826"/>
            <a:ext cx="8542867" cy="1357313"/>
          </a:xfrm>
          <a:prstGeom prst="rect">
            <a:avLst/>
          </a:prstGeom>
          <a:noFill/>
          <a:extLst>
            <a:ext uri="{909E8E84-426E-40DD-AFC4-6F175D3DCCD1}">
              <a14:hiddenFill xmlns:a14="http://schemas.microsoft.com/office/drawing/2010/main">
                <a:solidFill>
                  <a:srgbClr val="FFFFFF"/>
                </a:solidFill>
              </a14:hiddenFill>
            </a:ext>
          </a:extLst>
        </p:spPr>
      </p:pic>
      <p:sp>
        <p:nvSpPr>
          <p:cNvPr id="363527" name="Rectangle 5"/>
          <p:cNvSpPr>
            <a:spLocks noChangeArrowheads="1"/>
          </p:cNvSpPr>
          <p:nvPr/>
        </p:nvSpPr>
        <p:spPr bwMode="auto">
          <a:xfrm>
            <a:off x="696385" y="5589588"/>
            <a:ext cx="1096856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1257300" indent="-1257300"/>
            <a:r>
              <a:rPr lang="en-US" sz="1800" dirty="0">
                <a:latin typeface="Times New Roman" pitchFamily="18" charset="0"/>
              </a:rPr>
              <a:t>Figure 10-7</a:t>
            </a:r>
            <a:r>
              <a:rPr lang="en-US" sz="1800" b="1" dirty="0">
                <a:latin typeface="Times New Roman" pitchFamily="18" charset="0"/>
              </a:rPr>
              <a:t>   Block diagram of the system with PID controller designed by use of the Ziegler–Nichols tuning rule (second method).</a:t>
            </a:r>
          </a:p>
        </p:txBody>
      </p:sp>
    </p:spTree>
    <p:extLst>
      <p:ext uri="{BB962C8B-B14F-4D97-AF65-F5344CB8AC3E}">
        <p14:creationId xmlns:p14="http://schemas.microsoft.com/office/powerpoint/2010/main" val="1437609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8" name="Picture 4"/>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756834" y="890589"/>
            <a:ext cx="8676217"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49" name="Picture 5"/>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3964518" y="2762250"/>
            <a:ext cx="4260849"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527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72" name="Picture 4" descr="AACFTFK0"/>
          <p:cNvPicPr>
            <a:picLocks noChangeAspect="1" noChangeArrowheads="1"/>
          </p:cNvPicPr>
          <p:nvPr/>
        </p:nvPicPr>
        <p:blipFill>
          <a:blip r:embed="rId2" cstate="print">
            <a:lum bright="-12000" contrast="30000"/>
            <a:extLst>
              <a:ext uri="{28A0092B-C50C-407E-A947-70E740481C1C}">
                <a14:useLocalDpi xmlns:a14="http://schemas.microsoft.com/office/drawing/2010/main" val="0"/>
              </a:ext>
            </a:extLst>
          </a:blip>
          <a:srcRect/>
          <a:stretch>
            <a:fillRect/>
          </a:stretch>
        </p:blipFill>
        <p:spPr bwMode="auto">
          <a:xfrm>
            <a:off x="2438401" y="692150"/>
            <a:ext cx="72771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65573" name="Rectangle 5"/>
          <p:cNvSpPr>
            <a:spLocks noChangeArrowheads="1"/>
          </p:cNvSpPr>
          <p:nvPr/>
        </p:nvSpPr>
        <p:spPr bwMode="auto">
          <a:xfrm>
            <a:off x="613834" y="5516563"/>
            <a:ext cx="10968567" cy="685800"/>
          </a:xfrm>
          <a:prstGeom prst="rect">
            <a:avLst/>
          </a:prstGeom>
          <a:noFill/>
          <a:ln>
            <a:noFill/>
          </a:ln>
          <a:extLst>
            <a:ext uri="{909E8E84-426E-40DD-AFC4-6F175D3DCCD1}">
              <a14:hiddenFill xmlns:a14="http://schemas.microsoft.com/office/drawing/2010/main">
                <a:solidFill>
                  <a:srgbClr val="00412D"/>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1257300" indent="-1257300"/>
            <a:r>
              <a:rPr lang="en-US" sz="1800" b="1" dirty="0">
                <a:latin typeface="Times New Roman" pitchFamily="18" charset="0"/>
              </a:rPr>
              <a:t>Unit-step response curve of PID-controlled system designed by use of the Ziegler–Nichols tuning rule (second method).</a:t>
            </a:r>
          </a:p>
        </p:txBody>
      </p:sp>
    </p:spTree>
    <p:extLst>
      <p:ext uri="{BB962C8B-B14F-4D97-AF65-F5344CB8AC3E}">
        <p14:creationId xmlns:p14="http://schemas.microsoft.com/office/powerpoint/2010/main" val="1055568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564" y="368300"/>
            <a:ext cx="10010335" cy="1303867"/>
          </a:xfrm>
        </p:spPr>
        <p:txBody>
          <a:bodyPr>
            <a:normAutofit fontScale="90000"/>
          </a:bodyPr>
          <a:lstStyle/>
          <a:p>
            <a:pPr algn="ctr"/>
            <a:r>
              <a:rPr lang="en-US" dirty="0"/>
              <a:t>Design Specification , controller configuration On-Off controller</a:t>
            </a:r>
          </a:p>
        </p:txBody>
      </p:sp>
      <p:sp>
        <p:nvSpPr>
          <p:cNvPr id="3" name="Content Placeholder 2"/>
          <p:cNvSpPr>
            <a:spLocks noGrp="1"/>
          </p:cNvSpPr>
          <p:nvPr>
            <p:ph idx="1"/>
          </p:nvPr>
        </p:nvSpPr>
        <p:spPr>
          <a:xfrm>
            <a:off x="1055077" y="1536700"/>
            <a:ext cx="9799317" cy="4737491"/>
          </a:xfrm>
        </p:spPr>
        <p:txBody>
          <a:bodyPr/>
          <a:lstStyle/>
          <a:p>
            <a:endParaRPr lang="en-US" dirty="0"/>
          </a:p>
          <a:p>
            <a:r>
              <a:rPr lang="en-US" dirty="0"/>
              <a:t>The </a:t>
            </a:r>
            <a:r>
              <a:rPr lang="en-US" b="1" dirty="0"/>
              <a:t>on-off control</a:t>
            </a:r>
            <a:r>
              <a:rPr lang="en-US" dirty="0"/>
              <a:t> is the simplest form of a controller, which switches ON when the error is positive and switches OFF when the error is zero or negative. An on-off controller doesn’t have intermediate states but only </a:t>
            </a:r>
            <a:r>
              <a:rPr lang="en-US" b="1" dirty="0"/>
              <a:t>fully ON</a:t>
            </a:r>
            <a:r>
              <a:rPr lang="en-US" dirty="0"/>
              <a:t> or </a:t>
            </a:r>
            <a:r>
              <a:rPr lang="en-US" b="1" dirty="0"/>
              <a:t>fully OFF</a:t>
            </a:r>
            <a:r>
              <a:rPr lang="en-US" dirty="0"/>
              <a:t> states.</a:t>
            </a:r>
          </a:p>
          <a:p>
            <a:endParaRPr lang="en-US" dirty="0"/>
          </a:p>
          <a:p>
            <a:endParaRPr lang="en-US" dirty="0"/>
          </a:p>
        </p:txBody>
      </p:sp>
      <p:pic>
        <p:nvPicPr>
          <p:cNvPr id="5" name="Content Placeholder 3" descr="C:\Users\Admin\Desktop\Capture.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620085" y="2944536"/>
            <a:ext cx="3348111" cy="3153222"/>
          </a:xfrm>
          <a:prstGeom prst="rect">
            <a:avLst/>
          </a:prstGeom>
          <a:noFill/>
          <a:ln>
            <a:noFill/>
          </a:ln>
        </p:spPr>
      </p:pic>
    </p:spTree>
    <p:extLst>
      <p:ext uri="{BB962C8B-B14F-4D97-AF65-F5344CB8AC3E}">
        <p14:creationId xmlns:p14="http://schemas.microsoft.com/office/powerpoint/2010/main" val="217907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MiMO control  system</a:t>
            </a:r>
          </a:p>
        </p:txBody>
      </p:sp>
      <p:sp>
        <p:nvSpPr>
          <p:cNvPr id="3" name="Content Placeholder 2"/>
          <p:cNvSpPr>
            <a:spLocks noGrp="1"/>
          </p:cNvSpPr>
          <p:nvPr>
            <p:ph idx="1"/>
          </p:nvPr>
        </p:nvSpPr>
        <p:spPr>
          <a:xfrm>
            <a:off x="1024128" y="1842867"/>
            <a:ext cx="9720073" cy="4698609"/>
          </a:xfrm>
        </p:spPr>
        <p:txBody>
          <a:bodyPr/>
          <a:lstStyle/>
          <a:p>
            <a:r>
              <a:rPr lang="en-US" dirty="0"/>
              <a:t>A system in which the input and the output are vectors, rather than scalars, is a system with Multiple Inputs and Multiple Outputs (a MIMO system), sometimes also called a multivariable system</a:t>
            </a:r>
          </a:p>
          <a:p>
            <a:r>
              <a:rPr lang="en-US" dirty="0"/>
              <a:t>In MIMO system transfer function of LTI system is represented using a matrix called transfer matrix function</a:t>
            </a:r>
          </a:p>
          <a:p>
            <a:endParaRPr lang="en-US" dirty="0"/>
          </a:p>
        </p:txBody>
      </p:sp>
      <p:pic>
        <p:nvPicPr>
          <p:cNvPr id="4" name="Picture 3"/>
          <p:cNvPicPr>
            <a:picLocks noChangeAspect="1"/>
          </p:cNvPicPr>
          <p:nvPr/>
        </p:nvPicPr>
        <p:blipFill>
          <a:blip r:embed="rId2"/>
          <a:stretch>
            <a:fillRect/>
          </a:stretch>
        </p:blipFill>
        <p:spPr>
          <a:xfrm>
            <a:off x="3008360" y="3862241"/>
            <a:ext cx="6372225" cy="2200275"/>
          </a:xfrm>
          <a:prstGeom prst="rect">
            <a:avLst/>
          </a:prstGeom>
        </p:spPr>
      </p:pic>
    </p:spTree>
    <p:extLst>
      <p:ext uri="{BB962C8B-B14F-4D97-AF65-F5344CB8AC3E}">
        <p14:creationId xmlns:p14="http://schemas.microsoft.com/office/powerpoint/2010/main" val="4291930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431800"/>
            <a:ext cx="9779000" cy="558800"/>
          </a:xfrm>
        </p:spPr>
        <p:txBody>
          <a:bodyPr>
            <a:normAutofit fontScale="90000"/>
          </a:bodyPr>
          <a:lstStyle/>
          <a:p>
            <a:r>
              <a:rPr lang="en-GB" dirty="0"/>
              <a:t>Industrial oven on-off control</a:t>
            </a:r>
          </a:p>
        </p:txBody>
      </p:sp>
      <p:sp>
        <p:nvSpPr>
          <p:cNvPr id="3" name="Content Placeholder 2"/>
          <p:cNvSpPr>
            <a:spLocks noGrp="1"/>
          </p:cNvSpPr>
          <p:nvPr>
            <p:ph idx="1"/>
          </p:nvPr>
        </p:nvSpPr>
        <p:spPr>
          <a:xfrm>
            <a:off x="884428" y="1092200"/>
            <a:ext cx="9720073" cy="4023360"/>
          </a:xfrm>
        </p:spPr>
        <p:txBody>
          <a:bodyPr/>
          <a:lstStyle/>
          <a:p>
            <a:pPr algn="just" fontAlgn="base"/>
            <a:r>
              <a:rPr lang="en-GB" dirty="0"/>
              <a:t>Let’s take as example the temperature control of an industrial oven. The temperature inside the oven is measured with a sensor and feed back to the controller. </a:t>
            </a:r>
          </a:p>
          <a:p>
            <a:pPr algn="just" fontAlgn="base"/>
            <a:r>
              <a:rPr lang="en-GB" dirty="0"/>
              <a:t>Based on the error (difference between </a:t>
            </a:r>
            <a:r>
              <a:rPr lang="en-GB" dirty="0" err="1"/>
              <a:t>setpoint</a:t>
            </a:r>
            <a:r>
              <a:rPr lang="en-GB" dirty="0"/>
              <a:t> temperature and measured temperature), the heating elements are turned ON or OFF by the controller. </a:t>
            </a:r>
          </a:p>
          <a:p>
            <a:pPr algn="just" fontAlgn="base"/>
            <a:r>
              <a:rPr lang="en-GB" dirty="0"/>
              <a:t>There are no intermediate values of the heating element, they are fully ON or fully OFF.</a:t>
            </a:r>
          </a:p>
          <a:p>
            <a:br>
              <a:rPr lang="en-GB" dirty="0"/>
            </a:br>
            <a:endParaRPr lang="en-GB" dirty="0"/>
          </a:p>
        </p:txBody>
      </p:sp>
      <p:pic>
        <p:nvPicPr>
          <p:cNvPr id="4" name="Picture 3"/>
          <p:cNvPicPr/>
          <p:nvPr/>
        </p:nvPicPr>
        <p:blipFill>
          <a:blip r:embed="rId2"/>
          <a:stretch>
            <a:fillRect/>
          </a:stretch>
        </p:blipFill>
        <p:spPr>
          <a:xfrm>
            <a:off x="3632200" y="3378200"/>
            <a:ext cx="3733800" cy="3251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900" y="315059"/>
            <a:ext cx="11303000" cy="5940088"/>
          </a:xfrm>
          <a:prstGeom prst="rect">
            <a:avLst/>
          </a:prstGeom>
        </p:spPr>
        <p:txBody>
          <a:bodyPr wrap="square">
            <a:spAutoFit/>
          </a:bodyPr>
          <a:lstStyle/>
          <a:p>
            <a:pPr marL="342900" indent="-342900" algn="just" fontAlgn="base">
              <a:buFont typeface="Arial" pitchFamily="34" charset="0"/>
              <a:buChar char="•"/>
            </a:pPr>
            <a:r>
              <a:rPr lang="en-GB" sz="2000" dirty="0"/>
              <a:t>If we compare this system with the generic closed-loop system explained above, we can identify the following elements:</a:t>
            </a:r>
          </a:p>
          <a:p>
            <a:pPr marL="342900" indent="-342900" algn="just" fontAlgn="base">
              <a:buFont typeface="+mj-lt"/>
              <a:buAutoNum type="arabicPeriod"/>
            </a:pPr>
            <a:r>
              <a:rPr lang="en-GB" sz="2000" dirty="0"/>
              <a:t>controller: switch</a:t>
            </a:r>
          </a:p>
          <a:p>
            <a:pPr marL="342900" indent="-342900" algn="just" fontAlgn="base">
              <a:buFont typeface="+mj-lt"/>
              <a:buAutoNum type="arabicPeriod"/>
            </a:pPr>
            <a:r>
              <a:rPr lang="en-GB" sz="2000" dirty="0"/>
              <a:t>plant: oven</a:t>
            </a:r>
          </a:p>
          <a:p>
            <a:pPr marL="342900" indent="-342900" algn="just" fontAlgn="base">
              <a:buFont typeface="+mj-lt"/>
              <a:buAutoNum type="arabicPeriod"/>
            </a:pPr>
            <a:r>
              <a:rPr lang="en-GB" sz="2000" dirty="0"/>
              <a:t>feedback (measured output): temperature</a:t>
            </a:r>
          </a:p>
          <a:p>
            <a:pPr marL="342900" indent="-342900" algn="just" fontAlgn="base">
              <a:buFont typeface="Arial" pitchFamily="34" charset="0"/>
              <a:buChar char="•"/>
            </a:pPr>
            <a:r>
              <a:rPr lang="en-GB" sz="2000" dirty="0"/>
              <a:t>The industrial oven has two important characteristics which need to be explained, because they affect the response of the controller:</a:t>
            </a:r>
          </a:p>
          <a:p>
            <a:pPr marL="342900" indent="-342900" algn="just" fontAlgn="base">
              <a:buFont typeface="+mj-lt"/>
              <a:buAutoNum type="arabicPeriod"/>
            </a:pPr>
            <a:r>
              <a:rPr lang="en-GB" sz="2000" dirty="0"/>
              <a:t>dead time</a:t>
            </a:r>
          </a:p>
          <a:p>
            <a:pPr marL="342900" indent="-342900" algn="just" fontAlgn="base">
              <a:buFont typeface="+mj-lt"/>
              <a:buAutoNum type="arabicPeriod"/>
            </a:pPr>
            <a:r>
              <a:rPr lang="en-GB" sz="2000" dirty="0"/>
              <a:t>capacitance (inertia)</a:t>
            </a:r>
          </a:p>
          <a:p>
            <a:pPr marL="342900" indent="-342900" algn="just" fontAlgn="base">
              <a:buFont typeface="Arial" pitchFamily="34" charset="0"/>
              <a:buChar char="•"/>
            </a:pPr>
            <a:r>
              <a:rPr lang="en-GB" sz="2000" dirty="0"/>
              <a:t>In most of the control systems with feedback loop, the system can not respond instantly to any disturbance and it takes time (delay) until the controller output has any effect on the measured (plant) output. This time delay is know as </a:t>
            </a:r>
            <a:r>
              <a:rPr lang="en-GB" sz="2000" b="1" dirty="0"/>
              <a:t>dead time</a:t>
            </a:r>
            <a:r>
              <a:rPr lang="en-GB" sz="2000" dirty="0"/>
              <a:t>.</a:t>
            </a:r>
          </a:p>
          <a:p>
            <a:pPr marL="342900" indent="-342900" algn="just" fontAlgn="base">
              <a:buFont typeface="Arial" pitchFamily="34" charset="0"/>
              <a:buChar char="•"/>
            </a:pPr>
            <a:r>
              <a:rPr lang="en-GB" sz="2000" dirty="0"/>
              <a:t> In the case of the industrial oven, if the access door is opened, it takes time until the temperature drops, the controller senses the difference, turns the heaters on and the temperature is brought back to </a:t>
            </a:r>
            <a:r>
              <a:rPr lang="en-GB" sz="2000" dirty="0" err="1"/>
              <a:t>setpoint</a:t>
            </a:r>
            <a:r>
              <a:rPr lang="en-GB" sz="2000" dirty="0"/>
              <a:t>. Dead time has the effect of hiding the disturbance from the controller and limits its ability to react quickly.</a:t>
            </a:r>
          </a:p>
          <a:p>
            <a:pPr marL="342900" indent="-342900" algn="just" fontAlgn="base">
              <a:buFont typeface="Arial" pitchFamily="34" charset="0"/>
              <a:buChar char="•"/>
            </a:pPr>
            <a:r>
              <a:rPr lang="en-GB" sz="2000" dirty="0"/>
              <a:t>The </a:t>
            </a:r>
            <a:r>
              <a:rPr lang="en-GB" sz="2000" b="1" dirty="0"/>
              <a:t>capacitance</a:t>
            </a:r>
            <a:r>
              <a:rPr lang="en-GB" sz="2000" dirty="0"/>
              <a:t> of a system is seen as the resistance to changing inputs. The higher the capacitance of a system, the longer the time it takes to react to changes. With the oven cold, even if turning the heaters on, takes time for the temperature to start increasing and reach the nominal value. The advantage is that capacitance has the tendency to filter (dampen) out the effect of disturbances on a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86028" y="711200"/>
            <a:ext cx="9720073" cy="4023360"/>
          </a:xfrm>
        </p:spPr>
        <p:txBody>
          <a:bodyPr/>
          <a:lstStyle/>
          <a:p>
            <a:pPr fontAlgn="base"/>
            <a:r>
              <a:rPr lang="en-GB" dirty="0"/>
              <a:t>In the theory of control systems, the industrial oven is defined as a </a:t>
            </a:r>
            <a:r>
              <a:rPr lang="en-GB" b="1" dirty="0"/>
              <a:t>first order process with dead time</a:t>
            </a:r>
            <a:r>
              <a:rPr lang="en-GB" dirty="0"/>
              <a:t>. The transfer function of a first order process with dead time is:</a:t>
            </a:r>
          </a:p>
          <a:p>
            <a:pPr fontAlgn="base"/>
            <a:endParaRPr lang="en-GB" dirty="0"/>
          </a:p>
          <a:p>
            <a:pPr fontAlgn="base"/>
            <a:r>
              <a:rPr lang="en-GB" dirty="0"/>
              <a:t>where:</a:t>
            </a:r>
          </a:p>
          <a:p>
            <a:pPr fontAlgn="base"/>
            <a:r>
              <a:rPr lang="en-GB" dirty="0"/>
              <a:t>K – gain</a:t>
            </a:r>
            <a:br>
              <a:rPr lang="en-GB" dirty="0"/>
            </a:br>
            <a:r>
              <a:rPr lang="en-GB" dirty="0"/>
              <a:t>T – time constant</a:t>
            </a:r>
            <a:br>
              <a:rPr lang="en-GB" dirty="0"/>
            </a:br>
            <a:r>
              <a:rPr lang="en-GB" dirty="0"/>
              <a:t>τ – dead time</a:t>
            </a:r>
          </a:p>
          <a:p>
            <a:pPr fontAlgn="base"/>
            <a:r>
              <a:rPr lang="en-GB" dirty="0"/>
              <a:t>The </a:t>
            </a:r>
            <a:r>
              <a:rPr lang="en-GB" b="1" dirty="0"/>
              <a:t>time constant</a:t>
            </a:r>
            <a:r>
              <a:rPr lang="en-GB" dirty="0"/>
              <a:t> is a measure of the capacitance of the system. The higher the time constant, the longer it takes for the system to react to changing inputs or disturbances.</a:t>
            </a:r>
          </a:p>
          <a:p>
            <a:endParaRPr lang="en-GB" dirty="0"/>
          </a:p>
        </p:txBody>
      </p:sp>
      <p:pic>
        <p:nvPicPr>
          <p:cNvPr id="66563" name="Picture 3"/>
          <p:cNvPicPr>
            <a:picLocks noChangeAspect="1" noChangeArrowheads="1"/>
          </p:cNvPicPr>
          <p:nvPr/>
        </p:nvPicPr>
        <p:blipFill>
          <a:blip r:embed="rId2"/>
          <a:srcRect/>
          <a:stretch>
            <a:fillRect/>
          </a:stretch>
        </p:blipFill>
        <p:spPr bwMode="auto">
          <a:xfrm>
            <a:off x="3452813" y="1533524"/>
            <a:ext cx="2344738" cy="8667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367284"/>
          </a:xfrm>
        </p:spPr>
        <p:txBody>
          <a:bodyPr>
            <a:normAutofit fontScale="90000"/>
          </a:bodyPr>
          <a:lstStyle/>
          <a:p>
            <a:pPr fontAlgn="base"/>
            <a:br>
              <a:rPr lang="en-GB" dirty="0"/>
            </a:br>
            <a:endParaRPr lang="en-GB" dirty="0"/>
          </a:p>
        </p:txBody>
      </p:sp>
      <p:sp>
        <p:nvSpPr>
          <p:cNvPr id="3" name="Content Placeholder 2"/>
          <p:cNvSpPr>
            <a:spLocks noGrp="1"/>
          </p:cNvSpPr>
          <p:nvPr>
            <p:ph idx="1"/>
          </p:nvPr>
        </p:nvSpPr>
        <p:spPr>
          <a:xfrm>
            <a:off x="1011428" y="571500"/>
            <a:ext cx="9720073" cy="4023360"/>
          </a:xfrm>
          <a:ln>
            <a:solidFill>
              <a:schemeClr val="accent1">
                <a:lumMod val="75000"/>
              </a:schemeClr>
            </a:solidFill>
          </a:ln>
        </p:spPr>
        <p:txBody>
          <a:bodyPr/>
          <a:lstStyle/>
          <a:p>
            <a:pPr fontAlgn="base"/>
            <a:r>
              <a:rPr lang="en-GB" sz="2000" b="1" u="sng" dirty="0">
                <a:effectLst>
                  <a:outerShdw blurRad="38100" dist="38100" dir="2700000" algn="tl">
                    <a:srgbClr val="000000">
                      <a:alpha val="43137"/>
                    </a:srgbClr>
                  </a:outerShdw>
                </a:effectLst>
              </a:rPr>
              <a:t>Example 1</a:t>
            </a:r>
            <a:r>
              <a:rPr lang="en-GB" sz="2000" u="sng" dirty="0">
                <a:effectLst>
                  <a:outerShdw blurRad="38100" dist="38100" dir="2700000" algn="tl">
                    <a:srgbClr val="000000">
                      <a:alpha val="43137"/>
                    </a:srgbClr>
                  </a:outerShdw>
                </a:effectLst>
              </a:rPr>
              <a:t>. </a:t>
            </a:r>
            <a:r>
              <a:rPr lang="en-GB" sz="2000" dirty="0"/>
              <a:t>Implement an on-off controller for an industrial oven temperature control system with the following parameters:</a:t>
            </a:r>
          </a:p>
          <a:p>
            <a:pPr fontAlgn="base"/>
            <a:r>
              <a:rPr lang="en-GB" sz="2000" dirty="0"/>
              <a:t>open loop response of the oven at step input: 180 °C</a:t>
            </a:r>
          </a:p>
          <a:p>
            <a:pPr fontAlgn="base"/>
            <a:r>
              <a:rPr lang="en-GB" sz="2000" dirty="0"/>
              <a:t>time constant of the oven: 240 s</a:t>
            </a:r>
          </a:p>
          <a:p>
            <a:pPr fontAlgn="base"/>
            <a:r>
              <a:rPr lang="en-GB" sz="2000" dirty="0"/>
              <a:t>dead time of the process: 30 s</a:t>
            </a:r>
          </a:p>
          <a:p>
            <a:pPr fontAlgn="base"/>
            <a:r>
              <a:rPr lang="en-GB" sz="2000" dirty="0"/>
              <a:t>which will control the temperature for a set point of 120°C.</a:t>
            </a:r>
          </a:p>
          <a:p>
            <a:pPr fontAlgn="base"/>
            <a:r>
              <a:rPr lang="en-GB" sz="2000" dirty="0"/>
              <a:t>From the input parameters, we can write the transfer function of the plant as:</a:t>
            </a:r>
          </a:p>
          <a:p>
            <a:pPr fontAlgn="base"/>
            <a:endParaRPr lang="en-GB" dirty="0"/>
          </a:p>
          <a:p>
            <a:endParaRPr lang="en-GB" dirty="0"/>
          </a:p>
        </p:txBody>
      </p:sp>
      <p:pic>
        <p:nvPicPr>
          <p:cNvPr id="73731" name="Picture 3"/>
          <p:cNvPicPr>
            <a:picLocks noChangeAspect="1" noChangeArrowheads="1"/>
          </p:cNvPicPr>
          <p:nvPr/>
        </p:nvPicPr>
        <p:blipFill>
          <a:blip r:embed="rId2"/>
          <a:srcRect/>
          <a:stretch>
            <a:fillRect/>
          </a:stretch>
        </p:blipFill>
        <p:spPr bwMode="auto">
          <a:xfrm>
            <a:off x="3458883" y="3765550"/>
            <a:ext cx="2791105" cy="781050"/>
          </a:xfrm>
          <a:prstGeom prst="rect">
            <a:avLst/>
          </a:prstGeom>
          <a:noFill/>
          <a:ln w="9525">
            <a:noFill/>
            <a:miter lim="800000"/>
            <a:headEnd/>
            <a:tailEnd/>
          </a:ln>
          <a:effectLst/>
        </p:spPr>
      </p:pic>
      <p:pic>
        <p:nvPicPr>
          <p:cNvPr id="73732" name="Picture 4"/>
          <p:cNvPicPr>
            <a:picLocks noChangeAspect="1" noChangeArrowheads="1"/>
          </p:cNvPicPr>
          <p:nvPr/>
        </p:nvPicPr>
        <p:blipFill>
          <a:blip r:embed="rId3"/>
          <a:srcRect t="43258"/>
          <a:stretch>
            <a:fillRect/>
          </a:stretch>
        </p:blipFill>
        <p:spPr bwMode="auto">
          <a:xfrm>
            <a:off x="877888" y="5067300"/>
            <a:ext cx="7718174" cy="1165225"/>
          </a:xfrm>
          <a:prstGeom prst="rect">
            <a:avLst/>
          </a:prstGeom>
          <a:noFill/>
          <a:ln w="9525">
            <a:noFill/>
            <a:miter lim="800000"/>
            <a:headEnd/>
            <a:tailEnd/>
          </a:ln>
          <a:effectLst/>
        </p:spPr>
      </p:pic>
      <p:sp>
        <p:nvSpPr>
          <p:cNvPr id="8" name="TextBox 7"/>
          <p:cNvSpPr txBox="1"/>
          <p:nvPr/>
        </p:nvSpPr>
        <p:spPr>
          <a:xfrm>
            <a:off x="1308100" y="4572000"/>
            <a:ext cx="8213402" cy="646331"/>
          </a:xfrm>
          <a:prstGeom prst="rect">
            <a:avLst/>
          </a:prstGeom>
          <a:noFill/>
        </p:spPr>
        <p:txBody>
          <a:bodyPr wrap="none" rtlCol="0">
            <a:spAutoFit/>
          </a:bodyPr>
          <a:lstStyle/>
          <a:p>
            <a:r>
              <a:rPr lang="en-GB" dirty="0"/>
              <a:t>The plant can be modelled as a first order Transfer Function with a Continuous fix delay:</a:t>
            </a:r>
            <a:br>
              <a:rPr lang="en-GB" dirty="0"/>
            </a:b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Grp="1" noChangeAspect="1" noChangeArrowheads="1"/>
          </p:cNvPicPr>
          <p:nvPr>
            <p:ph idx="4294967295"/>
          </p:nvPr>
        </p:nvPicPr>
        <p:blipFill>
          <a:blip r:embed="rId2"/>
          <a:srcRect t="19214"/>
          <a:stretch>
            <a:fillRect/>
          </a:stretch>
        </p:blipFill>
        <p:spPr bwMode="auto">
          <a:xfrm>
            <a:off x="2730499" y="924323"/>
            <a:ext cx="5791201" cy="1866502"/>
          </a:xfrm>
          <a:prstGeom prst="rect">
            <a:avLst/>
          </a:prstGeom>
          <a:noFill/>
          <a:ln w="9525">
            <a:noFill/>
            <a:miter lim="800000"/>
            <a:headEnd/>
            <a:tailEnd/>
          </a:ln>
          <a:effectLst/>
        </p:spPr>
      </p:pic>
      <p:sp>
        <p:nvSpPr>
          <p:cNvPr id="5" name="TextBox 4"/>
          <p:cNvSpPr txBox="1"/>
          <p:nvPr/>
        </p:nvSpPr>
        <p:spPr>
          <a:xfrm>
            <a:off x="520700" y="2641599"/>
            <a:ext cx="10414000" cy="923330"/>
          </a:xfrm>
          <a:prstGeom prst="rect">
            <a:avLst/>
          </a:prstGeom>
          <a:noFill/>
        </p:spPr>
        <p:txBody>
          <a:bodyPr wrap="square" rtlCol="0">
            <a:spAutoFit/>
          </a:bodyPr>
          <a:lstStyle/>
          <a:p>
            <a:pPr fontAlgn="base"/>
            <a:r>
              <a:rPr lang="en-GB" dirty="0"/>
              <a:t>The simulation is run for 1000 s. The controller output and the plant output are plotted in the image below.</a:t>
            </a:r>
          </a:p>
          <a:p>
            <a:br>
              <a:rPr lang="en-GB" dirty="0"/>
            </a:br>
            <a:endParaRPr lang="en-GB" dirty="0"/>
          </a:p>
        </p:txBody>
      </p:sp>
      <p:pic>
        <p:nvPicPr>
          <p:cNvPr id="74755" name="Picture 3"/>
          <p:cNvPicPr>
            <a:picLocks noChangeAspect="1" noChangeArrowheads="1"/>
          </p:cNvPicPr>
          <p:nvPr/>
        </p:nvPicPr>
        <p:blipFill>
          <a:blip r:embed="rId3"/>
          <a:srcRect/>
          <a:stretch>
            <a:fillRect/>
          </a:stretch>
        </p:blipFill>
        <p:spPr bwMode="auto">
          <a:xfrm>
            <a:off x="3606801" y="3188343"/>
            <a:ext cx="3733799" cy="3402956"/>
          </a:xfrm>
          <a:prstGeom prst="rect">
            <a:avLst/>
          </a:prstGeom>
          <a:noFill/>
          <a:ln w="9525">
            <a:noFill/>
            <a:miter lim="800000"/>
            <a:headEnd/>
            <a:tailEnd/>
          </a:ln>
          <a:effectLst/>
        </p:spPr>
      </p:pic>
      <p:sp>
        <p:nvSpPr>
          <p:cNvPr id="7" name="TextBox 6"/>
          <p:cNvSpPr txBox="1"/>
          <p:nvPr/>
        </p:nvSpPr>
        <p:spPr>
          <a:xfrm>
            <a:off x="393700" y="241301"/>
            <a:ext cx="11125200" cy="646331"/>
          </a:xfrm>
          <a:prstGeom prst="rect">
            <a:avLst/>
          </a:prstGeom>
          <a:noFill/>
        </p:spPr>
        <p:txBody>
          <a:bodyPr wrap="square" rtlCol="0">
            <a:spAutoFit/>
          </a:bodyPr>
          <a:lstStyle/>
          <a:p>
            <a:r>
              <a:rPr lang="en-GB" dirty="0"/>
              <a:t> The error is calculated as the difference between the </a:t>
            </a:r>
            <a:r>
              <a:rPr lang="en-GB" dirty="0" err="1"/>
              <a:t>setpoint</a:t>
            </a:r>
            <a:r>
              <a:rPr lang="en-GB" dirty="0"/>
              <a:t> and the current value of the temperature (plant output). Both the plant model and on-off controller are grouped together under the Function blocks.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control system for DC motor</a:t>
            </a:r>
          </a:p>
        </p:txBody>
      </p:sp>
      <p:sp>
        <p:nvSpPr>
          <p:cNvPr id="3" name="Content Placeholder 2"/>
          <p:cNvSpPr>
            <a:spLocks noGrp="1"/>
          </p:cNvSpPr>
          <p:nvPr>
            <p:ph idx="1"/>
          </p:nvPr>
        </p:nvSpPr>
        <p:spPr/>
        <p:txBody>
          <a:bodyPr/>
          <a:lstStyle/>
          <a:p>
            <a:r>
              <a:rPr lang="en-US" dirty="0"/>
              <a:t>Armature controlled DC motor</a:t>
            </a:r>
          </a:p>
          <a:p>
            <a:r>
              <a:rPr lang="en-US" dirty="0"/>
              <a:t>Field controlled DC motor.</a:t>
            </a:r>
          </a:p>
        </p:txBody>
      </p:sp>
    </p:spTree>
    <p:extLst>
      <p:ext uri="{BB962C8B-B14F-4D97-AF65-F5344CB8AC3E}">
        <p14:creationId xmlns:p14="http://schemas.microsoft.com/office/powerpoint/2010/main" val="2363696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45516"/>
            <a:ext cx="9720072" cy="1499616"/>
          </a:xfrm>
        </p:spPr>
        <p:txBody>
          <a:bodyPr/>
          <a:lstStyle/>
          <a:p>
            <a:r>
              <a:rPr lang="en-US" dirty="0"/>
              <a:t>Armature controlled dc motor</a:t>
            </a:r>
          </a:p>
        </p:txBody>
      </p:sp>
      <p:sp>
        <p:nvSpPr>
          <p:cNvPr id="3" name="Content Placeholder 2"/>
          <p:cNvSpPr>
            <a:spLocks noGrp="1"/>
          </p:cNvSpPr>
          <p:nvPr>
            <p:ph idx="1"/>
          </p:nvPr>
        </p:nvSpPr>
        <p:spPr>
          <a:xfrm>
            <a:off x="909828" y="1655103"/>
            <a:ext cx="9720073" cy="4438357"/>
          </a:xfrm>
        </p:spPr>
        <p:txBody>
          <a:bodyPr/>
          <a:lstStyle/>
          <a:p>
            <a:r>
              <a:rPr lang="en-US" sz="2000" dirty="0"/>
              <a:t>The speed of the DC motor is directly proportional to armature voltage and inversely proportional to flux in field windings.</a:t>
            </a:r>
          </a:p>
          <a:p>
            <a:r>
              <a:rPr lang="en-US" sz="2000" dirty="0"/>
              <a:t>In armature controlled DC motor speed is obtained by varying the armature voltage.</a:t>
            </a:r>
          </a:p>
          <a:p>
            <a:r>
              <a:rPr lang="en-US" sz="2000" dirty="0"/>
              <a:t>Speed control system is electro mechanical control system.</a:t>
            </a:r>
          </a:p>
          <a:p>
            <a:r>
              <a:rPr lang="en-US" sz="2000" dirty="0"/>
              <a:t>Electrical system consists of armature and mechanical system consists of rotating part of the motor and the load connected to the shaft of the motor.</a:t>
            </a:r>
          </a:p>
          <a:p>
            <a:endParaRPr lang="en-US" dirty="0"/>
          </a:p>
        </p:txBody>
      </p:sp>
      <p:sp>
        <p:nvSpPr>
          <p:cNvPr id="8" name="TextBox 7"/>
          <p:cNvSpPr txBox="1"/>
          <p:nvPr/>
        </p:nvSpPr>
        <p:spPr>
          <a:xfrm>
            <a:off x="1524000" y="6211669"/>
            <a:ext cx="3683000" cy="369332"/>
          </a:xfrm>
          <a:prstGeom prst="rect">
            <a:avLst/>
          </a:prstGeom>
          <a:noFill/>
        </p:spPr>
        <p:txBody>
          <a:bodyPr wrap="square" rtlCol="0">
            <a:spAutoFit/>
          </a:bodyPr>
          <a:lstStyle/>
          <a:p>
            <a:r>
              <a:rPr lang="en-GB" dirty="0"/>
              <a:t>Fig1: Armature controlled DC motor</a:t>
            </a:r>
          </a:p>
        </p:txBody>
      </p:sp>
      <p:pic>
        <p:nvPicPr>
          <p:cNvPr id="8196" name="Picture 4"/>
          <p:cNvPicPr>
            <a:picLocks noChangeAspect="1" noChangeArrowheads="1"/>
          </p:cNvPicPr>
          <p:nvPr/>
        </p:nvPicPr>
        <p:blipFill>
          <a:blip r:embed="rId2"/>
          <a:srcRect/>
          <a:stretch>
            <a:fillRect/>
          </a:stretch>
        </p:blipFill>
        <p:spPr bwMode="auto">
          <a:xfrm>
            <a:off x="264294" y="3987800"/>
            <a:ext cx="6288906" cy="2117182"/>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a:srcRect/>
          <a:stretch>
            <a:fillRect/>
          </a:stretch>
        </p:blipFill>
        <p:spPr bwMode="auto">
          <a:xfrm>
            <a:off x="6681787" y="3632200"/>
            <a:ext cx="4956493" cy="2959100"/>
          </a:xfrm>
          <a:prstGeom prst="rect">
            <a:avLst/>
          </a:prstGeom>
          <a:noFill/>
          <a:ln w="9525">
            <a:noFill/>
            <a:miter lim="800000"/>
            <a:headEnd/>
            <a:tailEnd/>
          </a:ln>
          <a:effectLst/>
        </p:spPr>
      </p:pic>
    </p:spTree>
    <p:extLst>
      <p:ext uri="{BB962C8B-B14F-4D97-AF65-F5344CB8AC3E}">
        <p14:creationId xmlns:p14="http://schemas.microsoft.com/office/powerpoint/2010/main" val="839628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 y="997635"/>
            <a:ext cx="6096000" cy="707886"/>
          </a:xfrm>
          <a:prstGeom prst="rect">
            <a:avLst/>
          </a:prstGeom>
        </p:spPr>
        <p:txBody>
          <a:bodyPr>
            <a:spAutoFit/>
          </a:bodyPr>
          <a:lstStyle/>
          <a:p>
            <a:r>
              <a:rPr lang="en-GB" sz="2000" dirty="0"/>
              <a:t>The equivalent circuit of armature is shown in fig 2.</a:t>
            </a:r>
          </a:p>
          <a:p>
            <a:r>
              <a:rPr lang="en-GB" sz="2000" dirty="0"/>
              <a:t> By Kirchhoff's voltage law, we can write, </a:t>
            </a:r>
          </a:p>
        </p:txBody>
      </p:sp>
      <p:pic>
        <p:nvPicPr>
          <p:cNvPr id="9219" name="Picture 3"/>
          <p:cNvPicPr>
            <a:picLocks noChangeAspect="1" noChangeArrowheads="1"/>
          </p:cNvPicPr>
          <p:nvPr/>
        </p:nvPicPr>
        <p:blipFill>
          <a:blip r:embed="rId2"/>
          <a:srcRect/>
          <a:stretch>
            <a:fillRect/>
          </a:stretch>
        </p:blipFill>
        <p:spPr bwMode="auto">
          <a:xfrm>
            <a:off x="1301750" y="1836738"/>
            <a:ext cx="2473258" cy="550862"/>
          </a:xfrm>
          <a:prstGeom prst="rect">
            <a:avLst/>
          </a:prstGeom>
          <a:noFill/>
          <a:ln w="9525">
            <a:noFill/>
            <a:miter lim="800000"/>
            <a:headEnd/>
            <a:tailEnd/>
          </a:ln>
          <a:effectLst/>
        </p:spPr>
      </p:pic>
      <p:sp>
        <p:nvSpPr>
          <p:cNvPr id="14" name="TextBox 13"/>
          <p:cNvSpPr txBox="1"/>
          <p:nvPr/>
        </p:nvSpPr>
        <p:spPr>
          <a:xfrm>
            <a:off x="6451600" y="3136900"/>
            <a:ext cx="3517900" cy="369332"/>
          </a:xfrm>
          <a:prstGeom prst="rect">
            <a:avLst/>
          </a:prstGeom>
          <a:noFill/>
        </p:spPr>
        <p:txBody>
          <a:bodyPr wrap="square" rtlCol="0">
            <a:spAutoFit/>
          </a:bodyPr>
          <a:lstStyle/>
          <a:p>
            <a:r>
              <a:rPr lang="en-GB" dirty="0"/>
              <a:t>Fig 2: Equivalent circuit of armature.</a:t>
            </a:r>
          </a:p>
        </p:txBody>
      </p:sp>
      <p:sp>
        <p:nvSpPr>
          <p:cNvPr id="15" name="Rectangle 14"/>
          <p:cNvSpPr/>
          <p:nvPr/>
        </p:nvSpPr>
        <p:spPr>
          <a:xfrm>
            <a:off x="723900" y="2624435"/>
            <a:ext cx="6096000" cy="1015663"/>
          </a:xfrm>
          <a:prstGeom prst="rect">
            <a:avLst/>
          </a:prstGeom>
        </p:spPr>
        <p:txBody>
          <a:bodyPr>
            <a:spAutoFit/>
          </a:bodyPr>
          <a:lstStyle/>
          <a:p>
            <a:r>
              <a:rPr lang="en-GB" sz="2000" dirty="0"/>
              <a:t>Torque of DC motor is proportional to the product of flux and current. Since flux is constant in this system, the torque proportional to </a:t>
            </a:r>
            <a:r>
              <a:rPr lang="en-GB" sz="2000" dirty="0" err="1"/>
              <a:t>ia</a:t>
            </a:r>
            <a:r>
              <a:rPr lang="en-GB" sz="2000" dirty="0"/>
              <a:t>, alone</a:t>
            </a:r>
            <a:r>
              <a:rPr lang="en-GB" dirty="0"/>
              <a:t>. </a:t>
            </a:r>
          </a:p>
        </p:txBody>
      </p:sp>
      <p:pic>
        <p:nvPicPr>
          <p:cNvPr id="9220" name="Picture 4"/>
          <p:cNvPicPr>
            <a:picLocks noChangeAspect="1" noChangeArrowheads="1"/>
          </p:cNvPicPr>
          <p:nvPr/>
        </p:nvPicPr>
        <p:blipFill>
          <a:blip r:embed="rId3"/>
          <a:srcRect/>
          <a:stretch>
            <a:fillRect/>
          </a:stretch>
        </p:blipFill>
        <p:spPr bwMode="auto">
          <a:xfrm>
            <a:off x="1270000" y="3805238"/>
            <a:ext cx="2014620" cy="652462"/>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6591300" y="1517650"/>
            <a:ext cx="3382091" cy="1651100"/>
          </a:xfrm>
          <a:prstGeom prst="rect">
            <a:avLst/>
          </a:prstGeom>
          <a:noFill/>
          <a:ln w="9525">
            <a:noFill/>
            <a:miter lim="800000"/>
            <a:headEnd/>
            <a:tailEnd/>
          </a:ln>
          <a:effectLst/>
        </p:spPr>
      </p:pic>
      <p:pic>
        <p:nvPicPr>
          <p:cNvPr id="9222" name="Picture 6"/>
          <p:cNvPicPr>
            <a:picLocks noChangeAspect="1" noChangeArrowheads="1"/>
          </p:cNvPicPr>
          <p:nvPr/>
        </p:nvPicPr>
        <p:blipFill>
          <a:blip r:embed="rId5"/>
          <a:srcRect/>
          <a:stretch>
            <a:fillRect/>
          </a:stretch>
        </p:blipFill>
        <p:spPr bwMode="auto">
          <a:xfrm>
            <a:off x="7065963" y="3690938"/>
            <a:ext cx="3013603" cy="957262"/>
          </a:xfrm>
          <a:prstGeom prst="rect">
            <a:avLst/>
          </a:prstGeom>
          <a:noFill/>
          <a:ln w="9525">
            <a:noFill/>
            <a:miter lim="800000"/>
            <a:headEnd/>
            <a:tailEnd/>
          </a:ln>
          <a:effectLst/>
        </p:spPr>
      </p:pic>
      <p:sp>
        <p:nvSpPr>
          <p:cNvPr id="19" name="Rectangle 18"/>
          <p:cNvSpPr/>
          <p:nvPr/>
        </p:nvSpPr>
        <p:spPr>
          <a:xfrm>
            <a:off x="825500" y="4669135"/>
            <a:ext cx="6096000" cy="1015663"/>
          </a:xfrm>
          <a:prstGeom prst="rect">
            <a:avLst/>
          </a:prstGeom>
        </p:spPr>
        <p:txBody>
          <a:bodyPr>
            <a:spAutoFit/>
          </a:bodyPr>
          <a:lstStyle/>
          <a:p>
            <a:r>
              <a:rPr lang="en-GB" sz="2000" dirty="0"/>
              <a:t>The mechanical system of the motor is shown in fig 3. The differential equation governing the mechanical system of motor is given by, </a:t>
            </a:r>
          </a:p>
        </p:txBody>
      </p:sp>
      <p:sp>
        <p:nvSpPr>
          <p:cNvPr id="20" name="TextBox 19"/>
          <p:cNvSpPr txBox="1"/>
          <p:nvPr/>
        </p:nvSpPr>
        <p:spPr>
          <a:xfrm>
            <a:off x="6756400" y="4737100"/>
            <a:ext cx="3937000" cy="369332"/>
          </a:xfrm>
          <a:prstGeom prst="rect">
            <a:avLst/>
          </a:prstGeom>
          <a:noFill/>
        </p:spPr>
        <p:txBody>
          <a:bodyPr wrap="square" rtlCol="0">
            <a:spAutoFit/>
          </a:bodyPr>
          <a:lstStyle/>
          <a:p>
            <a:r>
              <a:rPr lang="en-GB" dirty="0"/>
              <a:t>Fig 3: mechanical system of the motor.</a:t>
            </a:r>
          </a:p>
        </p:txBody>
      </p:sp>
      <p:pic>
        <p:nvPicPr>
          <p:cNvPr id="9223" name="Picture 7"/>
          <p:cNvPicPr>
            <a:picLocks noGrp="1" noChangeAspect="1" noChangeArrowheads="1"/>
          </p:cNvPicPr>
          <p:nvPr>
            <p:ph idx="1"/>
          </p:nvPr>
        </p:nvPicPr>
        <p:blipFill>
          <a:blip r:embed="rId6"/>
          <a:srcRect/>
          <a:stretch>
            <a:fillRect/>
          </a:stretch>
        </p:blipFill>
        <p:spPr bwMode="auto">
          <a:xfrm>
            <a:off x="1693862" y="5648325"/>
            <a:ext cx="2027238" cy="684037"/>
          </a:xfrm>
          <a:prstGeom prst="rect">
            <a:avLst/>
          </a:prstGeom>
          <a:noFill/>
          <a:ln w="9525">
            <a:noFill/>
            <a:miter lim="800000"/>
            <a:headEnd/>
            <a:tailEnd/>
          </a:ln>
          <a:effectLst/>
        </p:spPr>
      </p:pic>
      <p:sp>
        <p:nvSpPr>
          <p:cNvPr id="22" name="TextBox 21"/>
          <p:cNvSpPr txBox="1"/>
          <p:nvPr/>
        </p:nvSpPr>
        <p:spPr>
          <a:xfrm>
            <a:off x="3721100" y="1866900"/>
            <a:ext cx="1358900" cy="369332"/>
          </a:xfrm>
          <a:prstGeom prst="rect">
            <a:avLst/>
          </a:prstGeom>
          <a:noFill/>
        </p:spPr>
        <p:txBody>
          <a:bodyPr wrap="square" rtlCol="0">
            <a:spAutoFit/>
          </a:bodyPr>
          <a:lstStyle/>
          <a:p>
            <a:r>
              <a:rPr lang="en-GB" dirty="0"/>
              <a:t>....1</a:t>
            </a:r>
          </a:p>
        </p:txBody>
      </p:sp>
      <p:sp>
        <p:nvSpPr>
          <p:cNvPr id="23" name="TextBox 22"/>
          <p:cNvSpPr txBox="1"/>
          <p:nvPr/>
        </p:nvSpPr>
        <p:spPr>
          <a:xfrm>
            <a:off x="3581400" y="3822700"/>
            <a:ext cx="1358900" cy="369332"/>
          </a:xfrm>
          <a:prstGeom prst="rect">
            <a:avLst/>
          </a:prstGeom>
          <a:noFill/>
        </p:spPr>
        <p:txBody>
          <a:bodyPr wrap="square" rtlCol="0">
            <a:spAutoFit/>
          </a:bodyPr>
          <a:lstStyle/>
          <a:p>
            <a:r>
              <a:rPr lang="en-GB" dirty="0"/>
              <a:t>....2</a:t>
            </a:r>
          </a:p>
        </p:txBody>
      </p:sp>
      <p:sp>
        <p:nvSpPr>
          <p:cNvPr id="24" name="TextBox 23"/>
          <p:cNvSpPr txBox="1"/>
          <p:nvPr/>
        </p:nvSpPr>
        <p:spPr>
          <a:xfrm>
            <a:off x="3568700" y="5765800"/>
            <a:ext cx="1358900" cy="369332"/>
          </a:xfrm>
          <a:prstGeom prst="rect">
            <a:avLst/>
          </a:prstGeom>
          <a:noFill/>
        </p:spPr>
        <p:txBody>
          <a:bodyPr wrap="square" rtlCol="0">
            <a:spAutoFit/>
          </a:bodyPr>
          <a:lstStyle/>
          <a:p>
            <a:r>
              <a:rPr lang="en-GB" dirty="0"/>
              <a:t>....3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528" y="825500"/>
            <a:ext cx="9720073" cy="4023360"/>
          </a:xfrm>
        </p:spPr>
        <p:txBody>
          <a:bodyPr>
            <a:normAutofit/>
          </a:bodyPr>
          <a:lstStyle/>
          <a:p>
            <a:r>
              <a:rPr lang="en-GB" sz="2000" dirty="0"/>
              <a:t>The back emf of DC machine is proportional to speed (angular velocity) of shaft.</a:t>
            </a:r>
          </a:p>
        </p:txBody>
      </p:sp>
      <p:pic>
        <p:nvPicPr>
          <p:cNvPr id="10244" name="Picture 4"/>
          <p:cNvPicPr>
            <a:picLocks noChangeAspect="1" noChangeArrowheads="1"/>
          </p:cNvPicPr>
          <p:nvPr/>
        </p:nvPicPr>
        <p:blipFill>
          <a:blip r:embed="rId2"/>
          <a:srcRect b="4061"/>
          <a:stretch>
            <a:fillRect/>
          </a:stretch>
        </p:blipFill>
        <p:spPr bwMode="auto">
          <a:xfrm>
            <a:off x="1490663" y="1368424"/>
            <a:ext cx="3706212" cy="650876"/>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t="16897"/>
          <a:stretch>
            <a:fillRect/>
          </a:stretch>
        </p:blipFill>
        <p:spPr bwMode="auto">
          <a:xfrm>
            <a:off x="832133" y="2616200"/>
            <a:ext cx="9081805" cy="199866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4"/>
          <a:srcRect/>
          <a:stretch>
            <a:fillRect/>
          </a:stretch>
        </p:blipFill>
        <p:spPr bwMode="auto">
          <a:xfrm>
            <a:off x="2921001" y="4926013"/>
            <a:ext cx="3110880" cy="1449387"/>
          </a:xfrm>
          <a:prstGeom prst="rect">
            <a:avLst/>
          </a:prstGeom>
          <a:noFill/>
          <a:ln w="9525">
            <a:noFill/>
            <a:miter lim="800000"/>
            <a:headEnd/>
            <a:tailEnd/>
          </a:ln>
          <a:effectLst/>
        </p:spPr>
      </p:pic>
      <p:sp>
        <p:nvSpPr>
          <p:cNvPr id="9" name="TextBox 8"/>
          <p:cNvSpPr txBox="1"/>
          <p:nvPr/>
        </p:nvSpPr>
        <p:spPr>
          <a:xfrm>
            <a:off x="863600" y="2159000"/>
            <a:ext cx="10744200" cy="400110"/>
          </a:xfrm>
          <a:prstGeom prst="rect">
            <a:avLst/>
          </a:prstGeom>
          <a:noFill/>
        </p:spPr>
        <p:txBody>
          <a:bodyPr wrap="square" rtlCol="0">
            <a:spAutoFit/>
          </a:bodyPr>
          <a:lstStyle/>
          <a:p>
            <a:r>
              <a:rPr lang="en-GB" sz="2000" dirty="0"/>
              <a:t>The Laplace transform of various time domain signals involved in this system are shown below</a:t>
            </a:r>
          </a:p>
        </p:txBody>
      </p:sp>
      <p:sp>
        <p:nvSpPr>
          <p:cNvPr id="10" name="TextBox 9"/>
          <p:cNvSpPr txBox="1"/>
          <p:nvPr/>
        </p:nvSpPr>
        <p:spPr>
          <a:xfrm>
            <a:off x="6019800" y="1587500"/>
            <a:ext cx="1358900" cy="369332"/>
          </a:xfrm>
          <a:prstGeom prst="rect">
            <a:avLst/>
          </a:prstGeom>
          <a:noFill/>
        </p:spPr>
        <p:txBody>
          <a:bodyPr wrap="square" rtlCol="0">
            <a:spAutoFit/>
          </a:bodyPr>
          <a:lstStyle/>
          <a:p>
            <a:r>
              <a:rPr lang="en-GB" dirty="0"/>
              <a:t>....4</a:t>
            </a:r>
          </a:p>
        </p:txBody>
      </p:sp>
      <p:sp>
        <p:nvSpPr>
          <p:cNvPr id="11" name="TextBox 10"/>
          <p:cNvSpPr txBox="1"/>
          <p:nvPr/>
        </p:nvSpPr>
        <p:spPr>
          <a:xfrm>
            <a:off x="6261100" y="5372100"/>
            <a:ext cx="1358900" cy="369332"/>
          </a:xfrm>
          <a:prstGeom prst="rect">
            <a:avLst/>
          </a:prstGeom>
          <a:noFill/>
        </p:spPr>
        <p:txBody>
          <a:bodyPr wrap="square" rtlCol="0">
            <a:spAutoFit/>
          </a:bodyPr>
          <a:lstStyle/>
          <a:p>
            <a:r>
              <a:rPr lang="en-GB" dirty="0"/>
              <a:t>....6</a:t>
            </a:r>
          </a:p>
        </p:txBody>
      </p:sp>
      <p:sp>
        <p:nvSpPr>
          <p:cNvPr id="13" name="TextBox 12"/>
          <p:cNvSpPr txBox="1"/>
          <p:nvPr/>
        </p:nvSpPr>
        <p:spPr>
          <a:xfrm>
            <a:off x="6235700" y="4965700"/>
            <a:ext cx="1358900" cy="369332"/>
          </a:xfrm>
          <a:prstGeom prst="rect">
            <a:avLst/>
          </a:prstGeom>
          <a:noFill/>
        </p:spPr>
        <p:txBody>
          <a:bodyPr wrap="square" rtlCol="0">
            <a:spAutoFit/>
          </a:bodyPr>
          <a:lstStyle/>
          <a:p>
            <a:r>
              <a:rPr lang="en-GB" dirty="0"/>
              <a:t>....5</a:t>
            </a:r>
          </a:p>
        </p:txBody>
      </p:sp>
      <p:sp>
        <p:nvSpPr>
          <p:cNvPr id="14" name="TextBox 13"/>
          <p:cNvSpPr txBox="1"/>
          <p:nvPr/>
        </p:nvSpPr>
        <p:spPr>
          <a:xfrm>
            <a:off x="6248400" y="5715000"/>
            <a:ext cx="1358900" cy="369332"/>
          </a:xfrm>
          <a:prstGeom prst="rect">
            <a:avLst/>
          </a:prstGeom>
          <a:noFill/>
        </p:spPr>
        <p:txBody>
          <a:bodyPr wrap="square" rtlCol="0">
            <a:spAutoFit/>
          </a:bodyPr>
          <a:lstStyle/>
          <a:p>
            <a:r>
              <a:rPr lang="en-GB" dirty="0"/>
              <a:t>....7</a:t>
            </a:r>
          </a:p>
        </p:txBody>
      </p:sp>
      <p:sp>
        <p:nvSpPr>
          <p:cNvPr id="15" name="TextBox 14"/>
          <p:cNvSpPr txBox="1"/>
          <p:nvPr/>
        </p:nvSpPr>
        <p:spPr>
          <a:xfrm>
            <a:off x="6235700" y="6057900"/>
            <a:ext cx="1358900" cy="369332"/>
          </a:xfrm>
          <a:prstGeom prst="rect">
            <a:avLst/>
          </a:prstGeom>
          <a:noFill/>
        </p:spPr>
        <p:txBody>
          <a:bodyPr wrap="square" rtlCol="0">
            <a:spAutoFit/>
          </a:bodyPr>
          <a:lstStyle/>
          <a:p>
            <a:r>
              <a:rPr lang="en-GB" dirty="0"/>
              <a:t>....8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828" y="685800"/>
            <a:ext cx="9720073" cy="4023360"/>
          </a:xfrm>
        </p:spPr>
        <p:txBody>
          <a:bodyPr>
            <a:normAutofit/>
          </a:bodyPr>
          <a:lstStyle/>
          <a:p>
            <a:r>
              <a:rPr lang="en-GB" sz="2000" dirty="0"/>
              <a:t>On equating equations (6) and (7) we get,</a:t>
            </a:r>
          </a:p>
          <a:p>
            <a:r>
              <a:rPr lang="en-GB" sz="2000" dirty="0"/>
              <a:t> </a:t>
            </a:r>
          </a:p>
        </p:txBody>
      </p:sp>
      <p:pic>
        <p:nvPicPr>
          <p:cNvPr id="11268" name="Picture 4"/>
          <p:cNvPicPr>
            <a:picLocks noChangeAspect="1" noChangeArrowheads="1"/>
          </p:cNvPicPr>
          <p:nvPr/>
        </p:nvPicPr>
        <p:blipFill>
          <a:blip r:embed="rId2"/>
          <a:srcRect b="41634"/>
          <a:stretch>
            <a:fillRect/>
          </a:stretch>
        </p:blipFill>
        <p:spPr bwMode="auto">
          <a:xfrm>
            <a:off x="1122363" y="1176338"/>
            <a:ext cx="3640137" cy="1274762"/>
          </a:xfrm>
          <a:prstGeom prst="rect">
            <a:avLst/>
          </a:prstGeom>
          <a:noFill/>
          <a:ln w="9525">
            <a:noFill/>
            <a:miter lim="800000"/>
            <a:headEnd/>
            <a:tailEnd/>
          </a:ln>
          <a:effectLst/>
        </p:spPr>
      </p:pic>
      <p:sp>
        <p:nvSpPr>
          <p:cNvPr id="7" name="Rectangle 6"/>
          <p:cNvSpPr/>
          <p:nvPr/>
        </p:nvSpPr>
        <p:spPr>
          <a:xfrm>
            <a:off x="944812" y="2647434"/>
            <a:ext cx="3348674" cy="400110"/>
          </a:xfrm>
          <a:prstGeom prst="rect">
            <a:avLst/>
          </a:prstGeom>
        </p:spPr>
        <p:txBody>
          <a:bodyPr wrap="none">
            <a:spAutoFit/>
          </a:bodyPr>
          <a:lstStyle/>
          <a:p>
            <a:r>
              <a:rPr lang="en-GB" sz="2000" dirty="0"/>
              <a:t>Equation (5) can be written as, </a:t>
            </a:r>
          </a:p>
        </p:txBody>
      </p:sp>
      <p:pic>
        <p:nvPicPr>
          <p:cNvPr id="11269" name="Picture 5"/>
          <p:cNvPicPr>
            <a:picLocks noChangeAspect="1" noChangeArrowheads="1"/>
          </p:cNvPicPr>
          <p:nvPr/>
        </p:nvPicPr>
        <p:blipFill>
          <a:blip r:embed="rId3"/>
          <a:srcRect b="11905"/>
          <a:stretch>
            <a:fillRect/>
          </a:stretch>
        </p:blipFill>
        <p:spPr bwMode="auto">
          <a:xfrm>
            <a:off x="1728789" y="3173414"/>
            <a:ext cx="2970211" cy="361982"/>
          </a:xfrm>
          <a:prstGeom prst="rect">
            <a:avLst/>
          </a:prstGeom>
          <a:noFill/>
          <a:ln w="9525">
            <a:noFill/>
            <a:miter lim="800000"/>
            <a:headEnd/>
            <a:tailEnd/>
          </a:ln>
          <a:effectLst/>
        </p:spPr>
      </p:pic>
      <p:sp>
        <p:nvSpPr>
          <p:cNvPr id="9" name="Rectangle 8"/>
          <p:cNvSpPr/>
          <p:nvPr/>
        </p:nvSpPr>
        <p:spPr>
          <a:xfrm>
            <a:off x="889000" y="3804335"/>
            <a:ext cx="8864600" cy="400110"/>
          </a:xfrm>
          <a:prstGeom prst="rect">
            <a:avLst/>
          </a:prstGeom>
        </p:spPr>
        <p:txBody>
          <a:bodyPr wrap="square">
            <a:spAutoFit/>
          </a:bodyPr>
          <a:lstStyle/>
          <a:p>
            <a:r>
              <a:rPr lang="en-GB" sz="2000" dirty="0"/>
              <a:t>Substituting for E (s) and I,(s) from equation (8) and (9) respectively in equation (10), </a:t>
            </a:r>
          </a:p>
        </p:txBody>
      </p:sp>
      <p:pic>
        <p:nvPicPr>
          <p:cNvPr id="11270" name="Picture 6"/>
          <p:cNvPicPr>
            <a:picLocks noChangeAspect="1" noChangeArrowheads="1"/>
          </p:cNvPicPr>
          <p:nvPr/>
        </p:nvPicPr>
        <p:blipFill>
          <a:blip r:embed="rId4"/>
          <a:srcRect/>
          <a:stretch>
            <a:fillRect/>
          </a:stretch>
        </p:blipFill>
        <p:spPr bwMode="auto">
          <a:xfrm>
            <a:off x="1388996" y="4410075"/>
            <a:ext cx="4686368" cy="1647825"/>
          </a:xfrm>
          <a:prstGeom prst="rect">
            <a:avLst/>
          </a:prstGeom>
          <a:noFill/>
          <a:ln w="9525">
            <a:noFill/>
            <a:miter lim="800000"/>
            <a:headEnd/>
            <a:tailEnd/>
          </a:ln>
          <a:effectLst/>
        </p:spPr>
      </p:pic>
      <p:sp>
        <p:nvSpPr>
          <p:cNvPr id="11" name="TextBox 10"/>
          <p:cNvSpPr txBox="1"/>
          <p:nvPr/>
        </p:nvSpPr>
        <p:spPr>
          <a:xfrm>
            <a:off x="5016500" y="1841500"/>
            <a:ext cx="1358900" cy="369332"/>
          </a:xfrm>
          <a:prstGeom prst="rect">
            <a:avLst/>
          </a:prstGeom>
          <a:noFill/>
        </p:spPr>
        <p:txBody>
          <a:bodyPr wrap="square" rtlCol="0">
            <a:spAutoFit/>
          </a:bodyPr>
          <a:lstStyle/>
          <a:p>
            <a:r>
              <a:rPr lang="en-GB" dirty="0"/>
              <a:t>....9</a:t>
            </a:r>
          </a:p>
        </p:txBody>
      </p:sp>
      <p:sp>
        <p:nvSpPr>
          <p:cNvPr id="12" name="TextBox 11"/>
          <p:cNvSpPr txBox="1"/>
          <p:nvPr/>
        </p:nvSpPr>
        <p:spPr>
          <a:xfrm>
            <a:off x="4889500" y="2997200"/>
            <a:ext cx="1358900" cy="369332"/>
          </a:xfrm>
          <a:prstGeom prst="rect">
            <a:avLst/>
          </a:prstGeom>
          <a:noFill/>
        </p:spPr>
        <p:txBody>
          <a:bodyPr wrap="square" rtlCol="0">
            <a:spAutoFit/>
          </a:bodyPr>
          <a:lstStyle/>
          <a:p>
            <a:r>
              <a:rPr lang="en-GB" dirty="0"/>
              <a:t>....10</a:t>
            </a:r>
          </a:p>
        </p:txBody>
      </p:sp>
      <p:sp>
        <p:nvSpPr>
          <p:cNvPr id="13" name="TextBox 12"/>
          <p:cNvSpPr txBox="1"/>
          <p:nvPr/>
        </p:nvSpPr>
        <p:spPr>
          <a:xfrm>
            <a:off x="6819900" y="4622800"/>
            <a:ext cx="1358900" cy="369332"/>
          </a:xfrm>
          <a:prstGeom prst="rect">
            <a:avLst/>
          </a:prstGeom>
          <a:noFill/>
        </p:spPr>
        <p:txBody>
          <a:bodyPr wrap="square" rtlCol="0">
            <a:spAutoFit/>
          </a:bodyPr>
          <a:lstStyle/>
          <a:p>
            <a:r>
              <a:rPr lang="en-GB" dirty="0"/>
              <a:t>....11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25083"/>
            <a:ext cx="9720073" cy="6457071"/>
          </a:xfrm>
        </p:spPr>
        <p:txBody>
          <a:bodyPr>
            <a:normAutofit/>
          </a:bodyPr>
          <a:lstStyle/>
          <a:p>
            <a:r>
              <a:rPr lang="en-US" dirty="0"/>
              <a:t>Poles of the MIMO system are the poles of the elements of the transfer matrix</a:t>
            </a:r>
          </a:p>
          <a:p>
            <a:endParaRPr lang="en-US" dirty="0"/>
          </a:p>
          <a:p>
            <a:endParaRPr lang="en-US" dirty="0"/>
          </a:p>
          <a:p>
            <a:endParaRPr lang="en-US" dirty="0"/>
          </a:p>
          <a:p>
            <a:endParaRPr lang="en-US" dirty="0"/>
          </a:p>
          <a:p>
            <a:endParaRPr lang="en-US" dirty="0"/>
          </a:p>
          <a:p>
            <a:endParaRPr lang="en-US" dirty="0"/>
          </a:p>
          <a:p>
            <a:r>
              <a:rPr lang="en-US" b="1" dirty="0"/>
              <a:t>Stability for MIMO systems</a:t>
            </a:r>
            <a:r>
              <a:rPr lang="en-US" dirty="0"/>
              <a:t> is as for SISO systems. A continuous-time multivariable system is stable if and only if all its poles lie in the left half plane. </a:t>
            </a:r>
          </a:p>
          <a:p>
            <a:r>
              <a:rPr lang="en-US" dirty="0"/>
              <a:t>A discrete-time multivariable system is stable if and only if all its poles lie inside the unit circle.</a:t>
            </a:r>
          </a:p>
          <a:p>
            <a:r>
              <a:rPr lang="en-US" dirty="0"/>
              <a:t>A MIMO system is said to be </a:t>
            </a:r>
            <a:r>
              <a:rPr lang="en-US" b="1" dirty="0"/>
              <a:t>minimum phase</a:t>
            </a:r>
            <a:r>
              <a:rPr lang="en-US" dirty="0"/>
              <a:t> if it has no zeros outside the stability region. Otherwise, it is called non-minimum phase. A continuous-time multivariable system is minimum phase if all its zeros lie in the left half plane. A discrete-time multivariable system is minimum phase if all its zeros lie inside the unit circle.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815054"/>
            <a:ext cx="7065022" cy="2676653"/>
          </a:xfrm>
          <a:prstGeom prst="rect">
            <a:avLst/>
          </a:prstGeom>
        </p:spPr>
      </p:pic>
    </p:spTree>
    <p:extLst>
      <p:ext uri="{BB962C8B-B14F-4D97-AF65-F5344CB8AC3E}">
        <p14:creationId xmlns:p14="http://schemas.microsoft.com/office/powerpoint/2010/main" val="2000286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159263" y="812801"/>
            <a:ext cx="5780606" cy="24892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t="4802"/>
          <a:stretch>
            <a:fillRect/>
          </a:stretch>
        </p:blipFill>
        <p:spPr bwMode="auto">
          <a:xfrm>
            <a:off x="1614488" y="3302000"/>
            <a:ext cx="6186066" cy="2222500"/>
          </a:xfrm>
          <a:prstGeom prst="rect">
            <a:avLst/>
          </a:prstGeom>
          <a:noFill/>
          <a:ln w="9525">
            <a:noFill/>
            <a:miter lim="800000"/>
            <a:headEnd/>
            <a:tailEnd/>
          </a:ln>
          <a:effectLst/>
        </p:spPr>
      </p:pic>
      <p:sp>
        <p:nvSpPr>
          <p:cNvPr id="7" name="TextBox 6"/>
          <p:cNvSpPr txBox="1"/>
          <p:nvPr/>
        </p:nvSpPr>
        <p:spPr>
          <a:xfrm>
            <a:off x="6477000" y="1612900"/>
            <a:ext cx="1358900" cy="369332"/>
          </a:xfrm>
          <a:prstGeom prst="rect">
            <a:avLst/>
          </a:prstGeom>
          <a:noFill/>
        </p:spPr>
        <p:txBody>
          <a:bodyPr wrap="square" rtlCol="0">
            <a:spAutoFit/>
          </a:bodyPr>
          <a:lstStyle/>
          <a:p>
            <a:r>
              <a:rPr lang="en-GB" dirty="0"/>
              <a:t>....11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1428" y="762000"/>
            <a:ext cx="9720073" cy="4023360"/>
          </a:xfrm>
        </p:spPr>
        <p:txBody>
          <a:bodyPr/>
          <a:lstStyle/>
          <a:p>
            <a:r>
              <a:rPr lang="en-GB" dirty="0"/>
              <a:t>The transfer function of armature controlled de motor can be expressed in another standard form as shown below. From equation (11) we get, </a:t>
            </a:r>
          </a:p>
        </p:txBody>
      </p:sp>
      <p:pic>
        <p:nvPicPr>
          <p:cNvPr id="13315" name="Picture 3"/>
          <p:cNvPicPr>
            <a:picLocks noChangeAspect="1" noChangeArrowheads="1"/>
          </p:cNvPicPr>
          <p:nvPr/>
        </p:nvPicPr>
        <p:blipFill>
          <a:blip r:embed="rId2"/>
          <a:srcRect t="5556"/>
          <a:stretch>
            <a:fillRect/>
          </a:stretch>
        </p:blipFill>
        <p:spPr bwMode="auto">
          <a:xfrm>
            <a:off x="1988060" y="1739900"/>
            <a:ext cx="7139162" cy="11430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1937981" y="2890838"/>
            <a:ext cx="4224803" cy="2468562"/>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28" y="267716"/>
            <a:ext cx="9720072" cy="1499616"/>
          </a:xfrm>
        </p:spPr>
        <p:txBody>
          <a:bodyPr/>
          <a:lstStyle/>
          <a:p>
            <a:r>
              <a:rPr lang="en-US" dirty="0"/>
              <a:t>Field controlled dc motor</a:t>
            </a:r>
          </a:p>
        </p:txBody>
      </p:sp>
      <p:sp>
        <p:nvSpPr>
          <p:cNvPr id="3" name="Content Placeholder 2"/>
          <p:cNvSpPr>
            <a:spLocks noGrp="1"/>
          </p:cNvSpPr>
          <p:nvPr>
            <p:ph idx="1"/>
          </p:nvPr>
        </p:nvSpPr>
        <p:spPr>
          <a:xfrm>
            <a:off x="986028" y="1625600"/>
            <a:ext cx="9720073" cy="4023360"/>
          </a:xfrm>
        </p:spPr>
        <p:txBody>
          <a:bodyPr/>
          <a:lstStyle/>
          <a:p>
            <a:r>
              <a:rPr lang="en-US" dirty="0"/>
              <a:t>In field controlled DC motor the speed is varied by varying flux of the machine and armature voltage is kept constant.</a:t>
            </a:r>
          </a:p>
          <a:p>
            <a:r>
              <a:rPr lang="en-US" dirty="0"/>
              <a:t>Since flux is directly proportional to field current, flux is varied by varying field current.</a:t>
            </a:r>
          </a:p>
          <a:p>
            <a:r>
              <a:rPr lang="en-US" dirty="0"/>
              <a:t>The electrical system consists of armature and the mechanical system consists of rotating part of the motor and the load connected to shat of the motor.</a:t>
            </a:r>
          </a:p>
        </p:txBody>
      </p:sp>
      <p:pic>
        <p:nvPicPr>
          <p:cNvPr id="14338" name="Picture 2"/>
          <p:cNvPicPr>
            <a:picLocks noChangeAspect="1" noChangeArrowheads="1"/>
          </p:cNvPicPr>
          <p:nvPr/>
        </p:nvPicPr>
        <p:blipFill>
          <a:blip r:embed="rId2"/>
          <a:srcRect b="14310"/>
          <a:stretch>
            <a:fillRect/>
          </a:stretch>
        </p:blipFill>
        <p:spPr bwMode="auto">
          <a:xfrm>
            <a:off x="915111" y="4086225"/>
            <a:ext cx="4818939" cy="171767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946775" y="4319588"/>
            <a:ext cx="2152650" cy="96202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6292850" y="5213350"/>
            <a:ext cx="1638300" cy="266700"/>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a:srcRect/>
          <a:stretch>
            <a:fillRect/>
          </a:stretch>
        </p:blipFill>
        <p:spPr bwMode="auto">
          <a:xfrm>
            <a:off x="6291263" y="5505450"/>
            <a:ext cx="4029075" cy="952500"/>
          </a:xfrm>
          <a:prstGeom prst="rect">
            <a:avLst/>
          </a:prstGeom>
          <a:noFill/>
          <a:ln w="9525">
            <a:noFill/>
            <a:miter lim="800000"/>
            <a:headEnd/>
            <a:tailEnd/>
          </a:ln>
          <a:effectLst/>
        </p:spPr>
      </p:pic>
      <p:sp>
        <p:nvSpPr>
          <p:cNvPr id="11" name="Rectangle 10"/>
          <p:cNvSpPr/>
          <p:nvPr/>
        </p:nvSpPr>
        <p:spPr>
          <a:xfrm>
            <a:off x="1740618" y="5962134"/>
            <a:ext cx="3046219" cy="369332"/>
          </a:xfrm>
          <a:prstGeom prst="rect">
            <a:avLst/>
          </a:prstGeom>
        </p:spPr>
        <p:txBody>
          <a:bodyPr wrap="none">
            <a:spAutoFit/>
          </a:bodyPr>
          <a:lstStyle/>
          <a:p>
            <a:r>
              <a:rPr lang="en-GB" dirty="0"/>
              <a:t>Fig1:Field controlled DC motor </a:t>
            </a:r>
          </a:p>
        </p:txBody>
      </p:sp>
    </p:spTree>
    <p:extLst>
      <p:ext uri="{BB962C8B-B14F-4D97-AF65-F5344CB8AC3E}">
        <p14:creationId xmlns:p14="http://schemas.microsoft.com/office/powerpoint/2010/main" val="331801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rot="154012">
            <a:off x="6178365" y="290536"/>
            <a:ext cx="2309075" cy="207157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t="54932" r="49603"/>
          <a:stretch>
            <a:fillRect/>
          </a:stretch>
        </p:blipFill>
        <p:spPr bwMode="auto">
          <a:xfrm>
            <a:off x="1424941" y="1701800"/>
            <a:ext cx="2258059" cy="673100"/>
          </a:xfrm>
          <a:prstGeom prst="rect">
            <a:avLst/>
          </a:prstGeom>
          <a:noFill/>
          <a:ln w="9525">
            <a:noFill/>
            <a:miter lim="800000"/>
            <a:headEnd/>
            <a:tailEnd/>
          </a:ln>
          <a:effectLst/>
        </p:spPr>
      </p:pic>
      <p:sp>
        <p:nvSpPr>
          <p:cNvPr id="7" name="Rectangle 6"/>
          <p:cNvSpPr/>
          <p:nvPr/>
        </p:nvSpPr>
        <p:spPr>
          <a:xfrm>
            <a:off x="6456522" y="2380734"/>
            <a:ext cx="3099566" cy="369332"/>
          </a:xfrm>
          <a:prstGeom prst="rect">
            <a:avLst/>
          </a:prstGeom>
        </p:spPr>
        <p:txBody>
          <a:bodyPr wrap="none">
            <a:spAutoFit/>
          </a:bodyPr>
          <a:lstStyle/>
          <a:p>
            <a:r>
              <a:rPr lang="en-GB" dirty="0"/>
              <a:t>Fig 2: Equivalent circuit of field </a:t>
            </a:r>
          </a:p>
        </p:txBody>
      </p:sp>
      <p:sp>
        <p:nvSpPr>
          <p:cNvPr id="9" name="Rectangle 8"/>
          <p:cNvSpPr/>
          <p:nvPr/>
        </p:nvSpPr>
        <p:spPr>
          <a:xfrm>
            <a:off x="508000" y="2651037"/>
            <a:ext cx="5638800" cy="1323439"/>
          </a:xfrm>
          <a:prstGeom prst="rect">
            <a:avLst/>
          </a:prstGeom>
        </p:spPr>
        <p:txBody>
          <a:bodyPr wrap="square">
            <a:spAutoFit/>
          </a:bodyPr>
          <a:lstStyle/>
          <a:p>
            <a:pPr algn="just"/>
            <a:r>
              <a:rPr lang="en-GB" sz="2000" dirty="0"/>
              <a:t>The torque of DC motor is proportional to product of flux and armature current. Since armature current is constant in this system, the torque is proportional to flux alone, but flux is proportional to field current. </a:t>
            </a:r>
          </a:p>
        </p:txBody>
      </p:sp>
      <p:sp>
        <p:nvSpPr>
          <p:cNvPr id="10" name="Rectangle 9"/>
          <p:cNvSpPr/>
          <p:nvPr/>
        </p:nvSpPr>
        <p:spPr>
          <a:xfrm>
            <a:off x="881457" y="755134"/>
            <a:ext cx="4877938" cy="707886"/>
          </a:xfrm>
          <a:prstGeom prst="rect">
            <a:avLst/>
          </a:prstGeom>
        </p:spPr>
        <p:txBody>
          <a:bodyPr wrap="none">
            <a:spAutoFit/>
          </a:bodyPr>
          <a:lstStyle/>
          <a:p>
            <a:r>
              <a:rPr lang="en-GB" sz="2000" dirty="0"/>
              <a:t>The equivalent circuit of field is shown in fig2. </a:t>
            </a:r>
          </a:p>
          <a:p>
            <a:r>
              <a:rPr lang="en-GB" sz="2000" dirty="0"/>
              <a:t>By Kirchoff 's voltage law, we can write</a:t>
            </a:r>
          </a:p>
        </p:txBody>
      </p:sp>
      <p:pic>
        <p:nvPicPr>
          <p:cNvPr id="15365" name="Picture 5"/>
          <p:cNvPicPr>
            <a:picLocks noChangeAspect="1" noChangeArrowheads="1"/>
          </p:cNvPicPr>
          <p:nvPr/>
        </p:nvPicPr>
        <p:blipFill>
          <a:blip r:embed="rId4"/>
          <a:srcRect/>
          <a:stretch>
            <a:fillRect/>
          </a:stretch>
        </p:blipFill>
        <p:spPr bwMode="auto">
          <a:xfrm>
            <a:off x="6543418" y="3009900"/>
            <a:ext cx="4151650" cy="876300"/>
          </a:xfrm>
          <a:prstGeom prst="rect">
            <a:avLst/>
          </a:prstGeom>
          <a:noFill/>
          <a:ln w="9525">
            <a:noFill/>
            <a:miter lim="800000"/>
            <a:headEnd/>
            <a:tailEnd/>
          </a:ln>
          <a:effectLst/>
        </p:spPr>
      </p:pic>
      <p:pic>
        <p:nvPicPr>
          <p:cNvPr id="15366" name="Picture 6"/>
          <p:cNvPicPr>
            <a:picLocks noChangeAspect="1" noChangeArrowheads="1"/>
          </p:cNvPicPr>
          <p:nvPr/>
        </p:nvPicPr>
        <p:blipFill>
          <a:blip r:embed="rId5"/>
          <a:srcRect/>
          <a:stretch>
            <a:fillRect/>
          </a:stretch>
        </p:blipFill>
        <p:spPr bwMode="auto">
          <a:xfrm>
            <a:off x="1171575" y="4253824"/>
            <a:ext cx="2994025" cy="476925"/>
          </a:xfrm>
          <a:prstGeom prst="rect">
            <a:avLst/>
          </a:prstGeom>
          <a:noFill/>
          <a:ln w="9525">
            <a:noFill/>
            <a:miter lim="800000"/>
            <a:headEnd/>
            <a:tailEnd/>
          </a:ln>
          <a:effectLst/>
        </p:spPr>
      </p:pic>
      <p:sp>
        <p:nvSpPr>
          <p:cNvPr id="13" name="Rectangle 12"/>
          <p:cNvSpPr/>
          <p:nvPr/>
        </p:nvSpPr>
        <p:spPr>
          <a:xfrm>
            <a:off x="546100" y="4826000"/>
            <a:ext cx="8801100" cy="707886"/>
          </a:xfrm>
          <a:prstGeom prst="rect">
            <a:avLst/>
          </a:prstGeom>
        </p:spPr>
        <p:txBody>
          <a:bodyPr wrap="square">
            <a:spAutoFit/>
          </a:bodyPr>
          <a:lstStyle/>
          <a:p>
            <a:r>
              <a:rPr lang="en-GB" sz="2000" dirty="0"/>
              <a:t>The mechanical system of the motor is shown in fig 3. The differential equation governing the mechanical system of the motor is given by, </a:t>
            </a:r>
          </a:p>
        </p:txBody>
      </p:sp>
      <p:pic>
        <p:nvPicPr>
          <p:cNvPr id="15367" name="Picture 7"/>
          <p:cNvPicPr>
            <a:picLocks noChangeAspect="1" noChangeArrowheads="1"/>
          </p:cNvPicPr>
          <p:nvPr/>
        </p:nvPicPr>
        <p:blipFill>
          <a:blip r:embed="rId6"/>
          <a:srcRect/>
          <a:stretch>
            <a:fillRect/>
          </a:stretch>
        </p:blipFill>
        <p:spPr bwMode="auto">
          <a:xfrm>
            <a:off x="1044574" y="5499919"/>
            <a:ext cx="2105025" cy="656406"/>
          </a:xfrm>
          <a:prstGeom prst="rect">
            <a:avLst/>
          </a:prstGeom>
          <a:noFill/>
          <a:ln w="9525">
            <a:noFill/>
            <a:miter lim="800000"/>
            <a:headEnd/>
            <a:tailEnd/>
          </a:ln>
          <a:effectLst/>
        </p:spPr>
      </p:pic>
      <p:sp>
        <p:nvSpPr>
          <p:cNvPr id="15" name="Rectangle 14"/>
          <p:cNvSpPr/>
          <p:nvPr/>
        </p:nvSpPr>
        <p:spPr>
          <a:xfrm>
            <a:off x="6612044" y="4069834"/>
            <a:ext cx="3666453" cy="369332"/>
          </a:xfrm>
          <a:prstGeom prst="rect">
            <a:avLst/>
          </a:prstGeom>
        </p:spPr>
        <p:txBody>
          <a:bodyPr wrap="none">
            <a:spAutoFit/>
          </a:bodyPr>
          <a:lstStyle/>
          <a:p>
            <a:r>
              <a:rPr lang="en-GB" dirty="0"/>
              <a:t>Fig 3: Mechanical system of the motor</a:t>
            </a:r>
          </a:p>
        </p:txBody>
      </p:sp>
      <p:sp>
        <p:nvSpPr>
          <p:cNvPr id="16" name="TextBox 15"/>
          <p:cNvSpPr txBox="1"/>
          <p:nvPr/>
        </p:nvSpPr>
        <p:spPr>
          <a:xfrm>
            <a:off x="4330700" y="1841500"/>
            <a:ext cx="952500" cy="369332"/>
          </a:xfrm>
          <a:prstGeom prst="rect">
            <a:avLst/>
          </a:prstGeom>
          <a:noFill/>
        </p:spPr>
        <p:txBody>
          <a:bodyPr wrap="square" rtlCol="0">
            <a:spAutoFit/>
          </a:bodyPr>
          <a:lstStyle/>
          <a:p>
            <a:r>
              <a:rPr lang="en-GB" dirty="0"/>
              <a:t>......1</a:t>
            </a:r>
          </a:p>
        </p:txBody>
      </p:sp>
      <p:sp>
        <p:nvSpPr>
          <p:cNvPr id="17" name="TextBox 16"/>
          <p:cNvSpPr txBox="1"/>
          <p:nvPr/>
        </p:nvSpPr>
        <p:spPr>
          <a:xfrm>
            <a:off x="4330700" y="4279900"/>
            <a:ext cx="952500" cy="369332"/>
          </a:xfrm>
          <a:prstGeom prst="rect">
            <a:avLst/>
          </a:prstGeom>
          <a:noFill/>
        </p:spPr>
        <p:txBody>
          <a:bodyPr wrap="square" rtlCol="0">
            <a:spAutoFit/>
          </a:bodyPr>
          <a:lstStyle/>
          <a:p>
            <a:r>
              <a:rPr lang="en-GB" dirty="0"/>
              <a:t>......2</a:t>
            </a:r>
          </a:p>
        </p:txBody>
      </p:sp>
      <p:sp>
        <p:nvSpPr>
          <p:cNvPr id="18" name="TextBox 17"/>
          <p:cNvSpPr txBox="1"/>
          <p:nvPr/>
        </p:nvSpPr>
        <p:spPr>
          <a:xfrm>
            <a:off x="4305300" y="5905500"/>
            <a:ext cx="952500" cy="369332"/>
          </a:xfrm>
          <a:prstGeom prst="rect">
            <a:avLst/>
          </a:prstGeom>
          <a:noFill/>
        </p:spPr>
        <p:txBody>
          <a:bodyPr wrap="square" rtlCol="0">
            <a:spAutoFit/>
          </a:bodyPr>
          <a:lstStyle/>
          <a:p>
            <a:r>
              <a:rPr lang="en-GB" dirty="0"/>
              <a:t>......3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1068298" y="647701"/>
            <a:ext cx="8643403" cy="22733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2631751" y="2946400"/>
            <a:ext cx="2920998" cy="1244599"/>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t="12154" b="38306"/>
          <a:stretch>
            <a:fillRect/>
          </a:stretch>
        </p:blipFill>
        <p:spPr bwMode="auto">
          <a:xfrm>
            <a:off x="2341562" y="4586287"/>
            <a:ext cx="4054075" cy="1281113"/>
          </a:xfrm>
          <a:prstGeom prst="rect">
            <a:avLst/>
          </a:prstGeom>
          <a:noFill/>
          <a:ln w="9525">
            <a:noFill/>
            <a:miter lim="800000"/>
            <a:headEnd/>
            <a:tailEnd/>
          </a:ln>
          <a:effectLst/>
        </p:spPr>
      </p:pic>
      <p:sp>
        <p:nvSpPr>
          <p:cNvPr id="7" name="TextBox 6"/>
          <p:cNvSpPr txBox="1"/>
          <p:nvPr/>
        </p:nvSpPr>
        <p:spPr>
          <a:xfrm>
            <a:off x="5626100" y="5219700"/>
            <a:ext cx="952500" cy="369332"/>
          </a:xfrm>
          <a:prstGeom prst="rect">
            <a:avLst/>
          </a:prstGeom>
          <a:noFill/>
        </p:spPr>
        <p:txBody>
          <a:bodyPr wrap="square" rtlCol="0">
            <a:spAutoFit/>
          </a:bodyPr>
          <a:lstStyle/>
          <a:p>
            <a:r>
              <a:rPr lang="en-GB" dirty="0"/>
              <a:t>......7</a:t>
            </a:r>
          </a:p>
        </p:txBody>
      </p:sp>
      <p:sp>
        <p:nvSpPr>
          <p:cNvPr id="8" name="TextBox 7"/>
          <p:cNvSpPr txBox="1"/>
          <p:nvPr/>
        </p:nvSpPr>
        <p:spPr>
          <a:xfrm>
            <a:off x="5638800" y="3860800"/>
            <a:ext cx="952500" cy="369332"/>
          </a:xfrm>
          <a:prstGeom prst="rect">
            <a:avLst/>
          </a:prstGeom>
          <a:noFill/>
        </p:spPr>
        <p:txBody>
          <a:bodyPr wrap="square" rtlCol="0">
            <a:spAutoFit/>
          </a:bodyPr>
          <a:lstStyle/>
          <a:p>
            <a:r>
              <a:rPr lang="en-GB" dirty="0"/>
              <a:t>......6</a:t>
            </a:r>
          </a:p>
        </p:txBody>
      </p:sp>
      <p:sp>
        <p:nvSpPr>
          <p:cNvPr id="9" name="TextBox 8"/>
          <p:cNvSpPr txBox="1"/>
          <p:nvPr/>
        </p:nvSpPr>
        <p:spPr>
          <a:xfrm>
            <a:off x="5613400" y="3441700"/>
            <a:ext cx="952500" cy="369332"/>
          </a:xfrm>
          <a:prstGeom prst="rect">
            <a:avLst/>
          </a:prstGeom>
          <a:noFill/>
        </p:spPr>
        <p:txBody>
          <a:bodyPr wrap="square" rtlCol="0">
            <a:spAutoFit/>
          </a:bodyPr>
          <a:lstStyle/>
          <a:p>
            <a:r>
              <a:rPr lang="en-GB" dirty="0"/>
              <a:t>......5</a:t>
            </a:r>
          </a:p>
        </p:txBody>
      </p:sp>
      <p:sp>
        <p:nvSpPr>
          <p:cNvPr id="10" name="TextBox 9"/>
          <p:cNvSpPr txBox="1"/>
          <p:nvPr/>
        </p:nvSpPr>
        <p:spPr>
          <a:xfrm>
            <a:off x="5600700" y="2984500"/>
            <a:ext cx="952500" cy="369332"/>
          </a:xfrm>
          <a:prstGeom prst="rect">
            <a:avLst/>
          </a:prstGeom>
          <a:noFill/>
        </p:spPr>
        <p:txBody>
          <a:bodyPr wrap="square" rtlCol="0">
            <a:spAutoFit/>
          </a:bodyPr>
          <a:lstStyle/>
          <a:p>
            <a:r>
              <a:rPr lang="en-GB" dirty="0"/>
              <a:t>......4</a:t>
            </a:r>
          </a:p>
        </p:txBody>
      </p:sp>
      <p:sp>
        <p:nvSpPr>
          <p:cNvPr id="11" name="TextBox 10"/>
          <p:cNvSpPr txBox="1"/>
          <p:nvPr/>
        </p:nvSpPr>
        <p:spPr>
          <a:xfrm>
            <a:off x="5600700" y="6159500"/>
            <a:ext cx="952500" cy="369332"/>
          </a:xfrm>
          <a:prstGeom prst="rect">
            <a:avLst/>
          </a:prstGeom>
          <a:noFill/>
        </p:spPr>
        <p:txBody>
          <a:bodyPr wrap="square" rtlCol="0">
            <a:spAutoFit/>
          </a:bodyPr>
          <a:lstStyle/>
          <a:p>
            <a:r>
              <a:rPr lang="en-GB" dirty="0"/>
              <a:t>......8</a:t>
            </a:r>
          </a:p>
        </p:txBody>
      </p:sp>
      <p:sp>
        <p:nvSpPr>
          <p:cNvPr id="12" name="TextBox 11"/>
          <p:cNvSpPr txBox="1"/>
          <p:nvPr/>
        </p:nvSpPr>
        <p:spPr>
          <a:xfrm>
            <a:off x="1346200" y="4241800"/>
            <a:ext cx="6388100" cy="400110"/>
          </a:xfrm>
          <a:prstGeom prst="rect">
            <a:avLst/>
          </a:prstGeom>
          <a:noFill/>
        </p:spPr>
        <p:txBody>
          <a:bodyPr wrap="square" rtlCol="0">
            <a:spAutoFit/>
          </a:bodyPr>
          <a:lstStyle/>
          <a:p>
            <a:r>
              <a:rPr lang="en-GB" sz="2000" dirty="0"/>
              <a:t> Equating equations (5) and (6) we get, </a:t>
            </a:r>
          </a:p>
        </p:txBody>
      </p:sp>
      <p:pic>
        <p:nvPicPr>
          <p:cNvPr id="13" name="Picture 4"/>
          <p:cNvPicPr>
            <a:picLocks noChangeAspect="1" noChangeArrowheads="1"/>
          </p:cNvPicPr>
          <p:nvPr/>
        </p:nvPicPr>
        <p:blipFill>
          <a:blip r:embed="rId4"/>
          <a:srcRect l="7401" t="76918" r="35898"/>
          <a:stretch>
            <a:fillRect/>
          </a:stretch>
        </p:blipFill>
        <p:spPr bwMode="auto">
          <a:xfrm>
            <a:off x="2730500" y="6096000"/>
            <a:ext cx="2298700" cy="596900"/>
          </a:xfrm>
          <a:prstGeom prst="rect">
            <a:avLst/>
          </a:prstGeom>
          <a:noFill/>
          <a:ln w="9525">
            <a:noFill/>
            <a:miter lim="800000"/>
            <a:headEnd/>
            <a:tailEnd/>
          </a:ln>
          <a:effectLst/>
        </p:spPr>
      </p:pic>
      <p:sp>
        <p:nvSpPr>
          <p:cNvPr id="14" name="Rectangle 13"/>
          <p:cNvSpPr/>
          <p:nvPr/>
        </p:nvSpPr>
        <p:spPr>
          <a:xfrm>
            <a:off x="1483442" y="5797034"/>
            <a:ext cx="3787896" cy="400110"/>
          </a:xfrm>
          <a:prstGeom prst="rect">
            <a:avLst/>
          </a:prstGeom>
        </p:spPr>
        <p:txBody>
          <a:bodyPr wrap="none">
            <a:spAutoFit/>
          </a:bodyPr>
          <a:lstStyle/>
          <a:p>
            <a:r>
              <a:rPr lang="en-GB" sz="2000" dirty="0"/>
              <a:t>The equation (4) can be written as,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204812" y="1138238"/>
            <a:ext cx="6837463" cy="4487862"/>
          </a:xfrm>
          <a:prstGeom prst="rect">
            <a:avLst/>
          </a:prstGeom>
          <a:noFill/>
          <a:ln w="9525">
            <a:noFill/>
            <a:miter lim="800000"/>
            <a:headEnd/>
            <a:tailEnd/>
          </a:ln>
          <a:effectLst/>
        </p:spPr>
      </p:pic>
      <p:sp>
        <p:nvSpPr>
          <p:cNvPr id="5" name="TextBox 4"/>
          <p:cNvSpPr txBox="1"/>
          <p:nvPr/>
        </p:nvSpPr>
        <p:spPr>
          <a:xfrm>
            <a:off x="8089900" y="2844800"/>
            <a:ext cx="952500" cy="369332"/>
          </a:xfrm>
          <a:prstGeom prst="rect">
            <a:avLst/>
          </a:prstGeom>
          <a:noFill/>
        </p:spPr>
        <p:txBody>
          <a:bodyPr wrap="square" rtlCol="0">
            <a:spAutoFit/>
          </a:bodyPr>
          <a:lstStyle/>
          <a:p>
            <a:r>
              <a:rPr lang="en-GB" dirty="0"/>
              <a:t>......9</a:t>
            </a:r>
          </a:p>
        </p:txBody>
      </p:sp>
      <p:sp>
        <p:nvSpPr>
          <p:cNvPr id="6" name="Rectangle 5"/>
          <p:cNvSpPr/>
          <p:nvPr/>
        </p:nvSpPr>
        <p:spPr>
          <a:xfrm>
            <a:off x="1295400" y="698499"/>
            <a:ext cx="6743700" cy="400110"/>
          </a:xfrm>
          <a:prstGeom prst="rect">
            <a:avLst/>
          </a:prstGeom>
        </p:spPr>
        <p:txBody>
          <a:bodyPr wrap="square">
            <a:spAutoFit/>
          </a:bodyPr>
          <a:lstStyle/>
          <a:p>
            <a:r>
              <a:rPr lang="en-GB" sz="2000" dirty="0"/>
              <a:t>On substituting for I</a:t>
            </a:r>
            <a:r>
              <a:rPr lang="en-GB" sz="1400" b="1" dirty="0"/>
              <a:t>f</a:t>
            </a:r>
            <a:r>
              <a:rPr lang="en-GB" sz="2000" dirty="0"/>
              <a:t>(s) from equation (7) in equation (8) we get,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28" y="267716"/>
            <a:ext cx="9720072" cy="494284"/>
          </a:xfrm>
        </p:spPr>
        <p:txBody>
          <a:bodyPr>
            <a:normAutofit fontScale="90000"/>
          </a:bodyPr>
          <a:lstStyle/>
          <a:p>
            <a:r>
              <a:rPr lang="en-GB" sz="5400" dirty="0"/>
              <a:t>Twin Rotor MIMO system</a:t>
            </a:r>
            <a:endParaRPr lang="en-GB" dirty="0"/>
          </a:p>
        </p:txBody>
      </p:sp>
      <p:sp>
        <p:nvSpPr>
          <p:cNvPr id="3" name="Content Placeholder 2"/>
          <p:cNvSpPr>
            <a:spLocks noGrp="1"/>
          </p:cNvSpPr>
          <p:nvPr>
            <p:ph idx="1"/>
          </p:nvPr>
        </p:nvSpPr>
        <p:spPr>
          <a:xfrm>
            <a:off x="711200" y="787400"/>
            <a:ext cx="9906001" cy="5105400"/>
          </a:xfrm>
        </p:spPr>
        <p:txBody>
          <a:bodyPr>
            <a:normAutofit/>
          </a:bodyPr>
          <a:lstStyle/>
          <a:p>
            <a:pPr algn="just"/>
            <a:r>
              <a:rPr lang="en-GB" sz="2000" dirty="0"/>
              <a:t>The main objective of designing a controller for Twin Rotor MIMO system is to provide a platform through which flight air vehicle such as Helicopter and Unmanned Air Vehicle (UAV)can be controlled. </a:t>
            </a:r>
          </a:p>
          <a:p>
            <a:pPr algn="just"/>
            <a:endParaRPr lang="en-GB" sz="2600" dirty="0"/>
          </a:p>
          <a:p>
            <a:endParaRPr lang="en-GB" dirty="0"/>
          </a:p>
        </p:txBody>
      </p:sp>
      <p:pic>
        <p:nvPicPr>
          <p:cNvPr id="5" name="Picture 4"/>
          <p:cNvPicPr>
            <a:picLocks noChangeAspect="1" noChangeArrowheads="1"/>
          </p:cNvPicPr>
          <p:nvPr/>
        </p:nvPicPr>
        <p:blipFill>
          <a:blip r:embed="rId2"/>
          <a:srcRect/>
          <a:stretch>
            <a:fillRect/>
          </a:stretch>
        </p:blipFill>
        <p:spPr bwMode="auto">
          <a:xfrm>
            <a:off x="2496908" y="1771219"/>
            <a:ext cx="6939192" cy="508678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673100"/>
            <a:ext cx="10363200" cy="5632311"/>
          </a:xfrm>
          <a:prstGeom prst="rect">
            <a:avLst/>
          </a:prstGeom>
        </p:spPr>
        <p:txBody>
          <a:bodyPr wrap="square">
            <a:spAutoFit/>
          </a:bodyPr>
          <a:lstStyle/>
          <a:p>
            <a:pPr algn="just">
              <a:buFont typeface="Arial" pitchFamily="34" charset="0"/>
              <a:buChar char="•"/>
            </a:pPr>
            <a:r>
              <a:rPr lang="en-GB" sz="2000" dirty="0"/>
              <a:t>Aerodynamic model of TRMS is shown in Figure-1.1. It consists of two propellers which are perpendicular to each other and joined by a beam pivoted on its base. </a:t>
            </a:r>
          </a:p>
          <a:p>
            <a:pPr algn="just">
              <a:buFont typeface="Arial" pitchFamily="34" charset="0"/>
              <a:buChar char="•"/>
            </a:pPr>
            <a:r>
              <a:rPr lang="en-GB" sz="2000" dirty="0"/>
              <a:t>The system can rotate freely in both vertical and horizontal direction. </a:t>
            </a:r>
          </a:p>
          <a:p>
            <a:pPr algn="just">
              <a:buFont typeface="Arial" pitchFamily="34" charset="0"/>
              <a:buChar char="•"/>
            </a:pPr>
            <a:r>
              <a:rPr lang="en-GB" sz="2000" dirty="0"/>
              <a:t>Both propellers are driven by DC motor and by changing the voltage supplied to beam, rotational speed of propellers can be controlled. </a:t>
            </a:r>
          </a:p>
          <a:p>
            <a:pPr algn="just">
              <a:buFont typeface="Arial" pitchFamily="34" charset="0"/>
              <a:buChar char="•"/>
            </a:pPr>
            <a:r>
              <a:rPr lang="en-GB" sz="2000" dirty="0"/>
              <a:t>For balancing the beam in steady state, counterweight is connected to the system.</a:t>
            </a:r>
          </a:p>
          <a:p>
            <a:pPr algn="just">
              <a:buFont typeface="Arial" pitchFamily="34" charset="0"/>
              <a:buChar char="•"/>
            </a:pPr>
            <a:r>
              <a:rPr lang="en-GB" sz="2000" dirty="0"/>
              <a:t> Both propellers are shielded so that the environmental effects can be minimized. </a:t>
            </a:r>
          </a:p>
          <a:p>
            <a:pPr algn="just">
              <a:buFont typeface="Arial" pitchFamily="34" charset="0"/>
              <a:buChar char="•"/>
            </a:pPr>
            <a:r>
              <a:rPr lang="en-GB" sz="2000" dirty="0"/>
              <a:t>The complete unit is attached to the tower which ensures safe helicopter control experiments.</a:t>
            </a:r>
          </a:p>
          <a:p>
            <a:pPr algn="just">
              <a:buFont typeface="Arial" pitchFamily="34" charset="0"/>
              <a:buChar char="•"/>
            </a:pPr>
            <a:r>
              <a:rPr lang="en-GB" sz="2000" dirty="0"/>
              <a:t> The electrical unit is placed under the tower which is responsible for communication between TRMS and PC. </a:t>
            </a:r>
          </a:p>
          <a:p>
            <a:pPr algn="just">
              <a:buFont typeface="Arial" pitchFamily="34" charset="0"/>
              <a:buChar char="•"/>
            </a:pPr>
            <a:r>
              <a:rPr lang="en-GB" sz="2000" dirty="0"/>
              <a:t>The electrical unit is responsible for transfer of measured signal by sensors to PC and transfer of control signal via I/O card. </a:t>
            </a:r>
          </a:p>
          <a:p>
            <a:pPr algn="just">
              <a:buFont typeface="Arial" pitchFamily="34" charset="0"/>
              <a:buChar char="•"/>
            </a:pPr>
            <a:r>
              <a:rPr lang="en-GB" sz="2000" dirty="0"/>
              <a:t>Main rotor is responsible for controlling the flight of TRMS in vertical direction and Tail rotor is responsible for controlling the flight of TRMS in horizontal direction. There is cross-coupling between Main and Tail rotor.</a:t>
            </a:r>
          </a:p>
          <a:p>
            <a:pPr algn="just">
              <a:buFont typeface="Arial" pitchFamily="34" charset="0"/>
              <a:buChar char="•"/>
            </a:pPr>
            <a:r>
              <a:rPr lang="en-GB" sz="2000" dirty="0"/>
              <a:t>The TRMS is basically a prototype model of Helicopter. However there is some significant difference in aerodynamically controlling of Helicopter and TRMS. In Helicopter, controlling is done by changing the angle of both rotors, while in TRMS it is done by varying the speed of rotors.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Controller?</a:t>
            </a:r>
            <a:br>
              <a:rPr lang="en-GB" b="1" dirty="0"/>
            </a:br>
            <a:endParaRPr lang="en-GB" dirty="0"/>
          </a:p>
        </p:txBody>
      </p:sp>
      <p:sp>
        <p:nvSpPr>
          <p:cNvPr id="3" name="Content Placeholder 2"/>
          <p:cNvSpPr>
            <a:spLocks noGrp="1"/>
          </p:cNvSpPr>
          <p:nvPr>
            <p:ph idx="1"/>
          </p:nvPr>
        </p:nvSpPr>
        <p:spPr>
          <a:xfrm>
            <a:off x="1049528" y="1752600"/>
            <a:ext cx="9720073" cy="4023360"/>
          </a:xfrm>
        </p:spPr>
        <p:txBody>
          <a:bodyPr/>
          <a:lstStyle/>
          <a:p>
            <a:pPr algn="just"/>
            <a:r>
              <a:rPr lang="en-GB" sz="2800" dirty="0"/>
              <a:t>A controller is a mechanism that seeks to minimize the difference between the actual value of a system (i.e. the process variable) and the desired value of the system (i.e. the set point). </a:t>
            </a:r>
          </a:p>
          <a:p>
            <a:pPr algn="just"/>
            <a:r>
              <a:rPr lang="en-GB" sz="2800" dirty="0"/>
              <a:t>Controllers are a fundamental part of </a:t>
            </a:r>
            <a:r>
              <a:rPr lang="en-GB" sz="2800" dirty="0">
                <a:hlinkClick r:id="rId2"/>
              </a:rPr>
              <a:t>control engineering</a:t>
            </a:r>
            <a:r>
              <a:rPr lang="en-GB" sz="2800" dirty="0"/>
              <a:t> and used in all complex </a:t>
            </a:r>
            <a:r>
              <a:rPr lang="en-GB" sz="2800" dirty="0">
                <a:hlinkClick r:id="rId3"/>
              </a:rPr>
              <a:t>control systems</a:t>
            </a:r>
            <a:r>
              <a:rPr lang="en-GB" sz="2800" dirty="0"/>
              <a:t>.</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028" y="509016"/>
            <a:ext cx="9720072" cy="1499616"/>
          </a:xfrm>
        </p:spPr>
        <p:txBody>
          <a:bodyPr/>
          <a:lstStyle/>
          <a:p>
            <a:r>
              <a:rPr lang="en-GB" dirty="0"/>
              <a:t> important uses of the controllers</a:t>
            </a:r>
          </a:p>
        </p:txBody>
      </p:sp>
      <p:sp>
        <p:nvSpPr>
          <p:cNvPr id="3" name="Content Placeholder 2"/>
          <p:cNvSpPr>
            <a:spLocks noGrp="1"/>
          </p:cNvSpPr>
          <p:nvPr>
            <p:ph idx="1"/>
          </p:nvPr>
        </p:nvSpPr>
        <p:spPr>
          <a:xfrm>
            <a:off x="829994" y="1758462"/>
            <a:ext cx="9914207" cy="4550898"/>
          </a:xfrm>
        </p:spPr>
        <p:txBody>
          <a:bodyPr>
            <a:normAutofit/>
          </a:bodyPr>
          <a:lstStyle/>
          <a:p>
            <a:r>
              <a:rPr lang="en-GB" dirty="0"/>
              <a:t>The important uses of the controllers include:</a:t>
            </a:r>
          </a:p>
          <a:p>
            <a:pPr marL="457200" indent="-457200">
              <a:buFont typeface="+mj-lt"/>
              <a:buAutoNum type="arabicPeriod"/>
            </a:pPr>
            <a:r>
              <a:rPr lang="en-GB" dirty="0"/>
              <a:t>Controllers improve the steady-state accuracy by decreasing the steady state error.</a:t>
            </a:r>
          </a:p>
          <a:p>
            <a:pPr marL="457200" indent="-457200">
              <a:buFont typeface="+mj-lt"/>
              <a:buAutoNum type="arabicPeriod"/>
            </a:pPr>
            <a:r>
              <a:rPr lang="en-GB" dirty="0"/>
              <a:t>As the steady-state accuracy improves, the stability also improves.</a:t>
            </a:r>
          </a:p>
          <a:p>
            <a:pPr marL="457200" indent="-457200">
              <a:buFont typeface="+mj-lt"/>
              <a:buAutoNum type="arabicPeriod"/>
            </a:pPr>
            <a:r>
              <a:rPr lang="en-GB" dirty="0"/>
              <a:t>Controllers also help in reducing the unwanted offsets produced by the system.</a:t>
            </a:r>
          </a:p>
          <a:p>
            <a:pPr marL="457200" indent="-457200">
              <a:buFont typeface="+mj-lt"/>
              <a:buAutoNum type="arabicPeriod"/>
            </a:pPr>
            <a:r>
              <a:rPr lang="en-GB" dirty="0"/>
              <a:t>Controllers can control the maximum overshoot of the system.</a:t>
            </a:r>
          </a:p>
          <a:p>
            <a:pPr marL="457200" indent="-457200">
              <a:buFont typeface="+mj-lt"/>
              <a:buAutoNum type="arabicPeriod"/>
            </a:pPr>
            <a:r>
              <a:rPr lang="en-GB" dirty="0"/>
              <a:t>Controllers can help in reducing the noise signals produced by the system.</a:t>
            </a:r>
          </a:p>
          <a:p>
            <a:pPr marL="457200" indent="-457200">
              <a:buFont typeface="+mj-lt"/>
              <a:buAutoNum type="arabicPeriod"/>
            </a:pPr>
            <a:r>
              <a:rPr lang="en-GB" dirty="0"/>
              <a:t>Controllers can help to speed up the slow response of an over damped system.</a:t>
            </a:r>
          </a:p>
          <a:p>
            <a:pPr marL="457200" indent="-457200">
              <a:buNone/>
            </a:pPr>
            <a:r>
              <a:rPr lang="en-GB" dirty="0"/>
              <a:t>Different varieties of these controllers are codified within </a:t>
            </a:r>
            <a:r>
              <a:rPr lang="en-GB" dirty="0">
                <a:hlinkClick r:id="rId2"/>
              </a:rPr>
              <a:t>industrial automotive</a:t>
            </a:r>
            <a:r>
              <a:rPr lang="en-GB" dirty="0"/>
              <a:t> devices such as </a:t>
            </a:r>
            <a:r>
              <a:rPr lang="en-GB" dirty="0">
                <a:hlinkClick r:id="rId3"/>
              </a:rPr>
              <a:t>programmable logic controllers</a:t>
            </a:r>
            <a:r>
              <a:rPr lang="en-GB" dirty="0"/>
              <a:t> and </a:t>
            </a:r>
            <a:r>
              <a:rPr lang="en-GB" dirty="0">
                <a:hlinkClick r:id="rId4"/>
              </a:rPr>
              <a:t>SCADA systems</a:t>
            </a:r>
            <a:r>
              <a:rPr lang="en-GB" dirty="0"/>
              <a:t>.</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idx="1"/>
          </p:nvPr>
        </p:nvSpPr>
        <p:spPr/>
        <p:txBody>
          <a:bodyPr/>
          <a:lstStyle/>
          <a:p>
            <a:pPr lvl="0"/>
            <a:r>
              <a:rPr lang="en-US" dirty="0"/>
              <a:t>ON - OFF controller</a:t>
            </a:r>
          </a:p>
          <a:p>
            <a:pPr lvl="0"/>
            <a:r>
              <a:rPr lang="en-US" dirty="0"/>
              <a:t>Proportional controller (P)</a:t>
            </a:r>
          </a:p>
          <a:p>
            <a:pPr lvl="0"/>
            <a:r>
              <a:rPr lang="en-US" dirty="0"/>
              <a:t>Integral controller (I)</a:t>
            </a:r>
          </a:p>
          <a:p>
            <a:pPr lvl="0"/>
            <a:r>
              <a:rPr lang="en-US" dirty="0"/>
              <a:t>Proportional + Integral controller (PI)</a:t>
            </a:r>
          </a:p>
          <a:p>
            <a:pPr lvl="0"/>
            <a:r>
              <a:rPr lang="en-US" dirty="0"/>
              <a:t>Proportional +Derivative Controller (PD)</a:t>
            </a:r>
          </a:p>
          <a:p>
            <a:pPr lvl="0"/>
            <a:r>
              <a:rPr lang="en-US" dirty="0"/>
              <a:t>Proportional +Integral + Derivative Controller (PID)</a:t>
            </a:r>
          </a:p>
          <a:p>
            <a:pPr marL="0" indent="0">
              <a:buNone/>
            </a:pPr>
            <a:endParaRPr lang="en-US" dirty="0"/>
          </a:p>
        </p:txBody>
      </p:sp>
    </p:spTree>
    <p:extLst>
      <p:ext uri="{BB962C8B-B14F-4D97-AF65-F5344CB8AC3E}">
        <p14:creationId xmlns:p14="http://schemas.microsoft.com/office/powerpoint/2010/main" val="240941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18516"/>
            <a:ext cx="10291572" cy="811784"/>
          </a:xfrm>
        </p:spPr>
        <p:txBody>
          <a:bodyPr>
            <a:normAutofit fontScale="90000"/>
          </a:bodyPr>
          <a:lstStyle/>
          <a:p>
            <a:r>
              <a:rPr lang="en-US" dirty="0"/>
              <a:t>On-Off controller (0r) two position controller </a:t>
            </a:r>
            <a:endParaRPr lang="en-GB" dirty="0"/>
          </a:p>
        </p:txBody>
      </p:sp>
      <p:sp>
        <p:nvSpPr>
          <p:cNvPr id="3" name="Content Placeholder 2"/>
          <p:cNvSpPr>
            <a:spLocks noGrp="1"/>
          </p:cNvSpPr>
          <p:nvPr>
            <p:ph idx="1"/>
          </p:nvPr>
        </p:nvSpPr>
        <p:spPr>
          <a:xfrm>
            <a:off x="998728" y="1193800"/>
            <a:ext cx="9720073" cy="4023360"/>
          </a:xfrm>
        </p:spPr>
        <p:txBody>
          <a:bodyPr>
            <a:normAutofit fontScale="92500"/>
          </a:bodyPr>
          <a:lstStyle/>
          <a:p>
            <a:r>
              <a:rPr lang="en-GB" dirty="0"/>
              <a:t>The ON-OFF or two position controller has only two fixed positions. They are either on or off. </a:t>
            </a:r>
          </a:p>
          <a:p>
            <a:r>
              <a:rPr lang="en-GB" dirty="0"/>
              <a:t>The on-off control system is very simple in construction and hence less expensive. For this reason, it is very widely used in both industrial and domestic control systems. </a:t>
            </a:r>
          </a:p>
          <a:p>
            <a:r>
              <a:rPr lang="en-GB" dirty="0"/>
              <a:t>The ON-OFF control action may be provided by a relay. There are different types of relay. The most popular one is electromagnetic relay. </a:t>
            </a:r>
          </a:p>
          <a:p>
            <a:r>
              <a:rPr lang="en-GB" dirty="0"/>
              <a:t>It is device which has NO (Normally Open) and NC (Normally .Closed) contacts, whose opening and closing are controlled by the relay coil. When the relay coil is excited, the relay operates and the contacts change their positions (i.e., NO ➔ NC and NC ➔ NO). </a:t>
            </a:r>
          </a:p>
          <a:p>
            <a:r>
              <a:rPr lang="en-GB" dirty="0"/>
              <a:t> Let the output signal from the controller be u(t) and the actuating error signal be e(t). In this controller, u(t) remains at either a maximum or minimum value. </a:t>
            </a:r>
          </a:p>
          <a:p>
            <a:endParaRPr lang="en-GB" dirty="0"/>
          </a:p>
        </p:txBody>
      </p:sp>
      <p:pic>
        <p:nvPicPr>
          <p:cNvPr id="75779" name="Picture 3"/>
          <p:cNvPicPr>
            <a:picLocks noChangeAspect="1" noChangeArrowheads="1"/>
          </p:cNvPicPr>
          <p:nvPr/>
        </p:nvPicPr>
        <p:blipFill>
          <a:blip r:embed="rId2"/>
          <a:srcRect/>
          <a:stretch>
            <a:fillRect/>
          </a:stretch>
        </p:blipFill>
        <p:spPr bwMode="auto">
          <a:xfrm>
            <a:off x="1303419" y="5016500"/>
            <a:ext cx="2782806" cy="677863"/>
          </a:xfrm>
          <a:prstGeom prst="rect">
            <a:avLst/>
          </a:prstGeom>
          <a:noFill/>
          <a:ln w="9525">
            <a:noFill/>
            <a:miter lim="800000"/>
            <a:headEnd/>
            <a:tailEnd/>
          </a:ln>
          <a:effectLst/>
        </p:spPr>
      </p:pic>
      <p:pic>
        <p:nvPicPr>
          <p:cNvPr id="75781" name="Picture 5"/>
          <p:cNvPicPr>
            <a:picLocks noChangeAspect="1" noChangeArrowheads="1"/>
          </p:cNvPicPr>
          <p:nvPr/>
        </p:nvPicPr>
        <p:blipFill>
          <a:blip r:embed="rId3"/>
          <a:srcRect b="5987"/>
          <a:stretch>
            <a:fillRect/>
          </a:stretch>
        </p:blipFill>
        <p:spPr bwMode="auto">
          <a:xfrm>
            <a:off x="4340378" y="5003801"/>
            <a:ext cx="6205385" cy="1041400"/>
          </a:xfrm>
          <a:prstGeom prst="rect">
            <a:avLst/>
          </a:prstGeom>
          <a:noFill/>
          <a:ln w="9525">
            <a:noFill/>
            <a:miter lim="800000"/>
            <a:headEnd/>
            <a:tailEnd/>
          </a:ln>
          <a:effectLst/>
        </p:spPr>
      </p:pic>
      <p:sp>
        <p:nvSpPr>
          <p:cNvPr id="8" name="TextBox 7"/>
          <p:cNvSpPr txBox="1"/>
          <p:nvPr/>
        </p:nvSpPr>
        <p:spPr>
          <a:xfrm>
            <a:off x="5803900" y="6223000"/>
            <a:ext cx="4406900" cy="400110"/>
          </a:xfrm>
          <a:prstGeom prst="rect">
            <a:avLst/>
          </a:prstGeom>
          <a:noFill/>
        </p:spPr>
        <p:txBody>
          <a:bodyPr wrap="square" rtlCol="0">
            <a:spAutoFit/>
          </a:bodyPr>
          <a:lstStyle/>
          <a:p>
            <a:r>
              <a:rPr lang="en-GB" sz="2000" dirty="0"/>
              <a:t>Block diagram of on-off controller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Equity</Template>
  <TotalTime>738</TotalTime>
  <Words>3046</Words>
  <Application>Microsoft Office PowerPoint</Application>
  <PresentationFormat>Widescreen</PresentationFormat>
  <Paragraphs>273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Integral</vt:lpstr>
      <vt:lpstr>Unit 5  Control systems</vt:lpstr>
      <vt:lpstr>Stability of closed loop systems</vt:lpstr>
      <vt:lpstr>SISO control system</vt:lpstr>
      <vt:lpstr>MiMO control  system</vt:lpstr>
      <vt:lpstr>PowerPoint Presentation</vt:lpstr>
      <vt:lpstr>What is a Controller? </vt:lpstr>
      <vt:lpstr> important uses of the controllers</vt:lpstr>
      <vt:lpstr>Controllers</vt:lpstr>
      <vt:lpstr>On-Off controller (0r) two position controller </vt:lpstr>
      <vt:lpstr>Proportional controller</vt:lpstr>
      <vt:lpstr>Integral controller</vt:lpstr>
      <vt:lpstr>Differential controller</vt:lpstr>
      <vt:lpstr>PI controller</vt:lpstr>
      <vt:lpstr>PI controller</vt:lpstr>
      <vt:lpstr>PD controller</vt:lpstr>
      <vt:lpstr>PD controller</vt:lpstr>
      <vt:lpstr>PowerPoint Presentation</vt:lpstr>
      <vt:lpstr>PowerPoint Presentation</vt:lpstr>
      <vt:lpstr>PowerPoint Presentation</vt:lpstr>
      <vt:lpstr>PID controller</vt:lpstr>
      <vt:lpstr>  PID controller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Specification , controller configuration On-Off controller</vt:lpstr>
      <vt:lpstr>Industrial oven on-off control</vt:lpstr>
      <vt:lpstr>PowerPoint Presentation</vt:lpstr>
      <vt:lpstr>PowerPoint Presentation</vt:lpstr>
      <vt:lpstr> </vt:lpstr>
      <vt:lpstr>PowerPoint Presentation</vt:lpstr>
      <vt:lpstr>Speed control system for DC motor</vt:lpstr>
      <vt:lpstr>Armature controlled dc motor</vt:lpstr>
      <vt:lpstr>PowerPoint Presentation</vt:lpstr>
      <vt:lpstr>PowerPoint Presentation</vt:lpstr>
      <vt:lpstr>PowerPoint Presentation</vt:lpstr>
      <vt:lpstr>PowerPoint Presentation</vt:lpstr>
      <vt:lpstr>PowerPoint Presentation</vt:lpstr>
      <vt:lpstr>Field controlled dc motor</vt:lpstr>
      <vt:lpstr>PowerPoint Presentation</vt:lpstr>
      <vt:lpstr>PowerPoint Presentation</vt:lpstr>
      <vt:lpstr>PowerPoint Presentation</vt:lpstr>
      <vt:lpstr>Twin Rotor MIMO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Control systems</dc:title>
  <dc:creator>Admin</dc:creator>
  <cp:lastModifiedBy>Unknown User</cp:lastModifiedBy>
  <cp:revision>67</cp:revision>
  <dcterms:created xsi:type="dcterms:W3CDTF">2020-07-19T10:03:38Z</dcterms:created>
  <dcterms:modified xsi:type="dcterms:W3CDTF">2021-12-22T09:45:09Z</dcterms:modified>
</cp:coreProperties>
</file>