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13">
          <p15:clr>
            <a:srgbClr val="000000"/>
          </p15:clr>
        </p15:guide>
        <p15:guide id="2" orient="horz" pos="4235">
          <p15:clr>
            <a:srgbClr val="000000"/>
          </p15:clr>
        </p15:guide>
        <p15:guide id="3" orient="horz" pos="2312">
          <p15:clr>
            <a:srgbClr val="000000"/>
          </p15:clr>
        </p15:guide>
        <p15:guide id="4" orient="horz" pos="3293">
          <p15:clr>
            <a:srgbClr val="000000"/>
          </p15:clr>
        </p15:guide>
        <p15:guide id="5" orient="horz" pos="932">
          <p15:clr>
            <a:srgbClr val="000000"/>
          </p15:clr>
        </p15:guide>
        <p15:guide id="6" orient="horz" pos="1184">
          <p15:clr>
            <a:srgbClr val="000000"/>
          </p15:clr>
        </p15:guide>
        <p15:guide id="7" orient="horz" pos="1568">
          <p15:clr>
            <a:srgbClr val="000000"/>
          </p15:clr>
        </p15:guide>
        <p15:guide id="8" orient="horz" pos="2948">
          <p15:clr>
            <a:srgbClr val="000000"/>
          </p15:clr>
        </p15:guide>
        <p15:guide id="9" pos="5669">
          <p15:clr>
            <a:srgbClr val="000000"/>
          </p15:clr>
        </p15:guide>
        <p15:guide id="10" pos="683">
          <p15:clr>
            <a:srgbClr val="000000"/>
          </p15:clr>
        </p15:guide>
        <p15:guide id="11" pos="423">
          <p15:clr>
            <a:srgbClr val="000000"/>
          </p15:clr>
        </p15:guide>
        <p15:guide id="12" pos="597">
          <p15:clr>
            <a:srgbClr val="000000"/>
          </p15:clr>
        </p15:guide>
        <p15:guide id="13" pos="915">
          <p15:clr>
            <a:srgbClr val="000000"/>
          </p15:clr>
        </p15:guide>
        <p15:guide id="14" pos="1126">
          <p15:clr>
            <a:srgbClr val="000000"/>
          </p15:clr>
        </p15:guide>
        <p15:guide id="15" pos="3574">
          <p15:clr>
            <a:srgbClr val="000000"/>
          </p15:clr>
        </p15:guide>
        <p15:guide id="16" pos="169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13" orient="horz"/>
        <p:guide pos="4235" orient="horz"/>
        <p:guide pos="2312" orient="horz"/>
        <p:guide pos="3293" orient="horz"/>
        <p:guide pos="932" orient="horz"/>
        <p:guide pos="1184" orient="horz"/>
        <p:guide pos="1568" orient="horz"/>
        <p:guide pos="2948" orient="horz"/>
        <p:guide pos="5669"/>
        <p:guide pos="683"/>
        <p:guide pos="423"/>
        <p:guide pos="597"/>
        <p:guide pos="915"/>
        <p:guide pos="1126"/>
        <p:guide pos="3574"/>
        <p:guide pos="169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title"/>
          </p:nvPr>
        </p:nvSpPr>
        <p:spPr>
          <a:xfrm>
            <a:off x="520700" y="73025"/>
            <a:ext cx="850582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body"/>
          </p:nvPr>
        </p:nvSpPr>
        <p:spPr>
          <a:xfrm>
            <a:off x="520700" y="733425"/>
            <a:ext cx="85185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76200" y="6380162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"/>
              <a:buNone/>
              <a:defRPr sz="14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76200" y="6380162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780"/>
              </a:spcBef>
              <a:spcAft>
                <a:spcPts val="0"/>
              </a:spcAft>
              <a:buClr>
                <a:srgbClr val="1F3980"/>
              </a:buClr>
              <a:buSzPts val="2600"/>
              <a:buFont typeface="Arial"/>
              <a:buNone/>
              <a:defRPr b="1" sz="2600">
                <a:solidFill>
                  <a:srgbClr val="1F3980"/>
                </a:solidFill>
              </a:defRPr>
            </a:lvl1pPr>
            <a:lvl2pPr lvl="1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 rot="5400000">
            <a:off x="4887119" y="2096294"/>
            <a:ext cx="6175375" cy="2128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 rot="5400000">
            <a:off x="551657" y="42068"/>
            <a:ext cx="6175375" cy="6237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76200" y="6380162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520700" y="73025"/>
            <a:ext cx="850582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 rot="5400000">
            <a:off x="2022475" y="-768350"/>
            <a:ext cx="5514975" cy="8518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76200" y="6380162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"/>
              <a:buNone/>
              <a:defRPr b="0" i="0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"/>
              <a:buNone/>
              <a:defRPr b="0" i="0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"/>
              <a:buNone/>
              <a:defRPr b="0" i="0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"/>
              <a:buNone/>
              <a:defRPr b="0" i="0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"/>
              <a:buNone/>
              <a:defRPr b="0" i="0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"/>
              <a:buNone/>
              <a:defRPr sz="900"/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76200" y="6380162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"/>
              <a:buChar char="»"/>
              <a:defRPr sz="20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"/>
              <a:buNone/>
              <a:defRPr sz="9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76200" y="6380162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idx="10" type="dt"/>
          </p:nvPr>
        </p:nvSpPr>
        <p:spPr>
          <a:xfrm>
            <a:off x="76200" y="6380162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520700" y="73025"/>
            <a:ext cx="850582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76200" y="6380162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"/>
              <a:buNone/>
              <a:defRPr b="1" sz="1600"/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"/>
              <a:buChar char="»"/>
              <a:defRPr sz="1600"/>
            </a:lvl9pPr>
          </a:lstStyle>
          <a:p/>
        </p:txBody>
      </p:sp>
      <p:sp>
        <p:nvSpPr>
          <p:cNvPr id="47" name="Google Shape;47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"/>
              <a:buNone/>
              <a:defRPr b="1" sz="1600"/>
            </a:lvl9pPr>
          </a:lstStyle>
          <a:p/>
        </p:txBody>
      </p:sp>
      <p:sp>
        <p:nvSpPr>
          <p:cNvPr id="48" name="Google Shape;48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"/>
              <a:buChar char="»"/>
              <a:defRPr sz="1600"/>
            </a:lvl9pPr>
          </a:lstStyle>
          <a:p/>
        </p:txBody>
      </p:sp>
      <p:sp>
        <p:nvSpPr>
          <p:cNvPr id="49" name="Google Shape;49;p9"/>
          <p:cNvSpPr txBox="1"/>
          <p:nvPr>
            <p:ph idx="10" type="dt"/>
          </p:nvPr>
        </p:nvSpPr>
        <p:spPr>
          <a:xfrm>
            <a:off x="76200" y="6380162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520700" y="73025"/>
            <a:ext cx="850582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520700" y="733425"/>
            <a:ext cx="4183063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Char char="»"/>
              <a:defRPr sz="1800"/>
            </a:lvl9pPr>
          </a:lstStyle>
          <a:p/>
        </p:txBody>
      </p:sp>
      <p:sp>
        <p:nvSpPr>
          <p:cNvPr id="53" name="Google Shape;53;p10"/>
          <p:cNvSpPr txBox="1"/>
          <p:nvPr>
            <p:ph idx="2" type="body"/>
          </p:nvPr>
        </p:nvSpPr>
        <p:spPr>
          <a:xfrm>
            <a:off x="4856163" y="733425"/>
            <a:ext cx="4183062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Char char="»"/>
              <a:defRPr sz="1800"/>
            </a:lvl9pPr>
          </a:lstStyle>
          <a:p/>
        </p:txBody>
      </p:sp>
      <p:sp>
        <p:nvSpPr>
          <p:cNvPr id="54" name="Google Shape;54;p10"/>
          <p:cNvSpPr txBox="1"/>
          <p:nvPr>
            <p:ph idx="10" type="dt"/>
          </p:nvPr>
        </p:nvSpPr>
        <p:spPr>
          <a:xfrm>
            <a:off x="76200" y="6380162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3.jpg"/><Relationship Id="rId3" Type="http://schemas.openxmlformats.org/officeDocument/2006/relationships/slideLayout" Target="../slideLayouts/slideLayout1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fc99e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4762" y="0"/>
            <a:ext cx="9148762" cy="639286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type="title"/>
          </p:nvPr>
        </p:nvSpPr>
        <p:spPr>
          <a:xfrm>
            <a:off x="520700" y="73025"/>
            <a:ext cx="850582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520700" y="733425"/>
            <a:ext cx="85185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7350" lvl="1" marL="914400" marR="0" rtl="0" algn="l"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74650" lvl="2" marL="1371600" marR="0" rtl="0" algn="l">
              <a:spcBef>
                <a:spcPts val="23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"/>
              <a:buChar char="»"/>
              <a:defRPr b="0" i="0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"/>
              <a:buChar char="»"/>
              <a:defRPr b="0" i="0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"/>
              <a:buChar char="»"/>
              <a:defRPr b="0" i="0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"/>
              <a:buChar char="»"/>
              <a:defRPr b="0" i="0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"/>
              <a:buChar char="»"/>
              <a:defRPr b="0" i="0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76200" y="6380162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"/>
          <p:cNvSpPr txBox="1"/>
          <p:nvPr/>
        </p:nvSpPr>
        <p:spPr>
          <a:xfrm>
            <a:off x="4800600" y="6324600"/>
            <a:ext cx="426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 © 2011, 2007, 2004, 2001, 1998  by Pearson Education, Inc.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Upper Saddle River, New Jersey 07458 • All rights reserved</a:t>
            </a:r>
            <a:endParaRPr/>
          </a:p>
        </p:txBody>
      </p:sp>
      <p:cxnSp>
        <p:nvCxnSpPr>
          <p:cNvPr id="15" name="Google Shape;15;p1"/>
          <p:cNvCxnSpPr/>
          <p:nvPr/>
        </p:nvCxnSpPr>
        <p:spPr>
          <a:xfrm>
            <a:off x="0" y="6400800"/>
            <a:ext cx="91440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r99" id="60" name="Google Shape;60;p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7937" y="846137"/>
            <a:ext cx="9158287" cy="6019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arson_CMYK" id="61" name="Google Shape;61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8600" y="5029200"/>
            <a:ext cx="2362200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2"/>
          <p:cNvSpPr txBox="1"/>
          <p:nvPr>
            <p:ph type="title"/>
          </p:nvPr>
        </p:nvSpPr>
        <p:spPr>
          <a:xfrm>
            <a:off x="520700" y="73025"/>
            <a:ext cx="850582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520700" y="733425"/>
            <a:ext cx="85185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7350" lvl="1" marL="914400" marR="0" rtl="0" algn="l"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74650" lvl="2" marL="1371600" marR="0" rtl="0" algn="l">
              <a:spcBef>
                <a:spcPts val="23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"/>
              <a:buChar char="»"/>
              <a:defRPr b="0" i="0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"/>
              <a:buChar char="»"/>
              <a:defRPr b="0" i="0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"/>
              <a:buChar char="»"/>
              <a:defRPr b="0" i="0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"/>
              <a:buChar char="»"/>
              <a:defRPr b="0" i="0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"/>
              <a:buChar char="»"/>
              <a:defRPr b="0" i="0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/>
        </p:nvSpPr>
        <p:spPr>
          <a:xfrm>
            <a:off x="76200" y="6380162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 Systems: Principles and Applications, 11/e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Ronald J. Tocci, Neal S. Widmer, Gregory L. Moss</a:t>
            </a:r>
            <a:endParaRPr/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520700" y="73025"/>
            <a:ext cx="850582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8-7 MOS Technology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520700" y="733425"/>
            <a:ext cx="8518525" cy="2085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 technology derives its name from the basic structure of a metal electrode, over an oxide insulator, over a semi-conductor substrate.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Transistors of MOS technology are field-effect</a:t>
            </a:r>
            <a:b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transistors—called </a:t>
            </a:r>
            <a:r>
              <a:rPr b="1" i="0" lang="en-US" sz="25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MOSFET</a:t>
            </a: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s. </a:t>
            </a:r>
            <a:endParaRPr/>
          </a:p>
        </p:txBody>
      </p:sp>
      <p:grpSp>
        <p:nvGrpSpPr>
          <p:cNvPr id="73" name="Google Shape;73;p14"/>
          <p:cNvGrpSpPr/>
          <p:nvPr/>
        </p:nvGrpSpPr>
        <p:grpSpPr>
          <a:xfrm>
            <a:off x="1376362" y="3105150"/>
            <a:ext cx="6854825" cy="819150"/>
            <a:chOff x="867" y="1980"/>
            <a:chExt cx="4318" cy="516"/>
          </a:xfrm>
        </p:grpSpPr>
        <p:sp>
          <p:nvSpPr>
            <p:cNvPr id="74" name="Google Shape;74;p14"/>
            <p:cNvSpPr txBox="1"/>
            <p:nvPr/>
          </p:nvSpPr>
          <p:spPr>
            <a:xfrm>
              <a:off x="867" y="1998"/>
              <a:ext cx="4318" cy="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electric </a:t>
              </a:r>
              <a:r>
                <a:rPr b="0" i="1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field </a:t>
              </a: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on the </a:t>
              </a:r>
              <a:r>
                <a:rPr b="0" i="1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metal </a:t>
              </a: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electrode side of the </a:t>
              </a:r>
              <a:r>
                <a:rPr b="0" i="1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oxide </a:t>
              </a: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insulator has an </a:t>
              </a:r>
              <a:r>
                <a:rPr b="0" i="1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effect </a:t>
              </a: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on the resistance of the substrate.</a:t>
              </a:r>
              <a:endPara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1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4"/>
            <p:cNvSpPr txBox="1"/>
            <p:nvPr/>
          </p:nvSpPr>
          <p:spPr>
            <a:xfrm>
              <a:off x="867" y="1980"/>
              <a:ext cx="4269" cy="516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76" name="Google Shape;76;p14"/>
          <p:cNvSpPr txBox="1"/>
          <p:nvPr/>
        </p:nvSpPr>
        <p:spPr>
          <a:xfrm>
            <a:off x="520700" y="4124325"/>
            <a:ext cx="8518525" cy="167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of the MOS digital ICs are constructed entirely of MOSFETs and no other components.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MOSFETs are relatively simple and inexpensive</a:t>
            </a:r>
            <a:b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fabricate, small, and consume very little power.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/>
        </p:nvSpPr>
        <p:spPr>
          <a:xfrm>
            <a:off x="76200" y="6380162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 Systems: Principles and Applications, 11/e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Ronald J. Tocci, Neal S. Widmer, Gregory L. Moss</a:t>
            </a:r>
            <a:endParaRPr/>
          </a:p>
        </p:txBody>
      </p:sp>
      <p:sp>
        <p:nvSpPr>
          <p:cNvPr id="151" name="Google Shape;151;p23"/>
          <p:cNvSpPr txBox="1"/>
          <p:nvPr>
            <p:ph type="title"/>
          </p:nvPr>
        </p:nvSpPr>
        <p:spPr>
          <a:xfrm>
            <a:off x="520700" y="76200"/>
            <a:ext cx="853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8-8 Complementary MOS Logic – CMOS Inverter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520700" y="730250"/>
            <a:ext cx="8547100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CMOS INVERTER has two MOSFETs in series.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Gates of the two devices are connected together</a:t>
            </a:r>
            <a:b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a common input.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Drains are connected together as common output. </a:t>
            </a:r>
            <a:endParaRPr/>
          </a:p>
        </p:txBody>
      </p:sp>
      <p:grpSp>
        <p:nvGrpSpPr>
          <p:cNvPr id="153" name="Google Shape;153;p23"/>
          <p:cNvGrpSpPr/>
          <p:nvPr/>
        </p:nvGrpSpPr>
        <p:grpSpPr>
          <a:xfrm>
            <a:off x="1957387" y="3135312"/>
            <a:ext cx="5605462" cy="3128962"/>
            <a:chOff x="1233" y="1975"/>
            <a:chExt cx="3531" cy="1971"/>
          </a:xfrm>
        </p:grpSpPr>
        <p:pic>
          <p:nvPicPr>
            <p:cNvPr descr="fg08_00000_AAGTNYZ0" id="154" name="Google Shape;154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33" y="1975"/>
              <a:ext cx="3442" cy="19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" name="Google Shape;155;p23"/>
            <p:cNvSpPr txBox="1"/>
            <p:nvPr/>
          </p:nvSpPr>
          <p:spPr>
            <a:xfrm>
              <a:off x="2628" y="3696"/>
              <a:ext cx="213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Basic CMOS INVERTER.</a:t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/>
        </p:nvSpPr>
        <p:spPr>
          <a:xfrm>
            <a:off x="76200" y="6380162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 Systems: Principles and Applications, 11/e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Ronald J. Tocci, Neal S. Widmer, Gregory L. Moss</a:t>
            </a:r>
            <a:endParaRPr/>
          </a:p>
        </p:txBody>
      </p:sp>
      <p:grpSp>
        <p:nvGrpSpPr>
          <p:cNvPr id="161" name="Google Shape;161;p24"/>
          <p:cNvGrpSpPr/>
          <p:nvPr/>
        </p:nvGrpSpPr>
        <p:grpSpPr>
          <a:xfrm>
            <a:off x="1595437" y="1555750"/>
            <a:ext cx="7480300" cy="4703762"/>
            <a:chOff x="1005" y="980"/>
            <a:chExt cx="4712" cy="2963"/>
          </a:xfrm>
        </p:grpSpPr>
        <p:pic>
          <p:nvPicPr>
            <p:cNvPr descr="fg08_00000_AAGTNZC0" id="162" name="Google Shape;162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05" y="1082"/>
              <a:ext cx="3794" cy="28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3" name="Google Shape;163;p24"/>
            <p:cNvSpPr txBox="1"/>
            <p:nvPr/>
          </p:nvSpPr>
          <p:spPr>
            <a:xfrm>
              <a:off x="3357" y="980"/>
              <a:ext cx="2360" cy="8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Adding parallel P-channel &amp; series N-channel MOSFETs</a:t>
              </a:r>
              <a:b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 the basic INVERTER. </a:t>
              </a:r>
              <a:endParaRPr/>
            </a:p>
          </p:txBody>
        </p:sp>
      </p:grpSp>
      <p:sp>
        <p:nvSpPr>
          <p:cNvPr id="164" name="Google Shape;164;p24"/>
          <p:cNvSpPr txBox="1"/>
          <p:nvPr>
            <p:ph type="title"/>
          </p:nvPr>
        </p:nvSpPr>
        <p:spPr>
          <a:xfrm>
            <a:off x="520700" y="76200"/>
            <a:ext cx="853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8-8 Complementary MOS Logic</a:t>
            </a:r>
            <a:endParaRPr/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520700" y="730250"/>
            <a:ext cx="84709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NAND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gate is formed by modifying the basic INVERTER.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/>
        </p:nvSpPr>
        <p:spPr>
          <a:xfrm>
            <a:off x="76200" y="6380162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 Systems: Principles and Applications, 11/e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Ronald J. Tocci, Neal S. Widmer, Gregory L. Moss</a:t>
            </a:r>
            <a:endParaRPr/>
          </a:p>
        </p:txBody>
      </p:sp>
      <p:grpSp>
        <p:nvGrpSpPr>
          <p:cNvPr id="171" name="Google Shape;171;p25"/>
          <p:cNvGrpSpPr/>
          <p:nvPr/>
        </p:nvGrpSpPr>
        <p:grpSpPr>
          <a:xfrm>
            <a:off x="2114550" y="1292225"/>
            <a:ext cx="6961187" cy="4956175"/>
            <a:chOff x="1332" y="814"/>
            <a:chExt cx="4385" cy="3122"/>
          </a:xfrm>
        </p:grpSpPr>
        <p:pic>
          <p:nvPicPr>
            <p:cNvPr descr="fg08_00000_AAGTNZB0" id="172" name="Google Shape;172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332" y="814"/>
              <a:ext cx="3747" cy="31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3" name="Google Shape;173;p25"/>
            <p:cNvSpPr txBox="1"/>
            <p:nvPr/>
          </p:nvSpPr>
          <p:spPr>
            <a:xfrm>
              <a:off x="3357" y="980"/>
              <a:ext cx="2360" cy="8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Formed by adding a series</a:t>
              </a:r>
              <a:b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P-MOS and a parallel N-MOS to the basic INVERTER.</a:t>
              </a:r>
              <a:endParaRPr/>
            </a:p>
          </p:txBody>
        </p:sp>
      </p:grpSp>
      <p:sp>
        <p:nvSpPr>
          <p:cNvPr id="174" name="Google Shape;174;p25"/>
          <p:cNvSpPr txBox="1"/>
          <p:nvPr>
            <p:ph type="title"/>
          </p:nvPr>
        </p:nvSpPr>
        <p:spPr>
          <a:xfrm>
            <a:off x="520700" y="76200"/>
            <a:ext cx="853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8-8 Complementary MOS Logic</a:t>
            </a:r>
            <a:endParaRPr/>
          </a:p>
        </p:txBody>
      </p:sp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520700" y="730250"/>
            <a:ext cx="84709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CMOS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gate.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/>
        </p:nvSpPr>
        <p:spPr>
          <a:xfrm>
            <a:off x="76200" y="6380162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 Systems: Principles and Applications, 11/e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Ronald J. Tocci, Neal S. Widmer, Gregory L. Moss</a:t>
            </a:r>
            <a:endParaRPr/>
          </a:p>
        </p:txBody>
      </p:sp>
      <p:sp>
        <p:nvSpPr>
          <p:cNvPr id="181" name="Google Shape;181;p26"/>
          <p:cNvSpPr txBox="1"/>
          <p:nvPr>
            <p:ph type="title"/>
          </p:nvPr>
        </p:nvSpPr>
        <p:spPr>
          <a:xfrm>
            <a:off x="520700" y="76200"/>
            <a:ext cx="853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8-8 Complementary MOS Logic</a:t>
            </a:r>
            <a:endParaRPr/>
          </a:p>
        </p:txBody>
      </p:sp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520700" y="730250"/>
            <a:ext cx="8470900" cy="1428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CMOS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gates or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NAND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gates can be cross-coupled to form a simple SET-RESET latch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Additional gating circuitry is used to convert the basic SET-RESET latch to clocked D and J-K flip-flops.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/>
        </p:nvSpPr>
        <p:spPr>
          <a:xfrm>
            <a:off x="76200" y="6380162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 Systems: Principles and Applications, 11/e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Ronald J. Tocci, Neal S. Widmer, Gregory L. Moss</a:t>
            </a:r>
            <a:endParaRPr/>
          </a:p>
        </p:txBody>
      </p:sp>
      <p:sp>
        <p:nvSpPr>
          <p:cNvPr id="188" name="Google Shape;188;p27"/>
          <p:cNvSpPr txBox="1"/>
          <p:nvPr>
            <p:ph type="title"/>
          </p:nvPr>
        </p:nvSpPr>
        <p:spPr>
          <a:xfrm>
            <a:off x="520700" y="76200"/>
            <a:ext cx="853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8-9 CMOS Series Characteristics - Terms</a:t>
            </a:r>
            <a:endParaRPr/>
          </a:p>
        </p:txBody>
      </p:sp>
      <p:sp>
        <p:nvSpPr>
          <p:cNvPr id="189" name="Google Shape;189;p27"/>
          <p:cNvSpPr txBox="1"/>
          <p:nvPr>
            <p:ph idx="1" type="body"/>
          </p:nvPr>
        </p:nvSpPr>
        <p:spPr>
          <a:xfrm>
            <a:off x="520700" y="730250"/>
            <a:ext cx="8610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CMOS ICs provide all TTL logic functions, and special-purpose functions not provided by TTL.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Terms used when ICs from different families or series are to be used together or as replacements.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b="1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Pin-compatible</a:t>
            </a: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—two ICs are pin-compatible when their pin configurations are the same.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b="1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Functionally equivalent</a:t>
            </a: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—ICs are functionally equivalent when the logic functions they perform are exactly the same.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b="1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Electrically compatible</a:t>
            </a: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—ICs are electrically compatible when they can be connected directly to each other without special measures to ensure</a:t>
            </a:r>
            <a:b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proper operation.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/>
        </p:nvSpPr>
        <p:spPr>
          <a:xfrm>
            <a:off x="76200" y="6380162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 Systems: Principles and Applications, 11/e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Ronald J. Tocci, Neal S. Widmer, Gregory L. Moss</a:t>
            </a:r>
            <a:endParaRPr/>
          </a:p>
        </p:txBody>
      </p:sp>
      <p:sp>
        <p:nvSpPr>
          <p:cNvPr id="195" name="Google Shape;195;p28"/>
          <p:cNvSpPr txBox="1"/>
          <p:nvPr>
            <p:ph type="title"/>
          </p:nvPr>
        </p:nvSpPr>
        <p:spPr>
          <a:xfrm>
            <a:off x="520700" y="76200"/>
            <a:ext cx="853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8-9 CMOS Series Characteristics – IC Series</a:t>
            </a:r>
            <a:endParaRPr/>
          </a:p>
        </p:txBody>
      </p:sp>
      <p:sp>
        <p:nvSpPr>
          <p:cNvPr id="196" name="Google Shape;196;p28"/>
          <p:cNvSpPr txBox="1"/>
          <p:nvPr>
            <p:ph idx="1" type="body"/>
          </p:nvPr>
        </p:nvSpPr>
        <p:spPr>
          <a:xfrm>
            <a:off x="520700" y="730250"/>
            <a:ext cx="84709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oldest CMOS series is the 4000 series by RCA—functionally equivalent to Motorola 14000.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Rarely used in new designs except when a special-purpose IC is not available in other series.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74HC/HCT series has a 10-fold increase in switching speed, comparable to 74LS devices.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Pin-compatible with, functionally equivalent to TTL</a:t>
            </a:r>
            <a:b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ICs with the same device number.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74AC/ACT series is often referred to as ACL for advanced CMOS logic.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Functionally equivalent various TTL series, but </a:t>
            </a:r>
            <a:r>
              <a:rPr b="0" i="1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</a:t>
            </a: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pin-compatible with TTL.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/>
        </p:nvSpPr>
        <p:spPr>
          <a:xfrm>
            <a:off x="76200" y="6380162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 Systems: Principles and Applications, 11/e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Ronald J. Tocci, Neal S. Widmer, Gregory L. Moss</a:t>
            </a:r>
            <a:endParaRPr/>
          </a:p>
        </p:txBody>
      </p:sp>
      <p:sp>
        <p:nvSpPr>
          <p:cNvPr id="202" name="Google Shape;202;p29"/>
          <p:cNvSpPr txBox="1"/>
          <p:nvPr>
            <p:ph type="title"/>
          </p:nvPr>
        </p:nvSpPr>
        <p:spPr>
          <a:xfrm>
            <a:off x="520700" y="76200"/>
            <a:ext cx="853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8-9 CMOS Series Characteristics – IC Series</a:t>
            </a:r>
            <a:endParaRPr/>
          </a:p>
        </p:txBody>
      </p:sp>
      <p:sp>
        <p:nvSpPr>
          <p:cNvPr id="203" name="Google Shape;203;p29"/>
          <p:cNvSpPr txBox="1"/>
          <p:nvPr>
            <p:ph idx="1" type="body"/>
          </p:nvPr>
        </p:nvSpPr>
        <p:spPr>
          <a:xfrm>
            <a:off x="520700" y="730250"/>
            <a:ext cx="84709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Series 74AHC/AHCT offers a natural migration path from the HC series to faster, lower-power, low-drive applications.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 times faster, with similar noise immunity</a:t>
            </a:r>
            <a:b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HC without the over- under-shoot problems.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BiCMOS combines the best of bipolar &amp; CMOS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Characteristics are integrated to produce an extremely low-power, high-speed logic family.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Limited to functions used in microprocessor</a:t>
            </a:r>
            <a:b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bus interfacing applications.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/>
        </p:nvSpPr>
        <p:spPr>
          <a:xfrm>
            <a:off x="76200" y="6380162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 Systems: Principles and Applications, 11/e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Ronald J. Tocci, Neal S. Widmer, Gregory L. Moss</a:t>
            </a:r>
            <a:endParaRPr/>
          </a:p>
        </p:txBody>
      </p:sp>
      <p:sp>
        <p:nvSpPr>
          <p:cNvPr id="209" name="Google Shape;209;p30"/>
          <p:cNvSpPr txBox="1"/>
          <p:nvPr>
            <p:ph type="title"/>
          </p:nvPr>
        </p:nvSpPr>
        <p:spPr>
          <a:xfrm>
            <a:off x="520700" y="76200"/>
            <a:ext cx="853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8-9 CMOS Series Characteristics – Power</a:t>
            </a:r>
            <a:endParaRPr/>
          </a:p>
        </p:txBody>
      </p:sp>
      <p:sp>
        <p:nvSpPr>
          <p:cNvPr id="210" name="Google Shape;210;p30"/>
          <p:cNvSpPr txBox="1"/>
          <p:nvPr>
            <p:ph idx="1" type="body"/>
          </p:nvPr>
        </p:nvSpPr>
        <p:spPr>
          <a:xfrm>
            <a:off x="520700" y="730250"/>
            <a:ext cx="8470900" cy="3384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devices using different supply voltages are interconnected, special measures must be taken.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4000/14000 series and 74C series devices operate with </a:t>
            </a:r>
            <a:r>
              <a:rPr b="0" i="1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baseline="-2500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DD</a:t>
            </a:r>
            <a:r>
              <a:rPr b="0" i="1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values ranging from 3 to 15 V. 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74 series ICs operate over a much narrower range</a:t>
            </a:r>
            <a:b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supply voltages—typically between 2 and 6 V.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Lower-voltage series (2.5 or 3.3 V) are available.</a:t>
            </a:r>
            <a:endParaRPr/>
          </a:p>
        </p:txBody>
      </p:sp>
      <p:pic>
        <p:nvPicPr>
          <p:cNvPr descr="ta08_00900" id="211" name="Google Shape;21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1512" y="4010025"/>
            <a:ext cx="8328025" cy="2265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/>
        </p:nvSpPr>
        <p:spPr>
          <a:xfrm>
            <a:off x="76200" y="6380162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 Systems: Principles and Applications, 11/e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Ronald J. Tocci, Neal S. Widmer, Gregory L. Moss</a:t>
            </a:r>
            <a:endParaRPr/>
          </a:p>
        </p:txBody>
      </p:sp>
      <p:sp>
        <p:nvSpPr>
          <p:cNvPr id="217" name="Google Shape;217;p31"/>
          <p:cNvSpPr txBox="1"/>
          <p:nvPr>
            <p:ph type="title"/>
          </p:nvPr>
        </p:nvSpPr>
        <p:spPr>
          <a:xfrm>
            <a:off x="520700" y="76200"/>
            <a:ext cx="853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8-9 CMOS Series Characteristics – Power</a:t>
            </a:r>
            <a:endParaRPr/>
          </a:p>
        </p:txBody>
      </p:sp>
      <p:sp>
        <p:nvSpPr>
          <p:cNvPr id="218" name="Google Shape;218;p31"/>
          <p:cNvSpPr txBox="1"/>
          <p:nvPr>
            <p:ph idx="1" type="body"/>
          </p:nvPr>
        </p:nvSpPr>
        <p:spPr>
          <a:xfrm>
            <a:off x="520700" y="730250"/>
            <a:ext cx="84709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general, CMOS devices have greater noise margins than TTL.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a CMOS logic circuit is in a static state—not changing—its power dissipation is extremely low.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Ideally suited for applications using battery power.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Power dissipation of a CMOS IC will be very low as long as it is in a dc condition.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b="0" i="1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will increase in proportion to the frequency at which the circuits are switching states.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/>
        </p:nvSpPr>
        <p:spPr>
          <a:xfrm>
            <a:off x="76200" y="6380162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 Systems: Principles and Applications, 11/e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Ronald J. Tocci, Neal S. Widmer, Gregory L. Moss</a:t>
            </a:r>
            <a:endParaRPr/>
          </a:p>
        </p:txBody>
      </p:sp>
      <p:sp>
        <p:nvSpPr>
          <p:cNvPr id="224" name="Google Shape;224;p32"/>
          <p:cNvSpPr txBox="1"/>
          <p:nvPr>
            <p:ph type="title"/>
          </p:nvPr>
        </p:nvSpPr>
        <p:spPr>
          <a:xfrm>
            <a:off x="520700" y="76200"/>
            <a:ext cx="853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8-9 CMOS Series Characteristics – Power Dissipation</a:t>
            </a:r>
            <a:endParaRPr/>
          </a:p>
        </p:txBody>
      </p:sp>
      <p:sp>
        <p:nvSpPr>
          <p:cNvPr id="225" name="Google Shape;225;p32"/>
          <p:cNvSpPr txBox="1"/>
          <p:nvPr>
            <p:ph idx="1" type="body"/>
          </p:nvPr>
        </p:nvSpPr>
        <p:spPr>
          <a:xfrm>
            <a:off x="520700" y="730250"/>
            <a:ext cx="84709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time a CMOS output switches from LOW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HIGH, a transient charging current must be supplied to the load capacitance.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combined input capacitances of any loads being driven and the device’s own output capacitance. </a:t>
            </a:r>
            <a:endParaRPr/>
          </a:p>
        </p:txBody>
      </p:sp>
      <p:grpSp>
        <p:nvGrpSpPr>
          <p:cNvPr id="226" name="Google Shape;226;p32"/>
          <p:cNvGrpSpPr/>
          <p:nvPr/>
        </p:nvGrpSpPr>
        <p:grpSpPr>
          <a:xfrm>
            <a:off x="966787" y="2967037"/>
            <a:ext cx="8089900" cy="3249612"/>
            <a:chOff x="609" y="1881"/>
            <a:chExt cx="5096" cy="2047"/>
          </a:xfrm>
        </p:grpSpPr>
        <p:pic>
          <p:nvPicPr>
            <p:cNvPr descr="fg08_00000_AAGTNZE0" id="227" name="Google Shape;227;p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09" y="1881"/>
              <a:ext cx="4547" cy="19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8" name="Google Shape;228;p32"/>
            <p:cNvSpPr txBox="1"/>
            <p:nvPr/>
          </p:nvSpPr>
          <p:spPr>
            <a:xfrm>
              <a:off x="2213" y="3524"/>
              <a:ext cx="3492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Current spikes are drawn from </a:t>
              </a: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DD</a:t>
              </a: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each</a:t>
              </a:r>
              <a:b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time the output switches from LOW to HIGH. 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/>
        </p:nvSpPr>
        <p:spPr>
          <a:xfrm>
            <a:off x="76200" y="6380162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 Systems: Principles and Applications, 11/e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Ronald J. Tocci, Neal S. Widmer, Gregory L. Moss</a:t>
            </a:r>
            <a:endParaRPr/>
          </a:p>
        </p:txBody>
      </p:sp>
      <p:sp>
        <p:nvSpPr>
          <p:cNvPr id="82" name="Google Shape;82;p15"/>
          <p:cNvSpPr txBox="1"/>
          <p:nvPr>
            <p:ph type="title"/>
          </p:nvPr>
        </p:nvSpPr>
        <p:spPr>
          <a:xfrm>
            <a:off x="520700" y="73025"/>
            <a:ext cx="850582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8-7 MOS Technology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520700" y="733425"/>
            <a:ext cx="8518525" cy="195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principal disadvantage of MOS devices is their susceptibility to static-electricity damage.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Although minimized by proper handling, TTL is</a:t>
            </a:r>
            <a:b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still more durable for laboratory experimentation.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/>
          <p:nvPr/>
        </p:nvSpPr>
        <p:spPr>
          <a:xfrm>
            <a:off x="76200" y="6380162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 Systems: Principles and Applications, 11/e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Ronald J. Tocci, Neal S. Widmer, Gregory L. Moss</a:t>
            </a:r>
            <a:endParaRPr/>
          </a:p>
        </p:txBody>
      </p:sp>
      <p:sp>
        <p:nvSpPr>
          <p:cNvPr id="234" name="Google Shape;234;p33"/>
          <p:cNvSpPr txBox="1"/>
          <p:nvPr>
            <p:ph type="title"/>
          </p:nvPr>
        </p:nvSpPr>
        <p:spPr>
          <a:xfrm>
            <a:off x="520700" y="76200"/>
            <a:ext cx="853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8-9 CMOS Series Characteristics – Fan-Out</a:t>
            </a:r>
            <a:endParaRPr/>
          </a:p>
        </p:txBody>
      </p:sp>
      <p:sp>
        <p:nvSpPr>
          <p:cNvPr id="235" name="Google Shape;235;p33"/>
          <p:cNvSpPr txBox="1"/>
          <p:nvPr>
            <p:ph idx="1" type="body"/>
          </p:nvPr>
        </p:nvSpPr>
        <p:spPr>
          <a:xfrm>
            <a:off x="520700" y="730250"/>
            <a:ext cx="8470900" cy="2114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CMOS inputs have an extremely large resistance that draws essentially no current from the source.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0" baseline="3000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Ohms.</a:t>
            </a:r>
            <a:endParaRPr/>
          </a:p>
        </p:txBody>
      </p:sp>
      <p:grpSp>
        <p:nvGrpSpPr>
          <p:cNvPr id="236" name="Google Shape;236;p33"/>
          <p:cNvGrpSpPr/>
          <p:nvPr/>
        </p:nvGrpSpPr>
        <p:grpSpPr>
          <a:xfrm>
            <a:off x="395287" y="2295525"/>
            <a:ext cx="8596312" cy="3727450"/>
            <a:chOff x="291" y="1626"/>
            <a:chExt cx="5415" cy="2348"/>
          </a:xfrm>
        </p:grpSpPr>
        <p:pic>
          <p:nvPicPr>
            <p:cNvPr descr="fg08_00000_AAGTNZD0" id="237" name="Google Shape;237;p3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295" y="1626"/>
              <a:ext cx="3411" cy="23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8" name="Google Shape;238;p33"/>
            <p:cNvSpPr txBox="1"/>
            <p:nvPr/>
          </p:nvSpPr>
          <p:spPr>
            <a:xfrm>
              <a:off x="291" y="1964"/>
              <a:ext cx="1844" cy="14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Each CMOS input, typically presents a</a:t>
              </a:r>
              <a:b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5-pF load to ground.</a:t>
              </a:r>
              <a:b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54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This input capacitance limits the number of</a:t>
              </a:r>
              <a:b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CMOS inputs that</a:t>
              </a:r>
              <a:b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one CMOS output</a:t>
              </a:r>
              <a:b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can drive.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 txBox="1"/>
          <p:nvPr/>
        </p:nvSpPr>
        <p:spPr>
          <a:xfrm>
            <a:off x="76200" y="6380162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 Systems: Principles and Applications, 11/e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Ronald J. Tocci, Neal S. Widmer, Gregory L. Moss</a:t>
            </a:r>
            <a:endParaRPr/>
          </a:p>
        </p:txBody>
      </p:sp>
      <p:sp>
        <p:nvSpPr>
          <p:cNvPr id="244" name="Google Shape;244;p34"/>
          <p:cNvSpPr txBox="1"/>
          <p:nvPr>
            <p:ph type="title"/>
          </p:nvPr>
        </p:nvSpPr>
        <p:spPr>
          <a:xfrm>
            <a:off x="520700" y="76200"/>
            <a:ext cx="853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8-9 CMOS Series Characteristics – Switching Speed</a:t>
            </a:r>
            <a:endParaRPr/>
          </a:p>
        </p:txBody>
      </p:sp>
      <p:sp>
        <p:nvSpPr>
          <p:cNvPr id="245" name="Google Shape;245;p34"/>
          <p:cNvSpPr txBox="1"/>
          <p:nvPr>
            <p:ph idx="1" type="body"/>
          </p:nvPr>
        </p:nvSpPr>
        <p:spPr>
          <a:xfrm>
            <a:off x="520700" y="730250"/>
            <a:ext cx="85471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Although CMOS must drive relatively large load capacitances, switching speed is somewhat faster.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Due to low output resistance in each state.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CMOS circuit, output resistance in the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state is the R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the P-MOSFET.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Typically 1-k Ohms or less.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/>
          <p:nvPr/>
        </p:nvSpPr>
        <p:spPr>
          <a:xfrm>
            <a:off x="76200" y="6380162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 Systems: Principles and Applications, 11/e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Ronald J. Tocci, Neal S. Widmer, Gregory L. Moss</a:t>
            </a:r>
            <a:endParaRPr/>
          </a:p>
        </p:txBody>
      </p:sp>
      <p:sp>
        <p:nvSpPr>
          <p:cNvPr id="251" name="Google Shape;251;p35"/>
          <p:cNvSpPr txBox="1"/>
          <p:nvPr>
            <p:ph type="title"/>
          </p:nvPr>
        </p:nvSpPr>
        <p:spPr>
          <a:xfrm>
            <a:off x="520700" y="76200"/>
            <a:ext cx="853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8-9 CMOS Series Characteristics – Static Sensitivity</a:t>
            </a:r>
            <a:endParaRPr/>
          </a:p>
        </p:txBody>
      </p:sp>
      <p:sp>
        <p:nvSpPr>
          <p:cNvPr id="252" name="Google Shape;252;p35"/>
          <p:cNvSpPr txBox="1"/>
          <p:nvPr>
            <p:ph idx="1" type="body"/>
          </p:nvPr>
        </p:nvSpPr>
        <p:spPr>
          <a:xfrm>
            <a:off x="520700" y="730250"/>
            <a:ext cx="85471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electronic devices, to varying degrees, are sensitive to damage by static electricity.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 logic families are especially susceptible.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6"/>
          <p:cNvSpPr txBox="1"/>
          <p:nvPr/>
        </p:nvSpPr>
        <p:spPr>
          <a:xfrm>
            <a:off x="76200" y="6380162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 Systems: Principles and Applications, 11/e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Ronald J. Tocci, Neal S. Widmer, Gregory L. Moss</a:t>
            </a:r>
            <a:endParaRPr/>
          </a:p>
        </p:txBody>
      </p:sp>
      <p:sp>
        <p:nvSpPr>
          <p:cNvPr id="258" name="Google Shape;258;p36"/>
          <p:cNvSpPr txBox="1"/>
          <p:nvPr>
            <p:ph type="title"/>
          </p:nvPr>
        </p:nvSpPr>
        <p:spPr>
          <a:xfrm>
            <a:off x="520700" y="76200"/>
            <a:ext cx="853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8-9 CMOS Series Characteristics – Static Sensitivity</a:t>
            </a:r>
            <a:endParaRPr/>
          </a:p>
        </p:txBody>
      </p:sp>
      <p:sp>
        <p:nvSpPr>
          <p:cNvPr id="259" name="Google Shape;259;p36"/>
          <p:cNvSpPr txBox="1"/>
          <p:nvPr>
            <p:ph idx="1" type="body"/>
          </p:nvPr>
        </p:nvSpPr>
        <p:spPr>
          <a:xfrm>
            <a:off x="520700" y="730250"/>
            <a:ext cx="8547100" cy="5581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Precautions against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Electrostatic discharge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 the chassis of all test instruments, soldering-iron tips, and your metal workbench to earth ground.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 yourself to ground with a special wrist strap.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Keep ICs in conductive foam or aluminum foil.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23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no dangerous voltages develop between any pins.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Avoid touching IC pins—insert the IC into the circuit immediately after removing from the protective carrier.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 shorting straps across the edge connectors of PC boards when the boards are carried/transported.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Avoid touching the edge connectors.</a:t>
            </a: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not leave any unused IC inputs unconnected.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23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 inputs tend to pick up stray static charges.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/>
          <p:nvPr/>
        </p:nvSpPr>
        <p:spPr>
          <a:xfrm>
            <a:off x="76200" y="6380162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 Systems: Principles and Applications, 11/e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Ronald J. Tocci, Neal S. Widmer, Gregory L. Moss</a:t>
            </a:r>
            <a:endParaRPr/>
          </a:p>
        </p:txBody>
      </p:sp>
      <p:sp>
        <p:nvSpPr>
          <p:cNvPr id="265" name="Google Shape;265;p37"/>
          <p:cNvSpPr txBox="1"/>
          <p:nvPr>
            <p:ph type="title"/>
          </p:nvPr>
        </p:nvSpPr>
        <p:spPr>
          <a:xfrm>
            <a:off x="520700" y="76200"/>
            <a:ext cx="853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8-9 CMOS Series Characteristics – Switching Speed</a:t>
            </a:r>
            <a:endParaRPr/>
          </a:p>
        </p:txBody>
      </p:sp>
      <p:sp>
        <p:nvSpPr>
          <p:cNvPr id="266" name="Google Shape;266;p37"/>
          <p:cNvSpPr txBox="1"/>
          <p:nvPr>
            <p:ph idx="1" type="body"/>
          </p:nvPr>
        </p:nvSpPr>
        <p:spPr>
          <a:xfrm>
            <a:off x="520700" y="730250"/>
            <a:ext cx="85471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Unavoidable existence of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parasitic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(unwanted) PNP and NPN transistors embedded in CMOS substrate can cause a condition called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latch-up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triggered, they will latch-up (stay ON permanently), and a large current will destroy the IC.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modern CMOS ICs are designed with protection circuitry that helps prevent latch-up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can still occur when the device’s maximum voltage ratings are exceeded.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Latch-up can be triggered by high-voltage spikes</a:t>
            </a:r>
            <a:b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ringing at the device inputs and outputs.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/>
        </p:nvSpPr>
        <p:spPr>
          <a:xfrm>
            <a:off x="76200" y="6380162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 Systems: Principles and Applications, 11/e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Ronald J. Tocci, Neal S. Widmer, Gregory L. Moss</a:t>
            </a:r>
            <a:endParaRPr/>
          </a:p>
        </p:txBody>
      </p:sp>
      <p:sp>
        <p:nvSpPr>
          <p:cNvPr id="89" name="Google Shape;89;p16"/>
          <p:cNvSpPr txBox="1"/>
          <p:nvPr>
            <p:ph type="title"/>
          </p:nvPr>
        </p:nvSpPr>
        <p:spPr>
          <a:xfrm>
            <a:off x="520700" y="73025"/>
            <a:ext cx="853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8-7 MOS Technology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520700" y="730250"/>
            <a:ext cx="8394700" cy="1428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presently two general types of MOSFETs—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depletion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enhancement.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 ICs use enhancement MOSFETs exclusively.</a:t>
            </a:r>
            <a:endParaRPr/>
          </a:p>
        </p:txBody>
      </p:sp>
      <p:pic>
        <p:nvPicPr>
          <p:cNvPr descr="fg08_00000_AAGTNYY0" id="91" name="Google Shape;9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2112" y="2324100"/>
            <a:ext cx="5668962" cy="2273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16"/>
          <p:cNvGrpSpPr/>
          <p:nvPr/>
        </p:nvGrpSpPr>
        <p:grpSpPr>
          <a:xfrm>
            <a:off x="547687" y="4981575"/>
            <a:ext cx="8386762" cy="1066800"/>
            <a:chOff x="345" y="3138"/>
            <a:chExt cx="5283" cy="672"/>
          </a:xfrm>
        </p:grpSpPr>
        <p:sp>
          <p:nvSpPr>
            <p:cNvPr id="93" name="Google Shape;93;p16"/>
            <p:cNvSpPr txBox="1"/>
            <p:nvPr/>
          </p:nvSpPr>
          <p:spPr>
            <a:xfrm>
              <a:off x="345" y="3156"/>
              <a:ext cx="5246" cy="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direction of the arrow indicates either P- or N-channel. The symbols show a broken line between the </a:t>
              </a:r>
              <a:r>
                <a:rPr b="0" i="1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source </a:t>
              </a: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and the </a:t>
              </a:r>
              <a:r>
                <a:rPr b="0" i="1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drain </a:t>
              </a: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 indicate there</a:t>
              </a:r>
              <a:b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 </a:t>
              </a:r>
              <a:r>
                <a:rPr b="0" i="1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normally </a:t>
              </a: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 conducting channel between these electrodes.</a:t>
              </a:r>
              <a:endParaRPr/>
            </a:p>
          </p:txBody>
        </p:sp>
        <p:sp>
          <p:nvSpPr>
            <p:cNvPr id="94" name="Google Shape;94;p16"/>
            <p:cNvSpPr txBox="1"/>
            <p:nvPr/>
          </p:nvSpPr>
          <p:spPr>
            <a:xfrm>
              <a:off x="348" y="3138"/>
              <a:ext cx="5280" cy="67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76200" y="6380162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 Systems: Principles and Applications, 11/e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Ronald J. Tocci, Neal S. Widmer, Gregory L. Moss</a:t>
            </a:r>
            <a:endParaRPr/>
          </a:p>
        </p:txBody>
      </p:sp>
      <p:sp>
        <p:nvSpPr>
          <p:cNvPr id="100" name="Google Shape;100;p17"/>
          <p:cNvSpPr txBox="1"/>
          <p:nvPr>
            <p:ph type="title"/>
          </p:nvPr>
        </p:nvSpPr>
        <p:spPr>
          <a:xfrm>
            <a:off x="520700" y="76200"/>
            <a:ext cx="853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8-7 MOS Technology – Basic MOSFET Switch</a:t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520700" y="730250"/>
            <a:ext cx="8610600" cy="27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N-channel MOSFET is the basic element in a family of devices known as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N-MOS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Drain is always biased positive relative to the source.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/>
        </p:nvSpPr>
        <p:spPr>
          <a:xfrm>
            <a:off x="76200" y="6380162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 Systems: Principles and Applications, 11/e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Ronald J. Tocci, Neal S. Widmer, Gregory L. Moss</a:t>
            </a:r>
            <a:endParaRPr/>
          </a:p>
        </p:txBody>
      </p:sp>
      <p:sp>
        <p:nvSpPr>
          <p:cNvPr id="107" name="Google Shape;107;p18"/>
          <p:cNvSpPr txBox="1"/>
          <p:nvPr>
            <p:ph type="title"/>
          </p:nvPr>
        </p:nvSpPr>
        <p:spPr>
          <a:xfrm>
            <a:off x="520700" y="76200"/>
            <a:ext cx="853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8-7 MOS Technology – Basic MOSFET Switch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520700" y="730250"/>
            <a:ext cx="8610600" cy="1412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Gate-to-source voltage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GS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input voltage.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to control resistance between drain &amp; source.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23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Determines whether the device is on or off.</a:t>
            </a:r>
            <a:endParaRPr/>
          </a:p>
        </p:txBody>
      </p:sp>
      <p:grpSp>
        <p:nvGrpSpPr>
          <p:cNvPr id="109" name="Google Shape;109;p18"/>
          <p:cNvGrpSpPr/>
          <p:nvPr/>
        </p:nvGrpSpPr>
        <p:grpSpPr>
          <a:xfrm>
            <a:off x="2157412" y="2292350"/>
            <a:ext cx="5214937" cy="3994150"/>
            <a:chOff x="423" y="1172"/>
            <a:chExt cx="3609" cy="2764"/>
          </a:xfrm>
        </p:grpSpPr>
        <p:pic>
          <p:nvPicPr>
            <p:cNvPr descr="fg08_00000_AAGTNYX0" id="110" name="Google Shape;110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23" y="1172"/>
              <a:ext cx="3609" cy="27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8"/>
            <p:cNvSpPr txBox="1"/>
            <p:nvPr/>
          </p:nvSpPr>
          <p:spPr>
            <a:xfrm>
              <a:off x="683" y="3804"/>
              <a:ext cx="2935" cy="13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/>
        </p:nvSpPr>
        <p:spPr>
          <a:xfrm>
            <a:off x="76200" y="6380162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 Systems: Principles and Applications, 11/e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Ronald J. Tocci, Neal S. Widmer, Gregory L. Moss</a:t>
            </a:r>
            <a:endParaRPr/>
          </a:p>
        </p:txBody>
      </p:sp>
      <p:sp>
        <p:nvSpPr>
          <p:cNvPr id="117" name="Google Shape;117;p19"/>
          <p:cNvSpPr txBox="1"/>
          <p:nvPr>
            <p:ph type="title"/>
          </p:nvPr>
        </p:nvSpPr>
        <p:spPr>
          <a:xfrm>
            <a:off x="520700" y="76200"/>
            <a:ext cx="853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8-7 MOS Technology – Basic MOSFET Switch</a:t>
            </a:r>
            <a:endParaRPr/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520700" y="730250"/>
            <a:ext cx="8610600" cy="293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P-channel MOSFET—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P-MOS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—operates in the same manner as the N-channel.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 that it uses voltages of opposite polarity.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drain is connected to the lower side of the circuit so it is biased with a more negative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voltage relative to the source.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/>
        </p:nvSpPr>
        <p:spPr>
          <a:xfrm>
            <a:off x="76200" y="6380162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 Systems: Principles and Applications, 11/e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Ronald J. Tocci, Neal S. Widmer, Gregory L. Moss</a:t>
            </a:r>
            <a:endParaRPr/>
          </a:p>
        </p:txBody>
      </p:sp>
      <p:grpSp>
        <p:nvGrpSpPr>
          <p:cNvPr id="124" name="Google Shape;124;p20"/>
          <p:cNvGrpSpPr/>
          <p:nvPr/>
        </p:nvGrpSpPr>
        <p:grpSpPr>
          <a:xfrm>
            <a:off x="1662112" y="2244725"/>
            <a:ext cx="5810250" cy="4079875"/>
            <a:chOff x="1408" y="1072"/>
            <a:chExt cx="2952" cy="2198"/>
          </a:xfrm>
        </p:grpSpPr>
        <p:pic>
          <p:nvPicPr>
            <p:cNvPr descr="fg08_00000_AAGTNZA0" id="125" name="Google Shape;125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408" y="1072"/>
              <a:ext cx="2952" cy="21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" name="Google Shape;126;p20"/>
            <p:cNvSpPr txBox="1"/>
            <p:nvPr/>
          </p:nvSpPr>
          <p:spPr>
            <a:xfrm>
              <a:off x="1782" y="3168"/>
              <a:ext cx="2256" cy="10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27" name="Google Shape;127;p20"/>
          <p:cNvSpPr txBox="1"/>
          <p:nvPr>
            <p:ph type="title"/>
          </p:nvPr>
        </p:nvSpPr>
        <p:spPr>
          <a:xfrm>
            <a:off x="520700" y="76200"/>
            <a:ext cx="853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8-7 MOS Technology – Basic MOSFET Switch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520700" y="730250"/>
            <a:ext cx="8610600" cy="1412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turn the P-MOSFET ON, a voltage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lower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 the source by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must be applied to the gate.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Voltage at the gate, relative to the source, must be negative.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/>
        </p:nvSpPr>
        <p:spPr>
          <a:xfrm>
            <a:off x="76200" y="6380162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 Systems: Principles and Applications, 11/e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Ronald J. Tocci, Neal S. Widmer, Gregory L. Moss</a:t>
            </a:r>
            <a:endParaRPr/>
          </a:p>
        </p:txBody>
      </p:sp>
      <p:sp>
        <p:nvSpPr>
          <p:cNvPr id="134" name="Google Shape;134;p21"/>
          <p:cNvSpPr txBox="1"/>
          <p:nvPr>
            <p:ph type="title"/>
          </p:nvPr>
        </p:nvSpPr>
        <p:spPr>
          <a:xfrm>
            <a:off x="520700" y="76200"/>
            <a:ext cx="853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8-8 Complementary MOS Logic – CMOS Inverter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520700" y="730250"/>
            <a:ext cx="8470900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P-MOS &amp; N-MOS circuits began to dominate the LSI and VLSI markets in the 1970s and 1980s.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fewer components &amp; are much simpler to manufacture than TTL circuits.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During this era, technology emerged that used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P-MOS &amp; N-MOS transistors in the same circuit.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Complementary MOS, or </a:t>
            </a:r>
            <a:r>
              <a:rPr b="1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CMOS</a:t>
            </a: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technology.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/>
        </p:nvSpPr>
        <p:spPr>
          <a:xfrm>
            <a:off x="76200" y="6380162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 Systems: Principles and Applications, 11/e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Ronald J. Tocci, Neal S. Widmer, Gregory L. Moss</a:t>
            </a:r>
            <a:endParaRPr/>
          </a:p>
        </p:txBody>
      </p:sp>
      <p:sp>
        <p:nvSpPr>
          <p:cNvPr id="141" name="Google Shape;141;p22"/>
          <p:cNvSpPr txBox="1"/>
          <p:nvPr>
            <p:ph type="title"/>
          </p:nvPr>
        </p:nvSpPr>
        <p:spPr>
          <a:xfrm>
            <a:off x="520700" y="76200"/>
            <a:ext cx="853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8-8 Complementary MOS Logic – CMOS Inverter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520700" y="730250"/>
            <a:ext cx="8470900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CMOS INVERTER has two MOSFETs in series.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P-channel device source is connected to </a:t>
            </a:r>
            <a:r>
              <a:rPr b="0" i="1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baseline="-2500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DD </a:t>
            </a: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1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N-channel device has its source connected to ground—usually labeled </a:t>
            </a:r>
            <a:r>
              <a:rPr b="0" i="1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baseline="-2500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</a:t>
            </a: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grpSp>
        <p:nvGrpSpPr>
          <p:cNvPr id="143" name="Google Shape;143;p22"/>
          <p:cNvGrpSpPr/>
          <p:nvPr/>
        </p:nvGrpSpPr>
        <p:grpSpPr>
          <a:xfrm>
            <a:off x="1957387" y="3135312"/>
            <a:ext cx="5605462" cy="3128962"/>
            <a:chOff x="1233" y="1975"/>
            <a:chExt cx="3531" cy="1971"/>
          </a:xfrm>
        </p:grpSpPr>
        <p:pic>
          <p:nvPicPr>
            <p:cNvPr descr="fg08_00000_AAGTNYZ0" id="144" name="Google Shape;144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33" y="1975"/>
              <a:ext cx="3442" cy="19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Google Shape;145;p22"/>
            <p:cNvSpPr txBox="1"/>
            <p:nvPr/>
          </p:nvSpPr>
          <p:spPr>
            <a:xfrm>
              <a:off x="2628" y="3696"/>
              <a:ext cx="213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Basic CMOS INVERTER.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occitemplate">
  <a:themeElements>
    <a:clrScheme name="toccitemplat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0CACD"/>
      </a:accent1>
      <a:accent2>
        <a:srgbClr val="3E1B15"/>
      </a:accent2>
      <a:accent3>
        <a:srgbClr val="FFFFFF"/>
      </a:accent3>
      <a:accent4>
        <a:srgbClr val="000000"/>
      </a:accent4>
      <a:accent5>
        <a:srgbClr val="D4E1E3"/>
      </a:accent5>
      <a:accent6>
        <a:srgbClr val="371712"/>
      </a:accent6>
      <a:hlink>
        <a:srgbClr val="C46200"/>
      </a:hlink>
      <a:folHlink>
        <a:srgbClr val="EB933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toccitemplate">
  <a:themeElements>
    <a:clrScheme name="toccitemplat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0CACD"/>
      </a:accent1>
      <a:accent2>
        <a:srgbClr val="3E1B15"/>
      </a:accent2>
      <a:accent3>
        <a:srgbClr val="FFFFFF"/>
      </a:accent3>
      <a:accent4>
        <a:srgbClr val="000000"/>
      </a:accent4>
      <a:accent5>
        <a:srgbClr val="D4E1E3"/>
      </a:accent5>
      <a:accent6>
        <a:srgbClr val="371712"/>
      </a:accent6>
      <a:hlink>
        <a:srgbClr val="C46200"/>
      </a:hlink>
      <a:folHlink>
        <a:srgbClr val="EB933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