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13">
          <p15:clr>
            <a:srgbClr val="000000"/>
          </p15:clr>
        </p15:guide>
        <p15:guide id="2" orient="horz" pos="4235">
          <p15:clr>
            <a:srgbClr val="000000"/>
          </p15:clr>
        </p15:guide>
        <p15:guide id="3" orient="horz" pos="2312">
          <p15:clr>
            <a:srgbClr val="000000"/>
          </p15:clr>
        </p15:guide>
        <p15:guide id="4" orient="horz" pos="3293">
          <p15:clr>
            <a:srgbClr val="000000"/>
          </p15:clr>
        </p15:guide>
        <p15:guide id="5" orient="horz" pos="932">
          <p15:clr>
            <a:srgbClr val="000000"/>
          </p15:clr>
        </p15:guide>
        <p15:guide id="6" orient="horz" pos="1184">
          <p15:clr>
            <a:srgbClr val="000000"/>
          </p15:clr>
        </p15:guide>
        <p15:guide id="7" orient="horz" pos="1568">
          <p15:clr>
            <a:srgbClr val="000000"/>
          </p15:clr>
        </p15:guide>
        <p15:guide id="8" orient="horz" pos="2948">
          <p15:clr>
            <a:srgbClr val="000000"/>
          </p15:clr>
        </p15:guide>
        <p15:guide id="9" pos="5669">
          <p15:clr>
            <a:srgbClr val="000000"/>
          </p15:clr>
        </p15:guide>
        <p15:guide id="10" pos="683">
          <p15:clr>
            <a:srgbClr val="000000"/>
          </p15:clr>
        </p15:guide>
        <p15:guide id="11" pos="423">
          <p15:clr>
            <a:srgbClr val="000000"/>
          </p15:clr>
        </p15:guide>
        <p15:guide id="12" pos="597">
          <p15:clr>
            <a:srgbClr val="000000"/>
          </p15:clr>
        </p15:guide>
        <p15:guide id="13" pos="915">
          <p15:clr>
            <a:srgbClr val="000000"/>
          </p15:clr>
        </p15:guide>
        <p15:guide id="14" pos="1126">
          <p15:clr>
            <a:srgbClr val="000000"/>
          </p15:clr>
        </p15:guide>
        <p15:guide id="15" pos="3574">
          <p15:clr>
            <a:srgbClr val="000000"/>
          </p15:clr>
        </p15:guide>
        <p15:guide id="16" pos="169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13" orient="horz"/>
        <p:guide pos="4235" orient="horz"/>
        <p:guide pos="2312" orient="horz"/>
        <p:guide pos="3293" orient="horz"/>
        <p:guide pos="932" orient="horz"/>
        <p:guide pos="1184" orient="horz"/>
        <p:guide pos="1568" orient="horz"/>
        <p:guide pos="2948" orient="horz"/>
        <p:guide pos="5669"/>
        <p:guide pos="683"/>
        <p:guide pos="423"/>
        <p:guide pos="597"/>
        <p:guide pos="915"/>
        <p:guide pos="1126"/>
        <p:guide pos="3574"/>
        <p:guide pos="169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20700" y="733425"/>
            <a:ext cx="4183063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856163" y="733425"/>
            <a:ext cx="4183062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887119" y="2096294"/>
            <a:ext cx="6175375" cy="212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551657" y="42068"/>
            <a:ext cx="6175375" cy="623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 rot="5400000">
            <a:off x="2022475" y="-768350"/>
            <a:ext cx="5514975" cy="85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fc99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762" y="0"/>
            <a:ext cx="9148762" cy="63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4800600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2011, 2007, 2004, 2001, 1998  by Pearson Education, Inc.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Saddle River, New Jersey 07458 • All rights reserved</a:t>
            </a:r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Relationship Id="rId4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Relationship Id="rId4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Relationship Id="rId4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Relationship Id="rId4" Type="http://schemas.openxmlformats.org/officeDocument/2006/relationships/image" Target="../media/image3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screen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</a:t>
            </a: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Families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Power Requirements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20700" y="730250"/>
            <a:ext cx="8610600" cy="251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IC requires a certain amount of electrical power to operate.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Supplied by one or more power-supply voltages connected at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(TTL) or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(MOS devices).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many ICs, current drawn from the supply varies depending on logic states of the circuits on the chip.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Power Requirements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520700" y="730250"/>
            <a:ext cx="86106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amount of power an IC requires is determined by the current,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it draws from the supply.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power is the product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4694237" y="2346325"/>
            <a:ext cx="4305300" cy="3959225"/>
            <a:chOff x="423" y="1412"/>
            <a:chExt cx="2712" cy="2494"/>
          </a:xfrm>
        </p:grpSpPr>
        <p:pic>
          <p:nvPicPr>
            <p:cNvPr descr="fg08_00000_AAGTNYH0" id="161" name="Google Shape;16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3" y="1412"/>
              <a:ext cx="2712" cy="2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2"/>
            <p:cNvSpPr txBox="1"/>
            <p:nvPr/>
          </p:nvSpPr>
          <p:spPr>
            <a:xfrm>
              <a:off x="867" y="3726"/>
              <a:ext cx="1815" cy="1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3" name="Google Shape;163;p22"/>
          <p:cNvGrpSpPr/>
          <p:nvPr/>
        </p:nvGrpSpPr>
        <p:grpSpPr>
          <a:xfrm>
            <a:off x="142875" y="2830512"/>
            <a:ext cx="4572000" cy="2725737"/>
            <a:chOff x="90" y="1801"/>
            <a:chExt cx="2880" cy="1717"/>
          </a:xfrm>
        </p:grpSpPr>
        <p:sp>
          <p:nvSpPr>
            <p:cNvPr id="164" name="Google Shape;164;p22"/>
            <p:cNvSpPr txBox="1"/>
            <p:nvPr/>
          </p:nvSpPr>
          <p:spPr>
            <a:xfrm>
              <a:off x="90" y="1801"/>
              <a:ext cx="2880" cy="1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some logic circuits, average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 is computed based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the assumption that gate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outputs are LOW half the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and HIGH half the time.</a:t>
              </a:r>
              <a:endParaRPr/>
            </a:p>
          </p:txBody>
        </p:sp>
        <p:pic>
          <p:nvPicPr>
            <p:cNvPr descr="eq08_00100" id="165" name="Google Shape;16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" y="2993"/>
              <a:ext cx="2354" cy="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Power Requirements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520700" y="730250"/>
            <a:ext cx="86106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amount of power an IC requires is determined by the current,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it draws from the supply.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power is the product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694237" y="2346325"/>
            <a:ext cx="4305300" cy="3959225"/>
            <a:chOff x="423" y="1412"/>
            <a:chExt cx="2712" cy="2494"/>
          </a:xfrm>
        </p:grpSpPr>
        <p:pic>
          <p:nvPicPr>
            <p:cNvPr descr="fg08_00000_AAGTNYH0" id="174" name="Google Shape;17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3" y="1412"/>
              <a:ext cx="2712" cy="2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3"/>
            <p:cNvSpPr txBox="1"/>
            <p:nvPr/>
          </p:nvSpPr>
          <p:spPr>
            <a:xfrm>
              <a:off x="867" y="3726"/>
              <a:ext cx="1815" cy="1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142875" y="2989262"/>
            <a:ext cx="4572000" cy="2274887"/>
            <a:chOff x="90" y="1883"/>
            <a:chExt cx="2880" cy="1433"/>
          </a:xfrm>
        </p:grpSpPr>
        <p:sp>
          <p:nvSpPr>
            <p:cNvPr id="177" name="Google Shape;177;p23"/>
            <p:cNvSpPr txBox="1"/>
            <p:nvPr/>
          </p:nvSpPr>
          <p:spPr>
            <a:xfrm>
              <a:off x="90" y="2401"/>
              <a:ext cx="288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rewritten to calculate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average power dissipated:</a:t>
              </a:r>
              <a:endParaRPr/>
            </a:p>
          </p:txBody>
        </p:sp>
        <p:pic>
          <p:nvPicPr>
            <p:cNvPr descr="eq08_00100" id="178" name="Google Shape;17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" y="1883"/>
              <a:ext cx="2354" cy="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q08_00200" id="179" name="Google Shape;17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3" y="2874"/>
              <a:ext cx="2492" cy="4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Noise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520700" y="730250"/>
            <a:ext cx="86106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Stray electric/magnetic fields can induce voltages on the connecting wires between logic circuits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noise,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unwanted, spurious signals can sometimes cause unpredictable operation.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Noise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520700" y="730250"/>
            <a:ext cx="86106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immunity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circuit’s ability to tolerate noise without changes in output voltage.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quantitative measure is called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margin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1035050" y="1989137"/>
            <a:ext cx="7793037" cy="4354512"/>
            <a:chOff x="652" y="1253"/>
            <a:chExt cx="4909" cy="2743"/>
          </a:xfrm>
        </p:grpSpPr>
        <p:grpSp>
          <p:nvGrpSpPr>
            <p:cNvPr id="195" name="Google Shape;195;p25"/>
            <p:cNvGrpSpPr/>
            <p:nvPr/>
          </p:nvGrpSpPr>
          <p:grpSpPr>
            <a:xfrm>
              <a:off x="652" y="1253"/>
              <a:ext cx="4909" cy="781"/>
              <a:chOff x="316" y="1553"/>
              <a:chExt cx="4909" cy="781"/>
            </a:xfrm>
          </p:grpSpPr>
          <p:grpSp>
            <p:nvGrpSpPr>
              <p:cNvPr id="196" name="Google Shape;196;p25"/>
              <p:cNvGrpSpPr/>
              <p:nvPr/>
            </p:nvGrpSpPr>
            <p:grpSpPr>
              <a:xfrm>
                <a:off x="316" y="1553"/>
                <a:ext cx="2390" cy="741"/>
                <a:chOff x="304" y="2525"/>
                <a:chExt cx="2390" cy="741"/>
              </a:xfrm>
            </p:grpSpPr>
            <p:sp>
              <p:nvSpPr>
                <p:cNvPr id="197" name="Google Shape;197;p25"/>
                <p:cNvSpPr txBox="1"/>
                <p:nvPr/>
              </p:nvSpPr>
              <p:spPr>
                <a:xfrm>
                  <a:off x="304" y="2525"/>
                  <a:ext cx="1692" cy="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-342900" lvl="0" marL="3429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High-state noise margin:</a:t>
                  </a:r>
                  <a:endParaRPr/>
                </a:p>
              </p:txBody>
            </p:sp>
            <p:pic>
              <p:nvPicPr>
                <p:cNvPr descr="eq08_00400" id="198" name="Google Shape;198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18" y="2736"/>
                  <a:ext cx="2376" cy="5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9" name="Google Shape;199;p25"/>
              <p:cNvGrpSpPr/>
              <p:nvPr/>
            </p:nvGrpSpPr>
            <p:grpSpPr>
              <a:xfrm>
                <a:off x="2895" y="1553"/>
                <a:ext cx="2330" cy="781"/>
                <a:chOff x="304" y="3245"/>
                <a:chExt cx="2330" cy="781"/>
              </a:xfrm>
            </p:grpSpPr>
            <p:sp>
              <p:nvSpPr>
                <p:cNvPr id="200" name="Google Shape;200;p25"/>
                <p:cNvSpPr txBox="1"/>
                <p:nvPr/>
              </p:nvSpPr>
              <p:spPr>
                <a:xfrm>
                  <a:off x="304" y="3245"/>
                  <a:ext cx="1692" cy="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-342900" lvl="0" marL="3429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Low-state noise margin:</a:t>
                  </a:r>
                  <a:endParaRPr/>
                </a:p>
              </p:txBody>
            </p:sp>
            <p:grpSp>
              <p:nvGrpSpPr>
                <p:cNvPr id="201" name="Google Shape;201;p25"/>
                <p:cNvGrpSpPr/>
                <p:nvPr/>
              </p:nvGrpSpPr>
              <p:grpSpPr>
                <a:xfrm>
                  <a:off x="327" y="3473"/>
                  <a:ext cx="2307" cy="553"/>
                  <a:chOff x="1701" y="3394"/>
                  <a:chExt cx="2307" cy="553"/>
                </a:xfrm>
              </p:grpSpPr>
              <p:pic>
                <p:nvPicPr>
                  <p:cNvPr descr="eq08_00500" id="202" name="Google Shape;202;p2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1701" y="3394"/>
                    <a:ext cx="2261" cy="5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03" name="Google Shape;203;p25"/>
                  <p:cNvSpPr txBox="1"/>
                  <p:nvPr/>
                </p:nvSpPr>
                <p:spPr>
                  <a:xfrm>
                    <a:off x="2052" y="3660"/>
                    <a:ext cx="1956" cy="26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  <p:pic>
          <p:nvPicPr>
            <p:cNvPr descr="fg08_00400_AAGTNYG0" id="204" name="Google Shape;20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15" y="2065"/>
              <a:ext cx="3542" cy="19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Invalid Voltage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520700" y="730250"/>
            <a:ext cx="8547100" cy="353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proper operation, logic circuit input voltage levels must be kept out of the indeterminate range.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than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(max) or higher than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(min).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Invalid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will produce unpredictable output.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know valid voltage ranges for the logic family being used so invalid conditions can be recognized when testing or troubleshooting.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families can be described by how current flows between the output of one logic circuit and the input of another.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Current Sourcing/Sinking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671512" y="3130550"/>
            <a:ext cx="8547100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Current-sourcing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output of gate 1 is HIGH, it supplies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input of gate 2.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acts essentially as a resistance to ground.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gate 1 is acting as a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for the gate 2 input. </a:t>
            </a:r>
            <a:endParaRPr/>
          </a:p>
        </p:txBody>
      </p:sp>
      <p:pic>
        <p:nvPicPr>
          <p:cNvPr descr="fg08_0050a_AAGTNYJ0"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112837"/>
            <a:ext cx="8328025" cy="201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25" name="Google Shape;225;p28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Current Sourcing/Sinking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520700" y="3140075"/>
            <a:ext cx="8547100" cy="353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Current-sinking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circuitry of gate 2 is represented as a resistance tied to +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—the positive terminal of a power supply.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gate 1 output goes LOW, current will flow from the input circuit of gate 2 back through the output resistance of gate 1, to ground.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output that drives the input of gate 2 must be able to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sink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current,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coming from that input. </a:t>
            </a:r>
            <a:endParaRPr/>
          </a:p>
        </p:txBody>
      </p:sp>
      <p:pic>
        <p:nvPicPr>
          <p:cNvPr descr="fg08_0050b_AAGTNYJ0"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130300"/>
            <a:ext cx="83280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IC packages, differing in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size, environmental &amp; power consumption conditions, and circuit board mounting</a:t>
            </a:r>
            <a:endParaRPr/>
          </a:p>
        </p:txBody>
      </p:sp>
      <p:grpSp>
        <p:nvGrpSpPr>
          <p:cNvPr id="235" name="Google Shape;235;p29"/>
          <p:cNvGrpSpPr/>
          <p:nvPr/>
        </p:nvGrpSpPr>
        <p:grpSpPr>
          <a:xfrm>
            <a:off x="671512" y="2279650"/>
            <a:ext cx="7794625" cy="3946525"/>
            <a:chOff x="423" y="1382"/>
            <a:chExt cx="4910" cy="2486"/>
          </a:xfrm>
        </p:grpSpPr>
        <p:pic>
          <p:nvPicPr>
            <p:cNvPr descr="fg08_0060a_AAGTNYK0" id="236" name="Google Shape;236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05" y="1382"/>
              <a:ext cx="1628" cy="2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9"/>
            <p:cNvSpPr txBox="1"/>
            <p:nvPr/>
          </p:nvSpPr>
          <p:spPr>
            <a:xfrm>
              <a:off x="423" y="1656"/>
              <a:ext cx="2912" cy="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i="0" lang="en-US" sz="20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DIP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(dual-in-line package)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 pins (leads) down the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long sides of the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rectangular package.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notch on one end,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used to locate pin 1.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Some DIPs use a small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dot to locate pin 1.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43" name="Google Shape;243;p30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manufacturing methods use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surface-mount technology (SMT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which places an IC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conductive pads on the surface of the board.</a:t>
            </a:r>
            <a:endParaRPr/>
          </a:p>
        </p:txBody>
      </p:sp>
      <p:grpSp>
        <p:nvGrpSpPr>
          <p:cNvPr id="245" name="Google Shape;245;p30"/>
          <p:cNvGrpSpPr/>
          <p:nvPr/>
        </p:nvGrpSpPr>
        <p:grpSpPr>
          <a:xfrm>
            <a:off x="671512" y="2374900"/>
            <a:ext cx="7970837" cy="3770312"/>
            <a:chOff x="423" y="1496"/>
            <a:chExt cx="5021" cy="2375"/>
          </a:xfrm>
        </p:grpSpPr>
        <p:sp>
          <p:nvSpPr>
            <p:cNvPr id="246" name="Google Shape;246;p30"/>
            <p:cNvSpPr txBox="1"/>
            <p:nvPr/>
          </p:nvSpPr>
          <p:spPr>
            <a:xfrm>
              <a:off x="423" y="1854"/>
              <a:ext cx="2912" cy="1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Held in place by a solder paste,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the entire board is heated to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 soldered connection.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Precision machine placement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allows for very tight lead spacing.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Leads are bent out from the plastic case, providing adequate surface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area for the solder joint.</a:t>
              </a:r>
              <a:endParaRPr/>
            </a:p>
          </p:txBody>
        </p:sp>
        <p:pic>
          <p:nvPicPr>
            <p:cNvPr descr="fg08_0060b_AAGTNYK0" id="247" name="Google Shape;24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32" y="1496"/>
              <a:ext cx="1712" cy="2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Source: These slides contains copyrighted materials from – Digital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Systems: Principles and Applications, 11/e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520700" y="733425"/>
            <a:ext cx="8518525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more connections to a complex IC has resulted in another very popular package with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pins on all four sides of the chip.</a:t>
            </a:r>
            <a:endParaRPr/>
          </a:p>
        </p:txBody>
      </p:sp>
      <p:grpSp>
        <p:nvGrpSpPr>
          <p:cNvPr id="255" name="Google Shape;255;p31"/>
          <p:cNvGrpSpPr/>
          <p:nvPr/>
        </p:nvGrpSpPr>
        <p:grpSpPr>
          <a:xfrm>
            <a:off x="676275" y="2332037"/>
            <a:ext cx="8429625" cy="3795712"/>
            <a:chOff x="426" y="1439"/>
            <a:chExt cx="5310" cy="2391"/>
          </a:xfrm>
        </p:grpSpPr>
        <p:sp>
          <p:nvSpPr>
            <p:cNvPr id="256" name="Google Shape;256;p31"/>
            <p:cNvSpPr txBox="1"/>
            <p:nvPr/>
          </p:nvSpPr>
          <p:spPr>
            <a:xfrm>
              <a:off x="2931" y="1752"/>
              <a:ext cx="2805" cy="1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PLCC has J-shaped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leads that curl under the IC.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These devices can be surface-mounted to a circuit board—but can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also be placed in a special socket.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Commonly used for components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likely to need to be replaced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repair or upgrade.</a:t>
              </a:r>
              <a:endParaRPr/>
            </a:p>
          </p:txBody>
        </p:sp>
        <p:pic>
          <p:nvPicPr>
            <p:cNvPr descr="fg08_0060c_AAGTNYK0" id="257" name="Google Shape;25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6" y="1439"/>
              <a:ext cx="2155" cy="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520700" y="733425"/>
            <a:ext cx="8518525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more connections to a complex IC has resulted in another very popular package with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pins on all four sides of the chip.</a:t>
            </a:r>
            <a:endParaRPr/>
          </a:p>
        </p:txBody>
      </p:sp>
      <p:grpSp>
        <p:nvGrpSpPr>
          <p:cNvPr id="265" name="Google Shape;265;p32"/>
          <p:cNvGrpSpPr/>
          <p:nvPr/>
        </p:nvGrpSpPr>
        <p:grpSpPr>
          <a:xfrm>
            <a:off x="871537" y="2478087"/>
            <a:ext cx="8102600" cy="3597275"/>
            <a:chOff x="549" y="1561"/>
            <a:chExt cx="5104" cy="2266"/>
          </a:xfrm>
        </p:grpSpPr>
        <p:sp>
          <p:nvSpPr>
            <p:cNvPr id="266" name="Google Shape;266;p32"/>
            <p:cNvSpPr txBox="1"/>
            <p:nvPr/>
          </p:nvSpPr>
          <p:spPr>
            <a:xfrm>
              <a:off x="3112" y="2069"/>
              <a:ext cx="2541" cy="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QFP and TQFP packages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have pins on all four sides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a gull-wing surface-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mount package.</a:t>
              </a:r>
              <a:endParaRPr/>
            </a:p>
          </p:txBody>
        </p:sp>
        <p:pic>
          <p:nvPicPr>
            <p:cNvPr descr="fg08_0060d_AAGTNYK0" id="267" name="Google Shape;26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9" y="1561"/>
              <a:ext cx="2185" cy="22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520700" y="733425"/>
            <a:ext cx="8518525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ball grid array (BGA) shown in is a surface-mount package that offers even more density.</a:t>
            </a:r>
            <a:endParaRPr/>
          </a:p>
        </p:txBody>
      </p:sp>
      <p:grpSp>
        <p:nvGrpSpPr>
          <p:cNvPr id="275" name="Google Shape;275;p33"/>
          <p:cNvGrpSpPr/>
          <p:nvPr/>
        </p:nvGrpSpPr>
        <p:grpSpPr>
          <a:xfrm>
            <a:off x="692150" y="2000250"/>
            <a:ext cx="8193087" cy="4143375"/>
            <a:chOff x="436" y="1176"/>
            <a:chExt cx="5161" cy="2610"/>
          </a:xfrm>
        </p:grpSpPr>
        <p:pic>
          <p:nvPicPr>
            <p:cNvPr descr="fg08_0060e_AAGTNYK0" id="276" name="Google Shape;276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20" y="1176"/>
              <a:ext cx="2577" cy="2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3"/>
            <p:cNvSpPr txBox="1"/>
            <p:nvPr/>
          </p:nvSpPr>
          <p:spPr>
            <a:xfrm>
              <a:off x="436" y="1614"/>
              <a:ext cx="2414" cy="1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pin grid array (PGA) is a similar package, use when components must be in a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socket to allow easy removal.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PGA has a long pin instead of a contact ball (BGA) at each position in the grid.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pic>
        <p:nvPicPr>
          <p:cNvPr descr="fg08_0060f" id="284" name="Google Shape;2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2137" y="735012"/>
            <a:ext cx="3108325" cy="5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520700" y="2457450"/>
            <a:ext cx="8518525" cy="19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land grid array (LGA)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is essentially a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BGA package without the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solder balls attached.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91" name="Google Shape;291;p35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IC Packages</a:t>
            </a:r>
            <a:endParaRPr/>
          </a:p>
        </p:txBody>
      </p:sp>
      <p:pic>
        <p:nvPicPr>
          <p:cNvPr descr="ta08_00200"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7" y="3546475"/>
            <a:ext cx="7915275" cy="269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5"/>
          <p:cNvGrpSpPr/>
          <p:nvPr/>
        </p:nvGrpSpPr>
        <p:grpSpPr>
          <a:xfrm>
            <a:off x="1376362" y="1087437"/>
            <a:ext cx="6832600" cy="2230437"/>
            <a:chOff x="867" y="727"/>
            <a:chExt cx="4304" cy="1405"/>
          </a:xfrm>
        </p:grpSpPr>
        <p:pic>
          <p:nvPicPr>
            <p:cNvPr descr="fg08_0060g" id="294" name="Google Shape;294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9" y="727"/>
              <a:ext cx="1342" cy="1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35"/>
            <p:cNvSpPr txBox="1"/>
            <p:nvPr/>
          </p:nvSpPr>
          <p:spPr>
            <a:xfrm>
              <a:off x="867" y="932"/>
              <a:ext cx="2534" cy="1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 gates are available in individual surface-mount packages containing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one, two, or three gates, and as few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five or six pins (power, ground,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to three inputs, and an output)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520700" y="730250"/>
            <a:ext cx="8470900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TTL circuits have a similar structure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gates use multiple-emitter transistor or multiple diode junction inputs.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gates use separate input transistors.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will be the cathode of a P-N junction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HIGH input will turn off the junction.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a leakage current is generated.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LOW input turns on the junction.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large current is generated.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TTL circuits have some type of totem-pole output configuration.</a:t>
            </a:r>
            <a:endParaRPr/>
          </a:p>
        </p:txBody>
      </p:sp>
      <p:sp>
        <p:nvSpPr>
          <p:cNvPr id="302" name="Google Shape;302;p36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08" name="Google Shape;308;p37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520700" y="787400"/>
            <a:ext cx="8610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TTL logic circuit is the NAND gate.</a:t>
            </a:r>
            <a:endParaRPr/>
          </a:p>
        </p:txBody>
      </p:sp>
      <p:grpSp>
        <p:nvGrpSpPr>
          <p:cNvPr id="310" name="Google Shape;310;p37"/>
          <p:cNvGrpSpPr/>
          <p:nvPr/>
        </p:nvGrpSpPr>
        <p:grpSpPr>
          <a:xfrm>
            <a:off x="3251200" y="1489075"/>
            <a:ext cx="5948362" cy="4686300"/>
            <a:chOff x="1922" y="932"/>
            <a:chExt cx="3747" cy="2952"/>
          </a:xfrm>
        </p:grpSpPr>
        <p:pic>
          <p:nvPicPr>
            <p:cNvPr descr="fg08_0070a_AAGTNYM0" id="311" name="Google Shape;311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2" y="932"/>
              <a:ext cx="3538" cy="2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37"/>
            <p:cNvSpPr txBox="1"/>
            <p:nvPr/>
          </p:nvSpPr>
          <p:spPr>
            <a:xfrm>
              <a:off x="4551" y="3412"/>
              <a:ext cx="1118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Basic TTL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NAND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gate.</a:t>
              </a:r>
              <a:endParaRPr/>
            </a:p>
          </p:txBody>
        </p:sp>
      </p:grpSp>
      <p:sp>
        <p:nvSpPr>
          <p:cNvPr id="313" name="Google Shape;313;p37"/>
          <p:cNvSpPr txBox="1"/>
          <p:nvPr/>
        </p:nvSpPr>
        <p:spPr>
          <a:xfrm>
            <a:off x="611187" y="4560887"/>
            <a:ext cx="2314575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Diode equivalent 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fg08_0070b_AAGTNYM0" id="314" name="Google Shape;3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1835150"/>
            <a:ext cx="2259012" cy="2640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37"/>
          <p:cNvGrpSpPr/>
          <p:nvPr/>
        </p:nvGrpSpPr>
        <p:grpSpPr>
          <a:xfrm>
            <a:off x="561975" y="1666875"/>
            <a:ext cx="4876800" cy="2894012"/>
            <a:chOff x="342" y="1050"/>
            <a:chExt cx="3072" cy="1823"/>
          </a:xfrm>
        </p:grpSpPr>
        <p:sp>
          <p:nvSpPr>
            <p:cNvPr id="316" name="Google Shape;316;p37"/>
            <p:cNvSpPr txBox="1"/>
            <p:nvPr/>
          </p:nvSpPr>
          <p:spPr>
            <a:xfrm>
              <a:off x="2502" y="1830"/>
              <a:ext cx="912" cy="792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37"/>
            <p:cNvSpPr txBox="1"/>
            <p:nvPr/>
          </p:nvSpPr>
          <p:spPr>
            <a:xfrm>
              <a:off x="342" y="1050"/>
              <a:ext cx="1584" cy="1823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8" name="Google Shape;318;p37"/>
            <p:cNvCxnSpPr/>
            <p:nvPr/>
          </p:nvCxnSpPr>
          <p:spPr>
            <a:xfrm rot="10800000">
              <a:off x="1938" y="1962"/>
              <a:ext cx="564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24" name="Google Shape;324;p38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520700" y="787400"/>
            <a:ext cx="8610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TTL NAND gate LOW output</a:t>
            </a:r>
            <a:endParaRPr/>
          </a:p>
        </p:txBody>
      </p:sp>
      <p:pic>
        <p:nvPicPr>
          <p:cNvPr descr="fg08_0080a_AAGTNYL0"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7" y="1479550"/>
            <a:ext cx="8051800" cy="4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520700" y="730250"/>
            <a:ext cx="86106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TTL output acts as a current sink in the LOW state because it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from the input of the gate that it is driving. </a:t>
            </a:r>
            <a:endParaRPr/>
          </a:p>
        </p:txBody>
      </p:sp>
      <p:sp>
        <p:nvSpPr>
          <p:cNvPr id="333" name="Google Shape;333;p39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pic>
        <p:nvPicPr>
          <p:cNvPr descr="fg08_0090a_AAGTNYN0"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175" y="1860550"/>
            <a:ext cx="3916362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/>
        </p:nvSpPr>
        <p:spPr>
          <a:xfrm>
            <a:off x="515937" y="2457450"/>
            <a:ext cx="429577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Transistor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driving gate is on and essentially “shorts” point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ground.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515937" y="4019550"/>
            <a:ext cx="4295775" cy="21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voltage at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forward-biases the emitter–base junction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current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flows back through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42" name="Google Shape;342;p40"/>
          <p:cNvSpPr txBox="1"/>
          <p:nvPr>
            <p:ph idx="1" type="body"/>
          </p:nvPr>
        </p:nvSpPr>
        <p:spPr>
          <a:xfrm>
            <a:off x="520700" y="730250"/>
            <a:ext cx="86106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TTL output acts as a current sink in the LOW state because it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from the input of the gate that it is driving. </a:t>
            </a:r>
            <a:endParaRPr/>
          </a:p>
        </p:txBody>
      </p:sp>
      <p:sp>
        <p:nvSpPr>
          <p:cNvPr id="343" name="Google Shape;343;p40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pic>
        <p:nvPicPr>
          <p:cNvPr descr="fg08_0090a_AAGTNYN0"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175" y="1860550"/>
            <a:ext cx="3916362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515937" y="2219325"/>
            <a:ext cx="429577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performing a current-sinking action—deriving its current from the input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the load gate.</a:t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515937" y="4019550"/>
            <a:ext cx="4295775" cy="21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often called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current-sinking transistor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pull-down transistor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brings the output voltage down to its LOW state.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520700" y="730250"/>
            <a:ext cx="8470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IC technology has advanced rapidly from integrations which can 1 million or more gates.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ICs pack more circuitry in a small package, so overall size of almost any system is reduced.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is reduced because of the economies of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mass-producing large volumes of similar devices.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ICs have made digital systems more reliable by reducing the number of external interconnections from one device to another.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from poor soldering, breaks or shorts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connecting paths on a circuit board, and other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problems.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520700" y="787400"/>
            <a:ext cx="8610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TTL NAND gate HIGH output</a:t>
            </a:r>
            <a:endParaRPr/>
          </a:p>
        </p:txBody>
      </p:sp>
      <p:pic>
        <p:nvPicPr>
          <p:cNvPr descr="fg08_0080b_AAGTNYL0" id="354" name="Google Shape;35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2" y="1446212"/>
            <a:ext cx="8034337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520700" y="730250"/>
            <a:ext cx="86106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TTL output acts as a current source in the HIGH state—a small reverse-bias leakage current.</a:t>
            </a:r>
            <a:endParaRPr/>
          </a:p>
        </p:txBody>
      </p:sp>
      <p:sp>
        <p:nvSpPr>
          <p:cNvPr id="361" name="Google Shape;361;p42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515937" y="2200275"/>
            <a:ext cx="429577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Transistor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supplying the input current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required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load gate.</a:t>
            </a:r>
            <a:endParaRPr/>
          </a:p>
        </p:txBody>
      </p:sp>
      <p:sp>
        <p:nvSpPr>
          <p:cNvPr id="363" name="Google Shape;363;p42"/>
          <p:cNvSpPr txBox="1"/>
          <p:nvPr/>
        </p:nvSpPr>
        <p:spPr>
          <a:xfrm>
            <a:off x="515937" y="3762375"/>
            <a:ext cx="4562475" cy="21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often called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current-sourcing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pull-up transistor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more modern TTL series,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pull-up circuit is made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of two transistors.</a:t>
            </a:r>
            <a:endParaRPr/>
          </a:p>
        </p:txBody>
      </p:sp>
      <p:pic>
        <p:nvPicPr>
          <p:cNvPr descr="fg08_0090b_AAGTNYN0" id="364" name="Google Shape;3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662" y="1852612"/>
            <a:ext cx="3848100" cy="44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520700" y="787400"/>
            <a:ext cx="86106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circuit for a TTL NOR gate. </a:t>
            </a:r>
            <a:endParaRPr/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8-2 The TTL Logic Family</a:t>
            </a:r>
            <a:endParaRPr/>
          </a:p>
        </p:txBody>
      </p:sp>
      <p:grpSp>
        <p:nvGrpSpPr>
          <p:cNvPr id="372" name="Google Shape;372;p43"/>
          <p:cNvGrpSpPr/>
          <p:nvPr/>
        </p:nvGrpSpPr>
        <p:grpSpPr>
          <a:xfrm>
            <a:off x="514350" y="1898650"/>
            <a:ext cx="8483600" cy="3754437"/>
            <a:chOff x="324" y="1196"/>
            <a:chExt cx="5344" cy="2365"/>
          </a:xfrm>
        </p:grpSpPr>
        <p:pic>
          <p:nvPicPr>
            <p:cNvPr descr="fg08_00000_AAGTNYO0" id="373" name="Google Shape;37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" y="1224"/>
              <a:ext cx="3047" cy="2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43"/>
            <p:cNvSpPr txBox="1"/>
            <p:nvPr/>
          </p:nvSpPr>
          <p:spPr>
            <a:xfrm>
              <a:off x="3436" y="1196"/>
              <a:ext cx="2232" cy="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circuit does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use a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multiple-emitter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transistor.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Each input is applied to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emitter of a separate transistor.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circuit uses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same totem-pole arrangement as the 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NAND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circuit on the output side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520700" y="73025"/>
            <a:ext cx="80597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8-3 TTL Data Sheets</a:t>
            </a:r>
            <a:endParaRPr/>
          </a:p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520700" y="730250"/>
            <a:ext cx="8470900" cy="501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line of TTL ICs was the 54/74 series from Texas Instruments—introduced in 1964.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Manufacturers use the same numbering system.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indicates manufacturer.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 – Texas Instruments.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 – National Semiconductor.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– Signetics.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DM7402, SN7402, S7402 perform the same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sheets contain electrical characteristics, switching characteristics, and recommended operating conditions.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87" name="Google Shape;387;p45"/>
          <p:cNvSpPr txBox="1"/>
          <p:nvPr>
            <p:ph type="title"/>
          </p:nvPr>
        </p:nvSpPr>
        <p:spPr>
          <a:xfrm>
            <a:off x="520700" y="73025"/>
            <a:ext cx="80597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8-3 TTL Data Sheets</a:t>
            </a:r>
            <a:endParaRPr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520700" y="730250"/>
            <a:ext cx="84709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sheet for the 74ALS00 NAND gate IC</a:t>
            </a:r>
            <a:endParaRPr/>
          </a:p>
        </p:txBody>
      </p:sp>
      <p:grpSp>
        <p:nvGrpSpPr>
          <p:cNvPr id="389" name="Google Shape;389;p45"/>
          <p:cNvGrpSpPr/>
          <p:nvPr/>
        </p:nvGrpSpPr>
        <p:grpSpPr>
          <a:xfrm>
            <a:off x="671512" y="1308100"/>
            <a:ext cx="8328025" cy="4887912"/>
            <a:chOff x="423" y="824"/>
            <a:chExt cx="5246" cy="3079"/>
          </a:xfrm>
        </p:grpSpPr>
        <p:pic>
          <p:nvPicPr>
            <p:cNvPr descr="fg08_0110c_AAGTNYP0" id="390" name="Google Shape;39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8" y="2619"/>
              <a:ext cx="5211" cy="1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g08_0110a_AAGTNYP0" id="391" name="Google Shape;391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3" y="824"/>
              <a:ext cx="5246" cy="16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397" name="Google Shape;397;p46"/>
          <p:cNvSpPr txBox="1"/>
          <p:nvPr>
            <p:ph type="title"/>
          </p:nvPr>
        </p:nvSpPr>
        <p:spPr>
          <a:xfrm>
            <a:off x="520700" y="73025"/>
            <a:ext cx="80597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8-3 TTL Data Sheets</a:t>
            </a:r>
            <a:endParaRPr/>
          </a:p>
        </p:txBody>
      </p:sp>
      <p:sp>
        <p:nvSpPr>
          <p:cNvPr id="398" name="Google Shape;398;p46"/>
          <p:cNvSpPr txBox="1"/>
          <p:nvPr>
            <p:ph idx="1" type="body"/>
          </p:nvPr>
        </p:nvSpPr>
        <p:spPr>
          <a:xfrm>
            <a:off x="520700" y="730250"/>
            <a:ext cx="84709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sheet for the 74ALS00 NAND gate IC</a:t>
            </a:r>
            <a:endParaRPr/>
          </a:p>
        </p:txBody>
      </p:sp>
      <p:pic>
        <p:nvPicPr>
          <p:cNvPr descr="fg08_0110b_AAGTNYP0" id="399" name="Google Shape;3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1231900"/>
            <a:ext cx="8355012" cy="35734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46"/>
          <p:cNvGrpSpPr/>
          <p:nvPr/>
        </p:nvGrpSpPr>
        <p:grpSpPr>
          <a:xfrm>
            <a:off x="1692275" y="4975225"/>
            <a:ext cx="5773737" cy="1314450"/>
            <a:chOff x="1126" y="3116"/>
            <a:chExt cx="3637" cy="828"/>
          </a:xfrm>
        </p:grpSpPr>
        <p:pic>
          <p:nvPicPr>
            <p:cNvPr descr="ta08_00300" id="401" name="Google Shape;40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12" y="3116"/>
              <a:ext cx="1951" cy="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46"/>
            <p:cNvSpPr txBox="1"/>
            <p:nvPr/>
          </p:nvSpPr>
          <p:spPr>
            <a:xfrm>
              <a:off x="1126" y="3302"/>
              <a:ext cx="16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74ALS series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voltage levels.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08" name="Google Shape;408;p47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8-4 TTL Series Characteristics</a:t>
            </a:r>
            <a:endParaRPr/>
          </a:p>
        </p:txBody>
      </p:sp>
      <p:sp>
        <p:nvSpPr>
          <p:cNvPr id="409" name="Google Shape;409;p47"/>
          <p:cNvSpPr txBox="1"/>
          <p:nvPr>
            <p:ph idx="1" type="body"/>
          </p:nvPr>
        </p:nvSpPr>
        <p:spPr>
          <a:xfrm>
            <a:off x="520700" y="1111250"/>
            <a:ext cx="8610600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TTL series characteristics.</a:t>
            </a:r>
            <a:endParaRPr/>
          </a:p>
        </p:txBody>
      </p:sp>
      <p:pic>
        <p:nvPicPr>
          <p:cNvPr descr="ta08_00600"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814512"/>
            <a:ext cx="8051800" cy="371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8-5 TTL Loading and Fan-Out</a:t>
            </a:r>
            <a:endParaRPr/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520700" y="730250"/>
            <a:ext cx="8470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Fan-out refers to the load drive capability of an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TTL output has a limit on how much current it can sink in the LOW state, or source in the HIGH state.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Exceeding these currents will result in output voltage levels outside specified ranges.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fan out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inputs connected to an output.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must be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output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specification.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inputs connected to an output.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must be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output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specification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0" marL="34290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23" name="Google Shape;423;p49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8-5 TTL Loading and Fan Out</a:t>
            </a:r>
            <a:endParaRPr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520700" y="787400"/>
            <a:ext cx="86106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Currents when a TTL output is driving several inputs.</a:t>
            </a:r>
            <a:endParaRPr/>
          </a:p>
        </p:txBody>
      </p:sp>
      <p:pic>
        <p:nvPicPr>
          <p:cNvPr descr="fg08_00000_AAGTNYR0" id="425" name="Google Shape;4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7" y="1708150"/>
            <a:ext cx="8289925" cy="40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31" name="Google Shape;431;p50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8-6 Other TTL Characteristics</a:t>
            </a:r>
            <a:endParaRPr/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520700" y="730250"/>
            <a:ext cx="861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Unconnected (floating) inputs.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TTL IC,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inputs are 1s if they are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connected to some logic signal.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input left unconnected, it is said to be </a:t>
            </a: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20700" y="73025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ICs cannot handle very large currents or voltage.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 generated in such small spaces would cause temperatures to rise beyond acceptable limits.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higher power levels, an interfacing circuit will be needed—typically of components or special power ICs.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ICs can’t easily implement certain devices such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inductors, transformers, and large capacitors.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Principally used to perform low-power circuit operations—commonly called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processing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38" name="Google Shape;438;p51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8-6 Other TTL Characteristics – Unused Inputs</a:t>
            </a:r>
            <a:endParaRPr/>
          </a:p>
        </p:txBody>
      </p:sp>
      <p:grpSp>
        <p:nvGrpSpPr>
          <p:cNvPr id="439" name="Google Shape;439;p51"/>
          <p:cNvGrpSpPr/>
          <p:nvPr/>
        </p:nvGrpSpPr>
        <p:grpSpPr>
          <a:xfrm>
            <a:off x="1376362" y="4271962"/>
            <a:ext cx="6629400" cy="2093912"/>
            <a:chOff x="867" y="2421"/>
            <a:chExt cx="4176" cy="1319"/>
          </a:xfrm>
        </p:grpSpPr>
        <p:pic>
          <p:nvPicPr>
            <p:cNvPr descr="fg08_00000_AAGTNYU0" id="440" name="Google Shape;44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7" y="2421"/>
              <a:ext cx="4176" cy="1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51"/>
            <p:cNvSpPr txBox="1"/>
            <p:nvPr/>
          </p:nvSpPr>
          <p:spPr>
            <a:xfrm>
              <a:off x="1326" y="3490"/>
              <a:ext cx="3480" cy="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Three ways to handle unused logic inputs.</a:t>
              </a:r>
              <a:endParaRPr/>
            </a:p>
          </p:txBody>
        </p:sp>
      </p:grpSp>
      <p:sp>
        <p:nvSpPr>
          <p:cNvPr id="442" name="Google Shape;442;p51"/>
          <p:cNvSpPr txBox="1"/>
          <p:nvPr/>
        </p:nvSpPr>
        <p:spPr>
          <a:xfrm>
            <a:off x="520700" y="730250"/>
            <a:ext cx="8610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Frequently, not all inputs on a TTL IC are being used in a particular application.</a:t>
            </a:r>
            <a:endParaRPr/>
          </a:p>
        </p:txBody>
      </p:sp>
      <p:sp>
        <p:nvSpPr>
          <p:cNvPr id="443" name="Google Shape;443;p51"/>
          <p:cNvSpPr txBox="1"/>
          <p:nvPr/>
        </p:nvSpPr>
        <p:spPr>
          <a:xfrm>
            <a:off x="520700" y="1622425"/>
            <a:ext cx="861060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example is when not all the inputs to a logic gate are needed for the required logic function.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Unused input can be connected to +5V through a</a:t>
            </a:r>
            <a:b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1k-Ohm resistor, so the logic level is a 1.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third possibility is where the unused input is tied</a:t>
            </a:r>
            <a:b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used input.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49" name="Google Shape;449;p52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8-6 Other TTL Characteristics – Tied-Together Inputs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520700" y="730250"/>
            <a:ext cx="8318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(or more) TTL inputs on the same gate connected to form a common input will generally represent a load that is the sum of the load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rating of each individual input.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exception is for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LOW-state input load will be the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same as a</a:t>
            </a:r>
            <a:b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input—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matter how many inputs are tied together.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56" name="Google Shape;456;p53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8-6 Other TTL Characteristics – Biasing TTL Inputs LOW</a:t>
            </a:r>
            <a:endParaRPr/>
          </a:p>
        </p:txBody>
      </p:sp>
      <p:sp>
        <p:nvSpPr>
          <p:cNvPr id="457" name="Google Shape;457;p53"/>
          <p:cNvSpPr txBox="1"/>
          <p:nvPr>
            <p:ph idx="1" type="body"/>
          </p:nvPr>
        </p:nvSpPr>
        <p:spPr>
          <a:xfrm>
            <a:off x="520700" y="730250"/>
            <a:ext cx="86106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Occasionally a TTL input must be held normally LOW and caused to go HIGH by actuation of a mechanical switch.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one-shot triggers on a positive transition that occurs when the switch is momentarily closed. </a:t>
            </a:r>
            <a:endParaRPr/>
          </a:p>
        </p:txBody>
      </p:sp>
      <p:grpSp>
        <p:nvGrpSpPr>
          <p:cNvPr id="458" name="Google Shape;458;p53"/>
          <p:cNvGrpSpPr/>
          <p:nvPr/>
        </p:nvGrpSpPr>
        <p:grpSpPr>
          <a:xfrm>
            <a:off x="15875" y="3298825"/>
            <a:ext cx="8593137" cy="2479675"/>
            <a:chOff x="10" y="2078"/>
            <a:chExt cx="5413" cy="1562"/>
          </a:xfrm>
        </p:grpSpPr>
        <p:pic>
          <p:nvPicPr>
            <p:cNvPr descr="fg08_00000_AAGTNYW0" id="459" name="Google Shape;45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57" y="2078"/>
              <a:ext cx="2866" cy="1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53"/>
            <p:cNvSpPr txBox="1"/>
            <p:nvPr/>
          </p:nvSpPr>
          <p:spPr>
            <a:xfrm>
              <a:off x="10" y="2488"/>
              <a:ext cx="2532" cy="1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Resistor </a:t>
              </a: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keeps</a:t>
              </a:r>
              <a:b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 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LOW</a:t>
              </a:r>
              <a:b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while the switch</a:t>
              </a:r>
              <a:b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open.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8-6 Other TTL Characteristics – Current Transients</a:t>
            </a:r>
            <a:endParaRPr/>
          </a:p>
        </p:txBody>
      </p:sp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520700" y="730250"/>
            <a:ext cx="86106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TTL logic circuits suffer from internally generated current transients or spikes due to the totem-pole output structure. </a:t>
            </a:r>
            <a:endParaRPr/>
          </a:p>
        </p:txBody>
      </p:sp>
      <p:pic>
        <p:nvPicPr>
          <p:cNvPr descr="fg08_00000_AAGTNYV0" id="467" name="Google Shape;46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2706687"/>
            <a:ext cx="5557837" cy="35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4"/>
          <p:cNvSpPr txBox="1"/>
          <p:nvPr/>
        </p:nvSpPr>
        <p:spPr>
          <a:xfrm>
            <a:off x="4597400" y="1936750"/>
            <a:ext cx="421005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Ceramic disk capacitors (.01 or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μF) are used to short these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frequency spikes to ground.</a:t>
            </a:r>
            <a:endParaRPr/>
          </a:p>
        </p:txBody>
      </p:sp>
      <p:grpSp>
        <p:nvGrpSpPr>
          <p:cNvPr id="469" name="Google Shape;469;p54"/>
          <p:cNvGrpSpPr/>
          <p:nvPr/>
        </p:nvGrpSpPr>
        <p:grpSpPr>
          <a:xfrm>
            <a:off x="4772025" y="1933575"/>
            <a:ext cx="3924300" cy="3324225"/>
            <a:chOff x="3006" y="1218"/>
            <a:chExt cx="2472" cy="2094"/>
          </a:xfrm>
        </p:grpSpPr>
        <p:sp>
          <p:nvSpPr>
            <p:cNvPr id="470" name="Google Shape;470;p54"/>
            <p:cNvSpPr txBox="1"/>
            <p:nvPr/>
          </p:nvSpPr>
          <p:spPr>
            <a:xfrm>
              <a:off x="3006" y="1218"/>
              <a:ext cx="2472" cy="6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71" name="Google Shape;471;p54"/>
            <p:cNvCxnSpPr/>
            <p:nvPr/>
          </p:nvCxnSpPr>
          <p:spPr>
            <a:xfrm>
              <a:off x="5136" y="1908"/>
              <a:ext cx="0" cy="14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54"/>
            <p:cNvCxnSpPr/>
            <p:nvPr/>
          </p:nvCxnSpPr>
          <p:spPr>
            <a:xfrm rot="10800000">
              <a:off x="4020" y="3312"/>
              <a:ext cx="11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5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  <a:p>
            <a:pPr indent="-165100" lvl="0" marL="3429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480" name="Google Shape;480;p55"/>
          <p:cNvSpPr txBox="1"/>
          <p:nvPr/>
        </p:nvSpPr>
        <p:spPr>
          <a:xfrm>
            <a:off x="228600" y="5580062"/>
            <a:ext cx="436721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20700" y="730250"/>
            <a:ext cx="86106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logic families differ in major components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their circuitry.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TTL and ECL use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bipolar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transistors as their major circuit element.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PMOS, NMOS, and CMOS use unipolar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SFET transistors.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20700" y="730250"/>
            <a:ext cx="8610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 nomenclature &amp; terminology</a:t>
            </a:r>
            <a:b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fairly standardized. 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836612" y="4019550"/>
            <a:ext cx="7891462" cy="1954212"/>
            <a:chOff x="527" y="2532"/>
            <a:chExt cx="4971" cy="1231"/>
          </a:xfrm>
        </p:grpSpPr>
        <p:grpSp>
          <p:nvGrpSpPr>
            <p:cNvPr id="101" name="Google Shape;101;p17"/>
            <p:cNvGrpSpPr/>
            <p:nvPr/>
          </p:nvGrpSpPr>
          <p:grpSpPr>
            <a:xfrm>
              <a:off x="527" y="2532"/>
              <a:ext cx="4971" cy="1231"/>
              <a:chOff x="527" y="2532"/>
              <a:chExt cx="4971" cy="1231"/>
            </a:xfrm>
          </p:grpSpPr>
          <p:pic>
            <p:nvPicPr>
              <p:cNvPr descr="ua08_0010b" id="102" name="Google Shape;102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7" y="2532"/>
                <a:ext cx="2274" cy="12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a08_0010a" id="103" name="Google Shape;103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224" y="2544"/>
                <a:ext cx="2274" cy="12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" name="Google Shape;104;p17"/>
            <p:cNvSpPr txBox="1"/>
            <p:nvPr/>
          </p:nvSpPr>
          <p:spPr>
            <a:xfrm>
              <a:off x="1326" y="2970"/>
              <a:ext cx="357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1818" y="2982"/>
              <a:ext cx="357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3966" y="2982"/>
              <a:ext cx="357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482" y="2982"/>
              <a:ext cx="357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1422" y="3270"/>
              <a:ext cx="357" cy="2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1247775" y="1685925"/>
            <a:ext cx="6799262" cy="1990725"/>
            <a:chOff x="786" y="1062"/>
            <a:chExt cx="4283" cy="1254"/>
          </a:xfrm>
        </p:grpSpPr>
        <p:pic>
          <p:nvPicPr>
            <p:cNvPr descr="ua08_0000a" id="110" name="Google Shape;11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9" y="1135"/>
              <a:ext cx="4240" cy="1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7"/>
            <p:cNvSpPr txBox="1"/>
            <p:nvPr/>
          </p:nvSpPr>
          <p:spPr>
            <a:xfrm>
              <a:off x="786" y="1062"/>
              <a:ext cx="174" cy="114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20700" y="730250"/>
            <a:ext cx="8610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 nomenclature &amp; terminology</a:t>
            </a:r>
            <a:b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fairly standardized. 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6612" y="1666875"/>
            <a:ext cx="7891462" cy="1954212"/>
            <a:chOff x="527" y="2532"/>
            <a:chExt cx="4971" cy="1231"/>
          </a:xfrm>
        </p:grpSpPr>
        <p:pic>
          <p:nvPicPr>
            <p:cNvPr descr="ua08_0010b" id="120" name="Google Shape;12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" y="2532"/>
              <a:ext cx="2274" cy="1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a08_0010a" id="121" name="Google Shape;12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24" y="2544"/>
              <a:ext cx="2274" cy="12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8"/>
          <p:cNvGrpSpPr/>
          <p:nvPr/>
        </p:nvGrpSpPr>
        <p:grpSpPr>
          <a:xfrm>
            <a:off x="1209675" y="3670300"/>
            <a:ext cx="6946900" cy="2611437"/>
            <a:chOff x="762" y="2312"/>
            <a:chExt cx="4376" cy="1645"/>
          </a:xfrm>
        </p:grpSpPr>
        <p:pic>
          <p:nvPicPr>
            <p:cNvPr descr="ua08_0000b" id="123" name="Google Shape;12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1" y="2349"/>
              <a:ext cx="4337" cy="1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8"/>
            <p:cNvSpPr txBox="1"/>
            <p:nvPr/>
          </p:nvSpPr>
          <p:spPr>
            <a:xfrm>
              <a:off x="762" y="2312"/>
              <a:ext cx="240" cy="15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Fan Out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20700" y="730250"/>
            <a:ext cx="86106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logic-circuit output is generally required to drive several logic inputs.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all ICs are from the same logic family.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many systems have a mix of various logic families.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fan-out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—loading factor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—is the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logic inputs an output can drive reliably.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8-1 Digital IC Terminology – Propogation Delay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20700" y="730250"/>
            <a:ext cx="86106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 signal always experiences a delay going through a circuit.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propagation delay times are defined as: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1246187" y="2290762"/>
            <a:ext cx="7324725" cy="3763962"/>
            <a:chOff x="785" y="1443"/>
            <a:chExt cx="4614" cy="2371"/>
          </a:xfrm>
        </p:grpSpPr>
        <p:grpSp>
          <p:nvGrpSpPr>
            <p:cNvPr id="140" name="Google Shape;140;p20"/>
            <p:cNvGrpSpPr/>
            <p:nvPr/>
          </p:nvGrpSpPr>
          <p:grpSpPr>
            <a:xfrm>
              <a:off x="785" y="2072"/>
              <a:ext cx="4614" cy="1742"/>
              <a:chOff x="683" y="2072"/>
              <a:chExt cx="4614" cy="1742"/>
            </a:xfrm>
          </p:grpSpPr>
          <p:pic>
            <p:nvPicPr>
              <p:cNvPr descr="fg08_00200_AAGTNYI0" id="141" name="Google Shape;141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07" y="2072"/>
                <a:ext cx="2890" cy="1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20"/>
              <p:cNvSpPr txBox="1"/>
              <p:nvPr/>
            </p:nvSpPr>
            <p:spPr>
              <a:xfrm>
                <a:off x="683" y="2645"/>
                <a:ext cx="1272" cy="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Propagation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delays.</a:t>
                </a:r>
                <a:endParaRPr/>
              </a:p>
            </p:txBody>
          </p:sp>
        </p:grpSp>
        <p:grpSp>
          <p:nvGrpSpPr>
            <p:cNvPr id="143" name="Google Shape;143;p20"/>
            <p:cNvGrpSpPr/>
            <p:nvPr/>
          </p:nvGrpSpPr>
          <p:grpSpPr>
            <a:xfrm>
              <a:off x="785" y="1443"/>
              <a:ext cx="4347" cy="391"/>
              <a:chOff x="785" y="1443"/>
              <a:chExt cx="4347" cy="391"/>
            </a:xfrm>
          </p:grpSpPr>
          <p:pic>
            <p:nvPicPr>
              <p:cNvPr descr="ua08_0010c" id="144" name="Google Shape;144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85" y="1443"/>
                <a:ext cx="4347" cy="3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20"/>
              <p:cNvSpPr txBox="1"/>
              <p:nvPr/>
            </p:nvSpPr>
            <p:spPr>
              <a:xfrm>
                <a:off x="810" y="1470"/>
                <a:ext cx="150" cy="3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occitemplate">
  <a:themeElements>
    <a:clrScheme name="tocci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0CACD"/>
      </a:accent1>
      <a:accent2>
        <a:srgbClr val="3E1B15"/>
      </a:accent2>
      <a:accent3>
        <a:srgbClr val="FFFFFF"/>
      </a:accent3>
      <a:accent4>
        <a:srgbClr val="000000"/>
      </a:accent4>
      <a:accent5>
        <a:srgbClr val="D4E1E3"/>
      </a:accent5>
      <a:accent6>
        <a:srgbClr val="371712"/>
      </a:accent6>
      <a:hlink>
        <a:srgbClr val="C46200"/>
      </a:hlink>
      <a:folHlink>
        <a:srgbClr val="EB93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