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embeddedFontLst>
    <p:embeddedFont>
      <p:font typeface="Tahoma"/>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Tahoma-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Tahom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1" name="Google Shape;31;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jpg"/><Relationship Id="rId4" Type="http://schemas.openxmlformats.org/officeDocument/2006/relationships/image" Target="../media/image14.jpg"/><Relationship Id="rId5" Type="http://schemas.openxmlformats.org/officeDocument/2006/relationships/image" Target="../media/image3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UNIT  II</a:t>
            </a:r>
            <a:endParaRPr>
              <a:latin typeface="Times New Roman"/>
              <a:ea typeface="Times New Roman"/>
              <a:cs typeface="Times New Roman"/>
              <a:sym typeface="Times New Roman"/>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None/>
            </a:pPr>
            <a:r>
              <a:rPr b="1" lang="en-US" sz="4400">
                <a:solidFill>
                  <a:schemeClr val="dk1"/>
                </a:solidFill>
                <a:latin typeface="Times New Roman"/>
                <a:ea typeface="Times New Roman"/>
                <a:cs typeface="Times New Roman"/>
                <a:sym typeface="Times New Roman"/>
              </a:rPr>
              <a:t>LOGIC FAMILIES</a:t>
            </a:r>
            <a:endParaRPr b="1" sz="4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533928" y="1410884"/>
            <a:ext cx="5913582" cy="442392"/>
          </a:xfrm>
          <a:prstGeom prst="rect">
            <a:avLst/>
          </a:prstGeom>
          <a:noFill/>
          <a:ln>
            <a:noFill/>
          </a:ln>
        </p:spPr>
        <p:txBody>
          <a:bodyPr anchorCtr="0" anchor="ctr" bIns="0" lIns="0" spcFirstLastPara="1" rIns="0" wrap="square" tIns="11375">
            <a:spAutoFit/>
          </a:bodyPr>
          <a:lstStyle/>
          <a:p>
            <a:pPr indent="0" lvl="0" marL="11394"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The Bipolar Junction Transistor</a:t>
            </a:r>
            <a:endParaRPr/>
          </a:p>
        </p:txBody>
      </p:sp>
      <p:sp>
        <p:nvSpPr>
          <p:cNvPr id="191" name="Google Shape;191;p22"/>
          <p:cNvSpPr txBox="1"/>
          <p:nvPr>
            <p:ph idx="11" type="ftr"/>
          </p:nvPr>
        </p:nvSpPr>
        <p:spPr>
          <a:xfrm>
            <a:off x="4046450" y="6149422"/>
            <a:ext cx="1466850" cy="195596"/>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None/>
            </a:pPr>
            <a:r>
              <a:t/>
            </a:r>
            <a:endParaRPr/>
          </a:p>
        </p:txBody>
      </p:sp>
      <p:sp>
        <p:nvSpPr>
          <p:cNvPr id="192" name="Google Shape;192;p22"/>
          <p:cNvSpPr txBox="1"/>
          <p:nvPr/>
        </p:nvSpPr>
        <p:spPr>
          <a:xfrm>
            <a:off x="1563022" y="2178649"/>
            <a:ext cx="6700871" cy="1356949"/>
          </a:xfrm>
          <a:prstGeom prst="rect">
            <a:avLst/>
          </a:prstGeom>
          <a:noFill/>
          <a:ln>
            <a:noFill/>
          </a:ln>
        </p:spPr>
        <p:txBody>
          <a:bodyPr anchorCtr="0" anchor="t" bIns="0" lIns="0" spcFirstLastPara="1" rIns="0" wrap="square" tIns="48425">
            <a:spAutoFit/>
          </a:bodyPr>
          <a:lstStyle/>
          <a:p>
            <a:pPr indent="-307646" lvl="0" marL="319041" marR="405068" rtl="0" algn="l">
              <a:lnSpc>
                <a:spcPct val="116100"/>
              </a:lnSpc>
              <a:spcBef>
                <a:spcPts val="0"/>
              </a:spcBef>
              <a:spcAft>
                <a:spcPts val="0"/>
              </a:spcAft>
              <a:buClr>
                <a:srgbClr val="554F8C"/>
              </a:buClr>
              <a:buSzPts val="1167"/>
              <a:buFont typeface="Helvetica Neue"/>
              <a:buChar char="■"/>
            </a:pPr>
            <a:r>
              <a:rPr lang="en-US" sz="2000">
                <a:solidFill>
                  <a:srgbClr val="363639"/>
                </a:solidFill>
                <a:latin typeface="Times New Roman"/>
                <a:ea typeface="Times New Roman"/>
                <a:cs typeface="Times New Roman"/>
                <a:sym typeface="Times New Roman"/>
              </a:rPr>
              <a:t>The bipolar junction transistor (BJT) is the active  switching element used in all TTL circuit</a:t>
            </a:r>
            <a:endParaRPr sz="2000">
              <a:solidFill>
                <a:schemeClr val="dk1"/>
              </a:solidFill>
              <a:latin typeface="Times New Roman"/>
              <a:ea typeface="Times New Roman"/>
              <a:cs typeface="Times New Roman"/>
              <a:sym typeface="Times New Roman"/>
            </a:endParaRPr>
          </a:p>
          <a:p>
            <a:pPr indent="-308216" lvl="0" marL="319041" marR="4559" rtl="0" algn="l">
              <a:lnSpc>
                <a:spcPct val="116100"/>
              </a:lnSpc>
              <a:spcBef>
                <a:spcPts val="512"/>
              </a:spcBef>
              <a:spcAft>
                <a:spcPts val="0"/>
              </a:spcAft>
              <a:buClr>
                <a:srgbClr val="554F8C"/>
              </a:buClr>
              <a:buSzPts val="1167"/>
              <a:buFont typeface="Helvetica Neue"/>
              <a:buChar char="■"/>
            </a:pPr>
            <a:r>
              <a:rPr lang="en-US" sz="2000">
                <a:solidFill>
                  <a:srgbClr val="363639"/>
                </a:solidFill>
                <a:latin typeface="Times New Roman"/>
                <a:ea typeface="Times New Roman"/>
                <a:cs typeface="Times New Roman"/>
                <a:sym typeface="Times New Roman"/>
              </a:rPr>
              <a:t>The 3 terminals for a BJT are the collector, base, and  emitter</a:t>
            </a:r>
            <a:endParaRPr sz="2000">
              <a:solidFill>
                <a:schemeClr val="dk1"/>
              </a:solidFill>
              <a:latin typeface="Times New Roman"/>
              <a:ea typeface="Times New Roman"/>
              <a:cs typeface="Times New Roman"/>
              <a:sym typeface="Times New Roman"/>
            </a:endParaRPr>
          </a:p>
          <a:p>
            <a:pPr indent="-308216" lvl="0" marL="319041" marR="229025" rtl="0" algn="l">
              <a:lnSpc>
                <a:spcPct val="116100"/>
              </a:lnSpc>
              <a:spcBef>
                <a:spcPts val="507"/>
              </a:spcBef>
              <a:spcAft>
                <a:spcPts val="0"/>
              </a:spcAft>
              <a:buClr>
                <a:srgbClr val="554F8C"/>
              </a:buClr>
              <a:buSzPts val="1167"/>
              <a:buFont typeface="Helvetica Neue"/>
              <a:buChar char="■"/>
            </a:pPr>
            <a:r>
              <a:rPr lang="en-US" sz="2000">
                <a:solidFill>
                  <a:srgbClr val="363639"/>
                </a:solidFill>
                <a:latin typeface="Times New Roman"/>
                <a:ea typeface="Times New Roman"/>
                <a:cs typeface="Times New Roman"/>
                <a:sym typeface="Times New Roman"/>
              </a:rPr>
              <a:t>BJT has 2 junctions: the base-emitter and the base-  collector</a:t>
            </a:r>
            <a:endParaRPr sz="2000">
              <a:solidFill>
                <a:schemeClr val="dk1"/>
              </a:solidFill>
              <a:latin typeface="Times New Roman"/>
              <a:ea typeface="Times New Roman"/>
              <a:cs typeface="Times New Roman"/>
              <a:sym typeface="Times New Roman"/>
            </a:endParaRPr>
          </a:p>
        </p:txBody>
      </p:sp>
      <p:sp>
        <p:nvSpPr>
          <p:cNvPr id="193" name="Google Shape;193;p22"/>
          <p:cNvSpPr/>
          <p:nvPr/>
        </p:nvSpPr>
        <p:spPr>
          <a:xfrm>
            <a:off x="2286000" y="4235826"/>
            <a:ext cx="1862050" cy="157330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22"/>
          <p:cNvSpPr txBox="1"/>
          <p:nvPr/>
        </p:nvSpPr>
        <p:spPr>
          <a:xfrm>
            <a:off x="4228636" y="4929243"/>
            <a:ext cx="2567709" cy="291353"/>
          </a:xfrm>
          <a:prstGeom prst="rect">
            <a:avLst/>
          </a:prstGeom>
          <a:noFill/>
          <a:ln>
            <a:noFill/>
          </a:ln>
        </p:spPr>
        <p:txBody>
          <a:bodyPr anchorCtr="0" anchor="t" bIns="0" lIns="0" spcFirstLastPara="1" rIns="0" wrap="square" tIns="10800">
            <a:spAutoFit/>
          </a:bodyPr>
          <a:lstStyle/>
          <a:p>
            <a:pPr indent="0" lvl="0" marL="11394" marR="0" rtl="0" algn="l">
              <a:spcBef>
                <a:spcPts val="0"/>
              </a:spcBef>
              <a:spcAft>
                <a:spcPts val="0"/>
              </a:spcAft>
              <a:buNone/>
            </a:pPr>
            <a:r>
              <a:rPr lang="en-US" sz="1800">
                <a:solidFill>
                  <a:srgbClr val="363639"/>
                </a:solidFill>
                <a:latin typeface="Times New Roman"/>
                <a:ea typeface="Times New Roman"/>
                <a:cs typeface="Times New Roman"/>
                <a:sym typeface="Times New Roman"/>
              </a:rPr>
              <a:t>The symbol for an npn BJT</a:t>
            </a:r>
            <a:endParaRPr sz="1800">
              <a:solidFill>
                <a:schemeClr val="dk1"/>
              </a:solidFill>
              <a:latin typeface="Times New Roman"/>
              <a:ea typeface="Times New Roman"/>
              <a:cs typeface="Times New Roman"/>
              <a:sym typeface="Times New Roman"/>
            </a:endParaRPr>
          </a:p>
        </p:txBody>
      </p:sp>
      <p:sp>
        <p:nvSpPr>
          <p:cNvPr id="195" name="Google Shape;195;p22"/>
          <p:cNvSpPr txBox="1"/>
          <p:nvPr/>
        </p:nvSpPr>
        <p:spPr>
          <a:xfrm>
            <a:off x="8106299" y="6146797"/>
            <a:ext cx="157595" cy="210984"/>
          </a:xfrm>
          <a:prstGeom prst="rect">
            <a:avLst/>
          </a:prstGeom>
          <a:noFill/>
          <a:ln>
            <a:noFill/>
          </a:ln>
        </p:spPr>
        <p:txBody>
          <a:bodyPr anchorCtr="0" anchor="t" bIns="0" lIns="0" spcFirstLastPara="1" rIns="0" wrap="square" tIns="10800">
            <a:spAutoFit/>
          </a:bodyPr>
          <a:lstStyle/>
          <a:p>
            <a:pPr indent="0" lvl="0" marL="34183" marR="0" rtl="0" algn="l">
              <a:spcBef>
                <a:spcPts val="0"/>
              </a:spcBef>
              <a:spcAft>
                <a:spcPts val="0"/>
              </a:spcAft>
              <a:buNone/>
            </a:pPr>
            <a:fld id="{00000000-1234-1234-1234-123412341234}" type="slidenum">
              <a:rPr lang="en-US" sz="1300">
                <a:solidFill>
                  <a:srgbClr val="363639"/>
                </a:solidFill>
                <a:latin typeface="Tahoma"/>
                <a:ea typeface="Tahoma"/>
                <a:cs typeface="Tahoma"/>
                <a:sym typeface="Tahoma"/>
              </a:rPr>
              <a:t>‹#›</a:t>
            </a:fld>
            <a:endParaRPr sz="1300">
              <a:solidFill>
                <a:schemeClr val="dk1"/>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671844" y="1152328"/>
            <a:ext cx="7800315" cy="442392"/>
          </a:xfrm>
          <a:prstGeom prst="rect">
            <a:avLst/>
          </a:prstGeom>
          <a:noFill/>
          <a:ln>
            <a:noFill/>
          </a:ln>
        </p:spPr>
        <p:txBody>
          <a:bodyPr anchorCtr="0" anchor="ctr" bIns="0" lIns="0" spcFirstLastPara="1" rIns="0" wrap="square" tIns="11375">
            <a:spAutoFit/>
          </a:bodyPr>
          <a:lstStyle/>
          <a:p>
            <a:pPr indent="0" lvl="0" marL="861981" marR="4559"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The Ideal Switching Action of the  BJT</a:t>
            </a:r>
            <a:endParaRPr/>
          </a:p>
        </p:txBody>
      </p:sp>
      <p:sp>
        <p:nvSpPr>
          <p:cNvPr id="201" name="Google Shape;201;p23"/>
          <p:cNvSpPr txBox="1"/>
          <p:nvPr>
            <p:ph idx="11" type="ftr"/>
          </p:nvPr>
        </p:nvSpPr>
        <p:spPr>
          <a:xfrm>
            <a:off x="4046450" y="6149422"/>
            <a:ext cx="1466850" cy="195596"/>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None/>
            </a:pPr>
            <a:r>
              <a:rPr lang="en-US"/>
              <a:t>KirtiP_Digital Design</a:t>
            </a:r>
            <a:endParaRPr/>
          </a:p>
        </p:txBody>
      </p:sp>
      <p:sp>
        <p:nvSpPr>
          <p:cNvPr id="202" name="Google Shape;202;p23"/>
          <p:cNvSpPr txBox="1"/>
          <p:nvPr/>
        </p:nvSpPr>
        <p:spPr>
          <a:xfrm>
            <a:off x="1596274" y="2061658"/>
            <a:ext cx="5952258" cy="1434396"/>
          </a:xfrm>
          <a:prstGeom prst="rect">
            <a:avLst/>
          </a:prstGeom>
          <a:noFill/>
          <a:ln>
            <a:noFill/>
          </a:ln>
        </p:spPr>
        <p:txBody>
          <a:bodyPr anchorCtr="0" anchor="t" bIns="0" lIns="0" spcFirstLastPara="1" rIns="0" wrap="square" tIns="10800">
            <a:spAutoFit/>
          </a:bodyPr>
          <a:lstStyle/>
          <a:p>
            <a:pPr indent="-307646" lvl="0" marL="319041" marR="0" rtl="0" algn="l">
              <a:spcBef>
                <a:spcPts val="0"/>
              </a:spcBef>
              <a:spcAft>
                <a:spcPts val="0"/>
              </a:spcAft>
              <a:buClr>
                <a:srgbClr val="554F8C"/>
              </a:buClr>
              <a:buSzPts val="1200"/>
              <a:buFont typeface="Helvetica Neue"/>
              <a:buChar char="■"/>
            </a:pPr>
            <a:r>
              <a:rPr lang="en-US" sz="2000">
                <a:solidFill>
                  <a:srgbClr val="363639"/>
                </a:solidFill>
                <a:latin typeface="Times New Roman"/>
                <a:ea typeface="Times New Roman"/>
                <a:cs typeface="Times New Roman"/>
                <a:sym typeface="Times New Roman"/>
              </a:rPr>
              <a:t>Consider a bipolar transistor in logic circuits</a:t>
            </a:r>
            <a:endParaRPr sz="2000">
              <a:solidFill>
                <a:schemeClr val="dk1"/>
              </a:solidFill>
              <a:latin typeface="Times New Roman"/>
              <a:ea typeface="Times New Roman"/>
              <a:cs typeface="Times New Roman"/>
              <a:sym typeface="Times New Roman"/>
            </a:endParaRPr>
          </a:p>
          <a:p>
            <a:pPr indent="-256941" lvl="1" marL="677961" marR="0" rtl="0" algn="l">
              <a:spcBef>
                <a:spcPts val="18"/>
              </a:spcBef>
              <a:spcAft>
                <a:spcPts val="0"/>
              </a:spcAft>
              <a:buClr>
                <a:srgbClr val="ED1C24"/>
              </a:buClr>
              <a:buSzPts val="1111"/>
              <a:buFont typeface="Helvetica Neue"/>
              <a:buChar char="■"/>
            </a:pPr>
            <a:r>
              <a:rPr b="0" i="0" lang="en-US" sz="2000" u="none" cap="none" strike="noStrike">
                <a:solidFill>
                  <a:srgbClr val="363639"/>
                </a:solidFill>
                <a:latin typeface="Times New Roman"/>
                <a:ea typeface="Times New Roman"/>
                <a:cs typeface="Times New Roman"/>
                <a:sym typeface="Times New Roman"/>
              </a:rPr>
              <a:t>It is operated in either two states</a:t>
            </a:r>
            <a:endParaRPr b="0" i="0" sz="2000" u="none" cap="none" strike="noStrike">
              <a:solidFill>
                <a:schemeClr val="dk1"/>
              </a:solidFill>
              <a:latin typeface="Times New Roman"/>
              <a:ea typeface="Times New Roman"/>
              <a:cs typeface="Times New Roman"/>
              <a:sym typeface="Times New Roman"/>
            </a:endParaRPr>
          </a:p>
          <a:p>
            <a:pPr indent="-256941" lvl="1" marL="677961" marR="0" rtl="0" algn="l">
              <a:lnSpc>
                <a:spcPct val="96700"/>
              </a:lnSpc>
              <a:spcBef>
                <a:spcPts val="0"/>
              </a:spcBef>
              <a:spcAft>
                <a:spcPts val="0"/>
              </a:spcAft>
              <a:buClr>
                <a:srgbClr val="ED1C24"/>
              </a:buClr>
              <a:buSzPts val="1111"/>
              <a:buFont typeface="Helvetica Neue"/>
              <a:buChar char="■"/>
            </a:pPr>
            <a:r>
              <a:rPr b="0" i="0" lang="en-US" sz="2000" u="none" cap="none" strike="noStrike">
                <a:solidFill>
                  <a:srgbClr val="363639"/>
                </a:solidFill>
                <a:latin typeface="Times New Roman"/>
                <a:ea typeface="Times New Roman"/>
                <a:cs typeface="Times New Roman"/>
                <a:sym typeface="Times New Roman"/>
              </a:rPr>
              <a:t>It produces the two logic levels</a:t>
            </a:r>
            <a:endParaRPr b="0" i="0" sz="2000" u="none" cap="none" strike="noStrike">
              <a:solidFill>
                <a:schemeClr val="dk1"/>
              </a:solidFill>
              <a:latin typeface="Times New Roman"/>
              <a:ea typeface="Times New Roman"/>
              <a:cs typeface="Times New Roman"/>
              <a:sym typeface="Times New Roman"/>
            </a:endParaRPr>
          </a:p>
          <a:p>
            <a:pPr indent="-2461173" lvl="0" marL="3292387" marR="4559" rtl="0" algn="l">
              <a:lnSpc>
                <a:spcPct val="107700"/>
              </a:lnSpc>
              <a:spcBef>
                <a:spcPts val="67"/>
              </a:spcBef>
              <a:spcAft>
                <a:spcPts val="0"/>
              </a:spcAft>
              <a:buNone/>
            </a:pPr>
            <a:r>
              <a:rPr lang="en-US" sz="2000">
                <a:solidFill>
                  <a:srgbClr val="363639"/>
                </a:solidFill>
                <a:latin typeface="Times New Roman"/>
                <a:ea typeface="Times New Roman"/>
                <a:cs typeface="Times New Roman"/>
                <a:sym typeface="Times New Roman"/>
              </a:rPr>
              <a:t>Fully conducting state -	saturated/turned on  or</a:t>
            </a:r>
            <a:endParaRPr sz="2000">
              <a:solidFill>
                <a:schemeClr val="dk1"/>
              </a:solidFill>
              <a:latin typeface="Times New Roman"/>
              <a:ea typeface="Times New Roman"/>
              <a:cs typeface="Times New Roman"/>
              <a:sym typeface="Times New Roman"/>
            </a:endParaRPr>
          </a:p>
          <a:p>
            <a:pPr indent="0" lvl="0" marL="831216" marR="0" rtl="0" algn="l">
              <a:lnSpc>
                <a:spcPct val="104100"/>
              </a:lnSpc>
              <a:spcBef>
                <a:spcPts val="0"/>
              </a:spcBef>
              <a:spcAft>
                <a:spcPts val="0"/>
              </a:spcAft>
              <a:buNone/>
            </a:pPr>
            <a:r>
              <a:rPr lang="en-US" sz="2000">
                <a:solidFill>
                  <a:srgbClr val="363639"/>
                </a:solidFill>
                <a:latin typeface="Times New Roman"/>
                <a:ea typeface="Times New Roman"/>
                <a:cs typeface="Times New Roman"/>
                <a:sym typeface="Times New Roman"/>
              </a:rPr>
              <a:t>Fully non-conducting statecut-off state</a:t>
            </a:r>
            <a:endParaRPr sz="2000">
              <a:solidFill>
                <a:schemeClr val="dk1"/>
              </a:solidFill>
              <a:latin typeface="Times New Roman"/>
              <a:ea typeface="Times New Roman"/>
              <a:cs typeface="Times New Roman"/>
              <a:sym typeface="Times New Roman"/>
            </a:endParaRPr>
          </a:p>
        </p:txBody>
      </p:sp>
      <p:sp>
        <p:nvSpPr>
          <p:cNvPr id="203" name="Google Shape;203;p23"/>
          <p:cNvSpPr/>
          <p:nvPr/>
        </p:nvSpPr>
        <p:spPr>
          <a:xfrm>
            <a:off x="2286002" y="3753746"/>
            <a:ext cx="4849091" cy="262486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23"/>
          <p:cNvSpPr txBox="1"/>
          <p:nvPr/>
        </p:nvSpPr>
        <p:spPr>
          <a:xfrm>
            <a:off x="8106299" y="6146797"/>
            <a:ext cx="157595" cy="210984"/>
          </a:xfrm>
          <a:prstGeom prst="rect">
            <a:avLst/>
          </a:prstGeom>
          <a:noFill/>
          <a:ln>
            <a:noFill/>
          </a:ln>
        </p:spPr>
        <p:txBody>
          <a:bodyPr anchorCtr="0" anchor="t" bIns="0" lIns="0" spcFirstLastPara="1" rIns="0" wrap="square" tIns="10800">
            <a:spAutoFit/>
          </a:bodyPr>
          <a:lstStyle/>
          <a:p>
            <a:pPr indent="0" lvl="0" marL="34183" marR="0" rtl="0" algn="l">
              <a:spcBef>
                <a:spcPts val="0"/>
              </a:spcBef>
              <a:spcAft>
                <a:spcPts val="0"/>
              </a:spcAft>
              <a:buNone/>
            </a:pPr>
            <a:fld id="{00000000-1234-1234-1234-123412341234}" type="slidenum">
              <a:rPr lang="en-US" sz="1300">
                <a:solidFill>
                  <a:srgbClr val="363639"/>
                </a:solidFill>
                <a:latin typeface="Tahoma"/>
                <a:ea typeface="Tahoma"/>
                <a:cs typeface="Tahoma"/>
                <a:sym typeface="Tahoma"/>
              </a:rPr>
              <a:t>‹#›</a:t>
            </a:fld>
            <a:endParaRPr sz="1300">
              <a:solidFill>
                <a:schemeClr val="dk1"/>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658619" y="898415"/>
            <a:ext cx="5623214" cy="441817"/>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Transistor-Transistor Logic</a:t>
            </a:r>
            <a:endParaRPr b="1" sz="2800">
              <a:latin typeface="Times New Roman"/>
              <a:ea typeface="Times New Roman"/>
              <a:cs typeface="Times New Roman"/>
              <a:sym typeface="Times New Roman"/>
            </a:endParaRPr>
          </a:p>
        </p:txBody>
      </p:sp>
      <p:sp>
        <p:nvSpPr>
          <p:cNvPr id="210" name="Google Shape;210;p24"/>
          <p:cNvSpPr txBox="1"/>
          <p:nvPr>
            <p:ph idx="11" type="ftr"/>
          </p:nvPr>
        </p:nvSpPr>
        <p:spPr>
          <a:xfrm>
            <a:off x="4046450" y="6149422"/>
            <a:ext cx="1466850" cy="195596"/>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None/>
            </a:pPr>
            <a:r>
              <a:t/>
            </a:r>
            <a:endParaRPr/>
          </a:p>
        </p:txBody>
      </p:sp>
      <p:sp>
        <p:nvSpPr>
          <p:cNvPr id="211" name="Google Shape;211;p24"/>
          <p:cNvSpPr txBox="1"/>
          <p:nvPr/>
        </p:nvSpPr>
        <p:spPr>
          <a:xfrm>
            <a:off x="8106299" y="6146797"/>
            <a:ext cx="157595" cy="210984"/>
          </a:xfrm>
          <a:prstGeom prst="rect">
            <a:avLst/>
          </a:prstGeom>
          <a:noFill/>
          <a:ln>
            <a:noFill/>
          </a:ln>
        </p:spPr>
        <p:txBody>
          <a:bodyPr anchorCtr="0" anchor="t" bIns="0" lIns="0" spcFirstLastPara="1" rIns="0" wrap="square" tIns="10800">
            <a:spAutoFit/>
          </a:bodyPr>
          <a:lstStyle/>
          <a:p>
            <a:pPr indent="0" lvl="0" marL="34183" marR="0" rtl="0" algn="l">
              <a:spcBef>
                <a:spcPts val="0"/>
              </a:spcBef>
              <a:spcAft>
                <a:spcPts val="0"/>
              </a:spcAft>
              <a:buNone/>
            </a:pPr>
            <a:fld id="{00000000-1234-1234-1234-123412341234}" type="slidenum">
              <a:rPr lang="en-US" sz="1300">
                <a:solidFill>
                  <a:srgbClr val="363639"/>
                </a:solidFill>
                <a:latin typeface="Tahoma"/>
                <a:ea typeface="Tahoma"/>
                <a:cs typeface="Tahoma"/>
                <a:sym typeface="Tahoma"/>
              </a:rPr>
              <a:t>‹#›</a:t>
            </a:fld>
            <a:endParaRPr sz="1300">
              <a:solidFill>
                <a:schemeClr val="dk1"/>
              </a:solidFill>
              <a:latin typeface="Tahoma"/>
              <a:ea typeface="Tahoma"/>
              <a:cs typeface="Tahoma"/>
              <a:sym typeface="Tahoma"/>
            </a:endParaRPr>
          </a:p>
        </p:txBody>
      </p:sp>
      <p:sp>
        <p:nvSpPr>
          <p:cNvPr id="212" name="Google Shape;212;p24"/>
          <p:cNvSpPr txBox="1"/>
          <p:nvPr/>
        </p:nvSpPr>
        <p:spPr>
          <a:xfrm>
            <a:off x="439238" y="1772816"/>
            <a:ext cx="8640960" cy="3872014"/>
          </a:xfrm>
          <a:prstGeom prst="rect">
            <a:avLst/>
          </a:prstGeom>
          <a:noFill/>
          <a:ln>
            <a:noFill/>
          </a:ln>
        </p:spPr>
        <p:txBody>
          <a:bodyPr anchorCtr="0" anchor="t" bIns="0" lIns="0" spcFirstLastPara="1" rIns="0" wrap="square" tIns="62650">
            <a:spAutoFit/>
          </a:bodyPr>
          <a:lstStyle/>
          <a:p>
            <a:pPr indent="-307646" lvl="0" marL="319041" marR="311066" rtl="0" algn="l">
              <a:lnSpc>
                <a:spcPct val="86600"/>
              </a:lnSpc>
              <a:spcBef>
                <a:spcPts val="0"/>
              </a:spcBef>
              <a:spcAft>
                <a:spcPts val="0"/>
              </a:spcAft>
              <a:buClr>
                <a:srgbClr val="554F8C"/>
              </a:buClr>
              <a:buSzPts val="1200"/>
              <a:buFont typeface="Helvetica Neue"/>
              <a:buChar char="■"/>
            </a:pPr>
            <a:r>
              <a:rPr lang="en-US" sz="2000">
                <a:solidFill>
                  <a:srgbClr val="363639"/>
                </a:solidFill>
                <a:latin typeface="Times New Roman"/>
                <a:ea typeface="Times New Roman"/>
                <a:cs typeface="Times New Roman"/>
                <a:sym typeface="Times New Roman"/>
              </a:rPr>
              <a:t>In Transistor-Transistor logic or just TTL, logic gates are built only  around transistors</a:t>
            </a:r>
            <a:endParaRPr sz="2000">
              <a:solidFill>
                <a:schemeClr val="dk1"/>
              </a:solidFill>
              <a:latin typeface="Times New Roman"/>
              <a:ea typeface="Times New Roman"/>
              <a:cs typeface="Times New Roman"/>
              <a:sym typeface="Times New Roman"/>
            </a:endParaRPr>
          </a:p>
          <a:p>
            <a:pPr indent="-307646" lvl="0" marL="319041" marR="0" rtl="0" algn="l">
              <a:spcBef>
                <a:spcPts val="9"/>
              </a:spcBef>
              <a:spcAft>
                <a:spcPts val="0"/>
              </a:spcAft>
              <a:buClr>
                <a:srgbClr val="554F8C"/>
              </a:buClr>
              <a:buSzPts val="1200"/>
              <a:buFont typeface="Helvetica Neue"/>
              <a:buChar char="■"/>
            </a:pPr>
            <a:r>
              <a:rPr lang="en-US" sz="2000">
                <a:solidFill>
                  <a:srgbClr val="363639"/>
                </a:solidFill>
                <a:latin typeface="Times New Roman"/>
                <a:ea typeface="Times New Roman"/>
                <a:cs typeface="Times New Roman"/>
                <a:sym typeface="Times New Roman"/>
              </a:rPr>
              <a:t>TTL was developed in 1965</a:t>
            </a:r>
            <a:endParaRPr sz="2000">
              <a:solidFill>
                <a:schemeClr val="dk1"/>
              </a:solidFill>
              <a:latin typeface="Times New Roman"/>
              <a:ea typeface="Times New Roman"/>
              <a:cs typeface="Times New Roman"/>
              <a:sym typeface="Times New Roman"/>
            </a:endParaRPr>
          </a:p>
          <a:p>
            <a:pPr indent="-308216" lvl="0" marL="319041" marR="85457" rtl="0" algn="l">
              <a:lnSpc>
                <a:spcPct val="86600"/>
              </a:lnSpc>
              <a:spcBef>
                <a:spcPts val="412"/>
              </a:spcBef>
              <a:spcAft>
                <a:spcPts val="0"/>
              </a:spcAft>
              <a:buClr>
                <a:srgbClr val="554F8C"/>
              </a:buClr>
              <a:buSzPts val="1200"/>
              <a:buFont typeface="Helvetica Neue"/>
              <a:buChar char="■"/>
            </a:pPr>
            <a:r>
              <a:rPr lang="en-US" sz="2000">
                <a:solidFill>
                  <a:srgbClr val="363639"/>
                </a:solidFill>
                <a:latin typeface="Times New Roman"/>
                <a:ea typeface="Times New Roman"/>
                <a:cs typeface="Times New Roman"/>
                <a:sym typeface="Times New Roman"/>
              </a:rPr>
              <a:t>Through the years basic TTL has been improved to meet performance  requirements. There are many versions or families of TTL. For  example</a:t>
            </a:r>
            <a:endParaRPr sz="2000">
              <a:solidFill>
                <a:schemeClr val="dk1"/>
              </a:solidFill>
              <a:latin typeface="Times New Roman"/>
              <a:ea typeface="Times New Roman"/>
              <a:cs typeface="Times New Roman"/>
              <a:sym typeface="Times New Roman"/>
            </a:endParaRPr>
          </a:p>
          <a:p>
            <a:pPr indent="-256941" lvl="1" marL="677961" marR="0" rtl="0" algn="l">
              <a:spcBef>
                <a:spcPts val="18"/>
              </a:spcBef>
              <a:spcAft>
                <a:spcPts val="0"/>
              </a:spcAft>
              <a:buClr>
                <a:srgbClr val="ED1C24"/>
              </a:buClr>
              <a:buSzPts val="1111"/>
              <a:buFont typeface="Helvetica Neue"/>
              <a:buChar char="■"/>
            </a:pPr>
            <a:r>
              <a:rPr b="0" i="0" lang="en-US" sz="2000" u="none" cap="none" strike="noStrike">
                <a:solidFill>
                  <a:srgbClr val="363639"/>
                </a:solidFill>
                <a:latin typeface="Times New Roman"/>
                <a:ea typeface="Times New Roman"/>
                <a:cs typeface="Times New Roman"/>
                <a:sym typeface="Times New Roman"/>
              </a:rPr>
              <a:t>Standard TTL</a:t>
            </a:r>
            <a:endParaRPr b="0" i="0" sz="2000" u="none" cap="none" strike="noStrike">
              <a:solidFill>
                <a:schemeClr val="dk1"/>
              </a:solidFill>
              <a:latin typeface="Times New Roman"/>
              <a:ea typeface="Times New Roman"/>
              <a:cs typeface="Times New Roman"/>
              <a:sym typeface="Times New Roman"/>
            </a:endParaRPr>
          </a:p>
          <a:p>
            <a:pPr indent="-256941" lvl="1" marL="677961" marR="0" rtl="0" algn="l">
              <a:spcBef>
                <a:spcPts val="4"/>
              </a:spcBef>
              <a:spcAft>
                <a:spcPts val="0"/>
              </a:spcAft>
              <a:buClr>
                <a:srgbClr val="ED1C24"/>
              </a:buClr>
              <a:buSzPts val="1111"/>
              <a:buFont typeface="Helvetica Neue"/>
              <a:buChar char="■"/>
            </a:pPr>
            <a:r>
              <a:rPr b="0" i="0" lang="en-US" sz="2000" u="none" cap="none" strike="noStrike">
                <a:solidFill>
                  <a:srgbClr val="363639"/>
                </a:solidFill>
                <a:latin typeface="Times New Roman"/>
                <a:ea typeface="Times New Roman"/>
                <a:cs typeface="Times New Roman"/>
                <a:sym typeface="Times New Roman"/>
              </a:rPr>
              <a:t>High Speed TTL (twice as fast, twice as much power)</a:t>
            </a:r>
            <a:endParaRPr b="0" i="0" sz="2000" u="none" cap="none" strike="noStrike">
              <a:solidFill>
                <a:schemeClr val="dk1"/>
              </a:solidFill>
              <a:latin typeface="Times New Roman"/>
              <a:ea typeface="Times New Roman"/>
              <a:cs typeface="Times New Roman"/>
              <a:sym typeface="Times New Roman"/>
            </a:endParaRPr>
          </a:p>
          <a:p>
            <a:pPr indent="-256941" lvl="1" marL="677961" marR="0" rtl="0" algn="l">
              <a:spcBef>
                <a:spcPts val="0"/>
              </a:spcBef>
              <a:spcAft>
                <a:spcPts val="0"/>
              </a:spcAft>
              <a:buClr>
                <a:srgbClr val="ED1C24"/>
              </a:buClr>
              <a:buSzPts val="1111"/>
              <a:buFont typeface="Helvetica Neue"/>
              <a:buChar char="■"/>
            </a:pPr>
            <a:r>
              <a:rPr b="0" i="0" lang="en-US" sz="2000" u="none" cap="none" strike="noStrike">
                <a:solidFill>
                  <a:srgbClr val="363639"/>
                </a:solidFill>
                <a:latin typeface="Times New Roman"/>
                <a:ea typeface="Times New Roman"/>
                <a:cs typeface="Times New Roman"/>
                <a:sym typeface="Times New Roman"/>
              </a:rPr>
              <a:t>Low Power TTL (1/10 the speed, 1/10 the power of “standard" TTL)</a:t>
            </a:r>
            <a:endParaRPr b="0" i="0" sz="2000" u="none" cap="none" strike="noStrike">
              <a:solidFill>
                <a:schemeClr val="dk1"/>
              </a:solidFill>
              <a:latin typeface="Times New Roman"/>
              <a:ea typeface="Times New Roman"/>
              <a:cs typeface="Times New Roman"/>
              <a:sym typeface="Times New Roman"/>
            </a:endParaRPr>
          </a:p>
          <a:p>
            <a:pPr indent="-256941" lvl="1" marL="677961" marR="0" rtl="0" algn="l">
              <a:lnSpc>
                <a:spcPct val="96700"/>
              </a:lnSpc>
              <a:spcBef>
                <a:spcPts val="0"/>
              </a:spcBef>
              <a:spcAft>
                <a:spcPts val="0"/>
              </a:spcAft>
              <a:buClr>
                <a:srgbClr val="ED1C24"/>
              </a:buClr>
              <a:buSzPts val="1111"/>
              <a:buFont typeface="Helvetica Neue"/>
              <a:buChar char="■"/>
            </a:pPr>
            <a:r>
              <a:rPr b="0" i="0" lang="en-US" sz="2000" u="none" cap="none" strike="noStrike">
                <a:solidFill>
                  <a:srgbClr val="363639"/>
                </a:solidFill>
                <a:latin typeface="Times New Roman"/>
                <a:ea typeface="Times New Roman"/>
                <a:cs typeface="Times New Roman"/>
                <a:sym typeface="Times New Roman"/>
              </a:rPr>
              <a:t>Schhottky TTL etc. (for high-frequency uses )</a:t>
            </a:r>
            <a:endParaRPr b="0" i="0" sz="2000" u="none" cap="none" strike="noStrike">
              <a:solidFill>
                <a:schemeClr val="dk1"/>
              </a:solidFill>
              <a:latin typeface="Times New Roman"/>
              <a:ea typeface="Times New Roman"/>
              <a:cs typeface="Times New Roman"/>
              <a:sym typeface="Times New Roman"/>
            </a:endParaRPr>
          </a:p>
          <a:p>
            <a:pPr indent="-307646" lvl="0" marL="319041" marR="4559" rtl="0" algn="l">
              <a:lnSpc>
                <a:spcPct val="86600"/>
              </a:lnSpc>
              <a:spcBef>
                <a:spcPts val="404"/>
              </a:spcBef>
              <a:spcAft>
                <a:spcPts val="0"/>
              </a:spcAft>
              <a:buClr>
                <a:srgbClr val="554F8C"/>
              </a:buClr>
              <a:buSzPts val="1200"/>
              <a:buFont typeface="Helvetica Neue"/>
              <a:buChar char="■"/>
            </a:pPr>
            <a:r>
              <a:rPr lang="en-US" sz="2000">
                <a:solidFill>
                  <a:srgbClr val="363639"/>
                </a:solidFill>
                <a:latin typeface="Times New Roman"/>
                <a:ea typeface="Times New Roman"/>
                <a:cs typeface="Times New Roman"/>
                <a:sym typeface="Times New Roman"/>
              </a:rPr>
              <a:t>Here we will discuss only basic TTL. Typically, all TTL logic families  have three configurations for outputs</a:t>
            </a:r>
            <a:endParaRPr sz="2000">
              <a:solidFill>
                <a:schemeClr val="dk1"/>
              </a:solidFill>
              <a:latin typeface="Times New Roman"/>
              <a:ea typeface="Times New Roman"/>
              <a:cs typeface="Times New Roman"/>
              <a:sym typeface="Times New Roman"/>
            </a:endParaRPr>
          </a:p>
          <a:p>
            <a:pPr indent="-256941" lvl="1" marL="677961" marR="0" rtl="0" algn="l">
              <a:spcBef>
                <a:spcPts val="27"/>
              </a:spcBef>
              <a:spcAft>
                <a:spcPts val="0"/>
              </a:spcAft>
              <a:buClr>
                <a:srgbClr val="ED1C24"/>
              </a:buClr>
              <a:buSzPts val="1111"/>
              <a:buFont typeface="Helvetica Neue"/>
              <a:buChar char="■"/>
            </a:pPr>
            <a:r>
              <a:rPr b="0" i="0" lang="en-US" sz="2000" u="none" cap="none" strike="noStrike">
                <a:solidFill>
                  <a:srgbClr val="363639"/>
                </a:solidFill>
                <a:latin typeface="Times New Roman"/>
                <a:ea typeface="Times New Roman"/>
                <a:cs typeface="Times New Roman"/>
                <a:sym typeface="Times New Roman"/>
              </a:rPr>
              <a:t>Totem pole output</a:t>
            </a:r>
            <a:endParaRPr b="0" i="0" sz="2000" u="none" cap="none" strike="noStrike">
              <a:solidFill>
                <a:schemeClr val="dk1"/>
              </a:solidFill>
              <a:latin typeface="Times New Roman"/>
              <a:ea typeface="Times New Roman"/>
              <a:cs typeface="Times New Roman"/>
              <a:sym typeface="Times New Roman"/>
            </a:endParaRPr>
          </a:p>
          <a:p>
            <a:pPr indent="-256941" lvl="1" marL="677961" marR="0" rtl="0" algn="l">
              <a:spcBef>
                <a:spcPts val="0"/>
              </a:spcBef>
              <a:spcAft>
                <a:spcPts val="0"/>
              </a:spcAft>
              <a:buClr>
                <a:srgbClr val="ED1C24"/>
              </a:buClr>
              <a:buSzPts val="1111"/>
              <a:buFont typeface="Helvetica Neue"/>
              <a:buChar char="■"/>
            </a:pPr>
            <a:r>
              <a:rPr b="0" i="0" lang="en-US" sz="2000" u="none" cap="none" strike="noStrike">
                <a:solidFill>
                  <a:srgbClr val="363639"/>
                </a:solidFill>
                <a:latin typeface="Times New Roman"/>
                <a:ea typeface="Times New Roman"/>
                <a:cs typeface="Times New Roman"/>
                <a:sym typeface="Times New Roman"/>
              </a:rPr>
              <a:t>Open collector output</a:t>
            </a:r>
            <a:endParaRPr b="0" i="0" sz="2000" u="none" cap="none" strike="noStrike">
              <a:solidFill>
                <a:schemeClr val="dk1"/>
              </a:solidFill>
              <a:latin typeface="Times New Roman"/>
              <a:ea typeface="Times New Roman"/>
              <a:cs typeface="Times New Roman"/>
              <a:sym typeface="Times New Roman"/>
            </a:endParaRPr>
          </a:p>
          <a:p>
            <a:pPr indent="-256941" lvl="1" marL="677961" marR="0" rtl="0" algn="l">
              <a:spcBef>
                <a:spcPts val="0"/>
              </a:spcBef>
              <a:spcAft>
                <a:spcPts val="0"/>
              </a:spcAft>
              <a:buClr>
                <a:srgbClr val="ED1C24"/>
              </a:buClr>
              <a:buSzPts val="1111"/>
              <a:buFont typeface="Helvetica Neue"/>
              <a:buChar char="■"/>
            </a:pPr>
            <a:r>
              <a:rPr b="0" i="0" lang="en-US" sz="2000" u="none" cap="none" strike="noStrike">
                <a:solidFill>
                  <a:srgbClr val="363639"/>
                </a:solidFill>
                <a:latin typeface="Times New Roman"/>
                <a:ea typeface="Times New Roman"/>
                <a:cs typeface="Times New Roman"/>
                <a:sym typeface="Times New Roman"/>
              </a:rPr>
              <a:t>Tristate output</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2122297" y="330914"/>
            <a:ext cx="4898390" cy="443070"/>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TTL family evolution</a:t>
            </a:r>
            <a:endParaRPr/>
          </a:p>
        </p:txBody>
      </p:sp>
      <p:sp>
        <p:nvSpPr>
          <p:cNvPr id="218" name="Google Shape;218;p25"/>
          <p:cNvSpPr txBox="1"/>
          <p:nvPr>
            <p:ph idx="12" type="sldNum"/>
          </p:nvPr>
        </p:nvSpPr>
        <p:spPr>
          <a:xfrm>
            <a:off x="8161528" y="6294656"/>
            <a:ext cx="229234" cy="222250"/>
          </a:xfrm>
          <a:prstGeom prst="rect">
            <a:avLst/>
          </a:prstGeom>
          <a:noFill/>
          <a:ln>
            <a:noFill/>
          </a:ln>
        </p:spPr>
        <p:txBody>
          <a:bodyPr anchorCtr="0" anchor="ctr" bIns="0" lIns="0" spcFirstLastPara="1" rIns="0" wrap="square" tIns="0">
            <a:spAutoFit/>
          </a:bodyPr>
          <a:lstStyle/>
          <a:p>
            <a:pPr indent="0" lvl="0" marL="25400" rtl="0" algn="r">
              <a:lnSpc>
                <a:spcPct val="135416"/>
              </a:lnSpc>
              <a:spcBef>
                <a:spcPts val="0"/>
              </a:spcBef>
              <a:spcAft>
                <a:spcPts val="0"/>
              </a:spcAft>
              <a:buNone/>
            </a:pPr>
            <a:fld id="{00000000-1234-1234-1234-123412341234}" type="slidenum">
              <a:rPr lang="en-US"/>
              <a:t>‹#›</a:t>
            </a:fld>
            <a:endParaRPr/>
          </a:p>
        </p:txBody>
      </p:sp>
      <p:sp>
        <p:nvSpPr>
          <p:cNvPr id="219" name="Google Shape;219;p25"/>
          <p:cNvSpPr/>
          <p:nvPr/>
        </p:nvSpPr>
        <p:spPr>
          <a:xfrm>
            <a:off x="1043608" y="1481431"/>
            <a:ext cx="6768752" cy="388681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25"/>
          <p:cNvSpPr/>
          <p:nvPr/>
        </p:nvSpPr>
        <p:spPr>
          <a:xfrm>
            <a:off x="228600" y="1371600"/>
            <a:ext cx="2667000" cy="4114800"/>
          </a:xfrm>
          <a:custGeom>
            <a:rect b="b" l="l" r="r" t="t"/>
            <a:pathLst>
              <a:path extrusionOk="0" h="4114800" w="2667000">
                <a:moveTo>
                  <a:pt x="0" y="0"/>
                </a:moveTo>
                <a:lnTo>
                  <a:pt x="2667000" y="0"/>
                </a:lnTo>
                <a:lnTo>
                  <a:pt x="2667000" y="4114800"/>
                </a:lnTo>
                <a:lnTo>
                  <a:pt x="0" y="4114800"/>
                </a:lnTo>
                <a:lnTo>
                  <a:pt x="0" y="0"/>
                </a:lnTo>
                <a:close/>
              </a:path>
            </a:pathLst>
          </a:custGeom>
          <a:noFill/>
          <a:ln cap="flat" cmpd="sng" w="9525">
            <a:solidFill>
              <a:srgbClr val="FF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25"/>
          <p:cNvSpPr txBox="1"/>
          <p:nvPr/>
        </p:nvSpPr>
        <p:spPr>
          <a:xfrm>
            <a:off x="307340" y="5603113"/>
            <a:ext cx="2414270" cy="7569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400">
                <a:solidFill>
                  <a:srgbClr val="FF0000"/>
                </a:solidFill>
                <a:latin typeface="Arial"/>
                <a:ea typeface="Arial"/>
                <a:cs typeface="Arial"/>
                <a:sym typeface="Arial"/>
              </a:rPr>
              <a:t>Legacy: don’t use  in new designs</a:t>
            </a:r>
            <a:endParaRPr sz="2400">
              <a:solidFill>
                <a:schemeClr val="dk1"/>
              </a:solidFill>
              <a:latin typeface="Arial"/>
              <a:ea typeface="Arial"/>
              <a:cs typeface="Arial"/>
              <a:sym typeface="Arial"/>
            </a:endParaRPr>
          </a:p>
        </p:txBody>
      </p:sp>
      <p:sp>
        <p:nvSpPr>
          <p:cNvPr id="222" name="Google Shape;222;p25"/>
          <p:cNvSpPr/>
          <p:nvPr/>
        </p:nvSpPr>
        <p:spPr>
          <a:xfrm>
            <a:off x="3200400" y="2819400"/>
            <a:ext cx="5715000" cy="2667000"/>
          </a:xfrm>
          <a:custGeom>
            <a:rect b="b" l="l" r="r" t="t"/>
            <a:pathLst>
              <a:path extrusionOk="0" h="2667000" w="5715000">
                <a:moveTo>
                  <a:pt x="0" y="0"/>
                </a:moveTo>
                <a:lnTo>
                  <a:pt x="5715000" y="0"/>
                </a:lnTo>
                <a:lnTo>
                  <a:pt x="5715000" y="2667000"/>
                </a:lnTo>
                <a:lnTo>
                  <a:pt x="0" y="2667000"/>
                </a:lnTo>
                <a:lnTo>
                  <a:pt x="0" y="0"/>
                </a:lnTo>
                <a:close/>
              </a:path>
            </a:pathLst>
          </a:custGeom>
          <a:noFill/>
          <a:ln cap="flat" cmpd="sng" w="9525">
            <a:solidFill>
              <a:srgbClr val="008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25"/>
          <p:cNvSpPr txBox="1"/>
          <p:nvPr/>
        </p:nvSpPr>
        <p:spPr>
          <a:xfrm>
            <a:off x="3263265" y="5603113"/>
            <a:ext cx="251523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rgbClr val="008000"/>
                </a:solidFill>
                <a:latin typeface="Arial"/>
                <a:ea typeface="Arial"/>
                <a:cs typeface="Arial"/>
                <a:sym typeface="Arial"/>
              </a:rPr>
              <a:t>Widely used today</a:t>
            </a:r>
            <a:endParaRPr sz="24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1533928" y="1469457"/>
            <a:ext cx="2830945" cy="441817"/>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Part Numbers</a:t>
            </a:r>
            <a:endParaRPr b="1" sz="2800">
              <a:latin typeface="Times New Roman"/>
              <a:ea typeface="Times New Roman"/>
              <a:cs typeface="Times New Roman"/>
              <a:sym typeface="Times New Roman"/>
            </a:endParaRPr>
          </a:p>
        </p:txBody>
      </p:sp>
      <p:sp>
        <p:nvSpPr>
          <p:cNvPr id="229" name="Google Shape;229;p26"/>
          <p:cNvSpPr txBox="1"/>
          <p:nvPr>
            <p:ph idx="11" type="ftr"/>
          </p:nvPr>
        </p:nvSpPr>
        <p:spPr>
          <a:xfrm>
            <a:off x="4046450" y="6149422"/>
            <a:ext cx="1466850" cy="195596"/>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None/>
            </a:pPr>
            <a:r>
              <a:t/>
            </a:r>
            <a:endParaRPr/>
          </a:p>
        </p:txBody>
      </p:sp>
      <p:sp>
        <p:nvSpPr>
          <p:cNvPr id="230" name="Google Shape;230;p26"/>
          <p:cNvSpPr txBox="1"/>
          <p:nvPr/>
        </p:nvSpPr>
        <p:spPr>
          <a:xfrm>
            <a:off x="1319183" y="2196128"/>
            <a:ext cx="6923232" cy="507066"/>
          </a:xfrm>
          <a:prstGeom prst="rect">
            <a:avLst/>
          </a:prstGeom>
          <a:noFill/>
          <a:ln>
            <a:noFill/>
          </a:ln>
        </p:spPr>
        <p:txBody>
          <a:bodyPr anchorCtr="0" anchor="t" bIns="0" lIns="0" spcFirstLastPara="1" rIns="0" wrap="square" tIns="62650">
            <a:spAutoFit/>
          </a:bodyPr>
          <a:lstStyle/>
          <a:p>
            <a:pPr indent="-308216" lvl="0" marL="319041" marR="4559" rtl="0" algn="l">
              <a:lnSpc>
                <a:spcPct val="96222"/>
              </a:lnSpc>
              <a:spcBef>
                <a:spcPts val="0"/>
              </a:spcBef>
              <a:spcAft>
                <a:spcPts val="0"/>
              </a:spcAft>
              <a:buClr>
                <a:srgbClr val="554F8C"/>
              </a:buClr>
              <a:buSzPts val="1080"/>
              <a:buFont typeface="Helvetica Neue"/>
              <a:buChar char="■"/>
            </a:pPr>
            <a:r>
              <a:rPr lang="en-US" sz="1800">
                <a:solidFill>
                  <a:srgbClr val="363639"/>
                </a:solidFill>
                <a:latin typeface="Times New Roman"/>
                <a:ea typeface="Times New Roman"/>
                <a:cs typeface="Times New Roman"/>
                <a:sym typeface="Times New Roman"/>
              </a:rPr>
              <a:t>Part numbers for 7400 TTL series logic devices often use the following  naming convention</a:t>
            </a:r>
            <a:endParaRPr sz="1800">
              <a:solidFill>
                <a:schemeClr val="dk1"/>
              </a:solidFill>
              <a:latin typeface="Times New Roman"/>
              <a:ea typeface="Times New Roman"/>
              <a:cs typeface="Times New Roman"/>
              <a:sym typeface="Times New Roman"/>
            </a:endParaRPr>
          </a:p>
        </p:txBody>
      </p:sp>
      <p:sp>
        <p:nvSpPr>
          <p:cNvPr id="231" name="Google Shape;231;p26"/>
          <p:cNvSpPr/>
          <p:nvPr/>
        </p:nvSpPr>
        <p:spPr>
          <a:xfrm>
            <a:off x="563187" y="2933475"/>
            <a:ext cx="8035636" cy="2689412"/>
          </a:xfrm>
          <a:custGeom>
            <a:rect b="b" l="l" r="r" t="t"/>
            <a:pathLst>
              <a:path extrusionOk="0" h="3048000" w="8839200">
                <a:moveTo>
                  <a:pt x="8839199" y="3047999"/>
                </a:moveTo>
                <a:lnTo>
                  <a:pt x="8839199" y="0"/>
                </a:lnTo>
                <a:lnTo>
                  <a:pt x="0" y="0"/>
                </a:lnTo>
                <a:lnTo>
                  <a:pt x="0" y="3047999"/>
                </a:lnTo>
                <a:lnTo>
                  <a:pt x="8839199" y="3047999"/>
                </a:lnTo>
                <a:close/>
              </a:path>
            </a:pathLst>
          </a:custGeom>
          <a:solidFill>
            <a:srgbClr val="FFF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26"/>
          <p:cNvSpPr txBox="1"/>
          <p:nvPr/>
        </p:nvSpPr>
        <p:spPr>
          <a:xfrm>
            <a:off x="3089562" y="3049345"/>
            <a:ext cx="2763982" cy="457209"/>
          </a:xfrm>
          <a:prstGeom prst="rect">
            <a:avLst/>
          </a:prstGeom>
          <a:noFill/>
          <a:ln>
            <a:noFill/>
          </a:ln>
        </p:spPr>
        <p:txBody>
          <a:bodyPr anchorCtr="0" anchor="t" bIns="0" lIns="0" spcFirstLastPara="1" rIns="0" wrap="square" tIns="10800">
            <a:spAutoFit/>
          </a:bodyPr>
          <a:lstStyle/>
          <a:p>
            <a:pPr indent="0" lvl="0" marL="0" marR="0" rtl="0" algn="l">
              <a:spcBef>
                <a:spcPts val="0"/>
              </a:spcBef>
              <a:spcAft>
                <a:spcPts val="0"/>
              </a:spcAft>
              <a:buNone/>
            </a:pPr>
            <a:r>
              <a:rPr b="1" lang="en-US" sz="2900" u="sng">
                <a:solidFill>
                  <a:srgbClr val="ED1C24"/>
                </a:solidFill>
                <a:latin typeface="Times New Roman"/>
                <a:ea typeface="Times New Roman"/>
                <a:cs typeface="Times New Roman"/>
                <a:sym typeface="Times New Roman"/>
              </a:rPr>
              <a:t>SN</a:t>
            </a:r>
            <a:r>
              <a:rPr b="1" lang="en-US" sz="2900">
                <a:solidFill>
                  <a:srgbClr val="ED1C24"/>
                </a:solidFill>
                <a:latin typeface="Times New Roman"/>
                <a:ea typeface="Times New Roman"/>
                <a:cs typeface="Times New Roman"/>
                <a:sym typeface="Times New Roman"/>
              </a:rPr>
              <a:t> </a:t>
            </a:r>
            <a:r>
              <a:rPr b="1" lang="en-US" sz="2900" u="sng">
                <a:solidFill>
                  <a:srgbClr val="ED1C24"/>
                </a:solidFill>
                <a:latin typeface="Times New Roman"/>
                <a:ea typeface="Times New Roman"/>
                <a:cs typeface="Times New Roman"/>
                <a:sym typeface="Times New Roman"/>
              </a:rPr>
              <a:t>74</a:t>
            </a:r>
            <a:r>
              <a:rPr b="1" lang="en-US" sz="2900">
                <a:solidFill>
                  <a:srgbClr val="ED1C24"/>
                </a:solidFill>
                <a:latin typeface="Times New Roman"/>
                <a:ea typeface="Times New Roman"/>
                <a:cs typeface="Times New Roman"/>
                <a:sym typeface="Times New Roman"/>
              </a:rPr>
              <a:t> </a:t>
            </a:r>
            <a:r>
              <a:rPr b="1" lang="en-US" sz="2900" u="sng">
                <a:solidFill>
                  <a:srgbClr val="ED1C24"/>
                </a:solidFill>
                <a:latin typeface="Times New Roman"/>
                <a:ea typeface="Times New Roman"/>
                <a:cs typeface="Times New Roman"/>
                <a:sym typeface="Times New Roman"/>
              </a:rPr>
              <a:t>ALS</a:t>
            </a:r>
            <a:r>
              <a:rPr b="1" lang="en-US" sz="2900">
                <a:solidFill>
                  <a:srgbClr val="ED1C24"/>
                </a:solidFill>
                <a:latin typeface="Times New Roman"/>
                <a:ea typeface="Times New Roman"/>
                <a:cs typeface="Times New Roman"/>
                <a:sym typeface="Times New Roman"/>
              </a:rPr>
              <a:t> </a:t>
            </a:r>
            <a:r>
              <a:rPr b="1" lang="en-US" sz="2900" u="sng">
                <a:solidFill>
                  <a:srgbClr val="ED1C24"/>
                </a:solidFill>
                <a:latin typeface="Times New Roman"/>
                <a:ea typeface="Times New Roman"/>
                <a:cs typeface="Times New Roman"/>
                <a:sym typeface="Times New Roman"/>
              </a:rPr>
              <a:t>245</a:t>
            </a:r>
            <a:r>
              <a:rPr b="1" lang="en-US" sz="2900">
                <a:solidFill>
                  <a:srgbClr val="ED1C24"/>
                </a:solidFill>
                <a:latin typeface="Times New Roman"/>
                <a:ea typeface="Times New Roman"/>
                <a:cs typeface="Times New Roman"/>
                <a:sym typeface="Times New Roman"/>
              </a:rPr>
              <a:t> </a:t>
            </a:r>
            <a:r>
              <a:rPr b="1" lang="en-US" sz="2900" u="sng">
                <a:solidFill>
                  <a:srgbClr val="ED1C24"/>
                </a:solidFill>
                <a:latin typeface="Times New Roman"/>
                <a:ea typeface="Times New Roman"/>
                <a:cs typeface="Times New Roman"/>
                <a:sym typeface="Times New Roman"/>
              </a:rPr>
              <a:t>A</a:t>
            </a:r>
            <a:endParaRPr sz="2900">
              <a:solidFill>
                <a:schemeClr val="dk1"/>
              </a:solidFill>
              <a:latin typeface="Times New Roman"/>
              <a:ea typeface="Times New Roman"/>
              <a:cs typeface="Times New Roman"/>
              <a:sym typeface="Times New Roman"/>
            </a:endParaRPr>
          </a:p>
        </p:txBody>
      </p:sp>
      <p:grpSp>
        <p:nvGrpSpPr>
          <p:cNvPr id="233" name="Google Shape;233;p26"/>
          <p:cNvGrpSpPr/>
          <p:nvPr/>
        </p:nvGrpSpPr>
        <p:grpSpPr>
          <a:xfrm>
            <a:off x="1382686" y="3548008"/>
            <a:ext cx="5444142" cy="885488"/>
            <a:chOff x="1520952" y="4021073"/>
            <a:chExt cx="5988556" cy="1003553"/>
          </a:xfrm>
        </p:grpSpPr>
        <p:sp>
          <p:nvSpPr>
            <p:cNvPr id="234" name="Google Shape;234;p26"/>
            <p:cNvSpPr/>
            <p:nvPr/>
          </p:nvSpPr>
          <p:spPr>
            <a:xfrm>
              <a:off x="1547621" y="4084319"/>
              <a:ext cx="2027681" cy="9403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26"/>
            <p:cNvSpPr/>
            <p:nvPr/>
          </p:nvSpPr>
          <p:spPr>
            <a:xfrm>
              <a:off x="1520952" y="4057649"/>
              <a:ext cx="2026920" cy="939800"/>
            </a:xfrm>
            <a:custGeom>
              <a:rect b="b" l="l" r="r" t="t"/>
              <a:pathLst>
                <a:path extrusionOk="0" h="939800" w="2026920">
                  <a:moveTo>
                    <a:pt x="1923150" y="55397"/>
                  </a:moveTo>
                  <a:lnTo>
                    <a:pt x="1922793" y="54614"/>
                  </a:lnTo>
                  <a:lnTo>
                    <a:pt x="1900998" y="43641"/>
                  </a:lnTo>
                  <a:lnTo>
                    <a:pt x="0" y="905256"/>
                  </a:lnTo>
                  <a:lnTo>
                    <a:pt x="16002" y="939546"/>
                  </a:lnTo>
                  <a:lnTo>
                    <a:pt x="1917158" y="78616"/>
                  </a:lnTo>
                  <a:lnTo>
                    <a:pt x="1923150" y="55397"/>
                  </a:lnTo>
                  <a:close/>
                </a:path>
                <a:path extrusionOk="0" h="939800" w="2026920">
                  <a:moveTo>
                    <a:pt x="2026920" y="7620"/>
                  </a:moveTo>
                  <a:lnTo>
                    <a:pt x="1814322" y="0"/>
                  </a:lnTo>
                  <a:lnTo>
                    <a:pt x="1900998" y="43641"/>
                  </a:lnTo>
                  <a:lnTo>
                    <a:pt x="1914906" y="37338"/>
                  </a:lnTo>
                  <a:lnTo>
                    <a:pt x="1922793" y="54614"/>
                  </a:lnTo>
                  <a:lnTo>
                    <a:pt x="1923288" y="54864"/>
                  </a:lnTo>
                  <a:lnTo>
                    <a:pt x="1923288" y="55698"/>
                  </a:lnTo>
                  <a:lnTo>
                    <a:pt x="1930908" y="72390"/>
                  </a:lnTo>
                  <a:lnTo>
                    <a:pt x="1930908" y="125998"/>
                  </a:lnTo>
                  <a:lnTo>
                    <a:pt x="2026920" y="7620"/>
                  </a:lnTo>
                  <a:close/>
                </a:path>
                <a:path extrusionOk="0" h="939800" w="2026920">
                  <a:moveTo>
                    <a:pt x="1930908" y="125998"/>
                  </a:moveTo>
                  <a:lnTo>
                    <a:pt x="1930908" y="72390"/>
                  </a:lnTo>
                  <a:lnTo>
                    <a:pt x="1917158" y="78616"/>
                  </a:lnTo>
                  <a:lnTo>
                    <a:pt x="1892808" y="172974"/>
                  </a:lnTo>
                  <a:lnTo>
                    <a:pt x="1930908" y="125998"/>
                  </a:lnTo>
                  <a:close/>
                </a:path>
                <a:path extrusionOk="0" h="939800" w="2026920">
                  <a:moveTo>
                    <a:pt x="1922793" y="54614"/>
                  </a:moveTo>
                  <a:lnTo>
                    <a:pt x="1914906" y="37338"/>
                  </a:lnTo>
                  <a:lnTo>
                    <a:pt x="1900998" y="43641"/>
                  </a:lnTo>
                  <a:lnTo>
                    <a:pt x="1922793" y="54614"/>
                  </a:lnTo>
                  <a:close/>
                </a:path>
                <a:path extrusionOk="0" h="939800" w="2026920">
                  <a:moveTo>
                    <a:pt x="1930908" y="72390"/>
                  </a:moveTo>
                  <a:lnTo>
                    <a:pt x="1923150" y="55397"/>
                  </a:lnTo>
                  <a:lnTo>
                    <a:pt x="1917158" y="78616"/>
                  </a:lnTo>
                  <a:lnTo>
                    <a:pt x="1930908" y="72390"/>
                  </a:lnTo>
                  <a:close/>
                </a:path>
                <a:path extrusionOk="0" h="939800" w="2026920">
                  <a:moveTo>
                    <a:pt x="1923288" y="55698"/>
                  </a:moveTo>
                  <a:lnTo>
                    <a:pt x="1923288" y="54864"/>
                  </a:lnTo>
                  <a:lnTo>
                    <a:pt x="1923150" y="55397"/>
                  </a:lnTo>
                  <a:lnTo>
                    <a:pt x="1923288" y="55698"/>
                  </a:lnTo>
                  <a:close/>
                </a:path>
              </a:pathLst>
            </a:custGeom>
            <a:solidFill>
              <a:srgbClr val="ED1C2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26"/>
            <p:cNvSpPr/>
            <p:nvPr/>
          </p:nvSpPr>
          <p:spPr>
            <a:xfrm>
              <a:off x="3597401" y="4047743"/>
              <a:ext cx="663701" cy="96850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26"/>
            <p:cNvSpPr/>
            <p:nvPr/>
          </p:nvSpPr>
          <p:spPr>
            <a:xfrm>
              <a:off x="3570732" y="4021073"/>
              <a:ext cx="662940" cy="967740"/>
            </a:xfrm>
            <a:custGeom>
              <a:rect b="b" l="l" r="r" t="t"/>
              <a:pathLst>
                <a:path extrusionOk="0" h="967739" w="662939">
                  <a:moveTo>
                    <a:pt x="606287" y="117933"/>
                  </a:moveTo>
                  <a:lnTo>
                    <a:pt x="598932" y="94488"/>
                  </a:lnTo>
                  <a:lnTo>
                    <a:pt x="574363" y="96496"/>
                  </a:lnTo>
                  <a:lnTo>
                    <a:pt x="0" y="946404"/>
                  </a:lnTo>
                  <a:lnTo>
                    <a:pt x="31242" y="967740"/>
                  </a:lnTo>
                  <a:lnTo>
                    <a:pt x="606287" y="117933"/>
                  </a:lnTo>
                  <a:close/>
                </a:path>
                <a:path extrusionOk="0" h="967739" w="662939">
                  <a:moveTo>
                    <a:pt x="662940" y="0"/>
                  </a:moveTo>
                  <a:lnTo>
                    <a:pt x="477774" y="104394"/>
                  </a:lnTo>
                  <a:lnTo>
                    <a:pt x="574363" y="96496"/>
                  </a:lnTo>
                  <a:lnTo>
                    <a:pt x="582930" y="83820"/>
                  </a:lnTo>
                  <a:lnTo>
                    <a:pt x="614934" y="105156"/>
                  </a:lnTo>
                  <a:lnTo>
                    <a:pt x="614934" y="145494"/>
                  </a:lnTo>
                  <a:lnTo>
                    <a:pt x="635508" y="211074"/>
                  </a:lnTo>
                  <a:lnTo>
                    <a:pt x="662940" y="0"/>
                  </a:lnTo>
                  <a:close/>
                </a:path>
                <a:path extrusionOk="0" h="967739" w="662939">
                  <a:moveTo>
                    <a:pt x="598932" y="94488"/>
                  </a:moveTo>
                  <a:lnTo>
                    <a:pt x="582930" y="83820"/>
                  </a:lnTo>
                  <a:lnTo>
                    <a:pt x="574363" y="96496"/>
                  </a:lnTo>
                  <a:lnTo>
                    <a:pt x="598932" y="94488"/>
                  </a:lnTo>
                  <a:close/>
                </a:path>
                <a:path extrusionOk="0" h="967739" w="662939">
                  <a:moveTo>
                    <a:pt x="614934" y="105156"/>
                  </a:moveTo>
                  <a:lnTo>
                    <a:pt x="598932" y="94488"/>
                  </a:lnTo>
                  <a:lnTo>
                    <a:pt x="606287" y="117933"/>
                  </a:lnTo>
                  <a:lnTo>
                    <a:pt x="614934" y="105156"/>
                  </a:lnTo>
                  <a:close/>
                </a:path>
                <a:path extrusionOk="0" h="967739" w="662939">
                  <a:moveTo>
                    <a:pt x="614934" y="145494"/>
                  </a:moveTo>
                  <a:lnTo>
                    <a:pt x="614934" y="105156"/>
                  </a:lnTo>
                  <a:lnTo>
                    <a:pt x="606287" y="117933"/>
                  </a:lnTo>
                  <a:lnTo>
                    <a:pt x="614934" y="145494"/>
                  </a:lnTo>
                  <a:close/>
                </a:path>
              </a:pathLst>
            </a:custGeom>
            <a:solidFill>
              <a:srgbClr val="006A9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26"/>
            <p:cNvSpPr/>
            <p:nvPr/>
          </p:nvSpPr>
          <p:spPr>
            <a:xfrm>
              <a:off x="5099303" y="4047743"/>
              <a:ext cx="739139" cy="97078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26"/>
            <p:cNvSpPr/>
            <p:nvPr/>
          </p:nvSpPr>
          <p:spPr>
            <a:xfrm>
              <a:off x="5071872" y="4021073"/>
              <a:ext cx="739140" cy="970280"/>
            </a:xfrm>
            <a:custGeom>
              <a:rect b="b" l="l" r="r" t="t"/>
              <a:pathLst>
                <a:path extrusionOk="0" h="970280" w="739139">
                  <a:moveTo>
                    <a:pt x="191262" y="94488"/>
                  </a:moveTo>
                  <a:lnTo>
                    <a:pt x="0" y="0"/>
                  </a:lnTo>
                  <a:lnTo>
                    <a:pt x="38862" y="209550"/>
                  </a:lnTo>
                  <a:lnTo>
                    <a:pt x="54102" y="150495"/>
                  </a:lnTo>
                  <a:lnTo>
                    <a:pt x="54102" y="102870"/>
                  </a:lnTo>
                  <a:lnTo>
                    <a:pt x="84582" y="80010"/>
                  </a:lnTo>
                  <a:lnTo>
                    <a:pt x="93668" y="92048"/>
                  </a:lnTo>
                  <a:lnTo>
                    <a:pt x="191262" y="94488"/>
                  </a:lnTo>
                  <a:close/>
                </a:path>
                <a:path extrusionOk="0" h="970280" w="739139">
                  <a:moveTo>
                    <a:pt x="69342" y="91440"/>
                  </a:moveTo>
                  <a:lnTo>
                    <a:pt x="54102" y="102870"/>
                  </a:lnTo>
                  <a:lnTo>
                    <a:pt x="63261" y="115003"/>
                  </a:lnTo>
                  <a:lnTo>
                    <a:pt x="69342" y="91440"/>
                  </a:lnTo>
                  <a:close/>
                </a:path>
                <a:path extrusionOk="0" h="970280" w="739139">
                  <a:moveTo>
                    <a:pt x="63261" y="115003"/>
                  </a:moveTo>
                  <a:lnTo>
                    <a:pt x="54102" y="102870"/>
                  </a:lnTo>
                  <a:lnTo>
                    <a:pt x="54102" y="150495"/>
                  </a:lnTo>
                  <a:lnTo>
                    <a:pt x="63261" y="115003"/>
                  </a:lnTo>
                  <a:close/>
                </a:path>
                <a:path extrusionOk="0" h="970280" w="739139">
                  <a:moveTo>
                    <a:pt x="739140" y="947166"/>
                  </a:moveTo>
                  <a:lnTo>
                    <a:pt x="93668" y="92048"/>
                  </a:lnTo>
                  <a:lnTo>
                    <a:pt x="69342" y="91440"/>
                  </a:lnTo>
                  <a:lnTo>
                    <a:pt x="63261" y="115003"/>
                  </a:lnTo>
                  <a:lnTo>
                    <a:pt x="708660" y="970026"/>
                  </a:lnTo>
                  <a:lnTo>
                    <a:pt x="739140" y="947166"/>
                  </a:lnTo>
                  <a:close/>
                </a:path>
                <a:path extrusionOk="0" h="970280" w="739139">
                  <a:moveTo>
                    <a:pt x="93668" y="92048"/>
                  </a:moveTo>
                  <a:lnTo>
                    <a:pt x="84582" y="80010"/>
                  </a:lnTo>
                  <a:lnTo>
                    <a:pt x="69342" y="91440"/>
                  </a:lnTo>
                  <a:lnTo>
                    <a:pt x="93668" y="92048"/>
                  </a:lnTo>
                  <a:close/>
                </a:path>
              </a:pathLst>
            </a:custGeom>
            <a:solidFill>
              <a:srgbClr val="3636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26"/>
            <p:cNvSpPr/>
            <p:nvPr/>
          </p:nvSpPr>
          <p:spPr>
            <a:xfrm>
              <a:off x="6013703" y="4047743"/>
              <a:ext cx="1495805" cy="97688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26"/>
            <p:cNvSpPr/>
            <p:nvPr/>
          </p:nvSpPr>
          <p:spPr>
            <a:xfrm>
              <a:off x="5986272" y="4021073"/>
              <a:ext cx="1496695" cy="976630"/>
            </a:xfrm>
            <a:custGeom>
              <a:rect b="b" l="l" r="r" t="t"/>
              <a:pathLst>
                <a:path extrusionOk="0" h="976629" w="1496695">
                  <a:moveTo>
                    <a:pt x="211836" y="23622"/>
                  </a:moveTo>
                  <a:lnTo>
                    <a:pt x="0" y="0"/>
                  </a:lnTo>
                  <a:lnTo>
                    <a:pt x="86106" y="146137"/>
                  </a:lnTo>
                  <a:lnTo>
                    <a:pt x="86106" y="77724"/>
                  </a:lnTo>
                  <a:lnTo>
                    <a:pt x="96012" y="62314"/>
                  </a:lnTo>
                  <a:lnTo>
                    <a:pt x="96012" y="61722"/>
                  </a:lnTo>
                  <a:lnTo>
                    <a:pt x="96495" y="61563"/>
                  </a:lnTo>
                  <a:lnTo>
                    <a:pt x="106680" y="45720"/>
                  </a:lnTo>
                  <a:lnTo>
                    <a:pt x="119488" y="53999"/>
                  </a:lnTo>
                  <a:lnTo>
                    <a:pt x="211836" y="23622"/>
                  </a:lnTo>
                  <a:close/>
                </a:path>
                <a:path extrusionOk="0" h="976629" w="1496695">
                  <a:moveTo>
                    <a:pt x="98407" y="85675"/>
                  </a:moveTo>
                  <a:lnTo>
                    <a:pt x="96063" y="62234"/>
                  </a:lnTo>
                  <a:lnTo>
                    <a:pt x="86106" y="77724"/>
                  </a:lnTo>
                  <a:lnTo>
                    <a:pt x="98407" y="85675"/>
                  </a:lnTo>
                  <a:close/>
                </a:path>
                <a:path extrusionOk="0" h="976629" w="1496695">
                  <a:moveTo>
                    <a:pt x="108204" y="183642"/>
                  </a:moveTo>
                  <a:lnTo>
                    <a:pt x="98407" y="85675"/>
                  </a:lnTo>
                  <a:lnTo>
                    <a:pt x="86106" y="77724"/>
                  </a:lnTo>
                  <a:lnTo>
                    <a:pt x="86106" y="146137"/>
                  </a:lnTo>
                  <a:lnTo>
                    <a:pt x="108204" y="183642"/>
                  </a:lnTo>
                  <a:close/>
                </a:path>
                <a:path extrusionOk="0" h="976629" w="1496695">
                  <a:moveTo>
                    <a:pt x="96063" y="62234"/>
                  </a:moveTo>
                  <a:lnTo>
                    <a:pt x="96012" y="61722"/>
                  </a:lnTo>
                  <a:lnTo>
                    <a:pt x="96012" y="62314"/>
                  </a:lnTo>
                  <a:close/>
                </a:path>
                <a:path extrusionOk="0" h="976629" w="1496695">
                  <a:moveTo>
                    <a:pt x="1496568" y="944118"/>
                  </a:moveTo>
                  <a:lnTo>
                    <a:pt x="119488" y="53999"/>
                  </a:lnTo>
                  <a:lnTo>
                    <a:pt x="96495" y="61563"/>
                  </a:lnTo>
                  <a:lnTo>
                    <a:pt x="96063" y="62234"/>
                  </a:lnTo>
                  <a:lnTo>
                    <a:pt x="98407" y="85675"/>
                  </a:lnTo>
                  <a:lnTo>
                    <a:pt x="1475994" y="976122"/>
                  </a:lnTo>
                  <a:lnTo>
                    <a:pt x="1496568" y="944118"/>
                  </a:lnTo>
                  <a:close/>
                </a:path>
                <a:path extrusionOk="0" h="976629" w="1496695">
                  <a:moveTo>
                    <a:pt x="119488" y="53999"/>
                  </a:moveTo>
                  <a:lnTo>
                    <a:pt x="106680" y="45720"/>
                  </a:lnTo>
                  <a:lnTo>
                    <a:pt x="96495" y="61563"/>
                  </a:lnTo>
                  <a:lnTo>
                    <a:pt x="119488" y="53999"/>
                  </a:lnTo>
                  <a:close/>
                </a:path>
              </a:pathLst>
            </a:custGeom>
            <a:solidFill>
              <a:srgbClr val="00857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2" name="Google Shape;242;p26"/>
          <p:cNvSpPr txBox="1"/>
          <p:nvPr/>
        </p:nvSpPr>
        <p:spPr>
          <a:xfrm>
            <a:off x="4542905" y="4274066"/>
            <a:ext cx="1459923" cy="1197823"/>
          </a:xfrm>
          <a:prstGeom prst="rect">
            <a:avLst/>
          </a:prstGeom>
          <a:noFill/>
          <a:ln>
            <a:noFill/>
          </a:ln>
        </p:spPr>
        <p:txBody>
          <a:bodyPr anchorCtr="0" anchor="t" bIns="0" lIns="0" spcFirstLastPara="1" rIns="0" wrap="square" tIns="154950">
            <a:spAutoFit/>
          </a:bodyPr>
          <a:lstStyle/>
          <a:p>
            <a:pPr indent="0" lvl="0" marL="5698" marR="0" rtl="0" algn="l">
              <a:spcBef>
                <a:spcPts val="0"/>
              </a:spcBef>
              <a:spcAft>
                <a:spcPts val="0"/>
              </a:spcAft>
              <a:buNone/>
            </a:pPr>
            <a:r>
              <a:rPr lang="en-US" sz="1800">
                <a:solidFill>
                  <a:srgbClr val="363639"/>
                </a:solidFill>
                <a:latin typeface="Times New Roman"/>
                <a:ea typeface="Times New Roman"/>
                <a:cs typeface="Times New Roman"/>
                <a:sym typeface="Times New Roman"/>
              </a:rPr>
              <a:t>logic subfamily</a:t>
            </a:r>
            <a:endParaRPr sz="1800">
              <a:solidFill>
                <a:schemeClr val="dk1"/>
              </a:solidFill>
              <a:latin typeface="Times New Roman"/>
              <a:ea typeface="Times New Roman"/>
              <a:cs typeface="Times New Roman"/>
              <a:sym typeface="Times New Roman"/>
            </a:endParaRPr>
          </a:p>
          <a:p>
            <a:pPr indent="0" lvl="0" marL="0" marR="4559" rtl="0" algn="l">
              <a:spcBef>
                <a:spcPts val="678"/>
              </a:spcBef>
              <a:spcAft>
                <a:spcPts val="0"/>
              </a:spcAft>
              <a:buNone/>
            </a:pPr>
            <a:r>
              <a:rPr lang="en-US" sz="1100">
                <a:solidFill>
                  <a:srgbClr val="363639"/>
                </a:solidFill>
                <a:latin typeface="Times New Roman"/>
                <a:ea typeface="Times New Roman"/>
                <a:cs typeface="Times New Roman"/>
                <a:sym typeface="Times New Roman"/>
              </a:rPr>
              <a:t>LS - Low Power Schottky  AS - Advanced Schottky  ALS - Advanced Low</a:t>
            </a:r>
            <a:endParaRPr sz="1100">
              <a:solidFill>
                <a:schemeClr val="dk1"/>
              </a:solidFill>
              <a:latin typeface="Times New Roman"/>
              <a:ea typeface="Times New Roman"/>
              <a:cs typeface="Times New Roman"/>
              <a:sym typeface="Times New Roman"/>
            </a:endParaRPr>
          </a:p>
          <a:p>
            <a:pPr indent="0" lvl="0" marL="307646" marR="0" rtl="0" algn="l">
              <a:lnSpc>
                <a:spcPct val="117090"/>
              </a:lnSpc>
              <a:spcBef>
                <a:spcPts val="0"/>
              </a:spcBef>
              <a:spcAft>
                <a:spcPts val="0"/>
              </a:spcAft>
              <a:buNone/>
            </a:pPr>
            <a:r>
              <a:rPr lang="en-US" sz="1100">
                <a:solidFill>
                  <a:srgbClr val="363639"/>
                </a:solidFill>
                <a:latin typeface="Times New Roman"/>
                <a:ea typeface="Times New Roman"/>
                <a:cs typeface="Times New Roman"/>
                <a:sym typeface="Times New Roman"/>
              </a:rPr>
              <a:t>Power Schottky</a:t>
            </a:r>
            <a:endParaRPr sz="1100">
              <a:solidFill>
                <a:schemeClr val="dk1"/>
              </a:solidFill>
              <a:latin typeface="Times New Roman"/>
              <a:ea typeface="Times New Roman"/>
              <a:cs typeface="Times New Roman"/>
              <a:sym typeface="Times New Roman"/>
            </a:endParaRPr>
          </a:p>
        </p:txBody>
      </p:sp>
      <p:sp>
        <p:nvSpPr>
          <p:cNvPr id="243" name="Google Shape;243;p26"/>
          <p:cNvSpPr txBox="1"/>
          <p:nvPr/>
        </p:nvSpPr>
        <p:spPr>
          <a:xfrm>
            <a:off x="719051" y="4263990"/>
            <a:ext cx="1357168" cy="872191"/>
          </a:xfrm>
          <a:prstGeom prst="rect">
            <a:avLst/>
          </a:prstGeom>
          <a:noFill/>
          <a:ln>
            <a:noFill/>
          </a:ln>
        </p:spPr>
        <p:txBody>
          <a:bodyPr anchorCtr="0" anchor="t" bIns="0" lIns="0" spcFirstLastPara="1" rIns="0" wrap="square" tIns="165200">
            <a:spAutoFit/>
          </a:bodyPr>
          <a:lstStyle/>
          <a:p>
            <a:pPr indent="0" lvl="0" marL="55260" marR="0" rtl="0" algn="l">
              <a:spcBef>
                <a:spcPts val="0"/>
              </a:spcBef>
              <a:spcAft>
                <a:spcPts val="0"/>
              </a:spcAft>
              <a:buNone/>
            </a:pPr>
            <a:r>
              <a:rPr lang="en-US" sz="1800">
                <a:solidFill>
                  <a:srgbClr val="ED1C24"/>
                </a:solidFill>
                <a:latin typeface="Times New Roman"/>
                <a:ea typeface="Times New Roman"/>
                <a:cs typeface="Times New Roman"/>
                <a:sym typeface="Times New Roman"/>
              </a:rPr>
              <a:t>manufacturer</a:t>
            </a:r>
            <a:endParaRPr sz="1800">
              <a:solidFill>
                <a:schemeClr val="dk1"/>
              </a:solidFill>
              <a:latin typeface="Times New Roman"/>
              <a:ea typeface="Times New Roman"/>
              <a:cs typeface="Times New Roman"/>
              <a:sym typeface="Times New Roman"/>
            </a:endParaRPr>
          </a:p>
          <a:p>
            <a:pPr indent="0" lvl="0" marL="0" marR="4559" rtl="0" algn="l">
              <a:spcBef>
                <a:spcPts val="727"/>
              </a:spcBef>
              <a:spcAft>
                <a:spcPts val="0"/>
              </a:spcAft>
              <a:buNone/>
            </a:pPr>
            <a:r>
              <a:rPr lang="en-US" sz="1100">
                <a:solidFill>
                  <a:srgbClr val="ED1C24"/>
                </a:solidFill>
                <a:latin typeface="Times New Roman"/>
                <a:ea typeface="Times New Roman"/>
                <a:cs typeface="Times New Roman"/>
                <a:sym typeface="Times New Roman"/>
              </a:rPr>
              <a:t>SN = Texas Instruments  DM = Fairchild</a:t>
            </a:r>
            <a:endParaRPr sz="1100">
              <a:solidFill>
                <a:schemeClr val="dk1"/>
              </a:solidFill>
              <a:latin typeface="Times New Roman"/>
              <a:ea typeface="Times New Roman"/>
              <a:cs typeface="Times New Roman"/>
              <a:sym typeface="Times New Roman"/>
            </a:endParaRPr>
          </a:p>
        </p:txBody>
      </p:sp>
      <p:sp>
        <p:nvSpPr>
          <p:cNvPr id="244" name="Google Shape;244;p26"/>
          <p:cNvSpPr txBox="1"/>
          <p:nvPr/>
        </p:nvSpPr>
        <p:spPr>
          <a:xfrm>
            <a:off x="2368434" y="4260404"/>
            <a:ext cx="1738168" cy="869364"/>
          </a:xfrm>
          <a:prstGeom prst="rect">
            <a:avLst/>
          </a:prstGeom>
          <a:noFill/>
          <a:ln>
            <a:noFill/>
          </a:ln>
        </p:spPr>
        <p:txBody>
          <a:bodyPr anchorCtr="0" anchor="t" bIns="0" lIns="0" spcFirstLastPara="1" rIns="0" wrap="square" tIns="167475">
            <a:spAutoFit/>
          </a:bodyPr>
          <a:lstStyle/>
          <a:p>
            <a:pPr indent="0" lvl="0" marL="55260" marR="0" rtl="0" algn="l">
              <a:spcBef>
                <a:spcPts val="0"/>
              </a:spcBef>
              <a:spcAft>
                <a:spcPts val="0"/>
              </a:spcAft>
              <a:buNone/>
            </a:pPr>
            <a:r>
              <a:rPr lang="en-US" sz="1800">
                <a:solidFill>
                  <a:srgbClr val="006A99"/>
                </a:solidFill>
                <a:latin typeface="Times New Roman"/>
                <a:ea typeface="Times New Roman"/>
                <a:cs typeface="Times New Roman"/>
                <a:sym typeface="Times New Roman"/>
              </a:rPr>
              <a:t>temperature range</a:t>
            </a:r>
            <a:endParaRPr sz="1800">
              <a:solidFill>
                <a:schemeClr val="dk1"/>
              </a:solidFill>
              <a:latin typeface="Times New Roman"/>
              <a:ea typeface="Times New Roman"/>
              <a:cs typeface="Times New Roman"/>
              <a:sym typeface="Times New Roman"/>
            </a:endParaRPr>
          </a:p>
          <a:p>
            <a:pPr indent="0" lvl="0" marL="0" marR="0" rtl="0" algn="l">
              <a:lnSpc>
                <a:spcPct val="117090"/>
              </a:lnSpc>
              <a:spcBef>
                <a:spcPts val="740"/>
              </a:spcBef>
              <a:spcAft>
                <a:spcPts val="0"/>
              </a:spcAft>
              <a:buNone/>
            </a:pPr>
            <a:r>
              <a:rPr lang="en-US" sz="1100">
                <a:solidFill>
                  <a:srgbClr val="006A99"/>
                </a:solidFill>
                <a:latin typeface="Times New Roman"/>
                <a:ea typeface="Times New Roman"/>
                <a:cs typeface="Times New Roman"/>
                <a:sym typeface="Times New Roman"/>
              </a:rPr>
              <a:t>74 - commercial</a:t>
            </a:r>
            <a:endParaRPr sz="1100">
              <a:solidFill>
                <a:schemeClr val="dk1"/>
              </a:solidFill>
              <a:latin typeface="Times New Roman"/>
              <a:ea typeface="Times New Roman"/>
              <a:cs typeface="Times New Roman"/>
              <a:sym typeface="Times New Roman"/>
            </a:endParaRPr>
          </a:p>
          <a:p>
            <a:pPr indent="0" lvl="0" marL="0" marR="0" rtl="0" algn="l">
              <a:lnSpc>
                <a:spcPct val="117090"/>
              </a:lnSpc>
              <a:spcBef>
                <a:spcPts val="0"/>
              </a:spcBef>
              <a:spcAft>
                <a:spcPts val="0"/>
              </a:spcAft>
              <a:buNone/>
            </a:pPr>
            <a:r>
              <a:rPr lang="en-US" sz="1100">
                <a:solidFill>
                  <a:srgbClr val="006A99"/>
                </a:solidFill>
                <a:latin typeface="Times New Roman"/>
                <a:ea typeface="Times New Roman"/>
                <a:cs typeface="Times New Roman"/>
                <a:sym typeface="Times New Roman"/>
              </a:rPr>
              <a:t>54 – military (extended)</a:t>
            </a:r>
            <a:endParaRPr sz="1100">
              <a:solidFill>
                <a:schemeClr val="dk1"/>
              </a:solidFill>
              <a:latin typeface="Times New Roman"/>
              <a:ea typeface="Times New Roman"/>
              <a:cs typeface="Times New Roman"/>
              <a:sym typeface="Times New Roman"/>
            </a:endParaRPr>
          </a:p>
        </p:txBody>
      </p:sp>
      <p:sp>
        <p:nvSpPr>
          <p:cNvPr id="245" name="Google Shape;245;p26"/>
          <p:cNvSpPr txBox="1"/>
          <p:nvPr/>
        </p:nvSpPr>
        <p:spPr>
          <a:xfrm>
            <a:off x="6491545" y="4267574"/>
            <a:ext cx="1267691" cy="869890"/>
          </a:xfrm>
          <a:prstGeom prst="rect">
            <a:avLst/>
          </a:prstGeom>
          <a:noFill/>
          <a:ln>
            <a:noFill/>
          </a:ln>
        </p:spPr>
        <p:txBody>
          <a:bodyPr anchorCtr="0" anchor="t" bIns="0" lIns="0" spcFirstLastPara="1" rIns="0" wrap="square" tIns="162925">
            <a:spAutoFit/>
          </a:bodyPr>
          <a:lstStyle/>
          <a:p>
            <a:pPr indent="0" lvl="0" marL="0" marR="0" rtl="0" algn="l">
              <a:spcBef>
                <a:spcPts val="0"/>
              </a:spcBef>
              <a:spcAft>
                <a:spcPts val="0"/>
              </a:spcAft>
              <a:buNone/>
            </a:pPr>
            <a:r>
              <a:rPr lang="en-US" sz="1800">
                <a:solidFill>
                  <a:srgbClr val="008572"/>
                </a:solidFill>
                <a:latin typeface="Times New Roman"/>
                <a:ea typeface="Times New Roman"/>
                <a:cs typeface="Times New Roman"/>
                <a:sym typeface="Times New Roman"/>
              </a:rPr>
              <a:t>device</a:t>
            </a:r>
            <a:endParaRPr sz="1800">
              <a:solidFill>
                <a:schemeClr val="dk1"/>
              </a:solidFill>
              <a:latin typeface="Times New Roman"/>
              <a:ea typeface="Times New Roman"/>
              <a:cs typeface="Times New Roman"/>
              <a:sym typeface="Times New Roman"/>
            </a:endParaRPr>
          </a:p>
          <a:p>
            <a:pPr indent="0" lvl="0" marL="7976" marR="4559" rtl="0" algn="l">
              <a:spcBef>
                <a:spcPts val="718"/>
              </a:spcBef>
              <a:spcAft>
                <a:spcPts val="0"/>
              </a:spcAft>
              <a:buNone/>
            </a:pPr>
            <a:r>
              <a:rPr lang="en-US" sz="1100">
                <a:solidFill>
                  <a:srgbClr val="008572"/>
                </a:solidFill>
                <a:latin typeface="Times New Roman"/>
                <a:ea typeface="Times New Roman"/>
                <a:cs typeface="Times New Roman"/>
                <a:sym typeface="Times New Roman"/>
              </a:rPr>
              <a:t>hundreds of different  devices in each family</a:t>
            </a:r>
            <a:endParaRPr sz="1100">
              <a:solidFill>
                <a:schemeClr val="dk1"/>
              </a:solidFill>
              <a:latin typeface="Times New Roman"/>
              <a:ea typeface="Times New Roman"/>
              <a:cs typeface="Times New Roman"/>
              <a:sym typeface="Times New Roman"/>
            </a:endParaRPr>
          </a:p>
        </p:txBody>
      </p:sp>
      <p:sp>
        <p:nvSpPr>
          <p:cNvPr id="246" name="Google Shape;246;p26"/>
          <p:cNvSpPr txBox="1"/>
          <p:nvPr/>
        </p:nvSpPr>
        <p:spPr>
          <a:xfrm>
            <a:off x="6980608" y="3168351"/>
            <a:ext cx="1413164" cy="519340"/>
          </a:xfrm>
          <a:prstGeom prst="rect">
            <a:avLst/>
          </a:prstGeom>
          <a:noFill/>
          <a:ln>
            <a:noFill/>
          </a:ln>
        </p:spPr>
        <p:txBody>
          <a:bodyPr anchorCtr="0" anchor="t" bIns="0" lIns="0" spcFirstLastPara="1" rIns="0" wrap="square" tIns="11375">
            <a:spAutoFit/>
          </a:bodyPr>
          <a:lstStyle/>
          <a:p>
            <a:pPr indent="0" lvl="0" marL="0" marR="4559" rtl="0" algn="l">
              <a:spcBef>
                <a:spcPts val="0"/>
              </a:spcBef>
              <a:spcAft>
                <a:spcPts val="0"/>
              </a:spcAft>
              <a:buNone/>
            </a:pPr>
            <a:r>
              <a:rPr lang="en-US" sz="1100">
                <a:solidFill>
                  <a:srgbClr val="C2272D"/>
                </a:solidFill>
                <a:latin typeface="Times New Roman"/>
                <a:ea typeface="Times New Roman"/>
                <a:cs typeface="Times New Roman"/>
                <a:sym typeface="Times New Roman"/>
              </a:rPr>
              <a:t>package type, quality  grade, etc. (varies widely  by manufacturer)</a:t>
            </a:r>
            <a:endParaRPr sz="1100">
              <a:solidFill>
                <a:schemeClr val="dk1"/>
              </a:solidFill>
              <a:latin typeface="Times New Roman"/>
              <a:ea typeface="Times New Roman"/>
              <a:cs typeface="Times New Roman"/>
              <a:sym typeface="Times New Roman"/>
            </a:endParaRPr>
          </a:p>
        </p:txBody>
      </p:sp>
      <p:grpSp>
        <p:nvGrpSpPr>
          <p:cNvPr id="247" name="Google Shape;247;p26"/>
          <p:cNvGrpSpPr/>
          <p:nvPr/>
        </p:nvGrpSpPr>
        <p:grpSpPr>
          <a:xfrm>
            <a:off x="5996247" y="3275705"/>
            <a:ext cx="926868" cy="192291"/>
            <a:chOff x="6595872" y="3712464"/>
            <a:chExt cx="1019555" cy="217930"/>
          </a:xfrm>
        </p:grpSpPr>
        <p:sp>
          <p:nvSpPr>
            <p:cNvPr id="248" name="Google Shape;248;p26"/>
            <p:cNvSpPr/>
            <p:nvPr/>
          </p:nvSpPr>
          <p:spPr>
            <a:xfrm>
              <a:off x="6623304" y="3739895"/>
              <a:ext cx="992123" cy="19049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26"/>
            <p:cNvSpPr/>
            <p:nvPr/>
          </p:nvSpPr>
          <p:spPr>
            <a:xfrm>
              <a:off x="6595872" y="3712464"/>
              <a:ext cx="993140" cy="191770"/>
            </a:xfrm>
            <a:custGeom>
              <a:rect b="b" l="l" r="r" t="t"/>
              <a:pathLst>
                <a:path extrusionOk="0" h="191770" w="993140">
                  <a:moveTo>
                    <a:pt x="198882" y="0"/>
                  </a:moveTo>
                  <a:lnTo>
                    <a:pt x="0" y="76962"/>
                  </a:lnTo>
                  <a:lnTo>
                    <a:pt x="112014" y="146911"/>
                  </a:lnTo>
                  <a:lnTo>
                    <a:pt x="112014" y="106680"/>
                  </a:lnTo>
                  <a:lnTo>
                    <a:pt x="115824" y="68580"/>
                  </a:lnTo>
                  <a:lnTo>
                    <a:pt x="131251" y="70067"/>
                  </a:lnTo>
                  <a:lnTo>
                    <a:pt x="198882" y="0"/>
                  </a:lnTo>
                  <a:close/>
                </a:path>
                <a:path extrusionOk="0" h="191770" w="993140">
                  <a:moveTo>
                    <a:pt x="131251" y="70067"/>
                  </a:moveTo>
                  <a:lnTo>
                    <a:pt x="115824" y="68580"/>
                  </a:lnTo>
                  <a:lnTo>
                    <a:pt x="112014" y="106680"/>
                  </a:lnTo>
                  <a:lnTo>
                    <a:pt x="114300" y="106900"/>
                  </a:lnTo>
                  <a:lnTo>
                    <a:pt x="114300" y="87630"/>
                  </a:lnTo>
                  <a:lnTo>
                    <a:pt x="131251" y="70067"/>
                  </a:lnTo>
                  <a:close/>
                </a:path>
                <a:path extrusionOk="0" h="191770" w="993140">
                  <a:moveTo>
                    <a:pt x="180594" y="189738"/>
                  </a:moveTo>
                  <a:lnTo>
                    <a:pt x="127647" y="108187"/>
                  </a:lnTo>
                  <a:lnTo>
                    <a:pt x="112014" y="106680"/>
                  </a:lnTo>
                  <a:lnTo>
                    <a:pt x="112014" y="146911"/>
                  </a:lnTo>
                  <a:lnTo>
                    <a:pt x="180594" y="189738"/>
                  </a:lnTo>
                  <a:close/>
                </a:path>
                <a:path extrusionOk="0" h="191770" w="993140">
                  <a:moveTo>
                    <a:pt x="992886" y="153162"/>
                  </a:moveTo>
                  <a:lnTo>
                    <a:pt x="131251" y="70067"/>
                  </a:lnTo>
                  <a:lnTo>
                    <a:pt x="114300" y="87630"/>
                  </a:lnTo>
                  <a:lnTo>
                    <a:pt x="127647" y="108187"/>
                  </a:lnTo>
                  <a:lnTo>
                    <a:pt x="989076" y="191262"/>
                  </a:lnTo>
                  <a:lnTo>
                    <a:pt x="992886" y="153162"/>
                  </a:lnTo>
                  <a:close/>
                </a:path>
                <a:path extrusionOk="0" h="191770" w="993140">
                  <a:moveTo>
                    <a:pt x="127647" y="108187"/>
                  </a:moveTo>
                  <a:lnTo>
                    <a:pt x="114300" y="87630"/>
                  </a:lnTo>
                  <a:lnTo>
                    <a:pt x="114300" y="106900"/>
                  </a:lnTo>
                  <a:lnTo>
                    <a:pt x="127647" y="108187"/>
                  </a:lnTo>
                  <a:close/>
                </a:path>
              </a:pathLst>
            </a:custGeom>
            <a:solidFill>
              <a:srgbClr val="C127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0" name="Google Shape;250;p26"/>
          <p:cNvSpPr txBox="1"/>
          <p:nvPr/>
        </p:nvSpPr>
        <p:spPr>
          <a:xfrm>
            <a:off x="8106299" y="6146797"/>
            <a:ext cx="157595" cy="210984"/>
          </a:xfrm>
          <a:prstGeom prst="rect">
            <a:avLst/>
          </a:prstGeom>
          <a:noFill/>
          <a:ln>
            <a:noFill/>
          </a:ln>
        </p:spPr>
        <p:txBody>
          <a:bodyPr anchorCtr="0" anchor="t" bIns="0" lIns="0" spcFirstLastPara="1" rIns="0" wrap="square" tIns="10800">
            <a:spAutoFit/>
          </a:bodyPr>
          <a:lstStyle/>
          <a:p>
            <a:pPr indent="0" lvl="0" marL="34183" marR="0" rtl="0" algn="l">
              <a:spcBef>
                <a:spcPts val="0"/>
              </a:spcBef>
              <a:spcAft>
                <a:spcPts val="0"/>
              </a:spcAft>
              <a:buNone/>
            </a:pPr>
            <a:fld id="{00000000-1234-1234-1234-123412341234}" type="slidenum">
              <a:rPr lang="en-US" sz="1300">
                <a:solidFill>
                  <a:srgbClr val="363639"/>
                </a:solidFill>
                <a:latin typeface="Tahoma"/>
                <a:ea typeface="Tahoma"/>
                <a:cs typeface="Tahoma"/>
                <a:sym typeface="Tahoma"/>
              </a:rPr>
              <a:t>‹#›</a:t>
            </a:fld>
            <a:endParaRPr sz="1300">
              <a:solidFill>
                <a:schemeClr val="dk1"/>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nvSpPr>
        <p:spPr>
          <a:xfrm>
            <a:off x="8129388" y="6146874"/>
            <a:ext cx="111414" cy="210984"/>
          </a:xfrm>
          <a:prstGeom prst="rect">
            <a:avLst/>
          </a:prstGeom>
          <a:noFill/>
          <a:ln>
            <a:noFill/>
          </a:ln>
        </p:spPr>
        <p:txBody>
          <a:bodyPr anchorCtr="0" anchor="t" bIns="0" lIns="0" spcFirstLastPara="1" rIns="0" wrap="square" tIns="10800">
            <a:spAutoFit/>
          </a:bodyPr>
          <a:lstStyle/>
          <a:p>
            <a:pPr indent="0" lvl="0" marL="11394" marR="0" rtl="0" algn="l">
              <a:spcBef>
                <a:spcPts val="0"/>
              </a:spcBef>
              <a:spcAft>
                <a:spcPts val="0"/>
              </a:spcAft>
              <a:buNone/>
            </a:pPr>
            <a:r>
              <a:rPr lang="en-US" sz="1300">
                <a:solidFill>
                  <a:srgbClr val="363639"/>
                </a:solidFill>
                <a:latin typeface="Tahoma"/>
                <a:ea typeface="Tahoma"/>
                <a:cs typeface="Tahoma"/>
                <a:sym typeface="Tahoma"/>
              </a:rPr>
              <a:t>8</a:t>
            </a:r>
            <a:endParaRPr sz="1300">
              <a:solidFill>
                <a:schemeClr val="dk1"/>
              </a:solidFill>
              <a:latin typeface="Tahoma"/>
              <a:ea typeface="Tahoma"/>
              <a:cs typeface="Tahoma"/>
              <a:sym typeface="Tahoma"/>
            </a:endParaRPr>
          </a:p>
        </p:txBody>
      </p:sp>
      <p:sp>
        <p:nvSpPr>
          <p:cNvPr id="256" name="Google Shape;256;p27"/>
          <p:cNvSpPr/>
          <p:nvPr/>
        </p:nvSpPr>
        <p:spPr>
          <a:xfrm>
            <a:off x="3879275" y="5983941"/>
            <a:ext cx="1801091" cy="403412"/>
          </a:xfrm>
          <a:custGeom>
            <a:rect b="b" l="l" r="r" t="t"/>
            <a:pathLst>
              <a:path extrusionOk="0" h="457200" w="1981200">
                <a:moveTo>
                  <a:pt x="1981199" y="457199"/>
                </a:moveTo>
                <a:lnTo>
                  <a:pt x="1981199" y="0"/>
                </a:lnTo>
                <a:lnTo>
                  <a:pt x="0" y="0"/>
                </a:lnTo>
                <a:lnTo>
                  <a:pt x="0" y="457199"/>
                </a:lnTo>
                <a:lnTo>
                  <a:pt x="1981199" y="45719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27"/>
          <p:cNvSpPr txBox="1"/>
          <p:nvPr>
            <p:ph type="title"/>
          </p:nvPr>
        </p:nvSpPr>
        <p:spPr>
          <a:xfrm>
            <a:off x="1533928" y="1383324"/>
            <a:ext cx="3919105" cy="441817"/>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Totem Pole Output</a:t>
            </a:r>
            <a:endParaRPr b="1" sz="2800">
              <a:latin typeface="Times New Roman"/>
              <a:ea typeface="Times New Roman"/>
              <a:cs typeface="Times New Roman"/>
              <a:sym typeface="Times New Roman"/>
            </a:endParaRPr>
          </a:p>
        </p:txBody>
      </p:sp>
      <p:grpSp>
        <p:nvGrpSpPr>
          <p:cNvPr id="258" name="Google Shape;258;p27"/>
          <p:cNvGrpSpPr/>
          <p:nvPr/>
        </p:nvGrpSpPr>
        <p:grpSpPr>
          <a:xfrm>
            <a:off x="4433454" y="2756647"/>
            <a:ext cx="3906981" cy="3227294"/>
            <a:chOff x="4876800" y="3124200"/>
            <a:chExt cx="4297679" cy="3657600"/>
          </a:xfrm>
        </p:grpSpPr>
        <p:sp>
          <p:nvSpPr>
            <p:cNvPr id="259" name="Google Shape;259;p27"/>
            <p:cNvSpPr/>
            <p:nvPr/>
          </p:nvSpPr>
          <p:spPr>
            <a:xfrm>
              <a:off x="4876800" y="3444260"/>
              <a:ext cx="4297679" cy="310966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27"/>
            <p:cNvSpPr/>
            <p:nvPr/>
          </p:nvSpPr>
          <p:spPr>
            <a:xfrm>
              <a:off x="6781799" y="3124200"/>
              <a:ext cx="762000" cy="3657600"/>
            </a:xfrm>
            <a:custGeom>
              <a:rect b="b" l="l" r="r" t="t"/>
              <a:pathLst>
                <a:path extrusionOk="0" h="3657600" w="762000">
                  <a:moveTo>
                    <a:pt x="0" y="0"/>
                  </a:moveTo>
                  <a:lnTo>
                    <a:pt x="0" y="3657599"/>
                  </a:lnTo>
                </a:path>
                <a:path extrusionOk="0" h="3657600" w="762000">
                  <a:moveTo>
                    <a:pt x="761999" y="0"/>
                  </a:moveTo>
                  <a:lnTo>
                    <a:pt x="761999" y="3657599"/>
                  </a:lnTo>
                </a:path>
              </a:pathLst>
            </a:custGeom>
            <a:noFill/>
            <a:ln cap="flat" cmpd="sng" w="19025">
              <a:solidFill>
                <a:srgbClr val="ED1C24"/>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1" name="Google Shape;261;p27"/>
          <p:cNvSpPr txBox="1"/>
          <p:nvPr/>
        </p:nvSpPr>
        <p:spPr>
          <a:xfrm>
            <a:off x="1388456" y="2171251"/>
            <a:ext cx="7076209" cy="2625041"/>
          </a:xfrm>
          <a:prstGeom prst="rect">
            <a:avLst/>
          </a:prstGeom>
          <a:noFill/>
          <a:ln>
            <a:noFill/>
          </a:ln>
        </p:spPr>
        <p:txBody>
          <a:bodyPr anchorCtr="0" anchor="t" bIns="0" lIns="0" spcFirstLastPara="1" rIns="0" wrap="square" tIns="11375">
            <a:spAutoFit/>
          </a:bodyPr>
          <a:lstStyle/>
          <a:p>
            <a:pPr indent="-307646" lvl="0" marL="319041" marR="1337691" rtl="0" algn="l">
              <a:spcBef>
                <a:spcPts val="0"/>
              </a:spcBef>
              <a:spcAft>
                <a:spcPts val="0"/>
              </a:spcAft>
              <a:buClr>
                <a:srgbClr val="554F8C"/>
              </a:buClr>
              <a:buSzPts val="1167"/>
              <a:buFont typeface="Helvetica Neue"/>
              <a:buChar char="■"/>
            </a:pPr>
            <a:r>
              <a:rPr lang="en-US" sz="2000">
                <a:solidFill>
                  <a:srgbClr val="363639"/>
                </a:solidFill>
                <a:latin typeface="Times New Roman"/>
                <a:ea typeface="Times New Roman"/>
                <a:cs typeface="Times New Roman"/>
                <a:sym typeface="Times New Roman"/>
              </a:rPr>
              <a:t>Below is the circuit of a totem-pole NAND gate,  which has got three stages</a:t>
            </a:r>
            <a:endParaRPr sz="2000">
              <a:solidFill>
                <a:schemeClr val="dk1"/>
              </a:solidFill>
              <a:latin typeface="Times New Roman"/>
              <a:ea typeface="Times New Roman"/>
              <a:cs typeface="Times New Roman"/>
              <a:sym typeface="Times New Roman"/>
            </a:endParaRPr>
          </a:p>
          <a:p>
            <a:pPr indent="-256941" lvl="1" marL="677961" marR="0" rtl="0" algn="l">
              <a:spcBef>
                <a:spcPts val="426"/>
              </a:spcBef>
              <a:spcAft>
                <a:spcPts val="0"/>
              </a:spcAft>
              <a:buClr>
                <a:srgbClr val="ED1C24"/>
              </a:buClr>
              <a:buSzPts val="1100"/>
              <a:buFont typeface="Helvetica Neue"/>
              <a:buChar char="■"/>
            </a:pPr>
            <a:r>
              <a:rPr b="0" i="0" lang="en-US" sz="2000" u="none" cap="none" strike="noStrike">
                <a:solidFill>
                  <a:srgbClr val="363639"/>
                </a:solidFill>
                <a:latin typeface="Times New Roman"/>
                <a:ea typeface="Times New Roman"/>
                <a:cs typeface="Times New Roman"/>
                <a:sym typeface="Times New Roman"/>
              </a:rPr>
              <a:t>Input Stage</a:t>
            </a:r>
            <a:endParaRPr b="0" i="0" sz="2000" u="none" cap="none" strike="noStrike">
              <a:solidFill>
                <a:schemeClr val="dk1"/>
              </a:solidFill>
              <a:latin typeface="Times New Roman"/>
              <a:ea typeface="Times New Roman"/>
              <a:cs typeface="Times New Roman"/>
              <a:sym typeface="Times New Roman"/>
            </a:endParaRPr>
          </a:p>
          <a:p>
            <a:pPr indent="-256941" lvl="1" marL="677961" marR="0" rtl="0" algn="l">
              <a:spcBef>
                <a:spcPts val="426"/>
              </a:spcBef>
              <a:spcAft>
                <a:spcPts val="0"/>
              </a:spcAft>
              <a:buClr>
                <a:srgbClr val="ED1C24"/>
              </a:buClr>
              <a:buSzPts val="1100"/>
              <a:buFont typeface="Helvetica Neue"/>
              <a:buChar char="■"/>
            </a:pPr>
            <a:r>
              <a:rPr b="0" i="0" lang="en-US" sz="2000" u="none" cap="none" strike="noStrike">
                <a:solidFill>
                  <a:srgbClr val="363639"/>
                </a:solidFill>
                <a:latin typeface="Times New Roman"/>
                <a:ea typeface="Times New Roman"/>
                <a:cs typeface="Times New Roman"/>
                <a:sym typeface="Times New Roman"/>
              </a:rPr>
              <a:t>Phase Splitter Stage</a:t>
            </a:r>
            <a:endParaRPr b="0" i="0" sz="2000" u="none" cap="none" strike="noStrike">
              <a:solidFill>
                <a:schemeClr val="dk1"/>
              </a:solidFill>
              <a:latin typeface="Times New Roman"/>
              <a:ea typeface="Times New Roman"/>
              <a:cs typeface="Times New Roman"/>
              <a:sym typeface="Times New Roman"/>
            </a:endParaRPr>
          </a:p>
          <a:p>
            <a:pPr indent="-256941" lvl="1" marL="677961" marR="0" rtl="0" algn="l">
              <a:spcBef>
                <a:spcPts val="426"/>
              </a:spcBef>
              <a:spcAft>
                <a:spcPts val="0"/>
              </a:spcAft>
              <a:buClr>
                <a:srgbClr val="ED1C24"/>
              </a:buClr>
              <a:buSzPts val="1100"/>
              <a:buFont typeface="Helvetica Neue"/>
              <a:buChar char="■"/>
            </a:pPr>
            <a:r>
              <a:rPr b="0" i="0" lang="en-US" sz="2000" u="none" cap="none" strike="noStrike">
                <a:solidFill>
                  <a:srgbClr val="363639"/>
                </a:solidFill>
                <a:latin typeface="Times New Roman"/>
                <a:ea typeface="Times New Roman"/>
                <a:cs typeface="Times New Roman"/>
                <a:sym typeface="Times New Roman"/>
              </a:rPr>
              <a:t>Output Stage</a:t>
            </a:r>
            <a:endParaRPr b="0" i="0" sz="2000" u="none" cap="none" strike="noStrike">
              <a:solidFill>
                <a:schemeClr val="dk1"/>
              </a:solidFill>
              <a:latin typeface="Times New Roman"/>
              <a:ea typeface="Times New Roman"/>
              <a:cs typeface="Times New Roman"/>
              <a:sym typeface="Times New Roman"/>
            </a:endParaRPr>
          </a:p>
          <a:p>
            <a:pPr indent="0" lvl="0" marL="5894848" marR="4559" rtl="0" algn="l">
              <a:spcBef>
                <a:spcPts val="673"/>
              </a:spcBef>
              <a:spcAft>
                <a:spcPts val="0"/>
              </a:spcAft>
              <a:buNone/>
            </a:pPr>
            <a:r>
              <a:rPr b="1" lang="en-US" sz="1800">
                <a:solidFill>
                  <a:srgbClr val="554F8C"/>
                </a:solidFill>
                <a:latin typeface="Times New Roman"/>
                <a:ea typeface="Times New Roman"/>
                <a:cs typeface="Times New Roman"/>
                <a:sym typeface="Times New Roman"/>
              </a:rPr>
              <a:t>Totem pole  output stage</a:t>
            </a:r>
            <a:endParaRPr sz="1800">
              <a:solidFill>
                <a:schemeClr val="dk1"/>
              </a:solidFill>
              <a:latin typeface="Times New Roman"/>
              <a:ea typeface="Times New Roman"/>
              <a:cs typeface="Times New Roman"/>
              <a:sym typeface="Times New Roman"/>
            </a:endParaRPr>
          </a:p>
        </p:txBody>
      </p:sp>
      <p:sp>
        <p:nvSpPr>
          <p:cNvPr id="262" name="Google Shape;262;p27"/>
          <p:cNvSpPr txBox="1"/>
          <p:nvPr/>
        </p:nvSpPr>
        <p:spPr>
          <a:xfrm>
            <a:off x="2000364" y="5198183"/>
            <a:ext cx="5489864" cy="718816"/>
          </a:xfrm>
          <a:prstGeom prst="rect">
            <a:avLst/>
          </a:prstGeom>
          <a:noFill/>
          <a:ln>
            <a:noFill/>
          </a:ln>
        </p:spPr>
        <p:txBody>
          <a:bodyPr anchorCtr="0" anchor="t" bIns="0" lIns="0" spcFirstLastPara="1" rIns="0" wrap="square" tIns="10800">
            <a:spAutoFit/>
          </a:bodyPr>
          <a:lstStyle/>
          <a:p>
            <a:pPr indent="0" lvl="0" marL="22789" marR="0" rtl="0" algn="l">
              <a:spcBef>
                <a:spcPts val="0"/>
              </a:spcBef>
              <a:spcAft>
                <a:spcPts val="0"/>
              </a:spcAft>
              <a:buNone/>
            </a:pPr>
            <a:r>
              <a:rPr lang="en-US" sz="1800">
                <a:solidFill>
                  <a:srgbClr val="363639"/>
                </a:solidFill>
                <a:latin typeface="Times New Roman"/>
                <a:ea typeface="Times New Roman"/>
                <a:cs typeface="Times New Roman"/>
                <a:sym typeface="Times New Roman"/>
              </a:rPr>
              <a:t>Standard TTL NAND gate</a:t>
            </a:r>
            <a:endParaRPr sz="1800">
              <a:solidFill>
                <a:schemeClr val="dk1"/>
              </a:solidFill>
              <a:latin typeface="Times New Roman"/>
              <a:ea typeface="Times New Roman"/>
              <a:cs typeface="Times New Roman"/>
              <a:sym typeface="Times New Roman"/>
            </a:endParaRPr>
          </a:p>
          <a:p>
            <a:pPr indent="0" lvl="0" marL="0" marR="0" rtl="0" algn="l">
              <a:spcBef>
                <a:spcPts val="4"/>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8"/>
          <p:cNvSpPr txBox="1"/>
          <p:nvPr/>
        </p:nvSpPr>
        <p:spPr>
          <a:xfrm>
            <a:off x="4057997" y="6158001"/>
            <a:ext cx="1443759" cy="384721"/>
          </a:xfrm>
          <a:prstGeom prst="rect">
            <a:avLst/>
          </a:prstGeom>
          <a:noFill/>
          <a:ln>
            <a:noFill/>
          </a:ln>
        </p:spPr>
        <p:txBody>
          <a:bodyPr anchorCtr="0" anchor="t" bIns="0" lIns="0" spcFirstLastPara="1" rIns="0" wrap="square" tIns="0">
            <a:spAutoFit/>
          </a:bodyPr>
          <a:lstStyle/>
          <a:p>
            <a:pPr indent="0" lvl="0" marL="0" marR="0" rtl="0" algn="l">
              <a:lnSpc>
                <a:spcPct val="116000"/>
              </a:lnSpc>
              <a:spcBef>
                <a:spcPts val="0"/>
              </a:spcBef>
              <a:spcAft>
                <a:spcPts val="0"/>
              </a:spcAft>
              <a:buNone/>
            </a:pPr>
            <a:r>
              <a:rPr lang="en-US" sz="1300">
                <a:solidFill>
                  <a:srgbClr val="363639"/>
                </a:solidFill>
                <a:latin typeface="Tahoma"/>
                <a:ea typeface="Tahoma"/>
                <a:cs typeface="Tahoma"/>
                <a:sym typeface="Tahoma"/>
              </a:rPr>
              <a:t>KirtiP_Digital Design</a:t>
            </a:r>
            <a:endParaRPr sz="1300">
              <a:solidFill>
                <a:schemeClr val="dk1"/>
              </a:solidFill>
              <a:latin typeface="Tahoma"/>
              <a:ea typeface="Tahoma"/>
              <a:cs typeface="Tahoma"/>
              <a:sym typeface="Tahoma"/>
            </a:endParaRPr>
          </a:p>
        </p:txBody>
      </p:sp>
      <p:sp>
        <p:nvSpPr>
          <p:cNvPr id="268" name="Google Shape;268;p28"/>
          <p:cNvSpPr txBox="1"/>
          <p:nvPr/>
        </p:nvSpPr>
        <p:spPr>
          <a:xfrm>
            <a:off x="8129388" y="6146874"/>
            <a:ext cx="111414" cy="210984"/>
          </a:xfrm>
          <a:prstGeom prst="rect">
            <a:avLst/>
          </a:prstGeom>
          <a:noFill/>
          <a:ln>
            <a:noFill/>
          </a:ln>
        </p:spPr>
        <p:txBody>
          <a:bodyPr anchorCtr="0" anchor="t" bIns="0" lIns="0" spcFirstLastPara="1" rIns="0" wrap="square" tIns="10800">
            <a:spAutoFit/>
          </a:bodyPr>
          <a:lstStyle/>
          <a:p>
            <a:pPr indent="0" lvl="0" marL="11394" marR="0" rtl="0" algn="l">
              <a:spcBef>
                <a:spcPts val="0"/>
              </a:spcBef>
              <a:spcAft>
                <a:spcPts val="0"/>
              </a:spcAft>
              <a:buNone/>
            </a:pPr>
            <a:r>
              <a:rPr lang="en-US" sz="1300">
                <a:solidFill>
                  <a:srgbClr val="363639"/>
                </a:solidFill>
                <a:latin typeface="Tahoma"/>
                <a:ea typeface="Tahoma"/>
                <a:cs typeface="Tahoma"/>
                <a:sym typeface="Tahoma"/>
              </a:rPr>
              <a:t>9</a:t>
            </a:r>
            <a:endParaRPr sz="1300">
              <a:solidFill>
                <a:schemeClr val="dk1"/>
              </a:solidFill>
              <a:latin typeface="Tahoma"/>
              <a:ea typeface="Tahoma"/>
              <a:cs typeface="Tahoma"/>
              <a:sym typeface="Tahoma"/>
            </a:endParaRPr>
          </a:p>
        </p:txBody>
      </p:sp>
      <p:sp>
        <p:nvSpPr>
          <p:cNvPr id="269" name="Google Shape;269;p28"/>
          <p:cNvSpPr txBox="1"/>
          <p:nvPr>
            <p:ph type="title"/>
          </p:nvPr>
        </p:nvSpPr>
        <p:spPr>
          <a:xfrm>
            <a:off x="1533931" y="1383324"/>
            <a:ext cx="5499677" cy="441817"/>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Totem Pole Output (Cont.)</a:t>
            </a:r>
            <a:endParaRPr b="1" sz="2800">
              <a:latin typeface="Times New Roman"/>
              <a:ea typeface="Times New Roman"/>
              <a:cs typeface="Times New Roman"/>
              <a:sym typeface="Times New Roman"/>
            </a:endParaRPr>
          </a:p>
        </p:txBody>
      </p:sp>
      <p:sp>
        <p:nvSpPr>
          <p:cNvPr id="270" name="Google Shape;270;p28"/>
          <p:cNvSpPr txBox="1"/>
          <p:nvPr/>
        </p:nvSpPr>
        <p:spPr>
          <a:xfrm>
            <a:off x="1088274" y="2184025"/>
            <a:ext cx="7380665" cy="2264794"/>
          </a:xfrm>
          <a:prstGeom prst="rect">
            <a:avLst/>
          </a:prstGeom>
          <a:noFill/>
          <a:ln>
            <a:noFill/>
          </a:ln>
        </p:spPr>
        <p:txBody>
          <a:bodyPr anchorCtr="0" anchor="t" bIns="0" lIns="0" spcFirstLastPara="1" rIns="0" wrap="square" tIns="38150">
            <a:spAutoFit/>
          </a:bodyPr>
          <a:lstStyle/>
          <a:p>
            <a:pPr indent="-307646" lvl="0" marL="319041" marR="4559" rtl="0" algn="l">
              <a:lnSpc>
                <a:spcPct val="90100"/>
              </a:lnSpc>
              <a:spcBef>
                <a:spcPts val="0"/>
              </a:spcBef>
              <a:spcAft>
                <a:spcPts val="0"/>
              </a:spcAft>
              <a:buClr>
                <a:srgbClr val="554F8C"/>
              </a:buClr>
              <a:buSzPts val="1200"/>
              <a:buFont typeface="Helvetica Neue"/>
              <a:buChar char="■"/>
            </a:pPr>
            <a:r>
              <a:rPr lang="en-US" sz="2000">
                <a:solidFill>
                  <a:srgbClr val="363639"/>
                </a:solidFill>
                <a:latin typeface="Times New Roman"/>
                <a:ea typeface="Times New Roman"/>
                <a:cs typeface="Times New Roman"/>
                <a:sym typeface="Times New Roman"/>
              </a:rPr>
              <a:t>Transistor Q1 is a two-emitter NPN transistor, which is equivalent to  two NPN transistors with their base and emitter terminals tied together.  The two emitters are the two inputs of the NAND gate</a:t>
            </a:r>
            <a:endParaRPr sz="2000">
              <a:solidFill>
                <a:schemeClr val="dk1"/>
              </a:solidFill>
              <a:latin typeface="Times New Roman"/>
              <a:ea typeface="Times New Roman"/>
              <a:cs typeface="Times New Roman"/>
              <a:sym typeface="Times New Roman"/>
            </a:endParaRPr>
          </a:p>
          <a:p>
            <a:pPr indent="-256372" lvl="1" marL="677392" marR="512174" rtl="0" algn="l">
              <a:lnSpc>
                <a:spcPct val="87500"/>
              </a:lnSpc>
              <a:spcBef>
                <a:spcPts val="416"/>
              </a:spcBef>
              <a:spcAft>
                <a:spcPts val="0"/>
              </a:spcAft>
              <a:buClr>
                <a:srgbClr val="ED1C24"/>
              </a:buClr>
              <a:buSzPts val="1111"/>
              <a:buFont typeface="Helvetica Neue"/>
              <a:buChar char="■"/>
            </a:pPr>
            <a:r>
              <a:rPr b="0" i="0" lang="en-US" sz="2000" u="none" cap="none" strike="noStrike">
                <a:solidFill>
                  <a:srgbClr val="363639"/>
                </a:solidFill>
                <a:latin typeface="Times New Roman"/>
                <a:ea typeface="Times New Roman"/>
                <a:cs typeface="Times New Roman"/>
                <a:sym typeface="Times New Roman"/>
              </a:rPr>
              <a:t>In TTL technology multiple emitter transistors are used for the input  devices</a:t>
            </a:r>
            <a:endParaRPr b="0" i="0" sz="2000" u="none" cap="none" strike="noStrike">
              <a:solidFill>
                <a:schemeClr val="dk1"/>
              </a:solidFill>
              <a:latin typeface="Times New Roman"/>
              <a:ea typeface="Times New Roman"/>
              <a:cs typeface="Times New Roman"/>
              <a:sym typeface="Times New Roman"/>
            </a:endParaRPr>
          </a:p>
          <a:p>
            <a:pPr indent="-307646" lvl="0" marL="319041" marR="276311" rtl="0" algn="l">
              <a:lnSpc>
                <a:spcPct val="90100"/>
              </a:lnSpc>
              <a:spcBef>
                <a:spcPts val="399"/>
              </a:spcBef>
              <a:spcAft>
                <a:spcPts val="0"/>
              </a:spcAft>
              <a:buClr>
                <a:srgbClr val="554F8C"/>
              </a:buClr>
              <a:buSzPts val="1200"/>
              <a:buFont typeface="Helvetica Neue"/>
              <a:buChar char="■"/>
            </a:pPr>
            <a:r>
              <a:rPr lang="en-US" sz="2000">
                <a:solidFill>
                  <a:srgbClr val="363639"/>
                </a:solidFill>
                <a:latin typeface="Times New Roman"/>
                <a:ea typeface="Times New Roman"/>
                <a:cs typeface="Times New Roman"/>
                <a:sym typeface="Times New Roman"/>
              </a:rPr>
              <a:t>Diodes D2 and D3 are protection diodes used to limit negative input  voltages. When there is large negative voltage at input, the diode  conducts and shorting it to the ground</a:t>
            </a:r>
            <a:endParaRPr sz="2000">
              <a:solidFill>
                <a:schemeClr val="dk1"/>
              </a:solidFill>
              <a:latin typeface="Times New Roman"/>
              <a:ea typeface="Times New Roman"/>
              <a:cs typeface="Times New Roman"/>
              <a:sym typeface="Times New Roman"/>
            </a:endParaRPr>
          </a:p>
        </p:txBody>
      </p:sp>
      <p:sp>
        <p:nvSpPr>
          <p:cNvPr id="271" name="Google Shape;271;p28"/>
          <p:cNvSpPr/>
          <p:nvPr/>
        </p:nvSpPr>
        <p:spPr>
          <a:xfrm>
            <a:off x="3879275" y="4639235"/>
            <a:ext cx="1635837" cy="175583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28"/>
          <p:cNvSpPr txBox="1"/>
          <p:nvPr/>
        </p:nvSpPr>
        <p:spPr>
          <a:xfrm>
            <a:off x="1088274" y="5668829"/>
            <a:ext cx="2225386" cy="291353"/>
          </a:xfrm>
          <a:prstGeom prst="rect">
            <a:avLst/>
          </a:prstGeom>
          <a:noFill/>
          <a:ln>
            <a:noFill/>
          </a:ln>
        </p:spPr>
        <p:txBody>
          <a:bodyPr anchorCtr="0" anchor="t" bIns="0" lIns="0" spcFirstLastPara="1" rIns="0" wrap="square" tIns="10800">
            <a:spAutoFit/>
          </a:bodyPr>
          <a:lstStyle/>
          <a:p>
            <a:pPr indent="0" lvl="0" marL="34183" marR="0" rtl="0" algn="l">
              <a:spcBef>
                <a:spcPts val="0"/>
              </a:spcBef>
              <a:spcAft>
                <a:spcPts val="0"/>
              </a:spcAft>
              <a:buNone/>
            </a:pPr>
            <a:r>
              <a:rPr lang="en-US" sz="1800">
                <a:solidFill>
                  <a:srgbClr val="363639"/>
                </a:solidFill>
                <a:latin typeface="Times New Roman"/>
                <a:ea typeface="Times New Roman"/>
                <a:cs typeface="Times New Roman"/>
                <a:sym typeface="Times New Roman"/>
              </a:rPr>
              <a:t>diode equivalent for Q</a:t>
            </a:r>
            <a:r>
              <a:rPr baseline="-25000" lang="en-US" sz="1700">
                <a:solidFill>
                  <a:srgbClr val="363639"/>
                </a:solidFill>
                <a:latin typeface="Times New Roman"/>
                <a:ea typeface="Times New Roman"/>
                <a:cs typeface="Times New Roman"/>
                <a:sym typeface="Times New Roman"/>
              </a:rPr>
              <a:t>1</a:t>
            </a:r>
            <a:endParaRPr baseline="-25000" sz="17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9"/>
          <p:cNvSpPr txBox="1"/>
          <p:nvPr>
            <p:ph type="title"/>
          </p:nvPr>
        </p:nvSpPr>
        <p:spPr>
          <a:xfrm>
            <a:off x="1533931" y="1414102"/>
            <a:ext cx="5499677" cy="380262"/>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Totem Pole Output (Cont.)</a:t>
            </a:r>
            <a:endParaRPr b="1" sz="2400">
              <a:latin typeface="Times New Roman"/>
              <a:ea typeface="Times New Roman"/>
              <a:cs typeface="Times New Roman"/>
              <a:sym typeface="Times New Roman"/>
            </a:endParaRPr>
          </a:p>
        </p:txBody>
      </p:sp>
      <p:sp>
        <p:nvSpPr>
          <p:cNvPr id="278" name="Google Shape;278;p29"/>
          <p:cNvSpPr txBox="1"/>
          <p:nvPr>
            <p:ph idx="11" type="ftr"/>
          </p:nvPr>
        </p:nvSpPr>
        <p:spPr>
          <a:xfrm>
            <a:off x="4046450" y="6149422"/>
            <a:ext cx="1466850" cy="195596"/>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None/>
            </a:pPr>
            <a:r>
              <a:t/>
            </a:r>
            <a:endParaRPr/>
          </a:p>
        </p:txBody>
      </p:sp>
      <p:sp>
        <p:nvSpPr>
          <p:cNvPr id="279" name="Google Shape;279;p29"/>
          <p:cNvSpPr txBox="1"/>
          <p:nvPr>
            <p:ph idx="12" type="sldNum"/>
          </p:nvPr>
        </p:nvSpPr>
        <p:spPr>
          <a:xfrm>
            <a:off x="8018328" y="6149422"/>
            <a:ext cx="245917" cy="195596"/>
          </a:xfrm>
          <a:prstGeom prst="rect">
            <a:avLst/>
          </a:prstGeom>
          <a:noFill/>
          <a:ln>
            <a:noFill/>
          </a:ln>
        </p:spPr>
        <p:txBody>
          <a:bodyPr anchorCtr="0" anchor="ctr" bIns="0" lIns="0" spcFirstLastPara="1" rIns="0" wrap="square" tIns="10800">
            <a:spAutoFit/>
          </a:bodyPr>
          <a:lstStyle/>
          <a:p>
            <a:pPr indent="0" lvl="0" marL="34183" rtl="0" algn="r">
              <a:spcBef>
                <a:spcPts val="0"/>
              </a:spcBef>
              <a:spcAft>
                <a:spcPts val="0"/>
              </a:spcAft>
              <a:buNone/>
            </a:pPr>
            <a:fld id="{00000000-1234-1234-1234-123412341234}" type="slidenum">
              <a:rPr lang="en-US"/>
              <a:t>‹#›</a:t>
            </a:fld>
            <a:endParaRPr/>
          </a:p>
        </p:txBody>
      </p:sp>
      <p:sp>
        <p:nvSpPr>
          <p:cNvPr id="280" name="Google Shape;280;p29"/>
          <p:cNvSpPr txBox="1"/>
          <p:nvPr/>
        </p:nvSpPr>
        <p:spPr>
          <a:xfrm>
            <a:off x="827584" y="2178648"/>
            <a:ext cx="7992888" cy="3344673"/>
          </a:xfrm>
          <a:prstGeom prst="rect">
            <a:avLst/>
          </a:prstGeom>
          <a:noFill/>
          <a:ln>
            <a:noFill/>
          </a:ln>
        </p:spPr>
        <p:txBody>
          <a:bodyPr anchorCtr="0" anchor="t" bIns="0" lIns="0" spcFirstLastPara="1" rIns="0" wrap="square" tIns="48425">
            <a:spAutoFit/>
          </a:bodyPr>
          <a:lstStyle/>
          <a:p>
            <a:pPr indent="-307646" lvl="0" marL="318472" marR="628966" rtl="0" algn="l">
              <a:lnSpc>
                <a:spcPct val="116100"/>
              </a:lnSpc>
              <a:spcBef>
                <a:spcPts val="0"/>
              </a:spcBef>
              <a:spcAft>
                <a:spcPts val="0"/>
              </a:spcAft>
              <a:buClr>
                <a:srgbClr val="554F8C"/>
              </a:buClr>
              <a:buSzPts val="1167"/>
              <a:buFont typeface="Helvetica Neue"/>
              <a:buChar char="■"/>
            </a:pPr>
            <a:r>
              <a:rPr lang="en-US" sz="2000">
                <a:solidFill>
                  <a:srgbClr val="363639"/>
                </a:solidFill>
                <a:latin typeface="Times New Roman"/>
                <a:ea typeface="Times New Roman"/>
                <a:cs typeface="Times New Roman"/>
                <a:sym typeface="Times New Roman"/>
              </a:rPr>
              <a:t>Q2 provides complementary voltages for the output  transistors Q3 and Q4</a:t>
            </a:r>
            <a:endParaRPr sz="2000">
              <a:solidFill>
                <a:srgbClr val="363639"/>
              </a:solidFill>
              <a:latin typeface="Times New Roman"/>
              <a:ea typeface="Times New Roman"/>
              <a:cs typeface="Times New Roman"/>
              <a:sym typeface="Times New Roman"/>
            </a:endParaRPr>
          </a:p>
          <a:p>
            <a:pPr indent="-233563" lvl="0" marL="318472" marR="628966" rtl="0" algn="l">
              <a:lnSpc>
                <a:spcPct val="116100"/>
              </a:lnSpc>
              <a:spcBef>
                <a:spcPts val="381"/>
              </a:spcBef>
              <a:spcAft>
                <a:spcPts val="0"/>
              </a:spcAft>
              <a:buClr>
                <a:srgbClr val="554F8C"/>
              </a:buClr>
              <a:buSzPts val="1167"/>
              <a:buFont typeface="Helvetica Neue"/>
              <a:buNone/>
            </a:pPr>
            <a:r>
              <a:t/>
            </a:r>
            <a:endParaRPr sz="2000">
              <a:solidFill>
                <a:schemeClr val="dk1"/>
              </a:solidFill>
              <a:latin typeface="Times New Roman"/>
              <a:ea typeface="Times New Roman"/>
              <a:cs typeface="Times New Roman"/>
              <a:sym typeface="Times New Roman"/>
            </a:endParaRPr>
          </a:p>
          <a:p>
            <a:pPr indent="-307646" lvl="0" marL="318472" marR="211935" rtl="0" algn="l">
              <a:lnSpc>
                <a:spcPct val="116100"/>
              </a:lnSpc>
              <a:spcBef>
                <a:spcPts val="512"/>
              </a:spcBef>
              <a:spcAft>
                <a:spcPts val="0"/>
              </a:spcAft>
              <a:buClr>
                <a:srgbClr val="554F8C"/>
              </a:buClr>
              <a:buSzPts val="1167"/>
              <a:buFont typeface="Helvetica Neue"/>
              <a:buChar char="■"/>
            </a:pPr>
            <a:r>
              <a:rPr lang="en-US" sz="2000">
                <a:solidFill>
                  <a:srgbClr val="363639"/>
                </a:solidFill>
                <a:latin typeface="Times New Roman"/>
                <a:ea typeface="Times New Roman"/>
                <a:cs typeface="Times New Roman"/>
                <a:sym typeface="Times New Roman"/>
              </a:rPr>
              <a:t>The combination of Q3 and Q4 forms the output circuit  often referred to as a totem pole arrangement (Q4 is  stacked on top of Q3)</a:t>
            </a:r>
            <a:endParaRPr sz="2000">
              <a:solidFill>
                <a:schemeClr val="dk1"/>
              </a:solidFill>
              <a:latin typeface="Times New Roman"/>
              <a:ea typeface="Times New Roman"/>
              <a:cs typeface="Times New Roman"/>
              <a:sym typeface="Times New Roman"/>
            </a:endParaRPr>
          </a:p>
          <a:p>
            <a:pPr indent="-256941" lvl="1" marL="677961" marR="4559" rtl="0" algn="l">
              <a:lnSpc>
                <a:spcPct val="116100"/>
              </a:lnSpc>
              <a:spcBef>
                <a:spcPts val="512"/>
              </a:spcBef>
              <a:spcAft>
                <a:spcPts val="0"/>
              </a:spcAft>
              <a:buClr>
                <a:srgbClr val="ED1C24"/>
              </a:buClr>
              <a:buSzPts val="1083"/>
              <a:buFont typeface="Helvetica Neue"/>
              <a:buChar char="■"/>
            </a:pPr>
            <a:r>
              <a:rPr b="0" i="0" lang="en-US" sz="2000" u="none" cap="none" strike="noStrike">
                <a:solidFill>
                  <a:srgbClr val="363639"/>
                </a:solidFill>
                <a:latin typeface="Times New Roman"/>
                <a:ea typeface="Times New Roman"/>
                <a:cs typeface="Times New Roman"/>
                <a:sym typeface="Times New Roman"/>
              </a:rPr>
              <a:t>In such an arrangement, either Q3 or Q4 conducts at a  time depending upon the logic status of the inputs</a:t>
            </a:r>
            <a:endParaRPr b="0" i="0" sz="2000" u="none" cap="none" strike="noStrike">
              <a:solidFill>
                <a:srgbClr val="363639"/>
              </a:solidFill>
              <a:latin typeface="Times New Roman"/>
              <a:ea typeface="Times New Roman"/>
              <a:cs typeface="Times New Roman"/>
              <a:sym typeface="Times New Roman"/>
            </a:endParaRPr>
          </a:p>
          <a:p>
            <a:pPr indent="0" lvl="1" marL="421019" marR="4559" rtl="0" algn="l">
              <a:lnSpc>
                <a:spcPct val="116100"/>
              </a:lnSpc>
              <a:spcBef>
                <a:spcPts val="512"/>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307646" lvl="0" marL="319041" marR="389115" rtl="0" algn="l">
              <a:lnSpc>
                <a:spcPct val="116100"/>
              </a:lnSpc>
              <a:spcBef>
                <a:spcPts val="507"/>
              </a:spcBef>
              <a:spcAft>
                <a:spcPts val="0"/>
              </a:spcAft>
              <a:buClr>
                <a:srgbClr val="554F8C"/>
              </a:buClr>
              <a:buSzPts val="1167"/>
              <a:buFont typeface="Helvetica Neue"/>
              <a:buChar char="■"/>
            </a:pPr>
            <a:r>
              <a:rPr lang="en-US" sz="2000">
                <a:solidFill>
                  <a:srgbClr val="363639"/>
                </a:solidFill>
                <a:latin typeface="Times New Roman"/>
                <a:ea typeface="Times New Roman"/>
                <a:cs typeface="Times New Roman"/>
                <a:sym typeface="Times New Roman"/>
              </a:rPr>
              <a:t>Diode D1 ensures that Q4 will turn off when Q2 is on  (HIGH input)</a:t>
            </a:r>
            <a:endParaRPr sz="2000">
              <a:solidFill>
                <a:schemeClr val="dk1"/>
              </a:solidFill>
              <a:latin typeface="Times New Roman"/>
              <a:ea typeface="Times New Roman"/>
              <a:cs typeface="Times New Roman"/>
              <a:sym typeface="Times New Roman"/>
            </a:endParaRPr>
          </a:p>
          <a:p>
            <a:pPr indent="-307646" lvl="0" marL="319041" marR="0" rtl="0" algn="l">
              <a:spcBef>
                <a:spcPts val="215"/>
              </a:spcBef>
              <a:spcAft>
                <a:spcPts val="0"/>
              </a:spcAft>
              <a:buClr>
                <a:srgbClr val="554F8C"/>
              </a:buClr>
              <a:buSzPts val="1167"/>
              <a:buFont typeface="Helvetica Neue"/>
              <a:buChar char="■"/>
            </a:pPr>
            <a:r>
              <a:rPr lang="en-US" sz="2000">
                <a:solidFill>
                  <a:srgbClr val="363639"/>
                </a:solidFill>
                <a:latin typeface="Times New Roman"/>
                <a:ea typeface="Times New Roman"/>
                <a:cs typeface="Times New Roman"/>
                <a:sym typeface="Times New Roman"/>
              </a:rPr>
              <a:t>The output Y is taken from the top of Q3</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txBox="1"/>
          <p:nvPr>
            <p:ph type="title"/>
          </p:nvPr>
        </p:nvSpPr>
        <p:spPr>
          <a:xfrm>
            <a:off x="1533931" y="1383324"/>
            <a:ext cx="5512377" cy="441817"/>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TTL Logic States Analysis</a:t>
            </a:r>
            <a:endParaRPr b="1" sz="2800">
              <a:latin typeface="Times New Roman"/>
              <a:ea typeface="Times New Roman"/>
              <a:cs typeface="Times New Roman"/>
              <a:sym typeface="Times New Roman"/>
            </a:endParaRPr>
          </a:p>
        </p:txBody>
      </p:sp>
      <p:sp>
        <p:nvSpPr>
          <p:cNvPr id="286" name="Google Shape;286;p30"/>
          <p:cNvSpPr txBox="1"/>
          <p:nvPr>
            <p:ph idx="11" type="ftr"/>
          </p:nvPr>
        </p:nvSpPr>
        <p:spPr>
          <a:xfrm>
            <a:off x="4046450" y="6149422"/>
            <a:ext cx="1466850" cy="195596"/>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None/>
            </a:pPr>
            <a:r>
              <a:rPr lang="en-US"/>
              <a:t>KirtiP_Digital Design</a:t>
            </a:r>
            <a:endParaRPr/>
          </a:p>
        </p:txBody>
      </p:sp>
      <p:sp>
        <p:nvSpPr>
          <p:cNvPr id="287" name="Google Shape;287;p30"/>
          <p:cNvSpPr txBox="1"/>
          <p:nvPr>
            <p:ph idx="12" type="sldNum"/>
          </p:nvPr>
        </p:nvSpPr>
        <p:spPr>
          <a:xfrm>
            <a:off x="8018328" y="6149422"/>
            <a:ext cx="245917" cy="195596"/>
          </a:xfrm>
          <a:prstGeom prst="rect">
            <a:avLst/>
          </a:prstGeom>
          <a:noFill/>
          <a:ln>
            <a:noFill/>
          </a:ln>
        </p:spPr>
        <p:txBody>
          <a:bodyPr anchorCtr="0" anchor="ctr" bIns="0" lIns="0" spcFirstLastPara="1" rIns="0" wrap="square" tIns="10800">
            <a:spAutoFit/>
          </a:bodyPr>
          <a:lstStyle/>
          <a:p>
            <a:pPr indent="0" lvl="0" marL="34183" rtl="0" algn="r">
              <a:spcBef>
                <a:spcPts val="0"/>
              </a:spcBef>
              <a:spcAft>
                <a:spcPts val="0"/>
              </a:spcAft>
              <a:buNone/>
            </a:pPr>
            <a:fld id="{00000000-1234-1234-1234-123412341234}" type="slidenum">
              <a:rPr lang="en-US"/>
              <a:t>‹#›</a:t>
            </a:fld>
            <a:endParaRPr/>
          </a:p>
        </p:txBody>
      </p:sp>
      <p:sp>
        <p:nvSpPr>
          <p:cNvPr id="288" name="Google Shape;288;p30"/>
          <p:cNvSpPr txBox="1"/>
          <p:nvPr/>
        </p:nvSpPr>
        <p:spPr>
          <a:xfrm>
            <a:off x="1527001" y="5715221"/>
            <a:ext cx="1508990" cy="291353"/>
          </a:xfrm>
          <a:prstGeom prst="rect">
            <a:avLst/>
          </a:prstGeom>
          <a:noFill/>
          <a:ln>
            <a:noFill/>
          </a:ln>
        </p:spPr>
        <p:txBody>
          <a:bodyPr anchorCtr="0" anchor="t" bIns="0" lIns="0" spcFirstLastPara="1" rIns="0" wrap="square" tIns="10800">
            <a:spAutoFit/>
          </a:bodyPr>
          <a:lstStyle/>
          <a:p>
            <a:pPr indent="-307646" lvl="0" marL="319041" marR="0" rtl="0" algn="l">
              <a:spcBef>
                <a:spcPts val="0"/>
              </a:spcBef>
              <a:spcAft>
                <a:spcPts val="0"/>
              </a:spcAft>
              <a:buClr>
                <a:srgbClr val="554F8C"/>
              </a:buClr>
              <a:buSzPts val="1080"/>
              <a:buFont typeface="Helvetica Neue"/>
              <a:buChar char="■"/>
            </a:pPr>
            <a:r>
              <a:rPr lang="en-US" sz="1800">
                <a:solidFill>
                  <a:srgbClr val="363639"/>
                </a:solidFill>
                <a:latin typeface="Times New Roman"/>
                <a:ea typeface="Times New Roman"/>
                <a:cs typeface="Times New Roman"/>
                <a:sym typeface="Times New Roman"/>
              </a:rPr>
              <a:t>LOW output</a:t>
            </a:r>
            <a:endParaRPr sz="1800">
              <a:solidFill>
                <a:schemeClr val="dk1"/>
              </a:solidFill>
              <a:latin typeface="Times New Roman"/>
              <a:ea typeface="Times New Roman"/>
              <a:cs typeface="Times New Roman"/>
              <a:sym typeface="Times New Roman"/>
            </a:endParaRPr>
          </a:p>
        </p:txBody>
      </p:sp>
      <p:sp>
        <p:nvSpPr>
          <p:cNvPr id="289" name="Google Shape;289;p30"/>
          <p:cNvSpPr txBox="1"/>
          <p:nvPr/>
        </p:nvSpPr>
        <p:spPr>
          <a:xfrm>
            <a:off x="5891181" y="5580753"/>
            <a:ext cx="1560945" cy="291353"/>
          </a:xfrm>
          <a:prstGeom prst="rect">
            <a:avLst/>
          </a:prstGeom>
          <a:noFill/>
          <a:ln>
            <a:noFill/>
          </a:ln>
        </p:spPr>
        <p:txBody>
          <a:bodyPr anchorCtr="0" anchor="t" bIns="0" lIns="0" spcFirstLastPara="1" rIns="0" wrap="square" tIns="10800">
            <a:spAutoFit/>
          </a:bodyPr>
          <a:lstStyle/>
          <a:p>
            <a:pPr indent="-307646" lvl="0" marL="319041" marR="0" rtl="0" algn="l">
              <a:spcBef>
                <a:spcPts val="0"/>
              </a:spcBef>
              <a:spcAft>
                <a:spcPts val="0"/>
              </a:spcAft>
              <a:buClr>
                <a:srgbClr val="554F8C"/>
              </a:buClr>
              <a:buSzPts val="1080"/>
              <a:buFont typeface="Helvetica Neue"/>
              <a:buChar char="■"/>
            </a:pPr>
            <a:r>
              <a:rPr lang="en-US" sz="1800">
                <a:solidFill>
                  <a:srgbClr val="363639"/>
                </a:solidFill>
                <a:latin typeface="Times New Roman"/>
                <a:ea typeface="Times New Roman"/>
                <a:cs typeface="Times New Roman"/>
                <a:sym typeface="Times New Roman"/>
              </a:rPr>
              <a:t>HIGH output</a:t>
            </a:r>
            <a:endParaRPr sz="1800">
              <a:solidFill>
                <a:schemeClr val="dk1"/>
              </a:solidFill>
              <a:latin typeface="Times New Roman"/>
              <a:ea typeface="Times New Roman"/>
              <a:cs typeface="Times New Roman"/>
              <a:sym typeface="Times New Roman"/>
            </a:endParaRPr>
          </a:p>
        </p:txBody>
      </p:sp>
      <p:grpSp>
        <p:nvGrpSpPr>
          <p:cNvPr id="290" name="Google Shape;290;p30"/>
          <p:cNvGrpSpPr/>
          <p:nvPr/>
        </p:nvGrpSpPr>
        <p:grpSpPr>
          <a:xfrm>
            <a:off x="1108366" y="2084296"/>
            <a:ext cx="6935586" cy="3521784"/>
            <a:chOff x="1219200" y="2362200"/>
            <a:chExt cx="7629144" cy="3991355"/>
          </a:xfrm>
        </p:grpSpPr>
        <p:sp>
          <p:nvSpPr>
            <p:cNvPr id="291" name="Google Shape;291;p30"/>
            <p:cNvSpPr/>
            <p:nvPr/>
          </p:nvSpPr>
          <p:spPr>
            <a:xfrm>
              <a:off x="5943600" y="3200400"/>
              <a:ext cx="2904744" cy="303885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30"/>
            <p:cNvSpPr/>
            <p:nvPr/>
          </p:nvSpPr>
          <p:spPr>
            <a:xfrm>
              <a:off x="1219200" y="3276600"/>
              <a:ext cx="2838450" cy="307695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30"/>
            <p:cNvSpPr/>
            <p:nvPr/>
          </p:nvSpPr>
          <p:spPr>
            <a:xfrm>
              <a:off x="3657600" y="2362200"/>
              <a:ext cx="3200400" cy="113690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4" name="Google Shape;294;p30"/>
          <p:cNvSpPr txBox="1"/>
          <p:nvPr/>
        </p:nvSpPr>
        <p:spPr>
          <a:xfrm>
            <a:off x="3882274" y="3115908"/>
            <a:ext cx="1500909" cy="1316691"/>
          </a:xfrm>
          <a:prstGeom prst="rect">
            <a:avLst/>
          </a:prstGeom>
          <a:noFill/>
          <a:ln>
            <a:noFill/>
          </a:ln>
        </p:spPr>
        <p:txBody>
          <a:bodyPr anchorCtr="0" anchor="t" bIns="0" lIns="0" spcFirstLastPara="1" rIns="0" wrap="square" tIns="11375">
            <a:spAutoFit/>
          </a:bodyPr>
          <a:lstStyle/>
          <a:p>
            <a:pPr indent="0" lvl="0" marL="11394" marR="4559" rtl="0" algn="l">
              <a:spcBef>
                <a:spcPts val="0"/>
              </a:spcBef>
              <a:spcAft>
                <a:spcPts val="0"/>
              </a:spcAft>
              <a:buNone/>
            </a:pPr>
            <a:r>
              <a:rPr lang="en-US" sz="1400">
                <a:solidFill>
                  <a:srgbClr val="363639"/>
                </a:solidFill>
                <a:latin typeface="Times New Roman"/>
                <a:ea typeface="Times New Roman"/>
                <a:cs typeface="Times New Roman"/>
                <a:sym typeface="Times New Roman"/>
              </a:rPr>
              <a:t>When a transistor is  ON it acts like a  closed switch and  when a transistor is  OFF it acts like an  open switch</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1"/>
          <p:cNvSpPr txBox="1"/>
          <p:nvPr>
            <p:ph type="title"/>
          </p:nvPr>
        </p:nvSpPr>
        <p:spPr>
          <a:xfrm>
            <a:off x="671844" y="936884"/>
            <a:ext cx="7800315" cy="873280"/>
          </a:xfrm>
          <a:prstGeom prst="rect">
            <a:avLst/>
          </a:prstGeom>
          <a:noFill/>
          <a:ln>
            <a:noFill/>
          </a:ln>
        </p:spPr>
        <p:txBody>
          <a:bodyPr anchorCtr="0" anchor="ctr" bIns="0" lIns="0" spcFirstLastPara="1" rIns="0" wrap="square" tIns="11375">
            <a:spAutoFit/>
          </a:bodyPr>
          <a:lstStyle/>
          <a:p>
            <a:pPr indent="0" lvl="0" marL="861981" marR="4559"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Advantages of Totem Pole Output  Configuration</a:t>
            </a:r>
            <a:endParaRPr/>
          </a:p>
        </p:txBody>
      </p:sp>
      <p:sp>
        <p:nvSpPr>
          <p:cNvPr id="300" name="Google Shape;300;p31"/>
          <p:cNvSpPr txBox="1"/>
          <p:nvPr>
            <p:ph idx="11" type="ftr"/>
          </p:nvPr>
        </p:nvSpPr>
        <p:spPr>
          <a:xfrm>
            <a:off x="4046450" y="6149422"/>
            <a:ext cx="1466850" cy="195596"/>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None/>
            </a:pPr>
            <a:r>
              <a:rPr lang="en-US"/>
              <a:t>KirtiP_Digital Design</a:t>
            </a:r>
            <a:endParaRPr/>
          </a:p>
        </p:txBody>
      </p:sp>
      <p:sp>
        <p:nvSpPr>
          <p:cNvPr id="301" name="Google Shape;301;p31"/>
          <p:cNvSpPr txBox="1"/>
          <p:nvPr>
            <p:ph idx="12" type="sldNum"/>
          </p:nvPr>
        </p:nvSpPr>
        <p:spPr>
          <a:xfrm>
            <a:off x="8018328" y="6149422"/>
            <a:ext cx="245917" cy="195596"/>
          </a:xfrm>
          <a:prstGeom prst="rect">
            <a:avLst/>
          </a:prstGeom>
          <a:noFill/>
          <a:ln>
            <a:noFill/>
          </a:ln>
        </p:spPr>
        <p:txBody>
          <a:bodyPr anchorCtr="0" anchor="ctr" bIns="0" lIns="0" spcFirstLastPara="1" rIns="0" wrap="square" tIns="10800">
            <a:spAutoFit/>
          </a:bodyPr>
          <a:lstStyle/>
          <a:p>
            <a:pPr indent="0" lvl="0" marL="34183" rtl="0" algn="r">
              <a:spcBef>
                <a:spcPts val="0"/>
              </a:spcBef>
              <a:spcAft>
                <a:spcPts val="0"/>
              </a:spcAft>
              <a:buNone/>
            </a:pPr>
            <a:fld id="{00000000-1234-1234-1234-123412341234}" type="slidenum">
              <a:rPr lang="en-US"/>
              <a:t>‹#›</a:t>
            </a:fld>
            <a:endParaRPr/>
          </a:p>
        </p:txBody>
      </p:sp>
      <p:sp>
        <p:nvSpPr>
          <p:cNvPr id="302" name="Google Shape;302;p31"/>
          <p:cNvSpPr txBox="1"/>
          <p:nvPr/>
        </p:nvSpPr>
        <p:spPr>
          <a:xfrm>
            <a:off x="1563023" y="2128480"/>
            <a:ext cx="5007264" cy="1512060"/>
          </a:xfrm>
          <a:prstGeom prst="rect">
            <a:avLst/>
          </a:prstGeom>
          <a:noFill/>
          <a:ln>
            <a:noFill/>
          </a:ln>
        </p:spPr>
        <p:txBody>
          <a:bodyPr anchorCtr="0" anchor="t" bIns="0" lIns="0" spcFirstLastPara="1" rIns="0" wrap="square" tIns="87725">
            <a:spAutoFit/>
          </a:bodyPr>
          <a:lstStyle/>
          <a:p>
            <a:pPr indent="-307646" lvl="0" marL="319041" marR="0" rtl="0" algn="l">
              <a:spcBef>
                <a:spcPts val="0"/>
              </a:spcBef>
              <a:spcAft>
                <a:spcPts val="0"/>
              </a:spcAft>
              <a:buClr>
                <a:srgbClr val="554F8C"/>
              </a:buClr>
              <a:buSzPts val="1214"/>
              <a:buFont typeface="Helvetica Neue"/>
              <a:buChar char="■"/>
            </a:pPr>
            <a:r>
              <a:rPr lang="en-US" sz="2000">
                <a:solidFill>
                  <a:srgbClr val="363639"/>
                </a:solidFill>
                <a:latin typeface="Times New Roman"/>
                <a:ea typeface="Times New Roman"/>
                <a:cs typeface="Times New Roman"/>
                <a:sym typeface="Times New Roman"/>
              </a:rPr>
              <a:t>The features of this arrangement are</a:t>
            </a:r>
            <a:endParaRPr sz="2000">
              <a:solidFill>
                <a:schemeClr val="dk1"/>
              </a:solidFill>
              <a:latin typeface="Times New Roman"/>
              <a:ea typeface="Times New Roman"/>
              <a:cs typeface="Times New Roman"/>
              <a:sym typeface="Times New Roman"/>
            </a:endParaRPr>
          </a:p>
          <a:p>
            <a:pPr indent="-256941" lvl="1" marL="677961" marR="0" rtl="0" algn="l">
              <a:spcBef>
                <a:spcPts val="516"/>
              </a:spcBef>
              <a:spcAft>
                <a:spcPts val="0"/>
              </a:spcAft>
              <a:buClr>
                <a:srgbClr val="ED1C24"/>
              </a:buClr>
              <a:buSzPts val="1083"/>
              <a:buFont typeface="Helvetica Neue"/>
              <a:buChar char="■"/>
            </a:pPr>
            <a:r>
              <a:rPr b="0" i="0" lang="en-US" sz="2000" u="none" cap="none" strike="noStrike">
                <a:solidFill>
                  <a:srgbClr val="363639"/>
                </a:solidFill>
                <a:latin typeface="Times New Roman"/>
                <a:ea typeface="Times New Roman"/>
                <a:cs typeface="Times New Roman"/>
                <a:sym typeface="Times New Roman"/>
              </a:rPr>
              <a:t>Low power consumption</a:t>
            </a:r>
            <a:endParaRPr b="0" i="0" sz="2000" u="none" cap="none" strike="noStrike">
              <a:solidFill>
                <a:schemeClr val="dk1"/>
              </a:solidFill>
              <a:latin typeface="Times New Roman"/>
              <a:ea typeface="Times New Roman"/>
              <a:cs typeface="Times New Roman"/>
              <a:sym typeface="Times New Roman"/>
            </a:endParaRPr>
          </a:p>
          <a:p>
            <a:pPr indent="-256941" lvl="1" marL="677961" marR="0" rtl="0" algn="l">
              <a:spcBef>
                <a:spcPts val="512"/>
              </a:spcBef>
              <a:spcAft>
                <a:spcPts val="0"/>
              </a:spcAft>
              <a:buClr>
                <a:srgbClr val="ED1C24"/>
              </a:buClr>
              <a:buSzPts val="1083"/>
              <a:buFont typeface="Helvetica Neue"/>
              <a:buChar char="■"/>
            </a:pPr>
            <a:r>
              <a:rPr b="0" i="0" lang="en-US" sz="2000" u="none" cap="none" strike="noStrike">
                <a:solidFill>
                  <a:srgbClr val="363639"/>
                </a:solidFill>
                <a:latin typeface="Times New Roman"/>
                <a:ea typeface="Times New Roman"/>
                <a:cs typeface="Times New Roman"/>
                <a:sym typeface="Times New Roman"/>
              </a:rPr>
              <a:t>Fast switching</a:t>
            </a:r>
            <a:endParaRPr b="0" i="0" sz="2000" u="none" cap="none" strike="noStrike">
              <a:solidFill>
                <a:schemeClr val="dk1"/>
              </a:solidFill>
              <a:latin typeface="Times New Roman"/>
              <a:ea typeface="Times New Roman"/>
              <a:cs typeface="Times New Roman"/>
              <a:sym typeface="Times New Roman"/>
            </a:endParaRPr>
          </a:p>
          <a:p>
            <a:pPr indent="-256941" lvl="1" marL="677961" marR="0" rtl="0" algn="l">
              <a:spcBef>
                <a:spcPts val="512"/>
              </a:spcBef>
              <a:spcAft>
                <a:spcPts val="0"/>
              </a:spcAft>
              <a:buClr>
                <a:srgbClr val="ED1C24"/>
              </a:buClr>
              <a:buSzPts val="1083"/>
              <a:buFont typeface="Helvetica Neue"/>
              <a:buChar char="■"/>
            </a:pPr>
            <a:r>
              <a:rPr b="0" i="0" lang="en-US" sz="2000" u="none" cap="none" strike="noStrike">
                <a:solidFill>
                  <a:srgbClr val="363639"/>
                </a:solidFill>
                <a:latin typeface="Times New Roman"/>
                <a:ea typeface="Times New Roman"/>
                <a:cs typeface="Times New Roman"/>
                <a:sym typeface="Times New Roman"/>
              </a:rPr>
              <a:t>Low output impedance</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sp>
        <p:nvSpPr>
          <p:cNvPr id="90" name="Google Shape;90;p14"/>
          <p:cNvSpPr txBox="1"/>
          <p:nvPr/>
        </p:nvSpPr>
        <p:spPr>
          <a:xfrm>
            <a:off x="8531829" y="6465214"/>
            <a:ext cx="115253" cy="153888"/>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91" name="Google Shape;91;p14"/>
          <p:cNvSpPr txBox="1"/>
          <p:nvPr>
            <p:ph type="title"/>
          </p:nvPr>
        </p:nvSpPr>
        <p:spPr>
          <a:xfrm>
            <a:off x="3059833" y="1018"/>
            <a:ext cx="2712317" cy="627736"/>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Introduction</a:t>
            </a:r>
            <a:endParaRPr sz="4000">
              <a:latin typeface="Times New Roman"/>
              <a:ea typeface="Times New Roman"/>
              <a:cs typeface="Times New Roman"/>
              <a:sym typeface="Times New Roman"/>
            </a:endParaRPr>
          </a:p>
        </p:txBody>
      </p:sp>
      <p:sp>
        <p:nvSpPr>
          <p:cNvPr id="92" name="Google Shape;92;p14"/>
          <p:cNvSpPr txBox="1"/>
          <p:nvPr/>
        </p:nvSpPr>
        <p:spPr>
          <a:xfrm>
            <a:off x="539552" y="1216914"/>
            <a:ext cx="8280920" cy="751488"/>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Logic families represent kind of digital circuit/ methodologies for  logic expression</a:t>
            </a:r>
            <a:r>
              <a:rPr b="1" i="0" lang="en-US"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p:txBody>
      </p:sp>
      <p:sp>
        <p:nvSpPr>
          <p:cNvPr id="93" name="Google Shape;93;p14"/>
          <p:cNvSpPr txBox="1"/>
          <p:nvPr/>
        </p:nvSpPr>
        <p:spPr>
          <a:xfrm>
            <a:off x="842925" y="2690243"/>
            <a:ext cx="4700626" cy="2526333"/>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i="0" lang="en-US" sz="2400" u="none" cap="none" strike="noStrike">
                <a:solidFill>
                  <a:srgbClr val="001F5F"/>
                </a:solidFill>
                <a:latin typeface="Arial"/>
                <a:ea typeface="Arial"/>
                <a:cs typeface="Arial"/>
                <a:sym typeface="Arial"/>
              </a:rPr>
              <a:t>Integration levels :</a:t>
            </a:r>
            <a:endParaRPr b="0" i="0" sz="2400" u="none" cap="none" strike="noStrike">
              <a:solidFill>
                <a:srgbClr val="000000"/>
              </a:solidFill>
              <a:latin typeface="Arial"/>
              <a:ea typeface="Arial"/>
              <a:cs typeface="Arial"/>
              <a:sym typeface="Arial"/>
            </a:endParaRPr>
          </a:p>
          <a:p>
            <a:pPr indent="0" lvl="0" marL="482600" marR="5080" rtl="0" algn="l">
              <a:spcBef>
                <a:spcPts val="1310"/>
              </a:spcBef>
              <a:spcAft>
                <a:spcPts val="0"/>
              </a:spcAft>
              <a:buNone/>
            </a:pPr>
            <a:r>
              <a:rPr b="0" i="0" lang="en-US" sz="2400" u="none" cap="none" strike="noStrike">
                <a:solidFill>
                  <a:srgbClr val="000000"/>
                </a:solidFill>
                <a:latin typeface="Times New Roman"/>
                <a:ea typeface="Times New Roman"/>
                <a:cs typeface="Times New Roman"/>
                <a:sym typeface="Times New Roman"/>
              </a:rPr>
              <a:t>SSI:	Small scale integration  </a:t>
            </a:r>
            <a:endParaRPr b="0" i="0" sz="2400" u="none" cap="none" strike="noStrike">
              <a:solidFill>
                <a:srgbClr val="000000"/>
              </a:solidFill>
              <a:latin typeface="Times New Roman"/>
              <a:ea typeface="Times New Roman"/>
              <a:cs typeface="Times New Roman"/>
              <a:sym typeface="Times New Roman"/>
            </a:endParaRPr>
          </a:p>
          <a:p>
            <a:pPr indent="0" lvl="0" marL="482600" marR="5080" rtl="0" algn="l">
              <a:spcBef>
                <a:spcPts val="1310"/>
              </a:spcBef>
              <a:spcAft>
                <a:spcPts val="0"/>
              </a:spcAft>
              <a:buNone/>
            </a:pPr>
            <a:r>
              <a:rPr b="0" i="0" lang="en-US" sz="2400" u="none" cap="none" strike="noStrike">
                <a:solidFill>
                  <a:srgbClr val="000000"/>
                </a:solidFill>
                <a:latin typeface="Times New Roman"/>
                <a:ea typeface="Times New Roman"/>
                <a:cs typeface="Times New Roman"/>
                <a:sym typeface="Times New Roman"/>
              </a:rPr>
              <a:t>MSI:	Medium scale integration  </a:t>
            </a:r>
            <a:endParaRPr b="0" i="0" sz="2400" u="none" cap="none" strike="noStrike">
              <a:solidFill>
                <a:srgbClr val="000000"/>
              </a:solidFill>
              <a:latin typeface="Times New Roman"/>
              <a:ea typeface="Times New Roman"/>
              <a:cs typeface="Times New Roman"/>
              <a:sym typeface="Times New Roman"/>
            </a:endParaRPr>
          </a:p>
          <a:p>
            <a:pPr indent="0" lvl="0" marL="482600" marR="5080" rtl="0" algn="l">
              <a:spcBef>
                <a:spcPts val="1310"/>
              </a:spcBef>
              <a:spcAft>
                <a:spcPts val="0"/>
              </a:spcAft>
              <a:buNone/>
            </a:pPr>
            <a:r>
              <a:rPr b="0" i="0" lang="en-US" sz="2400" u="none" cap="none" strike="noStrike">
                <a:solidFill>
                  <a:srgbClr val="000000"/>
                </a:solidFill>
                <a:latin typeface="Times New Roman"/>
                <a:ea typeface="Times New Roman"/>
                <a:cs typeface="Times New Roman"/>
                <a:sym typeface="Times New Roman"/>
              </a:rPr>
              <a:t>LSI:	Large scale integration  </a:t>
            </a:r>
            <a:endParaRPr b="0" i="0" sz="2400" u="none" cap="none" strike="noStrike">
              <a:solidFill>
                <a:srgbClr val="000000"/>
              </a:solidFill>
              <a:latin typeface="Times New Roman"/>
              <a:ea typeface="Times New Roman"/>
              <a:cs typeface="Times New Roman"/>
              <a:sym typeface="Times New Roman"/>
            </a:endParaRPr>
          </a:p>
          <a:p>
            <a:pPr indent="0" lvl="0" marL="482600" marR="5080" rtl="0" algn="l">
              <a:spcBef>
                <a:spcPts val="1310"/>
              </a:spcBef>
              <a:spcAft>
                <a:spcPts val="0"/>
              </a:spcAft>
              <a:buNone/>
            </a:pPr>
            <a:r>
              <a:rPr b="0" i="0" lang="en-US" sz="2400" u="none" cap="none" strike="noStrike">
                <a:solidFill>
                  <a:srgbClr val="000000"/>
                </a:solidFill>
                <a:latin typeface="Times New Roman"/>
                <a:ea typeface="Times New Roman"/>
                <a:cs typeface="Times New Roman"/>
                <a:sym typeface="Times New Roman"/>
              </a:rPr>
              <a:t>VLSI:Very large scale integration</a:t>
            </a:r>
            <a:endParaRPr b="0" i="0" sz="2400" u="none" cap="none" strike="noStrike">
              <a:solidFill>
                <a:srgbClr val="000000"/>
              </a:solidFill>
              <a:latin typeface="Times New Roman"/>
              <a:ea typeface="Times New Roman"/>
              <a:cs typeface="Times New Roman"/>
              <a:sym typeface="Times New Roman"/>
            </a:endParaRPr>
          </a:p>
        </p:txBody>
      </p:sp>
      <p:sp>
        <p:nvSpPr>
          <p:cNvPr id="94" name="Google Shape;94;p14"/>
          <p:cNvSpPr txBox="1"/>
          <p:nvPr/>
        </p:nvSpPr>
        <p:spPr>
          <a:xfrm>
            <a:off x="5772150" y="3253104"/>
            <a:ext cx="2286000" cy="1907829"/>
          </a:xfrm>
          <a:prstGeom prst="rect">
            <a:avLst/>
          </a:prstGeom>
          <a:noFill/>
          <a:ln>
            <a:noFill/>
          </a:ln>
        </p:spPr>
        <p:txBody>
          <a:bodyPr anchorCtr="0" anchor="t" bIns="0" lIns="0" spcFirstLastPara="1" rIns="0" wrap="square" tIns="104125">
            <a:spAutoFit/>
          </a:bodyPr>
          <a:lstStyle/>
          <a:p>
            <a:pPr indent="0" lvl="0" marL="0" marR="23495" rtl="0" algn="ctr">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12 gates/chip</a:t>
            </a:r>
            <a:endParaRPr b="0" i="0" sz="2400" u="none" cap="none" strike="noStrike">
              <a:solidFill>
                <a:srgbClr val="000000"/>
              </a:solidFill>
              <a:latin typeface="Times New Roman"/>
              <a:ea typeface="Times New Roman"/>
              <a:cs typeface="Times New Roman"/>
              <a:sym typeface="Times New Roman"/>
            </a:endParaRPr>
          </a:p>
          <a:p>
            <a:pPr indent="0" lvl="0" marL="0" marR="37465" rtl="0" algn="ctr">
              <a:spcBef>
                <a:spcPts val="725"/>
              </a:spcBef>
              <a:spcAft>
                <a:spcPts val="0"/>
              </a:spcAft>
              <a:buNone/>
            </a:pPr>
            <a:r>
              <a:rPr b="0" i="0" lang="en-US" sz="2400" u="none" cap="none" strike="noStrike">
                <a:solidFill>
                  <a:srgbClr val="000000"/>
                </a:solidFill>
                <a:latin typeface="Times New Roman"/>
                <a:ea typeface="Times New Roman"/>
                <a:cs typeface="Times New Roman"/>
                <a:sym typeface="Times New Roman"/>
              </a:rPr>
              <a:t>100 gates/chip</a:t>
            </a:r>
            <a:endParaRPr b="0" i="0" sz="2400" u="none" cap="none" strike="noStrike">
              <a:solidFill>
                <a:srgbClr val="000000"/>
              </a:solidFill>
              <a:latin typeface="Times New Roman"/>
              <a:ea typeface="Times New Roman"/>
              <a:cs typeface="Times New Roman"/>
              <a:sym typeface="Times New Roman"/>
            </a:endParaRPr>
          </a:p>
          <a:p>
            <a:pPr indent="0" lvl="0" marL="0" marR="37465" rtl="0" algn="ctr">
              <a:spcBef>
                <a:spcPts val="725"/>
              </a:spcBef>
              <a:spcAft>
                <a:spcPts val="0"/>
              </a:spcAft>
              <a:buNone/>
            </a:pPr>
            <a:r>
              <a:rPr b="0" i="0" lang="en-US" sz="2400" u="none" cap="none" strike="noStrike">
                <a:solidFill>
                  <a:srgbClr val="000000"/>
                </a:solidFill>
                <a:latin typeface="Times New Roman"/>
                <a:ea typeface="Times New Roman"/>
                <a:cs typeface="Times New Roman"/>
                <a:sym typeface="Times New Roman"/>
              </a:rPr>
              <a:t>1K gates/chip  </a:t>
            </a:r>
            <a:endParaRPr b="0" i="0" sz="2400" u="none" cap="none" strike="noStrike">
              <a:solidFill>
                <a:srgbClr val="000000"/>
              </a:solidFill>
              <a:latin typeface="Times New Roman"/>
              <a:ea typeface="Times New Roman"/>
              <a:cs typeface="Times New Roman"/>
              <a:sym typeface="Times New Roman"/>
            </a:endParaRPr>
          </a:p>
          <a:p>
            <a:pPr indent="127635" lvl="0" marL="32384" marR="5080" rtl="0" algn="ctr">
              <a:lnSpc>
                <a:spcPct val="135700"/>
              </a:lnSpc>
              <a:spcBef>
                <a:spcPts val="105"/>
              </a:spcBef>
              <a:spcAft>
                <a:spcPts val="0"/>
              </a:spcAft>
              <a:buNone/>
            </a:pPr>
            <a:r>
              <a:rPr b="0" i="0" lang="en-US" sz="2400" u="none" cap="none" strike="noStrike">
                <a:solidFill>
                  <a:srgbClr val="000000"/>
                </a:solidFill>
                <a:latin typeface="Times New Roman"/>
                <a:ea typeface="Times New Roman"/>
                <a:cs typeface="Times New Roman"/>
                <a:sym typeface="Times New Roman"/>
              </a:rPr>
              <a:t>10K gates/chip</a:t>
            </a:r>
            <a:endParaRPr b="0" i="0" sz="2400" u="none" cap="none" strike="noStrike">
              <a:solidFill>
                <a:srgbClr val="000000"/>
              </a:solidFill>
              <a:latin typeface="Times New Roman"/>
              <a:ea typeface="Times New Roman"/>
              <a:cs typeface="Times New Roman"/>
              <a:sym typeface="Times New Roman"/>
            </a:endParaRPr>
          </a:p>
        </p:txBody>
      </p:sp>
      <p:sp>
        <p:nvSpPr>
          <p:cNvPr id="95" name="Google Shape;95;p14"/>
          <p:cNvSpPr txBox="1"/>
          <p:nvPr/>
        </p:nvSpPr>
        <p:spPr>
          <a:xfrm>
            <a:off x="1225107" y="5396281"/>
            <a:ext cx="4715045" cy="382156"/>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ULSI:Ultra large scale integration</a:t>
            </a:r>
            <a:endParaRPr b="0" i="0" sz="2400" u="none" cap="none" strike="noStrike">
              <a:solidFill>
                <a:srgbClr val="000000"/>
              </a:solidFill>
              <a:latin typeface="Times New Roman"/>
              <a:ea typeface="Times New Roman"/>
              <a:cs typeface="Times New Roman"/>
              <a:sym typeface="Times New Roman"/>
            </a:endParaRPr>
          </a:p>
        </p:txBody>
      </p:sp>
      <p:sp>
        <p:nvSpPr>
          <p:cNvPr id="96" name="Google Shape;96;p14"/>
          <p:cNvSpPr txBox="1"/>
          <p:nvPr/>
        </p:nvSpPr>
        <p:spPr>
          <a:xfrm>
            <a:off x="5940152" y="5396285"/>
            <a:ext cx="2706930" cy="391795"/>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100K gates/chip</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2"/>
          <p:cNvSpPr txBox="1"/>
          <p:nvPr>
            <p:ph type="title"/>
          </p:nvPr>
        </p:nvSpPr>
        <p:spPr>
          <a:xfrm>
            <a:off x="1533928" y="1383324"/>
            <a:ext cx="6314209" cy="441817"/>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Unused Inputs on TTL devices</a:t>
            </a:r>
            <a:endParaRPr b="1" sz="2800">
              <a:latin typeface="Times New Roman"/>
              <a:ea typeface="Times New Roman"/>
              <a:cs typeface="Times New Roman"/>
              <a:sym typeface="Times New Roman"/>
            </a:endParaRPr>
          </a:p>
        </p:txBody>
      </p:sp>
      <p:sp>
        <p:nvSpPr>
          <p:cNvPr id="308" name="Google Shape;308;p32"/>
          <p:cNvSpPr txBox="1"/>
          <p:nvPr>
            <p:ph idx="11" type="ftr"/>
          </p:nvPr>
        </p:nvSpPr>
        <p:spPr>
          <a:xfrm>
            <a:off x="4046450" y="6149422"/>
            <a:ext cx="1466850" cy="195596"/>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None/>
            </a:pPr>
            <a:r>
              <a:rPr lang="en-US"/>
              <a:t>KirtiP_Digital Design</a:t>
            </a:r>
            <a:endParaRPr/>
          </a:p>
        </p:txBody>
      </p:sp>
      <p:sp>
        <p:nvSpPr>
          <p:cNvPr id="309" name="Google Shape;309;p32"/>
          <p:cNvSpPr txBox="1"/>
          <p:nvPr>
            <p:ph idx="12" type="sldNum"/>
          </p:nvPr>
        </p:nvSpPr>
        <p:spPr>
          <a:xfrm>
            <a:off x="8018328" y="6149422"/>
            <a:ext cx="245917" cy="195596"/>
          </a:xfrm>
          <a:prstGeom prst="rect">
            <a:avLst/>
          </a:prstGeom>
          <a:noFill/>
          <a:ln>
            <a:noFill/>
          </a:ln>
        </p:spPr>
        <p:txBody>
          <a:bodyPr anchorCtr="0" anchor="ctr" bIns="0" lIns="0" spcFirstLastPara="1" rIns="0" wrap="square" tIns="10800">
            <a:spAutoFit/>
          </a:bodyPr>
          <a:lstStyle/>
          <a:p>
            <a:pPr indent="0" lvl="0" marL="34183" rtl="0" algn="r">
              <a:spcBef>
                <a:spcPts val="0"/>
              </a:spcBef>
              <a:spcAft>
                <a:spcPts val="0"/>
              </a:spcAft>
              <a:buNone/>
            </a:pPr>
            <a:fld id="{00000000-1234-1234-1234-123412341234}" type="slidenum">
              <a:rPr lang="en-US"/>
              <a:t>‹#›</a:t>
            </a:fld>
            <a:endParaRPr/>
          </a:p>
        </p:txBody>
      </p:sp>
      <p:sp>
        <p:nvSpPr>
          <p:cNvPr id="310" name="Google Shape;310;p32"/>
          <p:cNvSpPr txBox="1"/>
          <p:nvPr/>
        </p:nvSpPr>
        <p:spPr>
          <a:xfrm>
            <a:off x="1563023" y="2161166"/>
            <a:ext cx="6915150" cy="2294659"/>
          </a:xfrm>
          <a:prstGeom prst="rect">
            <a:avLst/>
          </a:prstGeom>
          <a:noFill/>
          <a:ln>
            <a:noFill/>
          </a:ln>
        </p:spPr>
        <p:txBody>
          <a:bodyPr anchorCtr="0" anchor="t" bIns="0" lIns="0" spcFirstLastPara="1" rIns="0" wrap="square" tIns="62650">
            <a:spAutoFit/>
          </a:bodyPr>
          <a:lstStyle/>
          <a:p>
            <a:pPr indent="-307646" lvl="0" marL="318472" marR="4559" rtl="0" algn="l">
              <a:lnSpc>
                <a:spcPct val="86600"/>
              </a:lnSpc>
              <a:spcBef>
                <a:spcPts val="0"/>
              </a:spcBef>
              <a:spcAft>
                <a:spcPts val="0"/>
              </a:spcAft>
              <a:buClr>
                <a:srgbClr val="554F8C"/>
              </a:buClr>
              <a:buSzPts val="1200"/>
              <a:buFont typeface="Helvetica Neue"/>
              <a:buChar char="■"/>
            </a:pPr>
            <a:r>
              <a:rPr lang="en-US" sz="2000">
                <a:solidFill>
                  <a:srgbClr val="363639"/>
                </a:solidFill>
                <a:latin typeface="Times New Roman"/>
                <a:ea typeface="Times New Roman"/>
                <a:cs typeface="Times New Roman"/>
                <a:sym typeface="Times New Roman"/>
              </a:rPr>
              <a:t>Unused inputs on TTL gates behave as though a logic 1 is connected to  them</a:t>
            </a:r>
            <a:endParaRPr sz="2000">
              <a:solidFill>
                <a:schemeClr val="dk1"/>
              </a:solidFill>
              <a:latin typeface="Times New Roman"/>
              <a:ea typeface="Times New Roman"/>
              <a:cs typeface="Times New Roman"/>
              <a:sym typeface="Times New Roman"/>
            </a:endParaRPr>
          </a:p>
          <a:p>
            <a:pPr indent="-307646" lvl="0" marL="319041" marR="0" rtl="0" algn="l">
              <a:spcBef>
                <a:spcPts val="9"/>
              </a:spcBef>
              <a:spcAft>
                <a:spcPts val="0"/>
              </a:spcAft>
              <a:buClr>
                <a:srgbClr val="554F8C"/>
              </a:buClr>
              <a:buSzPts val="1200"/>
              <a:buFont typeface="Helvetica Neue"/>
              <a:buChar char="■"/>
            </a:pPr>
            <a:r>
              <a:rPr lang="en-US" sz="2000">
                <a:solidFill>
                  <a:srgbClr val="363639"/>
                </a:solidFill>
                <a:latin typeface="Times New Roman"/>
                <a:ea typeface="Times New Roman"/>
                <a:cs typeface="Times New Roman"/>
                <a:sym typeface="Times New Roman"/>
              </a:rPr>
              <a:t>This present a problem with OR or NOR gates</a:t>
            </a:r>
            <a:endParaRPr sz="2000">
              <a:solidFill>
                <a:schemeClr val="dk1"/>
              </a:solidFill>
              <a:latin typeface="Times New Roman"/>
              <a:ea typeface="Times New Roman"/>
              <a:cs typeface="Times New Roman"/>
              <a:sym typeface="Times New Roman"/>
            </a:endParaRPr>
          </a:p>
          <a:p>
            <a:pPr indent="-307646" lvl="0" marL="318472" marR="7976" rtl="0" algn="l">
              <a:lnSpc>
                <a:spcPct val="86600"/>
              </a:lnSpc>
              <a:spcBef>
                <a:spcPts val="412"/>
              </a:spcBef>
              <a:spcAft>
                <a:spcPts val="0"/>
              </a:spcAft>
              <a:buClr>
                <a:srgbClr val="554F8C"/>
              </a:buClr>
              <a:buSzPts val="1200"/>
              <a:buFont typeface="Helvetica Neue"/>
              <a:buChar char="■"/>
            </a:pPr>
            <a:r>
              <a:rPr lang="en-US" sz="2000">
                <a:solidFill>
                  <a:srgbClr val="363639"/>
                </a:solidFill>
                <a:latin typeface="Times New Roman"/>
                <a:ea typeface="Times New Roman"/>
                <a:cs typeface="Times New Roman"/>
                <a:sym typeface="Times New Roman"/>
              </a:rPr>
              <a:t>With AND or NAND gates, the logic would not pose a problem but for  better noise immunity, the inputs should not be allowed to "float“</a:t>
            </a:r>
            <a:endParaRPr sz="2000">
              <a:solidFill>
                <a:schemeClr val="dk1"/>
              </a:solidFill>
              <a:latin typeface="Times New Roman"/>
              <a:ea typeface="Times New Roman"/>
              <a:cs typeface="Times New Roman"/>
              <a:sym typeface="Times New Roman"/>
            </a:endParaRPr>
          </a:p>
          <a:p>
            <a:pPr indent="-307646" lvl="0" marL="319041" marR="18801" rtl="0" algn="l">
              <a:lnSpc>
                <a:spcPct val="88400"/>
              </a:lnSpc>
              <a:spcBef>
                <a:spcPts val="386"/>
              </a:spcBef>
              <a:spcAft>
                <a:spcPts val="0"/>
              </a:spcAft>
              <a:buClr>
                <a:srgbClr val="554F8C"/>
              </a:buClr>
              <a:buSzPts val="1200"/>
              <a:buFont typeface="Helvetica Neue"/>
              <a:buChar char="■"/>
            </a:pPr>
            <a:r>
              <a:rPr lang="en-US" sz="2000">
                <a:solidFill>
                  <a:srgbClr val="363639"/>
                </a:solidFill>
                <a:latin typeface="Times New Roman"/>
                <a:ea typeface="Times New Roman"/>
                <a:cs typeface="Times New Roman"/>
                <a:sym typeface="Times New Roman"/>
              </a:rPr>
              <a:t>It is advisable to connect unused HIGH inputs to +5V through resistors  (“pull-up” resistors) of 1k</a:t>
            </a:r>
            <a:endParaRPr sz="2000">
              <a:solidFill>
                <a:schemeClr val="dk1"/>
              </a:solidFill>
              <a:latin typeface="Times New Roman"/>
              <a:ea typeface="Times New Roman"/>
              <a:cs typeface="Times New Roman"/>
              <a:sym typeface="Times New Roman"/>
            </a:endParaRPr>
          </a:p>
          <a:p>
            <a:pPr indent="-307646" lvl="0" marL="319041" marR="0" rtl="0" algn="l">
              <a:lnSpc>
                <a:spcPct val="105900"/>
              </a:lnSpc>
              <a:spcBef>
                <a:spcPts val="0"/>
              </a:spcBef>
              <a:spcAft>
                <a:spcPts val="0"/>
              </a:spcAft>
              <a:buClr>
                <a:srgbClr val="554F8C"/>
              </a:buClr>
              <a:buSzPts val="1200"/>
              <a:buFont typeface="Helvetica Neue"/>
              <a:buChar char="■"/>
            </a:pPr>
            <a:r>
              <a:rPr lang="en-US" sz="2000">
                <a:solidFill>
                  <a:srgbClr val="363639"/>
                </a:solidFill>
                <a:latin typeface="Times New Roman"/>
                <a:ea typeface="Times New Roman"/>
                <a:cs typeface="Times New Roman"/>
                <a:sym typeface="Times New Roman"/>
              </a:rPr>
              <a:t>Unused inputs should be connected as follows</a:t>
            </a:r>
            <a:endParaRPr sz="2000">
              <a:solidFill>
                <a:schemeClr val="dk1"/>
              </a:solidFill>
              <a:latin typeface="Times New Roman"/>
              <a:ea typeface="Times New Roman"/>
              <a:cs typeface="Times New Roman"/>
              <a:sym typeface="Times New Roman"/>
            </a:endParaRPr>
          </a:p>
        </p:txBody>
      </p:sp>
      <p:sp>
        <p:nvSpPr>
          <p:cNvPr id="311" name="Google Shape;311;p32"/>
          <p:cNvSpPr/>
          <p:nvPr/>
        </p:nvSpPr>
        <p:spPr>
          <a:xfrm>
            <a:off x="2424545" y="4504767"/>
            <a:ext cx="4849091" cy="154607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3"/>
          <p:cNvSpPr txBox="1"/>
          <p:nvPr/>
        </p:nvSpPr>
        <p:spPr>
          <a:xfrm>
            <a:off x="4057997" y="6158001"/>
            <a:ext cx="1443759" cy="384721"/>
          </a:xfrm>
          <a:prstGeom prst="rect">
            <a:avLst/>
          </a:prstGeom>
          <a:noFill/>
          <a:ln>
            <a:noFill/>
          </a:ln>
        </p:spPr>
        <p:txBody>
          <a:bodyPr anchorCtr="0" anchor="t" bIns="0" lIns="0" spcFirstLastPara="1" rIns="0" wrap="square" tIns="0">
            <a:spAutoFit/>
          </a:bodyPr>
          <a:lstStyle/>
          <a:p>
            <a:pPr indent="0" lvl="0" marL="0" marR="0" rtl="0" algn="l">
              <a:lnSpc>
                <a:spcPct val="116000"/>
              </a:lnSpc>
              <a:spcBef>
                <a:spcPts val="0"/>
              </a:spcBef>
              <a:spcAft>
                <a:spcPts val="0"/>
              </a:spcAft>
              <a:buNone/>
            </a:pPr>
            <a:r>
              <a:rPr lang="en-US" sz="1300">
                <a:solidFill>
                  <a:srgbClr val="363639"/>
                </a:solidFill>
                <a:latin typeface="Tahoma"/>
                <a:ea typeface="Tahoma"/>
                <a:cs typeface="Tahoma"/>
                <a:sym typeface="Tahoma"/>
              </a:rPr>
              <a:t>KirtiP_Digital Design</a:t>
            </a:r>
            <a:endParaRPr sz="1300">
              <a:solidFill>
                <a:schemeClr val="dk1"/>
              </a:solidFill>
              <a:latin typeface="Tahoma"/>
              <a:ea typeface="Tahoma"/>
              <a:cs typeface="Tahoma"/>
              <a:sym typeface="Tahoma"/>
            </a:endParaRPr>
          </a:p>
        </p:txBody>
      </p:sp>
      <p:sp>
        <p:nvSpPr>
          <p:cNvPr id="317" name="Google Shape;317;p33"/>
          <p:cNvSpPr txBox="1"/>
          <p:nvPr/>
        </p:nvSpPr>
        <p:spPr>
          <a:xfrm>
            <a:off x="8041417" y="6146874"/>
            <a:ext cx="199736" cy="210984"/>
          </a:xfrm>
          <a:prstGeom prst="rect">
            <a:avLst/>
          </a:prstGeom>
          <a:noFill/>
          <a:ln>
            <a:noFill/>
          </a:ln>
        </p:spPr>
        <p:txBody>
          <a:bodyPr anchorCtr="0" anchor="t" bIns="0" lIns="0" spcFirstLastPara="1" rIns="0" wrap="square" tIns="10800">
            <a:spAutoFit/>
          </a:bodyPr>
          <a:lstStyle/>
          <a:p>
            <a:pPr indent="0" lvl="0" marL="11394" marR="0" rtl="0" algn="l">
              <a:spcBef>
                <a:spcPts val="0"/>
              </a:spcBef>
              <a:spcAft>
                <a:spcPts val="0"/>
              </a:spcAft>
              <a:buNone/>
            </a:pPr>
            <a:r>
              <a:rPr lang="en-US" sz="1300">
                <a:solidFill>
                  <a:srgbClr val="363639"/>
                </a:solidFill>
                <a:latin typeface="Tahoma"/>
                <a:ea typeface="Tahoma"/>
                <a:cs typeface="Tahoma"/>
                <a:sym typeface="Tahoma"/>
              </a:rPr>
              <a:t>15</a:t>
            </a:r>
            <a:endParaRPr sz="1300">
              <a:solidFill>
                <a:schemeClr val="dk1"/>
              </a:solidFill>
              <a:latin typeface="Tahoma"/>
              <a:ea typeface="Tahoma"/>
              <a:cs typeface="Tahoma"/>
              <a:sym typeface="Tahoma"/>
            </a:endParaRPr>
          </a:p>
        </p:txBody>
      </p:sp>
      <p:sp>
        <p:nvSpPr>
          <p:cNvPr id="318" name="Google Shape;318;p33"/>
          <p:cNvSpPr txBox="1"/>
          <p:nvPr>
            <p:ph type="title"/>
          </p:nvPr>
        </p:nvSpPr>
        <p:spPr>
          <a:xfrm>
            <a:off x="671844" y="936885"/>
            <a:ext cx="7800315" cy="873280"/>
          </a:xfrm>
          <a:prstGeom prst="rect">
            <a:avLst/>
          </a:prstGeom>
          <a:noFill/>
          <a:ln>
            <a:noFill/>
          </a:ln>
        </p:spPr>
        <p:txBody>
          <a:bodyPr anchorCtr="0" anchor="ctr" bIns="0" lIns="0" spcFirstLastPara="1" rIns="0" wrap="square" tIns="11375">
            <a:spAutoFit/>
          </a:bodyPr>
          <a:lstStyle/>
          <a:p>
            <a:pPr indent="0" lvl="0" marL="861981" marR="4559"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The Destruction Effect if Totem Pole  Outputs are Tied Together</a:t>
            </a:r>
            <a:endParaRPr/>
          </a:p>
        </p:txBody>
      </p:sp>
      <p:sp>
        <p:nvSpPr>
          <p:cNvPr id="319" name="Google Shape;319;p33"/>
          <p:cNvSpPr txBox="1"/>
          <p:nvPr/>
        </p:nvSpPr>
        <p:spPr>
          <a:xfrm>
            <a:off x="1527001" y="2084518"/>
            <a:ext cx="6742545" cy="1094186"/>
          </a:xfrm>
          <a:prstGeom prst="rect">
            <a:avLst/>
          </a:prstGeom>
          <a:noFill/>
          <a:ln>
            <a:noFill/>
          </a:ln>
        </p:spPr>
        <p:txBody>
          <a:bodyPr anchorCtr="0" anchor="t" bIns="0" lIns="0" spcFirstLastPara="1" rIns="0" wrap="square" tIns="42150">
            <a:spAutoFit/>
          </a:bodyPr>
          <a:lstStyle/>
          <a:p>
            <a:pPr indent="-307646" lvl="0" marL="319041" marR="4559" rtl="0" algn="l">
              <a:lnSpc>
                <a:spcPct val="96850"/>
              </a:lnSpc>
              <a:spcBef>
                <a:spcPts val="0"/>
              </a:spcBef>
              <a:spcAft>
                <a:spcPts val="0"/>
              </a:spcAft>
              <a:buClr>
                <a:srgbClr val="554F8C"/>
              </a:buClr>
              <a:buSzPts val="1200"/>
              <a:buFont typeface="Helvetica Neue"/>
              <a:buChar char="■"/>
            </a:pPr>
            <a:r>
              <a:rPr lang="en-US" sz="2000">
                <a:solidFill>
                  <a:srgbClr val="363639"/>
                </a:solidFill>
                <a:latin typeface="Times New Roman"/>
                <a:ea typeface="Times New Roman"/>
                <a:cs typeface="Times New Roman"/>
                <a:sym typeface="Times New Roman"/>
              </a:rPr>
              <a:t>If TTL gates with totem-pole outputs have their outputs tied together,  the gates may be destroyed</a:t>
            </a:r>
            <a:endParaRPr sz="2000">
              <a:solidFill>
                <a:schemeClr val="dk1"/>
              </a:solidFill>
              <a:latin typeface="Times New Roman"/>
              <a:ea typeface="Times New Roman"/>
              <a:cs typeface="Times New Roman"/>
              <a:sym typeface="Times New Roman"/>
            </a:endParaRPr>
          </a:p>
          <a:p>
            <a:pPr indent="-307646" lvl="0" marL="318472" marR="119640" rtl="0" algn="l">
              <a:lnSpc>
                <a:spcPct val="96850"/>
              </a:lnSpc>
              <a:spcBef>
                <a:spcPts val="431"/>
              </a:spcBef>
              <a:spcAft>
                <a:spcPts val="0"/>
              </a:spcAft>
              <a:buClr>
                <a:srgbClr val="554F8C"/>
              </a:buClr>
              <a:buSzPts val="1200"/>
              <a:buFont typeface="Helvetica Neue"/>
              <a:buChar char="■"/>
            </a:pPr>
            <a:r>
              <a:rPr lang="en-US" sz="2000">
                <a:solidFill>
                  <a:srgbClr val="363639"/>
                </a:solidFill>
                <a:latin typeface="Times New Roman"/>
                <a:ea typeface="Times New Roman"/>
                <a:cs typeface="Times New Roman"/>
                <a:sym typeface="Times New Roman"/>
              </a:rPr>
              <a:t>This is illustrated in below Figure where the LEFT gate has a HIGH  output and RIGHT gate has a LOW output</a:t>
            </a:r>
            <a:endParaRPr sz="2000">
              <a:solidFill>
                <a:schemeClr val="dk1"/>
              </a:solidFill>
              <a:latin typeface="Times New Roman"/>
              <a:ea typeface="Times New Roman"/>
              <a:cs typeface="Times New Roman"/>
              <a:sym typeface="Times New Roman"/>
            </a:endParaRPr>
          </a:p>
        </p:txBody>
      </p:sp>
      <p:sp>
        <p:nvSpPr>
          <p:cNvPr id="320" name="Google Shape;320;p33"/>
          <p:cNvSpPr/>
          <p:nvPr/>
        </p:nvSpPr>
        <p:spPr>
          <a:xfrm>
            <a:off x="2493818" y="3340937"/>
            <a:ext cx="4364182" cy="29586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 name="Google Shape;321;p33"/>
          <p:cNvSpPr txBox="1"/>
          <p:nvPr/>
        </p:nvSpPr>
        <p:spPr>
          <a:xfrm>
            <a:off x="834274" y="4189654"/>
            <a:ext cx="2219036" cy="291353"/>
          </a:xfrm>
          <a:prstGeom prst="rect">
            <a:avLst/>
          </a:prstGeom>
          <a:noFill/>
          <a:ln>
            <a:noFill/>
          </a:ln>
        </p:spPr>
        <p:txBody>
          <a:bodyPr anchorCtr="0" anchor="t" bIns="0" lIns="0" spcFirstLastPara="1" rIns="0" wrap="square" tIns="10800">
            <a:spAutoFit/>
          </a:bodyPr>
          <a:lstStyle/>
          <a:p>
            <a:pPr indent="0" lvl="0" marL="11394" marR="0" rtl="0" algn="l">
              <a:spcBef>
                <a:spcPts val="0"/>
              </a:spcBef>
              <a:spcAft>
                <a:spcPts val="0"/>
              </a:spcAft>
              <a:buNone/>
            </a:pPr>
            <a:r>
              <a:rPr lang="en-US" sz="1800">
                <a:solidFill>
                  <a:srgbClr val="363639"/>
                </a:solidFill>
                <a:latin typeface="Times New Roman"/>
                <a:ea typeface="Times New Roman"/>
                <a:cs typeface="Times New Roman"/>
                <a:sym typeface="Times New Roman"/>
              </a:rPr>
              <a:t>Totem pole outputs tied</a:t>
            </a:r>
            <a:endParaRPr sz="1800">
              <a:solidFill>
                <a:schemeClr val="dk1"/>
              </a:solidFill>
              <a:latin typeface="Times New Roman"/>
              <a:ea typeface="Times New Roman"/>
              <a:cs typeface="Times New Roman"/>
              <a:sym typeface="Times New Roman"/>
            </a:endParaRPr>
          </a:p>
        </p:txBody>
      </p:sp>
      <p:sp>
        <p:nvSpPr>
          <p:cNvPr id="322" name="Google Shape;322;p33"/>
          <p:cNvSpPr txBox="1"/>
          <p:nvPr/>
        </p:nvSpPr>
        <p:spPr>
          <a:xfrm>
            <a:off x="834276" y="4458596"/>
            <a:ext cx="1958109" cy="291353"/>
          </a:xfrm>
          <a:prstGeom prst="rect">
            <a:avLst/>
          </a:prstGeom>
          <a:noFill/>
          <a:ln>
            <a:noFill/>
          </a:ln>
        </p:spPr>
        <p:txBody>
          <a:bodyPr anchorCtr="0" anchor="t" bIns="0" lIns="0" spcFirstLastPara="1" rIns="0" wrap="square" tIns="10800">
            <a:spAutoFit/>
          </a:bodyPr>
          <a:lstStyle/>
          <a:p>
            <a:pPr indent="0" lvl="0" marL="11394" marR="0" rtl="0" algn="l">
              <a:spcBef>
                <a:spcPts val="0"/>
              </a:spcBef>
              <a:spcAft>
                <a:spcPts val="0"/>
              </a:spcAft>
              <a:buNone/>
            </a:pPr>
            <a:r>
              <a:rPr lang="en-US" sz="1800">
                <a:solidFill>
                  <a:srgbClr val="363639"/>
                </a:solidFill>
                <a:latin typeface="Times New Roman"/>
                <a:ea typeface="Times New Roman"/>
                <a:cs typeface="Times New Roman"/>
                <a:sym typeface="Times New Roman"/>
              </a:rPr>
              <a:t>together can produce</a:t>
            </a:r>
            <a:endParaRPr sz="1800">
              <a:solidFill>
                <a:schemeClr val="dk1"/>
              </a:solidFill>
              <a:latin typeface="Times New Roman"/>
              <a:ea typeface="Times New Roman"/>
              <a:cs typeface="Times New Roman"/>
              <a:sym typeface="Times New Roman"/>
            </a:endParaRPr>
          </a:p>
        </p:txBody>
      </p:sp>
      <p:sp>
        <p:nvSpPr>
          <p:cNvPr id="323" name="Google Shape;323;p33"/>
          <p:cNvSpPr txBox="1"/>
          <p:nvPr/>
        </p:nvSpPr>
        <p:spPr>
          <a:xfrm>
            <a:off x="2944089" y="4755757"/>
            <a:ext cx="116032" cy="256480"/>
          </a:xfrm>
          <a:prstGeom prst="rect">
            <a:avLst/>
          </a:prstGeom>
          <a:noFill/>
          <a:ln>
            <a:noFill/>
          </a:ln>
        </p:spPr>
        <p:txBody>
          <a:bodyPr anchorCtr="0" anchor="t" bIns="0" lIns="0" spcFirstLastPara="1" rIns="0" wrap="square" tIns="0">
            <a:spAutoFit/>
          </a:bodyPr>
          <a:lstStyle/>
          <a:p>
            <a:pPr indent="0" lvl="0" marL="0" marR="0" rtl="0" algn="l">
              <a:lnSpc>
                <a:spcPct val="111944"/>
              </a:lnSpc>
              <a:spcBef>
                <a:spcPts val="0"/>
              </a:spcBef>
              <a:spcAft>
                <a:spcPts val="0"/>
              </a:spcAft>
              <a:buNone/>
            </a:pPr>
            <a:r>
              <a:rPr lang="en-US" sz="1800">
                <a:solidFill>
                  <a:srgbClr val="363639"/>
                </a:solidFill>
                <a:latin typeface="Times New Roman"/>
                <a:ea typeface="Times New Roman"/>
                <a:cs typeface="Times New Roman"/>
                <a:sym typeface="Times New Roman"/>
              </a:rPr>
              <a:t>h</a:t>
            </a:r>
            <a:endParaRPr sz="1800">
              <a:solidFill>
                <a:schemeClr val="dk1"/>
              </a:solidFill>
              <a:latin typeface="Times New Roman"/>
              <a:ea typeface="Times New Roman"/>
              <a:cs typeface="Times New Roman"/>
              <a:sym typeface="Times New Roman"/>
            </a:endParaRPr>
          </a:p>
        </p:txBody>
      </p:sp>
      <p:sp>
        <p:nvSpPr>
          <p:cNvPr id="324" name="Google Shape;324;p33"/>
          <p:cNvSpPr/>
          <p:nvPr/>
        </p:nvSpPr>
        <p:spPr>
          <a:xfrm>
            <a:off x="2909454" y="4639235"/>
            <a:ext cx="554182" cy="323850"/>
          </a:xfrm>
          <a:custGeom>
            <a:rect b="b" l="l" r="r" t="t"/>
            <a:pathLst>
              <a:path extrusionOk="0" h="367029" w="609600">
                <a:moveTo>
                  <a:pt x="609599" y="366521"/>
                </a:moveTo>
                <a:lnTo>
                  <a:pt x="609599" y="0"/>
                </a:lnTo>
                <a:lnTo>
                  <a:pt x="0" y="0"/>
                </a:lnTo>
                <a:lnTo>
                  <a:pt x="0" y="366521"/>
                </a:lnTo>
                <a:lnTo>
                  <a:pt x="609599" y="366521"/>
                </a:lnTo>
                <a:close/>
              </a:path>
            </a:pathLst>
          </a:custGeom>
          <a:solidFill>
            <a:srgbClr val="FFF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33"/>
          <p:cNvSpPr txBox="1"/>
          <p:nvPr/>
        </p:nvSpPr>
        <p:spPr>
          <a:xfrm>
            <a:off x="811185" y="4727535"/>
            <a:ext cx="2565977" cy="560294"/>
          </a:xfrm>
          <a:prstGeom prst="rect">
            <a:avLst/>
          </a:prstGeom>
          <a:noFill/>
          <a:ln>
            <a:noFill/>
          </a:ln>
        </p:spPr>
        <p:txBody>
          <a:bodyPr anchorCtr="0" anchor="t" bIns="0" lIns="0" spcFirstLastPara="1" rIns="0" wrap="square" tIns="10800">
            <a:spAutoFit/>
          </a:bodyPr>
          <a:lstStyle/>
          <a:p>
            <a:pPr indent="0" lvl="0" marL="34183" marR="0" rtl="0" algn="l">
              <a:spcBef>
                <a:spcPts val="0"/>
              </a:spcBef>
              <a:spcAft>
                <a:spcPts val="0"/>
              </a:spcAft>
              <a:buNone/>
            </a:pPr>
            <a:r>
              <a:rPr lang="en-US" sz="1800">
                <a:solidFill>
                  <a:srgbClr val="ED1C24"/>
                </a:solidFill>
                <a:latin typeface="Times New Roman"/>
                <a:ea typeface="Times New Roman"/>
                <a:cs typeface="Times New Roman"/>
                <a:sym typeface="Times New Roman"/>
              </a:rPr>
              <a:t>harmful current </a:t>
            </a:r>
            <a:r>
              <a:rPr lang="en-US" sz="1800">
                <a:solidFill>
                  <a:srgbClr val="363639"/>
                </a:solidFill>
                <a:latin typeface="Times New Roman"/>
                <a:ea typeface="Times New Roman"/>
                <a:cs typeface="Times New Roman"/>
                <a:sym typeface="Times New Roman"/>
              </a:rPr>
              <a:t>throug </a:t>
            </a:r>
            <a:r>
              <a:rPr b="1" baseline="30000" lang="en-US" sz="2400">
                <a:solidFill>
                  <a:srgbClr val="ED1C24"/>
                </a:solidFill>
                <a:latin typeface="Times New Roman"/>
                <a:ea typeface="Times New Roman"/>
                <a:cs typeface="Times New Roman"/>
                <a:sym typeface="Times New Roman"/>
              </a:rPr>
              <a:t>ON</a:t>
            </a:r>
            <a:endParaRPr baseline="30000" sz="2400">
              <a:solidFill>
                <a:schemeClr val="dk1"/>
              </a:solidFill>
              <a:latin typeface="Times New Roman"/>
              <a:ea typeface="Times New Roman"/>
              <a:cs typeface="Times New Roman"/>
              <a:sym typeface="Times New Roman"/>
            </a:endParaRPr>
          </a:p>
          <a:p>
            <a:pPr indent="0" lvl="0" marL="34183" marR="0" rtl="0" algn="l">
              <a:spcBef>
                <a:spcPts val="0"/>
              </a:spcBef>
              <a:spcAft>
                <a:spcPts val="0"/>
              </a:spcAft>
              <a:buNone/>
            </a:pPr>
            <a:r>
              <a:rPr lang="en-US" sz="1800">
                <a:solidFill>
                  <a:srgbClr val="ED1C24"/>
                </a:solidFill>
                <a:latin typeface="Times New Roman"/>
                <a:ea typeface="Times New Roman"/>
                <a:cs typeface="Times New Roman"/>
                <a:sym typeface="Times New Roman"/>
              </a:rPr>
              <a:t>Q</a:t>
            </a:r>
            <a:r>
              <a:rPr baseline="-25000" lang="en-US" sz="1700">
                <a:solidFill>
                  <a:srgbClr val="ED1C24"/>
                </a:solidFill>
                <a:latin typeface="Times New Roman"/>
                <a:ea typeface="Times New Roman"/>
                <a:cs typeface="Times New Roman"/>
                <a:sym typeface="Times New Roman"/>
              </a:rPr>
              <a:t>3A </a:t>
            </a:r>
            <a:r>
              <a:rPr lang="en-US" sz="1800">
                <a:solidFill>
                  <a:srgbClr val="363639"/>
                </a:solidFill>
                <a:latin typeface="Times New Roman"/>
                <a:ea typeface="Times New Roman"/>
                <a:cs typeface="Times New Roman"/>
                <a:sym typeface="Times New Roman"/>
              </a:rPr>
              <a:t>and </a:t>
            </a:r>
            <a:r>
              <a:rPr lang="en-US" sz="1800">
                <a:solidFill>
                  <a:srgbClr val="ED1C24"/>
                </a:solidFill>
                <a:latin typeface="Times New Roman"/>
                <a:ea typeface="Times New Roman"/>
                <a:cs typeface="Times New Roman"/>
                <a:sym typeface="Times New Roman"/>
              </a:rPr>
              <a:t>Q</a:t>
            </a:r>
            <a:r>
              <a:rPr baseline="-25000" lang="en-US" sz="1700">
                <a:solidFill>
                  <a:srgbClr val="ED1C24"/>
                </a:solidFill>
                <a:latin typeface="Times New Roman"/>
                <a:ea typeface="Times New Roman"/>
                <a:cs typeface="Times New Roman"/>
                <a:sym typeface="Times New Roman"/>
              </a:rPr>
              <a:t>4B</a:t>
            </a:r>
            <a:endParaRPr baseline="-25000" sz="1700">
              <a:solidFill>
                <a:schemeClr val="dk1"/>
              </a:solidFill>
              <a:latin typeface="Times New Roman"/>
              <a:ea typeface="Times New Roman"/>
              <a:cs typeface="Times New Roman"/>
              <a:sym typeface="Times New Roman"/>
            </a:endParaRPr>
          </a:p>
        </p:txBody>
      </p:sp>
      <p:sp>
        <p:nvSpPr>
          <p:cNvPr id="326" name="Google Shape;326;p33"/>
          <p:cNvSpPr txBox="1"/>
          <p:nvPr/>
        </p:nvSpPr>
        <p:spPr>
          <a:xfrm>
            <a:off x="6234545" y="5378824"/>
            <a:ext cx="554182" cy="311516"/>
          </a:xfrm>
          <a:prstGeom prst="rect">
            <a:avLst/>
          </a:prstGeom>
          <a:solidFill>
            <a:srgbClr val="FFF9AE"/>
          </a:solidFill>
          <a:ln>
            <a:noFill/>
          </a:ln>
        </p:spPr>
        <p:txBody>
          <a:bodyPr anchorCtr="0" anchor="t" bIns="0" lIns="0" spcFirstLastPara="1" rIns="0" wrap="square" tIns="34175">
            <a:spAutoFit/>
          </a:bodyPr>
          <a:lstStyle/>
          <a:p>
            <a:pPr indent="0" lvl="0" marL="119070" marR="0" rtl="0" algn="l">
              <a:spcBef>
                <a:spcPts val="0"/>
              </a:spcBef>
              <a:spcAft>
                <a:spcPts val="0"/>
              </a:spcAft>
              <a:buNone/>
            </a:pPr>
            <a:r>
              <a:rPr b="1" lang="en-US" sz="1800">
                <a:solidFill>
                  <a:srgbClr val="ED1C24"/>
                </a:solidFill>
                <a:latin typeface="Times New Roman"/>
                <a:ea typeface="Times New Roman"/>
                <a:cs typeface="Times New Roman"/>
                <a:sym typeface="Times New Roman"/>
              </a:rPr>
              <a:t>ON</a:t>
            </a:r>
            <a:endParaRPr sz="1800">
              <a:solidFill>
                <a:schemeClr val="dk1"/>
              </a:solidFill>
              <a:latin typeface="Times New Roman"/>
              <a:ea typeface="Times New Roman"/>
              <a:cs typeface="Times New Roman"/>
              <a:sym typeface="Times New Roman"/>
            </a:endParaRPr>
          </a:p>
        </p:txBody>
      </p:sp>
      <p:sp>
        <p:nvSpPr>
          <p:cNvPr id="327" name="Google Shape;327;p33"/>
          <p:cNvSpPr txBox="1"/>
          <p:nvPr/>
        </p:nvSpPr>
        <p:spPr>
          <a:xfrm>
            <a:off x="6234547" y="4303059"/>
            <a:ext cx="692727" cy="311516"/>
          </a:xfrm>
          <a:prstGeom prst="rect">
            <a:avLst/>
          </a:prstGeom>
          <a:solidFill>
            <a:srgbClr val="FFF9AE"/>
          </a:solidFill>
          <a:ln>
            <a:noFill/>
          </a:ln>
        </p:spPr>
        <p:txBody>
          <a:bodyPr anchorCtr="0" anchor="t" bIns="0" lIns="0" spcFirstLastPara="1" rIns="0" wrap="square" tIns="34175">
            <a:spAutoFit/>
          </a:bodyPr>
          <a:lstStyle/>
          <a:p>
            <a:pPr indent="0" lvl="0" marL="136163" marR="0" rtl="0" algn="l">
              <a:spcBef>
                <a:spcPts val="0"/>
              </a:spcBef>
              <a:spcAft>
                <a:spcPts val="0"/>
              </a:spcAft>
              <a:buNone/>
            </a:pPr>
            <a:r>
              <a:rPr b="1" lang="en-US" sz="1800">
                <a:solidFill>
                  <a:srgbClr val="554F8C"/>
                </a:solidFill>
                <a:latin typeface="Times New Roman"/>
                <a:ea typeface="Times New Roman"/>
                <a:cs typeface="Times New Roman"/>
                <a:sym typeface="Times New Roman"/>
              </a:rPr>
              <a:t>OFF</a:t>
            </a:r>
            <a:endParaRPr sz="1800">
              <a:solidFill>
                <a:schemeClr val="dk1"/>
              </a:solidFill>
              <a:latin typeface="Times New Roman"/>
              <a:ea typeface="Times New Roman"/>
              <a:cs typeface="Times New Roman"/>
              <a:sym typeface="Times New Roman"/>
            </a:endParaRPr>
          </a:p>
        </p:txBody>
      </p:sp>
      <p:sp>
        <p:nvSpPr>
          <p:cNvPr id="328" name="Google Shape;328;p33"/>
          <p:cNvSpPr txBox="1"/>
          <p:nvPr/>
        </p:nvSpPr>
        <p:spPr>
          <a:xfrm>
            <a:off x="3948547" y="5782237"/>
            <a:ext cx="692727" cy="311516"/>
          </a:xfrm>
          <a:prstGeom prst="rect">
            <a:avLst/>
          </a:prstGeom>
          <a:solidFill>
            <a:srgbClr val="FFF9AE"/>
          </a:solidFill>
          <a:ln>
            <a:noFill/>
          </a:ln>
        </p:spPr>
        <p:txBody>
          <a:bodyPr anchorCtr="0" anchor="t" bIns="0" lIns="0" spcFirstLastPara="1" rIns="0" wrap="square" tIns="34175">
            <a:spAutoFit/>
          </a:bodyPr>
          <a:lstStyle/>
          <a:p>
            <a:pPr indent="0" lvl="0" marL="136163" marR="0" rtl="0" algn="l">
              <a:spcBef>
                <a:spcPts val="0"/>
              </a:spcBef>
              <a:spcAft>
                <a:spcPts val="0"/>
              </a:spcAft>
              <a:buNone/>
            </a:pPr>
            <a:r>
              <a:rPr b="1" lang="en-US" sz="1800">
                <a:solidFill>
                  <a:srgbClr val="554F8C"/>
                </a:solidFill>
                <a:latin typeface="Times New Roman"/>
                <a:ea typeface="Times New Roman"/>
                <a:cs typeface="Times New Roman"/>
                <a:sym typeface="Times New Roman"/>
              </a:rPr>
              <a:t>OFF</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4"/>
          <p:cNvSpPr txBox="1"/>
          <p:nvPr>
            <p:ph type="title"/>
          </p:nvPr>
        </p:nvSpPr>
        <p:spPr>
          <a:xfrm>
            <a:off x="1533928" y="1383324"/>
            <a:ext cx="4876800" cy="441817"/>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Open Collector Outputs</a:t>
            </a:r>
            <a:endParaRPr b="1" sz="2800">
              <a:latin typeface="Times New Roman"/>
              <a:ea typeface="Times New Roman"/>
              <a:cs typeface="Times New Roman"/>
              <a:sym typeface="Times New Roman"/>
            </a:endParaRPr>
          </a:p>
        </p:txBody>
      </p:sp>
      <p:sp>
        <p:nvSpPr>
          <p:cNvPr id="334" name="Google Shape;334;p34"/>
          <p:cNvSpPr txBox="1"/>
          <p:nvPr>
            <p:ph idx="11" type="ftr"/>
          </p:nvPr>
        </p:nvSpPr>
        <p:spPr>
          <a:xfrm>
            <a:off x="4046450" y="6149422"/>
            <a:ext cx="1466850" cy="195596"/>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None/>
            </a:pPr>
            <a:r>
              <a:rPr lang="en-US"/>
              <a:t>KirtiP_Digital Design</a:t>
            </a:r>
            <a:endParaRPr/>
          </a:p>
        </p:txBody>
      </p:sp>
      <p:sp>
        <p:nvSpPr>
          <p:cNvPr id="335" name="Google Shape;335;p34"/>
          <p:cNvSpPr txBox="1"/>
          <p:nvPr>
            <p:ph idx="12" type="sldNum"/>
          </p:nvPr>
        </p:nvSpPr>
        <p:spPr>
          <a:xfrm>
            <a:off x="8018328" y="6149422"/>
            <a:ext cx="245917" cy="195596"/>
          </a:xfrm>
          <a:prstGeom prst="rect">
            <a:avLst/>
          </a:prstGeom>
          <a:noFill/>
          <a:ln>
            <a:noFill/>
          </a:ln>
        </p:spPr>
        <p:txBody>
          <a:bodyPr anchorCtr="0" anchor="ctr" bIns="0" lIns="0" spcFirstLastPara="1" rIns="0" wrap="square" tIns="10800">
            <a:spAutoFit/>
          </a:bodyPr>
          <a:lstStyle/>
          <a:p>
            <a:pPr indent="0" lvl="0" marL="34183" rtl="0" algn="r">
              <a:spcBef>
                <a:spcPts val="0"/>
              </a:spcBef>
              <a:spcAft>
                <a:spcPts val="0"/>
              </a:spcAft>
              <a:buNone/>
            </a:pPr>
            <a:fld id="{00000000-1234-1234-1234-123412341234}" type="slidenum">
              <a:rPr lang="en-US"/>
              <a:t>‹#›</a:t>
            </a:fld>
            <a:endParaRPr/>
          </a:p>
        </p:txBody>
      </p:sp>
      <p:sp>
        <p:nvSpPr>
          <p:cNvPr id="336" name="Google Shape;336;p34"/>
          <p:cNvSpPr txBox="1"/>
          <p:nvPr/>
        </p:nvSpPr>
        <p:spPr>
          <a:xfrm>
            <a:off x="1563025" y="2178647"/>
            <a:ext cx="6730423" cy="1587782"/>
          </a:xfrm>
          <a:prstGeom prst="rect">
            <a:avLst/>
          </a:prstGeom>
          <a:noFill/>
          <a:ln>
            <a:noFill/>
          </a:ln>
        </p:spPr>
        <p:txBody>
          <a:bodyPr anchorCtr="0" anchor="t" bIns="0" lIns="0" spcFirstLastPara="1" rIns="0" wrap="square" tIns="48425">
            <a:spAutoFit/>
          </a:bodyPr>
          <a:lstStyle/>
          <a:p>
            <a:pPr indent="-307646" lvl="0" marL="318472" marR="4559" rtl="0" algn="l">
              <a:lnSpc>
                <a:spcPct val="116100"/>
              </a:lnSpc>
              <a:spcBef>
                <a:spcPts val="0"/>
              </a:spcBef>
              <a:spcAft>
                <a:spcPts val="0"/>
              </a:spcAft>
              <a:buClr>
                <a:srgbClr val="554F8C"/>
              </a:buClr>
              <a:buSzPts val="1167"/>
              <a:buFont typeface="Helvetica Neue"/>
              <a:buChar char="■"/>
            </a:pPr>
            <a:r>
              <a:rPr lang="en-US" sz="2000">
                <a:solidFill>
                  <a:srgbClr val="363639"/>
                </a:solidFill>
                <a:latin typeface="Times New Roman"/>
                <a:ea typeface="Times New Roman"/>
                <a:cs typeface="Times New Roman"/>
                <a:sym typeface="Times New Roman"/>
              </a:rPr>
              <a:t>Figure below shows the circuit of a typical TTL gate with  open-collector output</a:t>
            </a:r>
            <a:endParaRPr sz="2000">
              <a:solidFill>
                <a:schemeClr val="dk1"/>
              </a:solidFill>
              <a:latin typeface="Times New Roman"/>
              <a:ea typeface="Times New Roman"/>
              <a:cs typeface="Times New Roman"/>
              <a:sym typeface="Times New Roman"/>
            </a:endParaRPr>
          </a:p>
          <a:p>
            <a:pPr indent="-307646" lvl="0" marL="318472" marR="37032" rtl="0" algn="l">
              <a:lnSpc>
                <a:spcPct val="116100"/>
              </a:lnSpc>
              <a:spcBef>
                <a:spcPts val="512"/>
              </a:spcBef>
              <a:spcAft>
                <a:spcPts val="0"/>
              </a:spcAft>
              <a:buClr>
                <a:srgbClr val="554F8C"/>
              </a:buClr>
              <a:buSzPts val="1167"/>
              <a:buFont typeface="Helvetica Neue"/>
              <a:buChar char="■"/>
            </a:pPr>
            <a:r>
              <a:rPr lang="en-US" sz="2000">
                <a:solidFill>
                  <a:srgbClr val="363639"/>
                </a:solidFill>
                <a:latin typeface="Times New Roman"/>
                <a:ea typeface="Times New Roman"/>
                <a:cs typeface="Times New Roman"/>
                <a:sym typeface="Times New Roman"/>
              </a:rPr>
              <a:t>Observe here that the circuit elements associated with Q3  in the totem-pole circuit are missing and the collector of  Q4 is left open-circuited, hence the name </a:t>
            </a:r>
            <a:r>
              <a:rPr lang="en-US" sz="2000">
                <a:solidFill>
                  <a:srgbClr val="ED1C24"/>
                </a:solidFill>
                <a:latin typeface="Times New Roman"/>
                <a:ea typeface="Times New Roman"/>
                <a:cs typeface="Times New Roman"/>
                <a:sym typeface="Times New Roman"/>
              </a:rPr>
              <a:t>open-collector</a:t>
            </a:r>
            <a:endParaRPr sz="2000">
              <a:solidFill>
                <a:schemeClr val="dk1"/>
              </a:solidFill>
              <a:latin typeface="Times New Roman"/>
              <a:ea typeface="Times New Roman"/>
              <a:cs typeface="Times New Roman"/>
              <a:sym typeface="Times New Roman"/>
            </a:endParaRPr>
          </a:p>
        </p:txBody>
      </p:sp>
      <p:sp>
        <p:nvSpPr>
          <p:cNvPr id="337" name="Google Shape;337;p34"/>
          <p:cNvSpPr/>
          <p:nvPr/>
        </p:nvSpPr>
        <p:spPr>
          <a:xfrm>
            <a:off x="3810002" y="3899649"/>
            <a:ext cx="2978726" cy="21864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5"/>
          <p:cNvSpPr txBox="1"/>
          <p:nvPr>
            <p:ph type="title"/>
          </p:nvPr>
        </p:nvSpPr>
        <p:spPr>
          <a:xfrm>
            <a:off x="1533928" y="1410884"/>
            <a:ext cx="5875482" cy="442392"/>
          </a:xfrm>
          <a:prstGeom prst="rect">
            <a:avLst/>
          </a:prstGeom>
          <a:noFill/>
          <a:ln>
            <a:noFill/>
          </a:ln>
        </p:spPr>
        <p:txBody>
          <a:bodyPr anchorCtr="0" anchor="ctr" bIns="0" lIns="0" spcFirstLastPara="1" rIns="0" wrap="square" tIns="11375">
            <a:spAutoFit/>
          </a:bodyPr>
          <a:lstStyle/>
          <a:p>
            <a:pPr indent="0" lvl="0" marL="11394"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Open Collector Outputs (Cont.)</a:t>
            </a:r>
            <a:endParaRPr/>
          </a:p>
        </p:txBody>
      </p:sp>
      <p:sp>
        <p:nvSpPr>
          <p:cNvPr id="343" name="Google Shape;343;p35"/>
          <p:cNvSpPr txBox="1"/>
          <p:nvPr>
            <p:ph idx="11" type="ftr"/>
          </p:nvPr>
        </p:nvSpPr>
        <p:spPr>
          <a:xfrm>
            <a:off x="4046450" y="6149422"/>
            <a:ext cx="1466850" cy="195596"/>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None/>
            </a:pPr>
            <a:r>
              <a:t/>
            </a:r>
            <a:endParaRPr/>
          </a:p>
        </p:txBody>
      </p:sp>
      <p:sp>
        <p:nvSpPr>
          <p:cNvPr id="344" name="Google Shape;344;p35"/>
          <p:cNvSpPr txBox="1"/>
          <p:nvPr>
            <p:ph idx="12" type="sldNum"/>
          </p:nvPr>
        </p:nvSpPr>
        <p:spPr>
          <a:xfrm>
            <a:off x="8018328" y="6149422"/>
            <a:ext cx="245917" cy="195596"/>
          </a:xfrm>
          <a:prstGeom prst="rect">
            <a:avLst/>
          </a:prstGeom>
          <a:noFill/>
          <a:ln>
            <a:noFill/>
          </a:ln>
        </p:spPr>
        <p:txBody>
          <a:bodyPr anchorCtr="0" anchor="ctr" bIns="0" lIns="0" spcFirstLastPara="1" rIns="0" wrap="square" tIns="10800">
            <a:spAutoFit/>
          </a:bodyPr>
          <a:lstStyle/>
          <a:p>
            <a:pPr indent="0" lvl="0" marL="34183" rtl="0" algn="r">
              <a:spcBef>
                <a:spcPts val="0"/>
              </a:spcBef>
              <a:spcAft>
                <a:spcPts val="0"/>
              </a:spcAft>
              <a:buNone/>
            </a:pPr>
            <a:fld id="{00000000-1234-1234-1234-123412341234}" type="slidenum">
              <a:rPr lang="en-US"/>
              <a:t>‹#›</a:t>
            </a:fld>
            <a:endParaRPr/>
          </a:p>
        </p:txBody>
      </p:sp>
      <p:grpSp>
        <p:nvGrpSpPr>
          <p:cNvPr id="345" name="Google Shape;345;p35"/>
          <p:cNvGrpSpPr/>
          <p:nvPr/>
        </p:nvGrpSpPr>
        <p:grpSpPr>
          <a:xfrm>
            <a:off x="5195455" y="4114094"/>
            <a:ext cx="2285999" cy="1554516"/>
            <a:chOff x="5715000" y="4662637"/>
            <a:chExt cx="2514599" cy="1761785"/>
          </a:xfrm>
        </p:grpSpPr>
        <p:sp>
          <p:nvSpPr>
            <p:cNvPr id="346" name="Google Shape;346;p35"/>
            <p:cNvSpPr/>
            <p:nvPr/>
          </p:nvSpPr>
          <p:spPr>
            <a:xfrm>
              <a:off x="5715000" y="4662637"/>
              <a:ext cx="2514599" cy="172210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35"/>
            <p:cNvSpPr/>
            <p:nvPr/>
          </p:nvSpPr>
          <p:spPr>
            <a:xfrm>
              <a:off x="6067043" y="5891022"/>
              <a:ext cx="381000" cy="533400"/>
            </a:xfrm>
            <a:custGeom>
              <a:rect b="b" l="l" r="r" t="t"/>
              <a:pathLst>
                <a:path extrusionOk="0" h="533400" w="381000">
                  <a:moveTo>
                    <a:pt x="190499" y="0"/>
                  </a:moveTo>
                  <a:lnTo>
                    <a:pt x="152123" y="5427"/>
                  </a:lnTo>
                  <a:lnTo>
                    <a:pt x="116371" y="20990"/>
                  </a:lnTo>
                  <a:lnTo>
                    <a:pt x="84013" y="45608"/>
                  </a:lnTo>
                  <a:lnTo>
                    <a:pt x="55816" y="78200"/>
                  </a:lnTo>
                  <a:lnTo>
                    <a:pt x="32548" y="117685"/>
                  </a:lnTo>
                  <a:lnTo>
                    <a:pt x="14978" y="162984"/>
                  </a:lnTo>
                  <a:lnTo>
                    <a:pt x="3872" y="213016"/>
                  </a:lnTo>
                  <a:lnTo>
                    <a:pt x="0" y="266699"/>
                  </a:lnTo>
                  <a:lnTo>
                    <a:pt x="3872" y="320602"/>
                  </a:lnTo>
                  <a:lnTo>
                    <a:pt x="14978" y="370736"/>
                  </a:lnTo>
                  <a:lnTo>
                    <a:pt x="32548" y="416049"/>
                  </a:lnTo>
                  <a:lnTo>
                    <a:pt x="55816" y="455485"/>
                  </a:lnTo>
                  <a:lnTo>
                    <a:pt x="84013" y="487992"/>
                  </a:lnTo>
                  <a:lnTo>
                    <a:pt x="116371" y="512516"/>
                  </a:lnTo>
                  <a:lnTo>
                    <a:pt x="152123" y="528003"/>
                  </a:lnTo>
                  <a:lnTo>
                    <a:pt x="190499" y="533399"/>
                  </a:lnTo>
                  <a:lnTo>
                    <a:pt x="229095" y="528003"/>
                  </a:lnTo>
                  <a:lnTo>
                    <a:pt x="264949" y="512516"/>
                  </a:lnTo>
                  <a:lnTo>
                    <a:pt x="297321" y="487992"/>
                  </a:lnTo>
                  <a:lnTo>
                    <a:pt x="325469" y="455485"/>
                  </a:lnTo>
                  <a:lnTo>
                    <a:pt x="348652" y="416049"/>
                  </a:lnTo>
                  <a:lnTo>
                    <a:pt x="366129" y="370736"/>
                  </a:lnTo>
                  <a:lnTo>
                    <a:pt x="377158" y="320602"/>
                  </a:lnTo>
                  <a:lnTo>
                    <a:pt x="380999" y="266699"/>
                  </a:lnTo>
                  <a:lnTo>
                    <a:pt x="377158" y="213016"/>
                  </a:lnTo>
                  <a:lnTo>
                    <a:pt x="366129" y="162984"/>
                  </a:lnTo>
                  <a:lnTo>
                    <a:pt x="348652" y="117685"/>
                  </a:lnTo>
                  <a:lnTo>
                    <a:pt x="325469" y="78200"/>
                  </a:lnTo>
                  <a:lnTo>
                    <a:pt x="297321" y="45608"/>
                  </a:lnTo>
                  <a:lnTo>
                    <a:pt x="264949" y="20990"/>
                  </a:lnTo>
                  <a:lnTo>
                    <a:pt x="229095" y="5427"/>
                  </a:lnTo>
                  <a:lnTo>
                    <a:pt x="190499" y="0"/>
                  </a:lnTo>
                  <a:close/>
                </a:path>
              </a:pathLst>
            </a:custGeom>
            <a:noFill/>
            <a:ln cap="flat" cmpd="sng" w="25375">
              <a:solidFill>
                <a:srgbClr val="ED1C2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8" name="Google Shape;348;p35"/>
          <p:cNvSpPr txBox="1"/>
          <p:nvPr/>
        </p:nvSpPr>
        <p:spPr>
          <a:xfrm>
            <a:off x="611561" y="2151753"/>
            <a:ext cx="7776863" cy="2776878"/>
          </a:xfrm>
          <a:prstGeom prst="rect">
            <a:avLst/>
          </a:prstGeom>
          <a:noFill/>
          <a:ln>
            <a:noFill/>
          </a:ln>
        </p:spPr>
        <p:txBody>
          <a:bodyPr anchorCtr="0" anchor="t" bIns="0" lIns="0" spcFirstLastPara="1" rIns="0" wrap="square" tIns="11375">
            <a:spAutoFit/>
          </a:bodyPr>
          <a:lstStyle/>
          <a:p>
            <a:pPr indent="-307646" lvl="0" marL="364617" marR="0" rtl="0" algn="just">
              <a:lnSpc>
                <a:spcPct val="117272"/>
              </a:lnSpc>
              <a:spcBef>
                <a:spcPts val="0"/>
              </a:spcBef>
              <a:spcAft>
                <a:spcPts val="0"/>
              </a:spcAft>
              <a:buClr>
                <a:srgbClr val="554F8C"/>
              </a:buClr>
              <a:buSzPts val="1283"/>
              <a:buFont typeface="Helvetica Neue"/>
              <a:buChar char="■"/>
            </a:pPr>
            <a:r>
              <a:rPr lang="en-US" sz="2200">
                <a:solidFill>
                  <a:srgbClr val="363639"/>
                </a:solidFill>
                <a:latin typeface="Times New Roman"/>
                <a:ea typeface="Times New Roman"/>
                <a:cs typeface="Times New Roman"/>
                <a:sym typeface="Times New Roman"/>
              </a:rPr>
              <a:t>An open-collector output can present a logic LO output since there is no internal path from the output Y to t he  supply voltage VCC , the circuit cannot present a logic  HIGH on its own</a:t>
            </a:r>
            <a:endParaRPr sz="2200">
              <a:solidFill>
                <a:schemeClr val="dk1"/>
              </a:solidFill>
              <a:latin typeface="Times New Roman"/>
              <a:ea typeface="Times New Roman"/>
              <a:cs typeface="Times New Roman"/>
              <a:sym typeface="Times New Roman"/>
            </a:endParaRPr>
          </a:p>
          <a:p>
            <a:pPr indent="-307646" lvl="0" marL="364048" marR="174333" rtl="0" algn="just">
              <a:lnSpc>
                <a:spcPct val="79800"/>
              </a:lnSpc>
              <a:spcBef>
                <a:spcPts val="516"/>
              </a:spcBef>
              <a:spcAft>
                <a:spcPts val="0"/>
              </a:spcAft>
              <a:buClr>
                <a:srgbClr val="554F8C"/>
              </a:buClr>
              <a:buSzPts val="1283"/>
              <a:buFont typeface="Helvetica Neue"/>
              <a:buChar char="■"/>
            </a:pPr>
            <a:r>
              <a:rPr lang="en-US" sz="2200">
                <a:solidFill>
                  <a:srgbClr val="363639"/>
                </a:solidFill>
                <a:latin typeface="Times New Roman"/>
                <a:ea typeface="Times New Roman"/>
                <a:cs typeface="Times New Roman"/>
                <a:sym typeface="Times New Roman"/>
              </a:rPr>
              <a:t>To function properly an external </a:t>
            </a:r>
            <a:r>
              <a:rPr lang="en-US" sz="2200">
                <a:solidFill>
                  <a:srgbClr val="ED1C24"/>
                </a:solidFill>
                <a:latin typeface="Times New Roman"/>
                <a:ea typeface="Times New Roman"/>
                <a:cs typeface="Times New Roman"/>
                <a:sym typeface="Times New Roman"/>
              </a:rPr>
              <a:t>pull-up </a:t>
            </a:r>
            <a:r>
              <a:rPr lang="en-US" sz="2200">
                <a:solidFill>
                  <a:srgbClr val="363639"/>
                </a:solidFill>
                <a:latin typeface="Times New Roman"/>
                <a:ea typeface="Times New Roman"/>
                <a:cs typeface="Times New Roman"/>
                <a:sym typeface="Times New Roman"/>
              </a:rPr>
              <a:t>resistor, R</a:t>
            </a:r>
            <a:r>
              <a:rPr baseline="-25000" lang="en-US" sz="2200">
                <a:solidFill>
                  <a:srgbClr val="363639"/>
                </a:solidFill>
                <a:latin typeface="Times New Roman"/>
                <a:ea typeface="Times New Roman"/>
                <a:cs typeface="Times New Roman"/>
                <a:sym typeface="Times New Roman"/>
              </a:rPr>
              <a:t>p </a:t>
            </a:r>
            <a:r>
              <a:rPr lang="en-US" sz="2200">
                <a:solidFill>
                  <a:srgbClr val="363639"/>
                </a:solidFill>
                <a:latin typeface="Times New Roman"/>
                <a:ea typeface="Times New Roman"/>
                <a:cs typeface="Times New Roman"/>
                <a:sym typeface="Times New Roman"/>
              </a:rPr>
              <a:t>is  being used as shown</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600">
              <a:solidFill>
                <a:schemeClr val="dk1"/>
              </a:solidFill>
              <a:latin typeface="Times New Roman"/>
              <a:ea typeface="Times New Roman"/>
              <a:cs typeface="Times New Roman"/>
              <a:sym typeface="Times New Roman"/>
            </a:endParaRPr>
          </a:p>
          <a:p>
            <a:pPr indent="0" lvl="0" marL="1183299" marR="3706571" rtl="0" algn="l">
              <a:spcBef>
                <a:spcPts val="1557"/>
              </a:spcBef>
              <a:spcAft>
                <a:spcPts val="0"/>
              </a:spcAft>
              <a:buNone/>
            </a:pPr>
            <a:r>
              <a:rPr b="1" lang="en-US" sz="1800">
                <a:solidFill>
                  <a:srgbClr val="363639"/>
                </a:solidFill>
                <a:latin typeface="Times New Roman"/>
                <a:ea typeface="Times New Roman"/>
                <a:cs typeface="Times New Roman"/>
                <a:sym typeface="Times New Roman"/>
              </a:rPr>
              <a:t>Use this symbol to  Indicate open  collector output</a:t>
            </a:r>
            <a:endParaRPr sz="1800">
              <a:solidFill>
                <a:schemeClr val="dk1"/>
              </a:solidFill>
              <a:latin typeface="Times New Roman"/>
              <a:ea typeface="Times New Roman"/>
              <a:cs typeface="Times New Roman"/>
              <a:sym typeface="Times New Roman"/>
            </a:endParaRPr>
          </a:p>
        </p:txBody>
      </p:sp>
      <p:sp>
        <p:nvSpPr>
          <p:cNvPr id="349" name="Google Shape;349;p35"/>
          <p:cNvSpPr/>
          <p:nvPr/>
        </p:nvSpPr>
        <p:spPr>
          <a:xfrm>
            <a:off x="4636426" y="4697730"/>
            <a:ext cx="975014" cy="479612"/>
          </a:xfrm>
          <a:custGeom>
            <a:rect b="b" l="l" r="r" t="t"/>
            <a:pathLst>
              <a:path extrusionOk="0" h="543560" w="1072514">
                <a:moveTo>
                  <a:pt x="1008932" y="499513"/>
                </a:moveTo>
                <a:lnTo>
                  <a:pt x="9906" y="0"/>
                </a:lnTo>
                <a:lnTo>
                  <a:pt x="0" y="19812"/>
                </a:lnTo>
                <a:lnTo>
                  <a:pt x="998937" y="519280"/>
                </a:lnTo>
                <a:lnTo>
                  <a:pt x="1008932" y="499513"/>
                </a:lnTo>
                <a:close/>
              </a:path>
              <a:path extrusionOk="0" h="543560" w="1072514">
                <a:moveTo>
                  <a:pt x="1020318" y="543306"/>
                </a:moveTo>
                <a:lnTo>
                  <a:pt x="1020318" y="505206"/>
                </a:lnTo>
                <a:lnTo>
                  <a:pt x="1010412" y="525018"/>
                </a:lnTo>
                <a:lnTo>
                  <a:pt x="998937" y="519280"/>
                </a:lnTo>
                <a:lnTo>
                  <a:pt x="986790" y="543306"/>
                </a:lnTo>
                <a:lnTo>
                  <a:pt x="1020318" y="543306"/>
                </a:lnTo>
                <a:close/>
              </a:path>
              <a:path extrusionOk="0" h="543560" w="1072514">
                <a:moveTo>
                  <a:pt x="1020318" y="505206"/>
                </a:moveTo>
                <a:lnTo>
                  <a:pt x="1008932" y="499513"/>
                </a:lnTo>
                <a:lnTo>
                  <a:pt x="998937" y="519280"/>
                </a:lnTo>
                <a:lnTo>
                  <a:pt x="1010412" y="525018"/>
                </a:lnTo>
                <a:lnTo>
                  <a:pt x="1020318" y="505206"/>
                </a:lnTo>
                <a:close/>
              </a:path>
              <a:path extrusionOk="0" h="543560" w="1072514">
                <a:moveTo>
                  <a:pt x="1072134" y="543306"/>
                </a:moveTo>
                <a:lnTo>
                  <a:pt x="1021080" y="475488"/>
                </a:lnTo>
                <a:lnTo>
                  <a:pt x="1008932" y="499513"/>
                </a:lnTo>
                <a:lnTo>
                  <a:pt x="1020318" y="505206"/>
                </a:lnTo>
                <a:lnTo>
                  <a:pt x="1020318" y="543306"/>
                </a:lnTo>
                <a:lnTo>
                  <a:pt x="1072134" y="543306"/>
                </a:lnTo>
                <a:close/>
              </a:path>
            </a:pathLst>
          </a:custGeom>
          <a:solidFill>
            <a:srgbClr val="ED1C2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6"/>
          <p:cNvSpPr txBox="1"/>
          <p:nvPr>
            <p:ph type="title"/>
          </p:nvPr>
        </p:nvSpPr>
        <p:spPr>
          <a:xfrm>
            <a:off x="671844" y="1152328"/>
            <a:ext cx="7800315" cy="442392"/>
          </a:xfrm>
          <a:prstGeom prst="rect">
            <a:avLst/>
          </a:prstGeom>
          <a:noFill/>
          <a:ln>
            <a:noFill/>
          </a:ln>
        </p:spPr>
        <p:txBody>
          <a:bodyPr anchorCtr="0" anchor="ctr" bIns="0" lIns="0" spcFirstLastPara="1" rIns="0" wrap="square" tIns="11375">
            <a:spAutoFit/>
          </a:bodyPr>
          <a:lstStyle/>
          <a:p>
            <a:pPr indent="-570" lvl="0" marL="861981" marR="4559"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Advantages of Open Collector  Outputs</a:t>
            </a:r>
            <a:endParaRPr/>
          </a:p>
        </p:txBody>
      </p:sp>
      <p:sp>
        <p:nvSpPr>
          <p:cNvPr id="355" name="Google Shape;355;p36"/>
          <p:cNvSpPr txBox="1"/>
          <p:nvPr>
            <p:ph idx="11" type="ftr"/>
          </p:nvPr>
        </p:nvSpPr>
        <p:spPr>
          <a:xfrm>
            <a:off x="4046450" y="6149422"/>
            <a:ext cx="1466850" cy="195596"/>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None/>
            </a:pPr>
            <a:r>
              <a:rPr lang="en-US"/>
              <a:t>KirtiP_Digital Design</a:t>
            </a:r>
            <a:endParaRPr/>
          </a:p>
        </p:txBody>
      </p:sp>
      <p:sp>
        <p:nvSpPr>
          <p:cNvPr id="356" name="Google Shape;356;p36"/>
          <p:cNvSpPr txBox="1"/>
          <p:nvPr>
            <p:ph idx="12" type="sldNum"/>
          </p:nvPr>
        </p:nvSpPr>
        <p:spPr>
          <a:xfrm>
            <a:off x="8018328" y="6149422"/>
            <a:ext cx="245917" cy="195596"/>
          </a:xfrm>
          <a:prstGeom prst="rect">
            <a:avLst/>
          </a:prstGeom>
          <a:noFill/>
          <a:ln>
            <a:noFill/>
          </a:ln>
        </p:spPr>
        <p:txBody>
          <a:bodyPr anchorCtr="0" anchor="ctr" bIns="0" lIns="0" spcFirstLastPara="1" rIns="0" wrap="square" tIns="10800">
            <a:spAutoFit/>
          </a:bodyPr>
          <a:lstStyle/>
          <a:p>
            <a:pPr indent="0" lvl="0" marL="34183" rtl="0" algn="r">
              <a:spcBef>
                <a:spcPts val="0"/>
              </a:spcBef>
              <a:spcAft>
                <a:spcPts val="0"/>
              </a:spcAft>
              <a:buNone/>
            </a:pPr>
            <a:fld id="{00000000-1234-1234-1234-123412341234}" type="slidenum">
              <a:rPr lang="en-US"/>
              <a:t>‹#›</a:t>
            </a:fld>
            <a:endParaRPr/>
          </a:p>
        </p:txBody>
      </p:sp>
      <p:sp>
        <p:nvSpPr>
          <p:cNvPr id="357" name="Google Shape;357;p36"/>
          <p:cNvSpPr txBox="1"/>
          <p:nvPr/>
        </p:nvSpPr>
        <p:spPr>
          <a:xfrm>
            <a:off x="1609435" y="2022661"/>
            <a:ext cx="6836064" cy="2078660"/>
          </a:xfrm>
          <a:prstGeom prst="rect">
            <a:avLst/>
          </a:prstGeom>
          <a:noFill/>
          <a:ln>
            <a:noFill/>
          </a:ln>
        </p:spPr>
        <p:txBody>
          <a:bodyPr anchorCtr="0" anchor="t" bIns="0" lIns="0" spcFirstLastPara="1" rIns="0" wrap="square" tIns="76900">
            <a:spAutoFit/>
          </a:bodyPr>
          <a:lstStyle/>
          <a:p>
            <a:pPr indent="-410194" lvl="0" marL="421020" marR="314483" rtl="0" algn="l">
              <a:lnSpc>
                <a:spcPct val="79900"/>
              </a:lnSpc>
              <a:spcBef>
                <a:spcPts val="0"/>
              </a:spcBef>
              <a:spcAft>
                <a:spcPts val="0"/>
              </a:spcAft>
              <a:buClr>
                <a:srgbClr val="554F8C"/>
              </a:buClr>
              <a:buSzPts val="1167"/>
              <a:buFont typeface="Helvetica Neue"/>
              <a:buChar char="■"/>
            </a:pPr>
            <a:r>
              <a:rPr lang="en-US" sz="2000">
                <a:solidFill>
                  <a:srgbClr val="363639"/>
                </a:solidFill>
                <a:latin typeface="Times New Roman"/>
                <a:ea typeface="Times New Roman"/>
                <a:cs typeface="Times New Roman"/>
                <a:sym typeface="Times New Roman"/>
              </a:rPr>
              <a:t>Why should we use open-collector gates which require  the addition of a pull-up resistor in order to function  properly when we could use a gate with a totem-pole  output instead?</a:t>
            </a:r>
            <a:endParaRPr sz="2000">
              <a:solidFill>
                <a:schemeClr val="dk1"/>
              </a:solidFill>
              <a:latin typeface="Times New Roman"/>
              <a:ea typeface="Times New Roman"/>
              <a:cs typeface="Times New Roman"/>
              <a:sym typeface="Times New Roman"/>
            </a:endParaRPr>
          </a:p>
          <a:p>
            <a:pPr indent="-410195" lvl="0" marL="421590" marR="0" rtl="0" algn="l">
              <a:lnSpc>
                <a:spcPct val="128550"/>
              </a:lnSpc>
              <a:spcBef>
                <a:spcPts val="0"/>
              </a:spcBef>
              <a:spcAft>
                <a:spcPts val="0"/>
              </a:spcAft>
              <a:buClr>
                <a:srgbClr val="554F8C"/>
              </a:buClr>
              <a:buSzPts val="1167"/>
              <a:buFont typeface="Helvetica Neue"/>
              <a:buChar char="■"/>
            </a:pPr>
            <a:r>
              <a:rPr lang="en-US" sz="2000">
                <a:solidFill>
                  <a:srgbClr val="363639"/>
                </a:solidFill>
                <a:latin typeface="Times New Roman"/>
                <a:ea typeface="Times New Roman"/>
                <a:cs typeface="Times New Roman"/>
                <a:sym typeface="Times New Roman"/>
              </a:rPr>
              <a:t>There are several reasons:</a:t>
            </a:r>
            <a:endParaRPr sz="2000">
              <a:solidFill>
                <a:schemeClr val="dk1"/>
              </a:solidFill>
              <a:latin typeface="Times New Roman"/>
              <a:ea typeface="Times New Roman"/>
              <a:cs typeface="Times New Roman"/>
              <a:sym typeface="Times New Roman"/>
            </a:endParaRPr>
          </a:p>
          <a:p>
            <a:pPr indent="-341829" lvl="1" marL="762850" marR="4559" rtl="0" algn="l">
              <a:lnSpc>
                <a:spcPct val="86600"/>
              </a:lnSpc>
              <a:spcBef>
                <a:spcPts val="404"/>
              </a:spcBef>
              <a:spcAft>
                <a:spcPts val="0"/>
              </a:spcAft>
              <a:buClr>
                <a:srgbClr val="ED1C24"/>
              </a:buClr>
              <a:buSzPts val="2000"/>
              <a:buFont typeface="Times New Roman"/>
              <a:buAutoNum type="arabicPeriod"/>
            </a:pPr>
            <a:r>
              <a:rPr b="0" i="0" lang="en-US" sz="2000" u="none" cap="none" strike="noStrike">
                <a:solidFill>
                  <a:srgbClr val="ED1C24"/>
                </a:solidFill>
                <a:latin typeface="Times New Roman"/>
                <a:ea typeface="Times New Roman"/>
                <a:cs typeface="Times New Roman"/>
                <a:sym typeface="Times New Roman"/>
              </a:rPr>
              <a:t>Wired-ANDing </a:t>
            </a:r>
            <a:r>
              <a:rPr b="0" i="0" lang="en-US" sz="2000" u="none" cap="none" strike="noStrike">
                <a:solidFill>
                  <a:srgbClr val="363639"/>
                </a:solidFill>
                <a:latin typeface="Times New Roman"/>
                <a:ea typeface="Times New Roman"/>
                <a:cs typeface="Times New Roman"/>
                <a:sym typeface="Times New Roman"/>
              </a:rPr>
              <a:t>- Open-collector outputs can be tied directly  together which results in the logical ANDing of the outputs. Thus  the equivalent of an AND gate can be formed by simply  connecting the outputs</a:t>
            </a:r>
            <a:endParaRPr b="0" i="0" sz="2000" u="none" cap="none" strike="noStrike">
              <a:solidFill>
                <a:schemeClr val="dk1"/>
              </a:solidFill>
              <a:latin typeface="Times New Roman"/>
              <a:ea typeface="Times New Roman"/>
              <a:cs typeface="Times New Roman"/>
              <a:sym typeface="Times New Roman"/>
            </a:endParaRPr>
          </a:p>
        </p:txBody>
      </p:sp>
      <p:sp>
        <p:nvSpPr>
          <p:cNvPr id="358" name="Google Shape;358;p36"/>
          <p:cNvSpPr/>
          <p:nvPr/>
        </p:nvSpPr>
        <p:spPr>
          <a:xfrm>
            <a:off x="2355274" y="4423412"/>
            <a:ext cx="4961313" cy="195520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7"/>
          <p:cNvSpPr txBox="1"/>
          <p:nvPr>
            <p:ph type="title"/>
          </p:nvPr>
        </p:nvSpPr>
        <p:spPr>
          <a:xfrm>
            <a:off x="671844" y="936884"/>
            <a:ext cx="7800315" cy="873280"/>
          </a:xfrm>
          <a:prstGeom prst="rect">
            <a:avLst/>
          </a:prstGeom>
          <a:noFill/>
          <a:ln>
            <a:noFill/>
          </a:ln>
        </p:spPr>
        <p:txBody>
          <a:bodyPr anchorCtr="0" anchor="ctr" bIns="0" lIns="0" spcFirstLastPara="1" rIns="0" wrap="square" tIns="11375">
            <a:spAutoFit/>
          </a:bodyPr>
          <a:lstStyle/>
          <a:p>
            <a:pPr indent="-570" lvl="0" marL="861981" marR="4559"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Advantages of Open Collector  Outputs (Cont.)</a:t>
            </a:r>
            <a:endParaRPr/>
          </a:p>
        </p:txBody>
      </p:sp>
      <p:sp>
        <p:nvSpPr>
          <p:cNvPr id="364" name="Google Shape;364;p37"/>
          <p:cNvSpPr txBox="1"/>
          <p:nvPr>
            <p:ph idx="11" type="ftr"/>
          </p:nvPr>
        </p:nvSpPr>
        <p:spPr>
          <a:xfrm>
            <a:off x="4046450" y="6149422"/>
            <a:ext cx="1466850" cy="195596"/>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None/>
            </a:pPr>
            <a:r>
              <a:t/>
            </a:r>
            <a:endParaRPr/>
          </a:p>
        </p:txBody>
      </p:sp>
      <p:sp>
        <p:nvSpPr>
          <p:cNvPr id="365" name="Google Shape;365;p37"/>
          <p:cNvSpPr txBox="1"/>
          <p:nvPr>
            <p:ph idx="12" type="sldNum"/>
          </p:nvPr>
        </p:nvSpPr>
        <p:spPr>
          <a:xfrm>
            <a:off x="8018328" y="6149422"/>
            <a:ext cx="245917" cy="195596"/>
          </a:xfrm>
          <a:prstGeom prst="rect">
            <a:avLst/>
          </a:prstGeom>
          <a:noFill/>
          <a:ln>
            <a:noFill/>
          </a:ln>
        </p:spPr>
        <p:txBody>
          <a:bodyPr anchorCtr="0" anchor="ctr" bIns="0" lIns="0" spcFirstLastPara="1" rIns="0" wrap="square" tIns="10800">
            <a:spAutoFit/>
          </a:bodyPr>
          <a:lstStyle/>
          <a:p>
            <a:pPr indent="0" lvl="0" marL="34183" rtl="0" algn="r">
              <a:spcBef>
                <a:spcPts val="0"/>
              </a:spcBef>
              <a:spcAft>
                <a:spcPts val="0"/>
              </a:spcAft>
              <a:buNone/>
            </a:pPr>
            <a:fld id="{00000000-1234-1234-1234-123412341234}" type="slidenum">
              <a:rPr lang="en-US"/>
              <a:t>‹#›</a:t>
            </a:fld>
            <a:endParaRPr/>
          </a:p>
        </p:txBody>
      </p:sp>
      <p:sp>
        <p:nvSpPr>
          <p:cNvPr id="366" name="Google Shape;366;p37"/>
          <p:cNvSpPr txBox="1"/>
          <p:nvPr/>
        </p:nvSpPr>
        <p:spPr>
          <a:xfrm>
            <a:off x="1563025" y="2161167"/>
            <a:ext cx="6881091" cy="3027167"/>
          </a:xfrm>
          <a:prstGeom prst="rect">
            <a:avLst/>
          </a:prstGeom>
          <a:noFill/>
          <a:ln>
            <a:noFill/>
          </a:ln>
        </p:spPr>
        <p:txBody>
          <a:bodyPr anchorCtr="0" anchor="t" bIns="0" lIns="0" spcFirstLastPara="1" rIns="0" wrap="square" tIns="62650">
            <a:spAutoFit/>
          </a:bodyPr>
          <a:lstStyle/>
          <a:p>
            <a:pPr indent="-341829" lvl="0" marL="763420" marR="107106" rtl="0" algn="l">
              <a:lnSpc>
                <a:spcPct val="96222"/>
              </a:lnSpc>
              <a:spcBef>
                <a:spcPts val="0"/>
              </a:spcBef>
              <a:spcAft>
                <a:spcPts val="0"/>
              </a:spcAft>
              <a:buClr>
                <a:srgbClr val="ED1C24"/>
              </a:buClr>
              <a:buSzPts val="1800"/>
              <a:buFont typeface="Times New Roman"/>
              <a:buAutoNum type="arabicPeriod" startAt="2"/>
            </a:pPr>
            <a:r>
              <a:rPr lang="en-US" sz="1800">
                <a:solidFill>
                  <a:srgbClr val="ED1C24"/>
                </a:solidFill>
                <a:latin typeface="Times New Roman"/>
                <a:ea typeface="Times New Roman"/>
                <a:cs typeface="Times New Roman"/>
                <a:sym typeface="Times New Roman"/>
              </a:rPr>
              <a:t>Increased current levels </a:t>
            </a:r>
            <a:r>
              <a:rPr lang="en-US" sz="1800">
                <a:solidFill>
                  <a:srgbClr val="363639"/>
                </a:solidFill>
                <a:latin typeface="Times New Roman"/>
                <a:ea typeface="Times New Roman"/>
                <a:cs typeface="Times New Roman"/>
                <a:sym typeface="Times New Roman"/>
              </a:rPr>
              <a:t>- Standard TTL gates with totem-pole  outputs can only provide a HIGH current output of 0.4 mA and a  LOW current of 1.6 mA. Many open-collector gates have  increased current ratings</a:t>
            </a:r>
            <a:endParaRPr sz="1800">
              <a:solidFill>
                <a:schemeClr val="dk1"/>
              </a:solidFill>
              <a:latin typeface="Times New Roman"/>
              <a:ea typeface="Times New Roman"/>
              <a:cs typeface="Times New Roman"/>
              <a:sym typeface="Times New Roman"/>
            </a:endParaRPr>
          </a:p>
          <a:p>
            <a:pPr indent="-342399" lvl="0" marL="763420" marR="4559" rtl="0" algn="l">
              <a:lnSpc>
                <a:spcPct val="80200"/>
              </a:lnSpc>
              <a:spcBef>
                <a:spcPts val="431"/>
              </a:spcBef>
              <a:spcAft>
                <a:spcPts val="0"/>
              </a:spcAft>
              <a:buClr>
                <a:srgbClr val="ED1C24"/>
              </a:buClr>
              <a:buSzPts val="1800"/>
              <a:buFont typeface="Times New Roman"/>
              <a:buAutoNum type="arabicPeriod" startAt="2"/>
            </a:pPr>
            <a:r>
              <a:rPr lang="en-US" sz="1800">
                <a:solidFill>
                  <a:srgbClr val="ED1C24"/>
                </a:solidFill>
                <a:latin typeface="Times New Roman"/>
                <a:ea typeface="Times New Roman"/>
                <a:cs typeface="Times New Roman"/>
                <a:sym typeface="Times New Roman"/>
              </a:rPr>
              <a:t>Different voltage levels </a:t>
            </a:r>
            <a:r>
              <a:rPr lang="en-US" sz="1800">
                <a:solidFill>
                  <a:srgbClr val="363639"/>
                </a:solidFill>
                <a:latin typeface="Times New Roman"/>
                <a:ea typeface="Times New Roman"/>
                <a:cs typeface="Times New Roman"/>
                <a:sym typeface="Times New Roman"/>
              </a:rPr>
              <a:t>- A wide variety of output HIGH voltages  can be achieved using open-collector gates. This is useful in  interfacing different logic families that have different voltage and  current level requirements</a:t>
            </a:r>
            <a:endParaRPr sz="1800">
              <a:solidFill>
                <a:schemeClr val="dk1"/>
              </a:solidFill>
              <a:latin typeface="Times New Roman"/>
              <a:ea typeface="Times New Roman"/>
              <a:cs typeface="Times New Roman"/>
              <a:sym typeface="Times New Roman"/>
            </a:endParaRPr>
          </a:p>
          <a:p>
            <a:pPr indent="0" lvl="0" marL="0" marR="0" rtl="0" algn="l">
              <a:spcBef>
                <a:spcPts val="18"/>
              </a:spcBef>
              <a:spcAft>
                <a:spcPts val="0"/>
              </a:spcAft>
              <a:buNone/>
            </a:pPr>
            <a:r>
              <a:t/>
            </a:r>
            <a:endParaRPr sz="2700">
              <a:solidFill>
                <a:schemeClr val="dk1"/>
              </a:solidFill>
              <a:latin typeface="Times New Roman"/>
              <a:ea typeface="Times New Roman"/>
              <a:cs typeface="Times New Roman"/>
              <a:sym typeface="Times New Roman"/>
            </a:endParaRPr>
          </a:p>
          <a:p>
            <a:pPr indent="-410194" lvl="0" marL="421020" marR="51274" rtl="0" algn="l">
              <a:lnSpc>
                <a:spcPct val="79900"/>
              </a:lnSpc>
              <a:spcBef>
                <a:spcPts val="4"/>
              </a:spcBef>
              <a:spcAft>
                <a:spcPts val="0"/>
              </a:spcAft>
              <a:buClr>
                <a:srgbClr val="554F8C"/>
              </a:buClr>
              <a:buSzPts val="2000"/>
              <a:buFont typeface="Helvetica Neue"/>
              <a:buChar char="■"/>
            </a:pPr>
            <a:r>
              <a:rPr lang="en-US" sz="2000">
                <a:solidFill>
                  <a:srgbClr val="363639"/>
                </a:solidFill>
                <a:latin typeface="Times New Roman"/>
                <a:ea typeface="Times New Roman"/>
                <a:cs typeface="Times New Roman"/>
                <a:sym typeface="Times New Roman"/>
              </a:rPr>
              <a:t>The big disadvantage of open-collector gates is their slow  switching speed. This is because the value of pull-up  resistor is in k, which results in a relatively long time  constants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8"/>
          <p:cNvSpPr txBox="1"/>
          <p:nvPr>
            <p:ph type="title"/>
          </p:nvPr>
        </p:nvSpPr>
        <p:spPr>
          <a:xfrm>
            <a:off x="1533931" y="1410884"/>
            <a:ext cx="6400223" cy="442392"/>
          </a:xfrm>
          <a:prstGeom prst="rect">
            <a:avLst/>
          </a:prstGeom>
          <a:noFill/>
          <a:ln>
            <a:noFill/>
          </a:ln>
        </p:spPr>
        <p:txBody>
          <a:bodyPr anchorCtr="0" anchor="ctr" bIns="0" lIns="0" spcFirstLastPara="1" rIns="0" wrap="square" tIns="11375">
            <a:spAutoFit/>
          </a:bodyPr>
          <a:lstStyle/>
          <a:p>
            <a:pPr indent="0" lvl="0" marL="11394"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Directly Switch External Circuitry</a:t>
            </a:r>
            <a:endParaRPr/>
          </a:p>
        </p:txBody>
      </p:sp>
      <p:sp>
        <p:nvSpPr>
          <p:cNvPr id="372" name="Google Shape;372;p38"/>
          <p:cNvSpPr txBox="1"/>
          <p:nvPr>
            <p:ph idx="11" type="ftr"/>
          </p:nvPr>
        </p:nvSpPr>
        <p:spPr>
          <a:xfrm>
            <a:off x="4046450" y="6149422"/>
            <a:ext cx="1466850" cy="195596"/>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None/>
            </a:pPr>
            <a:r>
              <a:t/>
            </a:r>
            <a:endParaRPr/>
          </a:p>
        </p:txBody>
      </p:sp>
      <p:sp>
        <p:nvSpPr>
          <p:cNvPr id="373" name="Google Shape;373;p38"/>
          <p:cNvSpPr txBox="1"/>
          <p:nvPr>
            <p:ph idx="12" type="sldNum"/>
          </p:nvPr>
        </p:nvSpPr>
        <p:spPr>
          <a:xfrm>
            <a:off x="8018328" y="6149422"/>
            <a:ext cx="245917" cy="195596"/>
          </a:xfrm>
          <a:prstGeom prst="rect">
            <a:avLst/>
          </a:prstGeom>
          <a:noFill/>
          <a:ln>
            <a:noFill/>
          </a:ln>
        </p:spPr>
        <p:txBody>
          <a:bodyPr anchorCtr="0" anchor="ctr" bIns="0" lIns="0" spcFirstLastPara="1" rIns="0" wrap="square" tIns="10800">
            <a:spAutoFit/>
          </a:bodyPr>
          <a:lstStyle/>
          <a:p>
            <a:pPr indent="0" lvl="0" marL="34183" rtl="0" algn="r">
              <a:spcBef>
                <a:spcPts val="0"/>
              </a:spcBef>
              <a:spcAft>
                <a:spcPts val="0"/>
              </a:spcAft>
              <a:buNone/>
            </a:pPr>
            <a:fld id="{00000000-1234-1234-1234-123412341234}" type="slidenum">
              <a:rPr lang="en-US"/>
              <a:t>‹#›</a:t>
            </a:fld>
            <a:endParaRPr/>
          </a:p>
        </p:txBody>
      </p:sp>
      <p:sp>
        <p:nvSpPr>
          <p:cNvPr id="374" name="Google Shape;374;p38"/>
          <p:cNvSpPr txBox="1"/>
          <p:nvPr/>
        </p:nvSpPr>
        <p:spPr>
          <a:xfrm>
            <a:off x="1563025" y="2161167"/>
            <a:ext cx="6855114" cy="1423707"/>
          </a:xfrm>
          <a:prstGeom prst="rect">
            <a:avLst/>
          </a:prstGeom>
          <a:noFill/>
          <a:ln>
            <a:noFill/>
          </a:ln>
        </p:spPr>
        <p:txBody>
          <a:bodyPr anchorCtr="0" anchor="t" bIns="0" lIns="0" spcFirstLastPara="1" rIns="0" wrap="square" tIns="62650">
            <a:spAutoFit/>
          </a:bodyPr>
          <a:lstStyle/>
          <a:p>
            <a:pPr indent="-307646" lvl="0" marL="318472" marR="4559" rtl="0" algn="l">
              <a:lnSpc>
                <a:spcPct val="96222"/>
              </a:lnSpc>
              <a:spcBef>
                <a:spcPts val="0"/>
              </a:spcBef>
              <a:spcAft>
                <a:spcPts val="0"/>
              </a:spcAft>
              <a:buClr>
                <a:srgbClr val="554F8C"/>
              </a:buClr>
              <a:buSzPts val="1080"/>
              <a:buFont typeface="Helvetica Neue"/>
              <a:buChar char="■"/>
            </a:pPr>
            <a:r>
              <a:rPr lang="en-US" sz="1800">
                <a:solidFill>
                  <a:srgbClr val="363639"/>
                </a:solidFill>
                <a:latin typeface="Times New Roman"/>
                <a:ea typeface="Times New Roman"/>
                <a:cs typeface="Times New Roman"/>
                <a:sym typeface="Times New Roman"/>
              </a:rPr>
              <a:t>An important characteristic of many open-collector output gates is that  the output voltage doesn’t need to be a TTL level</a:t>
            </a:r>
            <a:endParaRPr sz="1800">
              <a:solidFill>
                <a:schemeClr val="dk1"/>
              </a:solidFill>
              <a:latin typeface="Times New Roman"/>
              <a:ea typeface="Times New Roman"/>
              <a:cs typeface="Times New Roman"/>
              <a:sym typeface="Times New Roman"/>
            </a:endParaRPr>
          </a:p>
          <a:p>
            <a:pPr indent="-307646" lvl="0" marL="318472" marR="9116" rtl="0" algn="l">
              <a:lnSpc>
                <a:spcPct val="96222"/>
              </a:lnSpc>
              <a:spcBef>
                <a:spcPts val="422"/>
              </a:spcBef>
              <a:spcAft>
                <a:spcPts val="0"/>
              </a:spcAft>
              <a:buClr>
                <a:srgbClr val="554F8C"/>
              </a:buClr>
              <a:buSzPts val="1080"/>
              <a:buFont typeface="Helvetica Neue"/>
              <a:buChar char="■"/>
            </a:pPr>
            <a:r>
              <a:rPr lang="en-US" sz="1800">
                <a:solidFill>
                  <a:srgbClr val="363639"/>
                </a:solidFill>
                <a:latin typeface="Times New Roman"/>
                <a:ea typeface="Times New Roman"/>
                <a:cs typeface="Times New Roman"/>
                <a:sym typeface="Times New Roman"/>
              </a:rPr>
              <a:t>The figure below shows a 75452 dual peripheral driver has a TTL  AND gate as its input and a 30V, 300 mA open-collector transistor as  its output, and can be used to interface a bit from a computer’s parallel  port to a wide variety of external devices</a:t>
            </a:r>
            <a:endParaRPr sz="1800">
              <a:solidFill>
                <a:schemeClr val="dk1"/>
              </a:solidFill>
              <a:latin typeface="Times New Roman"/>
              <a:ea typeface="Times New Roman"/>
              <a:cs typeface="Times New Roman"/>
              <a:sym typeface="Times New Roman"/>
            </a:endParaRPr>
          </a:p>
        </p:txBody>
      </p:sp>
      <p:sp>
        <p:nvSpPr>
          <p:cNvPr id="375" name="Google Shape;375;p38"/>
          <p:cNvSpPr/>
          <p:nvPr/>
        </p:nvSpPr>
        <p:spPr>
          <a:xfrm>
            <a:off x="2355275" y="3697943"/>
            <a:ext cx="4887661" cy="232833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9"/>
          <p:cNvSpPr txBox="1"/>
          <p:nvPr>
            <p:ph type="title"/>
          </p:nvPr>
        </p:nvSpPr>
        <p:spPr>
          <a:xfrm>
            <a:off x="671844" y="936884"/>
            <a:ext cx="7800315" cy="873280"/>
          </a:xfrm>
          <a:prstGeom prst="rect">
            <a:avLst/>
          </a:prstGeom>
          <a:noFill/>
          <a:ln>
            <a:noFill/>
          </a:ln>
        </p:spPr>
        <p:txBody>
          <a:bodyPr anchorCtr="0" anchor="ctr" bIns="0" lIns="0" spcFirstLastPara="1" rIns="0" wrap="square" tIns="11375">
            <a:spAutoFit/>
          </a:bodyPr>
          <a:lstStyle/>
          <a:p>
            <a:pPr indent="0" lvl="0" marL="861981" marR="4559"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Comparison of Totem Pole and Open  Collector Output</a:t>
            </a:r>
            <a:endParaRPr/>
          </a:p>
        </p:txBody>
      </p:sp>
      <p:sp>
        <p:nvSpPr>
          <p:cNvPr id="381" name="Google Shape;381;p39"/>
          <p:cNvSpPr txBox="1"/>
          <p:nvPr>
            <p:ph idx="11" type="ftr"/>
          </p:nvPr>
        </p:nvSpPr>
        <p:spPr>
          <a:xfrm>
            <a:off x="4046450" y="6149422"/>
            <a:ext cx="1466850" cy="195596"/>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None/>
            </a:pPr>
            <a:r>
              <a:t/>
            </a:r>
            <a:endParaRPr/>
          </a:p>
        </p:txBody>
      </p:sp>
      <p:sp>
        <p:nvSpPr>
          <p:cNvPr id="382" name="Google Shape;382;p39"/>
          <p:cNvSpPr txBox="1"/>
          <p:nvPr>
            <p:ph idx="12" type="sldNum"/>
          </p:nvPr>
        </p:nvSpPr>
        <p:spPr>
          <a:xfrm>
            <a:off x="8018328" y="6149422"/>
            <a:ext cx="245917" cy="195596"/>
          </a:xfrm>
          <a:prstGeom prst="rect">
            <a:avLst/>
          </a:prstGeom>
          <a:noFill/>
          <a:ln>
            <a:noFill/>
          </a:ln>
        </p:spPr>
        <p:txBody>
          <a:bodyPr anchorCtr="0" anchor="ctr" bIns="0" lIns="0" spcFirstLastPara="1" rIns="0" wrap="square" tIns="10800">
            <a:spAutoFit/>
          </a:bodyPr>
          <a:lstStyle/>
          <a:p>
            <a:pPr indent="0" lvl="0" marL="34183" rtl="0" algn="r">
              <a:spcBef>
                <a:spcPts val="0"/>
              </a:spcBef>
              <a:spcAft>
                <a:spcPts val="0"/>
              </a:spcAft>
              <a:buNone/>
            </a:pPr>
            <a:fld id="{00000000-1234-1234-1234-123412341234}" type="slidenum">
              <a:rPr lang="en-US"/>
              <a:t>‹#›</a:t>
            </a:fld>
            <a:endParaRPr/>
          </a:p>
        </p:txBody>
      </p:sp>
      <p:sp>
        <p:nvSpPr>
          <p:cNvPr id="383" name="Google Shape;383;p39"/>
          <p:cNvSpPr txBox="1"/>
          <p:nvPr/>
        </p:nvSpPr>
        <p:spPr>
          <a:xfrm>
            <a:off x="1180637" y="4808892"/>
            <a:ext cx="6725227" cy="816901"/>
          </a:xfrm>
          <a:prstGeom prst="rect">
            <a:avLst/>
          </a:prstGeom>
          <a:noFill/>
          <a:ln>
            <a:noFill/>
          </a:ln>
        </p:spPr>
        <p:txBody>
          <a:bodyPr anchorCtr="0" anchor="t" bIns="0" lIns="0" spcFirstLastPara="1" rIns="0" wrap="square" tIns="77475">
            <a:spAutoFit/>
          </a:bodyPr>
          <a:lstStyle/>
          <a:p>
            <a:pPr indent="-307646" lvl="0" marL="318472" marR="4559" rtl="0" algn="l">
              <a:lnSpc>
                <a:spcPct val="79800"/>
              </a:lnSpc>
              <a:spcBef>
                <a:spcPts val="0"/>
              </a:spcBef>
              <a:spcAft>
                <a:spcPts val="0"/>
              </a:spcAft>
              <a:buClr>
                <a:srgbClr val="554F8C"/>
              </a:buClr>
              <a:buSzPts val="1167"/>
              <a:buFont typeface="Helvetica Neue"/>
              <a:buChar char="■"/>
            </a:pPr>
            <a:r>
              <a:rPr lang="en-US" sz="2000">
                <a:solidFill>
                  <a:srgbClr val="363639"/>
                </a:solidFill>
                <a:latin typeface="Times New Roman"/>
                <a:ea typeface="Times New Roman"/>
                <a:cs typeface="Times New Roman"/>
                <a:sym typeface="Times New Roman"/>
              </a:rPr>
              <a:t>The major advantage of using a totem-pole connection is  that it offers low-output impedance in both the HIGH and  LOW output states</a:t>
            </a:r>
            <a:endParaRPr sz="2000">
              <a:solidFill>
                <a:schemeClr val="dk1"/>
              </a:solidFill>
              <a:latin typeface="Times New Roman"/>
              <a:ea typeface="Times New Roman"/>
              <a:cs typeface="Times New Roman"/>
              <a:sym typeface="Times New Roman"/>
            </a:endParaRPr>
          </a:p>
        </p:txBody>
      </p:sp>
      <p:sp>
        <p:nvSpPr>
          <p:cNvPr id="384" name="Google Shape;384;p39"/>
          <p:cNvSpPr/>
          <p:nvPr/>
        </p:nvSpPr>
        <p:spPr>
          <a:xfrm>
            <a:off x="998826" y="2487706"/>
            <a:ext cx="7272612" cy="209815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0"/>
          <p:cNvSpPr txBox="1"/>
          <p:nvPr>
            <p:ph type="title"/>
          </p:nvPr>
        </p:nvSpPr>
        <p:spPr>
          <a:xfrm>
            <a:off x="1533928" y="1410884"/>
            <a:ext cx="6785264" cy="442392"/>
          </a:xfrm>
          <a:prstGeom prst="rect">
            <a:avLst/>
          </a:prstGeom>
          <a:noFill/>
          <a:ln>
            <a:noFill/>
          </a:ln>
        </p:spPr>
        <p:txBody>
          <a:bodyPr anchorCtr="0" anchor="ctr" bIns="0" lIns="0" spcFirstLastPara="1" rIns="0" wrap="square" tIns="11375">
            <a:spAutoFit/>
          </a:bodyPr>
          <a:lstStyle/>
          <a:p>
            <a:pPr indent="0" lvl="0" marL="11394"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Tristate (Three-State) Logic Outputs</a:t>
            </a:r>
            <a:endParaRPr/>
          </a:p>
        </p:txBody>
      </p:sp>
      <p:sp>
        <p:nvSpPr>
          <p:cNvPr id="390" name="Google Shape;390;p40"/>
          <p:cNvSpPr txBox="1"/>
          <p:nvPr>
            <p:ph idx="11" type="ftr"/>
          </p:nvPr>
        </p:nvSpPr>
        <p:spPr>
          <a:xfrm>
            <a:off x="4046450" y="6149422"/>
            <a:ext cx="1466850" cy="195596"/>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None/>
            </a:pPr>
            <a:r>
              <a:rPr lang="en-US"/>
              <a:t>KirtiP_Digital Design</a:t>
            </a:r>
            <a:endParaRPr/>
          </a:p>
        </p:txBody>
      </p:sp>
      <p:sp>
        <p:nvSpPr>
          <p:cNvPr id="391" name="Google Shape;391;p40"/>
          <p:cNvSpPr txBox="1"/>
          <p:nvPr>
            <p:ph idx="12" type="sldNum"/>
          </p:nvPr>
        </p:nvSpPr>
        <p:spPr>
          <a:xfrm>
            <a:off x="8018328" y="6149422"/>
            <a:ext cx="245917" cy="195596"/>
          </a:xfrm>
          <a:prstGeom prst="rect">
            <a:avLst/>
          </a:prstGeom>
          <a:noFill/>
          <a:ln>
            <a:noFill/>
          </a:ln>
        </p:spPr>
        <p:txBody>
          <a:bodyPr anchorCtr="0" anchor="ctr" bIns="0" lIns="0" spcFirstLastPara="1" rIns="0" wrap="square" tIns="10800">
            <a:spAutoFit/>
          </a:bodyPr>
          <a:lstStyle/>
          <a:p>
            <a:pPr indent="0" lvl="0" marL="34183" rtl="0" algn="r">
              <a:spcBef>
                <a:spcPts val="0"/>
              </a:spcBef>
              <a:spcAft>
                <a:spcPts val="0"/>
              </a:spcAft>
              <a:buNone/>
            </a:pPr>
            <a:fld id="{00000000-1234-1234-1234-123412341234}" type="slidenum">
              <a:rPr lang="en-US"/>
              <a:t>‹#›</a:t>
            </a:fld>
            <a:endParaRPr/>
          </a:p>
        </p:txBody>
      </p:sp>
      <p:sp>
        <p:nvSpPr>
          <p:cNvPr id="392" name="Google Shape;392;p40"/>
          <p:cNvSpPr txBox="1"/>
          <p:nvPr/>
        </p:nvSpPr>
        <p:spPr>
          <a:xfrm>
            <a:off x="899592" y="2234849"/>
            <a:ext cx="5285998" cy="2791718"/>
          </a:xfrm>
          <a:prstGeom prst="rect">
            <a:avLst/>
          </a:prstGeom>
          <a:noFill/>
          <a:ln>
            <a:noFill/>
          </a:ln>
        </p:spPr>
        <p:txBody>
          <a:bodyPr anchorCtr="0" anchor="t" bIns="0" lIns="0" spcFirstLastPara="1" rIns="0" wrap="square" tIns="62650">
            <a:spAutoFit/>
          </a:bodyPr>
          <a:lstStyle/>
          <a:p>
            <a:pPr indent="-307646" lvl="0" marL="318472" marR="4559" rtl="0" algn="just">
              <a:lnSpc>
                <a:spcPct val="96222"/>
              </a:lnSpc>
              <a:spcBef>
                <a:spcPts val="0"/>
              </a:spcBef>
              <a:spcAft>
                <a:spcPts val="0"/>
              </a:spcAft>
              <a:buClr>
                <a:srgbClr val="554F8C"/>
              </a:buClr>
              <a:buSzPts val="1080"/>
              <a:buFont typeface="Helvetica Neue"/>
              <a:buChar char="■"/>
            </a:pPr>
            <a:r>
              <a:rPr lang="en-US" sz="1800">
                <a:solidFill>
                  <a:srgbClr val="363639"/>
                </a:solidFill>
                <a:latin typeface="Times New Roman"/>
                <a:ea typeface="Times New Roman"/>
                <a:cs typeface="Times New Roman"/>
                <a:sym typeface="Times New Roman"/>
              </a:rPr>
              <a:t>Tristate output combines the advantages of the  totem-pole and open collector circuits</a:t>
            </a:r>
            <a:endParaRPr sz="1800">
              <a:solidFill>
                <a:schemeClr val="dk1"/>
              </a:solidFill>
              <a:latin typeface="Times New Roman"/>
              <a:ea typeface="Times New Roman"/>
              <a:cs typeface="Times New Roman"/>
              <a:sym typeface="Times New Roman"/>
            </a:endParaRPr>
          </a:p>
          <a:p>
            <a:pPr indent="-308216" lvl="0" marL="319041" marR="18230" rtl="0" algn="just">
              <a:lnSpc>
                <a:spcPct val="96222"/>
              </a:lnSpc>
              <a:spcBef>
                <a:spcPts val="422"/>
              </a:spcBef>
              <a:spcAft>
                <a:spcPts val="0"/>
              </a:spcAft>
              <a:buClr>
                <a:srgbClr val="554F8C"/>
              </a:buClr>
              <a:buSzPts val="1080"/>
              <a:buFont typeface="Helvetica Neue"/>
              <a:buChar char="■"/>
            </a:pPr>
            <a:r>
              <a:rPr lang="en-US" sz="1800">
                <a:solidFill>
                  <a:srgbClr val="363639"/>
                </a:solidFill>
                <a:latin typeface="Times New Roman"/>
                <a:ea typeface="Times New Roman"/>
                <a:cs typeface="Times New Roman"/>
                <a:sym typeface="Times New Roman"/>
              </a:rPr>
              <a:t>Three output states are HIGH, LOW, and high  impedance (Hi-Z)</a:t>
            </a:r>
            <a:endParaRPr sz="1800">
              <a:solidFill>
                <a:schemeClr val="dk1"/>
              </a:solidFill>
              <a:latin typeface="Times New Roman"/>
              <a:ea typeface="Times New Roman"/>
              <a:cs typeface="Times New Roman"/>
              <a:sym typeface="Times New Roman"/>
            </a:endParaRPr>
          </a:p>
          <a:p>
            <a:pPr indent="-307646" lvl="0" marL="318472" marR="122490" rtl="0" algn="just">
              <a:lnSpc>
                <a:spcPct val="96222"/>
              </a:lnSpc>
              <a:spcBef>
                <a:spcPts val="417"/>
              </a:spcBef>
              <a:spcAft>
                <a:spcPts val="0"/>
              </a:spcAft>
              <a:buClr>
                <a:srgbClr val="554F8C"/>
              </a:buClr>
              <a:buSzPts val="1080"/>
              <a:buFont typeface="Helvetica Neue"/>
              <a:buChar char="■"/>
            </a:pPr>
            <a:r>
              <a:rPr lang="en-US" sz="1800">
                <a:solidFill>
                  <a:srgbClr val="363639"/>
                </a:solidFill>
                <a:latin typeface="Times New Roman"/>
                <a:ea typeface="Times New Roman"/>
                <a:cs typeface="Times New Roman"/>
                <a:sym typeface="Times New Roman"/>
              </a:rPr>
              <a:t>For the symbol and truth table, IN is the data  input, and EN, the additional enable input for  control</a:t>
            </a:r>
            <a:endParaRPr sz="1800">
              <a:solidFill>
                <a:schemeClr val="dk1"/>
              </a:solidFill>
              <a:latin typeface="Times New Roman"/>
              <a:ea typeface="Times New Roman"/>
              <a:cs typeface="Times New Roman"/>
              <a:sym typeface="Times New Roman"/>
            </a:endParaRPr>
          </a:p>
          <a:p>
            <a:pPr indent="-307646" lvl="0" marL="318472" marR="466598" rtl="0" algn="l">
              <a:lnSpc>
                <a:spcPct val="80000"/>
              </a:lnSpc>
              <a:spcBef>
                <a:spcPts val="434"/>
              </a:spcBef>
              <a:spcAft>
                <a:spcPts val="0"/>
              </a:spcAft>
              <a:buClr>
                <a:srgbClr val="554F8C"/>
              </a:buClr>
              <a:buSzPts val="1080"/>
              <a:buFont typeface="Helvetica Neue"/>
              <a:buChar char="■"/>
            </a:pPr>
            <a:r>
              <a:rPr lang="en-US" sz="1800">
                <a:solidFill>
                  <a:srgbClr val="363639"/>
                </a:solidFill>
                <a:latin typeface="Times New Roman"/>
                <a:ea typeface="Times New Roman"/>
                <a:cs typeface="Times New Roman"/>
                <a:sym typeface="Times New Roman"/>
              </a:rPr>
              <a:t>For EN = 0, regardless of the value on IN  (denoted by X), the output value is Hi-Z</a:t>
            </a:r>
            <a:endParaRPr sz="1800">
              <a:solidFill>
                <a:schemeClr val="dk1"/>
              </a:solidFill>
              <a:latin typeface="Times New Roman"/>
              <a:ea typeface="Times New Roman"/>
              <a:cs typeface="Times New Roman"/>
              <a:sym typeface="Times New Roman"/>
            </a:endParaRPr>
          </a:p>
          <a:p>
            <a:pPr indent="-307646" lvl="0" marL="319041" marR="37602" rtl="0" algn="l">
              <a:lnSpc>
                <a:spcPct val="96222"/>
              </a:lnSpc>
              <a:spcBef>
                <a:spcPts val="408"/>
              </a:spcBef>
              <a:spcAft>
                <a:spcPts val="0"/>
              </a:spcAft>
              <a:buClr>
                <a:srgbClr val="554F8C"/>
              </a:buClr>
              <a:buSzPts val="1080"/>
              <a:buFont typeface="Helvetica Neue"/>
              <a:buChar char="■"/>
            </a:pPr>
            <a:r>
              <a:rPr lang="en-US" sz="1800">
                <a:solidFill>
                  <a:srgbClr val="363639"/>
                </a:solidFill>
                <a:latin typeface="Times New Roman"/>
                <a:ea typeface="Times New Roman"/>
                <a:cs typeface="Times New Roman"/>
                <a:sym typeface="Times New Roman"/>
              </a:rPr>
              <a:t>For EN = 1, the output value follows the input  value</a:t>
            </a:r>
            <a:endParaRPr sz="1800">
              <a:solidFill>
                <a:schemeClr val="dk1"/>
              </a:solidFill>
              <a:latin typeface="Times New Roman"/>
              <a:ea typeface="Times New Roman"/>
              <a:cs typeface="Times New Roman"/>
              <a:sym typeface="Times New Roman"/>
            </a:endParaRPr>
          </a:p>
          <a:p>
            <a:pPr indent="-307646" lvl="0" marL="319041" marR="0" rtl="0" algn="l">
              <a:spcBef>
                <a:spcPts val="9"/>
              </a:spcBef>
              <a:spcAft>
                <a:spcPts val="0"/>
              </a:spcAft>
              <a:buClr>
                <a:srgbClr val="554F8C"/>
              </a:buClr>
              <a:buSzPts val="1080"/>
              <a:buFont typeface="Helvetica Neue"/>
              <a:buChar char="■"/>
            </a:pPr>
            <a:r>
              <a:rPr lang="en-US" sz="1800">
                <a:solidFill>
                  <a:srgbClr val="363639"/>
                </a:solidFill>
                <a:latin typeface="Times New Roman"/>
                <a:ea typeface="Times New Roman"/>
                <a:cs typeface="Times New Roman"/>
                <a:sym typeface="Times New Roman"/>
              </a:rPr>
              <a:t>Variations:</a:t>
            </a:r>
            <a:endParaRPr sz="1800">
              <a:solidFill>
                <a:schemeClr val="dk1"/>
              </a:solidFill>
              <a:latin typeface="Times New Roman"/>
              <a:ea typeface="Times New Roman"/>
              <a:cs typeface="Times New Roman"/>
              <a:sym typeface="Times New Roman"/>
            </a:endParaRPr>
          </a:p>
          <a:p>
            <a:pPr indent="-256941" lvl="1" marL="677961" marR="0" rtl="0" algn="l">
              <a:spcBef>
                <a:spcPts val="18"/>
              </a:spcBef>
              <a:spcAft>
                <a:spcPts val="0"/>
              </a:spcAft>
              <a:buClr>
                <a:srgbClr val="ED1C24"/>
              </a:buClr>
              <a:buSzPts val="1000"/>
              <a:buFont typeface="Helvetica Neue"/>
              <a:buChar char="■"/>
            </a:pPr>
            <a:r>
              <a:rPr b="0" i="0" lang="en-US" sz="1800" u="none" cap="none" strike="noStrike">
                <a:solidFill>
                  <a:srgbClr val="363639"/>
                </a:solidFill>
                <a:latin typeface="Times New Roman"/>
                <a:ea typeface="Times New Roman"/>
                <a:cs typeface="Times New Roman"/>
                <a:sym typeface="Times New Roman"/>
              </a:rPr>
              <a:t>Data input, IN, can be inverted</a:t>
            </a:r>
            <a:endParaRPr b="0" i="0" sz="1800" u="none" cap="none" strike="noStrike">
              <a:solidFill>
                <a:schemeClr val="dk1"/>
              </a:solidFill>
              <a:latin typeface="Times New Roman"/>
              <a:ea typeface="Times New Roman"/>
              <a:cs typeface="Times New Roman"/>
              <a:sym typeface="Times New Roman"/>
            </a:endParaRPr>
          </a:p>
        </p:txBody>
      </p:sp>
      <p:grpSp>
        <p:nvGrpSpPr>
          <p:cNvPr id="393" name="Google Shape;393;p40"/>
          <p:cNvGrpSpPr/>
          <p:nvPr/>
        </p:nvGrpSpPr>
        <p:grpSpPr>
          <a:xfrm>
            <a:off x="7135091" y="2102447"/>
            <a:ext cx="846858" cy="620582"/>
            <a:chOff x="7848600" y="2382773"/>
            <a:chExt cx="931544" cy="703326"/>
          </a:xfrm>
        </p:grpSpPr>
        <p:sp>
          <p:nvSpPr>
            <p:cNvPr id="394" name="Google Shape;394;p40"/>
            <p:cNvSpPr/>
            <p:nvPr/>
          </p:nvSpPr>
          <p:spPr>
            <a:xfrm>
              <a:off x="8059673" y="2382773"/>
              <a:ext cx="466090" cy="468630"/>
            </a:xfrm>
            <a:custGeom>
              <a:rect b="b" l="l" r="r" t="t"/>
              <a:pathLst>
                <a:path extrusionOk="0" h="468630" w="466090">
                  <a:moveTo>
                    <a:pt x="465581" y="234695"/>
                  </a:moveTo>
                  <a:lnTo>
                    <a:pt x="0" y="0"/>
                  </a:lnTo>
                  <a:lnTo>
                    <a:pt x="0" y="468629"/>
                  </a:lnTo>
                  <a:lnTo>
                    <a:pt x="465581" y="234695"/>
                  </a:lnTo>
                  <a:close/>
                </a:path>
              </a:pathLst>
            </a:custGeom>
            <a:solidFill>
              <a:srgbClr val="FFFA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40"/>
            <p:cNvSpPr/>
            <p:nvPr/>
          </p:nvSpPr>
          <p:spPr>
            <a:xfrm>
              <a:off x="8059673" y="2382773"/>
              <a:ext cx="466090" cy="468630"/>
            </a:xfrm>
            <a:custGeom>
              <a:rect b="b" l="l" r="r" t="t"/>
              <a:pathLst>
                <a:path extrusionOk="0" h="468630" w="466090">
                  <a:moveTo>
                    <a:pt x="0" y="0"/>
                  </a:moveTo>
                  <a:lnTo>
                    <a:pt x="0" y="468629"/>
                  </a:lnTo>
                  <a:lnTo>
                    <a:pt x="465581" y="234695"/>
                  </a:lnTo>
                  <a:lnTo>
                    <a:pt x="0" y="0"/>
                  </a:lnTo>
                  <a:close/>
                </a:path>
              </a:pathLst>
            </a:custGeom>
            <a:noFill/>
            <a:ln cap="flat" cmpd="sng" w="9525">
              <a:solidFill>
                <a:srgbClr val="36363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 name="Google Shape;396;p40"/>
            <p:cNvSpPr/>
            <p:nvPr/>
          </p:nvSpPr>
          <p:spPr>
            <a:xfrm>
              <a:off x="7848600" y="2617469"/>
              <a:ext cx="909955" cy="468630"/>
            </a:xfrm>
            <a:custGeom>
              <a:rect b="b" l="l" r="r" t="t"/>
              <a:pathLst>
                <a:path extrusionOk="0" h="468630" w="909954">
                  <a:moveTo>
                    <a:pt x="211073" y="0"/>
                  </a:moveTo>
                  <a:lnTo>
                    <a:pt x="0" y="0"/>
                  </a:lnTo>
                </a:path>
                <a:path extrusionOk="0" h="468630" w="909954">
                  <a:moveTo>
                    <a:pt x="0" y="0"/>
                  </a:moveTo>
                  <a:lnTo>
                    <a:pt x="0" y="0"/>
                  </a:lnTo>
                </a:path>
                <a:path extrusionOk="0" h="468630" w="909954">
                  <a:moveTo>
                    <a:pt x="676655" y="0"/>
                  </a:moveTo>
                  <a:lnTo>
                    <a:pt x="909827" y="0"/>
                  </a:lnTo>
                </a:path>
                <a:path extrusionOk="0" h="468630" w="909954">
                  <a:moveTo>
                    <a:pt x="909827" y="0"/>
                  </a:moveTo>
                  <a:lnTo>
                    <a:pt x="909827" y="0"/>
                  </a:lnTo>
                </a:path>
                <a:path extrusionOk="0" h="468630" w="909954">
                  <a:moveTo>
                    <a:pt x="444245" y="105917"/>
                  </a:moveTo>
                  <a:lnTo>
                    <a:pt x="444245" y="468248"/>
                  </a:lnTo>
                </a:path>
              </a:pathLst>
            </a:custGeom>
            <a:noFill/>
            <a:ln cap="flat" cmpd="sng" w="9525">
              <a:solidFill>
                <a:srgbClr val="2E30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 name="Google Shape;397;p40"/>
            <p:cNvSpPr/>
            <p:nvPr/>
          </p:nvSpPr>
          <p:spPr>
            <a:xfrm>
              <a:off x="7848600" y="2617469"/>
              <a:ext cx="931544" cy="467995"/>
            </a:xfrm>
            <a:custGeom>
              <a:rect b="b" l="l" r="r" t="t"/>
              <a:pathLst>
                <a:path extrusionOk="0" h="467994" w="931545">
                  <a:moveTo>
                    <a:pt x="909827" y="0"/>
                  </a:moveTo>
                  <a:lnTo>
                    <a:pt x="931163" y="0"/>
                  </a:lnTo>
                </a:path>
                <a:path extrusionOk="0" h="467994" w="931545">
                  <a:moveTo>
                    <a:pt x="0" y="0"/>
                  </a:moveTo>
                  <a:lnTo>
                    <a:pt x="0" y="0"/>
                  </a:lnTo>
                </a:path>
                <a:path extrusionOk="0" h="467994" w="931545">
                  <a:moveTo>
                    <a:pt x="444245" y="467867"/>
                  </a:moveTo>
                  <a:lnTo>
                    <a:pt x="444245" y="467867"/>
                  </a:lnTo>
                </a:path>
              </a:pathLst>
            </a:custGeom>
            <a:noFill/>
            <a:ln cap="flat" cmpd="sng" w="9525">
              <a:solidFill>
                <a:srgbClr val="36363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8" name="Google Shape;398;p40"/>
          <p:cNvSpPr txBox="1"/>
          <p:nvPr/>
        </p:nvSpPr>
        <p:spPr>
          <a:xfrm>
            <a:off x="6583911" y="2166651"/>
            <a:ext cx="1921741" cy="1958192"/>
          </a:xfrm>
          <a:prstGeom prst="rect">
            <a:avLst/>
          </a:prstGeom>
          <a:noFill/>
          <a:ln>
            <a:noFill/>
          </a:ln>
        </p:spPr>
        <p:txBody>
          <a:bodyPr anchorCtr="0" anchor="t" bIns="0" lIns="0" spcFirstLastPara="1" rIns="0" wrap="square" tIns="11375">
            <a:spAutoFit/>
          </a:bodyPr>
          <a:lstStyle/>
          <a:p>
            <a:pPr indent="0" lvl="0" marL="221049" marR="0" rtl="0" algn="l">
              <a:spcBef>
                <a:spcPts val="0"/>
              </a:spcBef>
              <a:spcAft>
                <a:spcPts val="0"/>
              </a:spcAft>
              <a:buNone/>
            </a:pPr>
            <a:r>
              <a:rPr lang="en-US" sz="1800">
                <a:solidFill>
                  <a:srgbClr val="363639"/>
                </a:solidFill>
                <a:latin typeface="Arial"/>
                <a:ea typeface="Arial"/>
                <a:cs typeface="Arial"/>
                <a:sym typeface="Arial"/>
              </a:rPr>
              <a:t>IN	OUT</a:t>
            </a:r>
            <a:endParaRPr sz="1800">
              <a:solidFill>
                <a:schemeClr val="dk1"/>
              </a:solidFill>
              <a:latin typeface="Arial"/>
              <a:ea typeface="Arial"/>
              <a:cs typeface="Arial"/>
              <a:sym typeface="Arial"/>
            </a:endParaRPr>
          </a:p>
          <a:p>
            <a:pPr indent="0" lvl="0" marL="0" marR="0" rtl="0" algn="l">
              <a:spcBef>
                <a:spcPts val="45"/>
              </a:spcBef>
              <a:spcAft>
                <a:spcPts val="0"/>
              </a:spcAft>
              <a:buNone/>
            </a:pPr>
            <a:r>
              <a:t/>
            </a:r>
            <a:endParaRPr sz="1900">
              <a:solidFill>
                <a:schemeClr val="dk1"/>
              </a:solidFill>
              <a:latin typeface="Arial"/>
              <a:ea typeface="Arial"/>
              <a:cs typeface="Arial"/>
              <a:sym typeface="Arial"/>
            </a:endParaRPr>
          </a:p>
          <a:p>
            <a:pPr indent="0" lvl="0" marL="3989" marR="0" rtl="0" algn="ctr">
              <a:spcBef>
                <a:spcPts val="0"/>
              </a:spcBef>
              <a:spcAft>
                <a:spcPts val="0"/>
              </a:spcAft>
              <a:buNone/>
            </a:pPr>
            <a:r>
              <a:rPr lang="en-US" sz="1800">
                <a:solidFill>
                  <a:srgbClr val="363639"/>
                </a:solidFill>
                <a:latin typeface="Arial"/>
                <a:ea typeface="Arial"/>
                <a:cs typeface="Arial"/>
                <a:sym typeface="Arial"/>
              </a:rPr>
              <a:t>EN</a:t>
            </a:r>
            <a:endParaRPr sz="1800">
              <a:solidFill>
                <a:schemeClr val="dk1"/>
              </a:solidFill>
              <a:latin typeface="Arial"/>
              <a:ea typeface="Arial"/>
              <a:cs typeface="Arial"/>
              <a:sym typeface="Arial"/>
            </a:endParaRPr>
          </a:p>
          <a:p>
            <a:pPr indent="0" lvl="0" marL="11394" marR="55260" rtl="0" algn="l">
              <a:spcBef>
                <a:spcPts val="924"/>
              </a:spcBef>
              <a:spcAft>
                <a:spcPts val="0"/>
              </a:spcAft>
              <a:buNone/>
            </a:pPr>
            <a:r>
              <a:rPr lang="en-US" sz="1400">
                <a:solidFill>
                  <a:srgbClr val="363639"/>
                </a:solidFill>
                <a:latin typeface="Times New Roman"/>
                <a:ea typeface="Times New Roman"/>
                <a:cs typeface="Times New Roman"/>
                <a:sym typeface="Times New Roman"/>
              </a:rPr>
              <a:t>This requires two inputs:  </a:t>
            </a:r>
            <a:r>
              <a:rPr lang="en-US" sz="1400">
                <a:solidFill>
                  <a:srgbClr val="ED1C24"/>
                </a:solidFill>
                <a:latin typeface="Times New Roman"/>
                <a:ea typeface="Times New Roman"/>
                <a:cs typeface="Times New Roman"/>
                <a:sym typeface="Times New Roman"/>
              </a:rPr>
              <a:t>input </a:t>
            </a:r>
            <a:r>
              <a:rPr lang="en-US" sz="1400">
                <a:solidFill>
                  <a:srgbClr val="363639"/>
                </a:solidFill>
                <a:latin typeface="Times New Roman"/>
                <a:ea typeface="Times New Roman"/>
                <a:cs typeface="Times New Roman"/>
                <a:sym typeface="Times New Roman"/>
              </a:rPr>
              <a:t>and </a:t>
            </a:r>
            <a:r>
              <a:rPr lang="en-US" sz="1400">
                <a:solidFill>
                  <a:srgbClr val="ED1C24"/>
                </a:solidFill>
                <a:latin typeface="Times New Roman"/>
                <a:ea typeface="Times New Roman"/>
                <a:cs typeface="Times New Roman"/>
                <a:sym typeface="Times New Roman"/>
              </a:rPr>
              <a:t>enable</a:t>
            </a:r>
            <a:endParaRPr sz="1400">
              <a:solidFill>
                <a:schemeClr val="dk1"/>
              </a:solidFill>
              <a:latin typeface="Times New Roman"/>
              <a:ea typeface="Times New Roman"/>
              <a:cs typeface="Times New Roman"/>
              <a:sym typeface="Times New Roman"/>
            </a:endParaRPr>
          </a:p>
        </p:txBody>
      </p:sp>
      <p:sp>
        <p:nvSpPr>
          <p:cNvPr id="399" name="Google Shape;399;p40"/>
          <p:cNvSpPr/>
          <p:nvPr/>
        </p:nvSpPr>
        <p:spPr>
          <a:xfrm>
            <a:off x="6303818" y="3630708"/>
            <a:ext cx="2159887" cy="13924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40"/>
          <p:cNvSpPr txBox="1"/>
          <p:nvPr/>
        </p:nvSpPr>
        <p:spPr>
          <a:xfrm>
            <a:off x="6185590" y="5065056"/>
            <a:ext cx="2470727" cy="565503"/>
          </a:xfrm>
          <a:prstGeom prst="rect">
            <a:avLst/>
          </a:prstGeom>
          <a:noFill/>
          <a:ln>
            <a:noFill/>
          </a:ln>
        </p:spPr>
        <p:txBody>
          <a:bodyPr anchorCtr="0" anchor="t" bIns="0" lIns="0" spcFirstLastPara="1" rIns="0" wrap="square" tIns="11375">
            <a:spAutoFit/>
          </a:bodyPr>
          <a:lstStyle/>
          <a:p>
            <a:pPr indent="0" lvl="0" marL="11394" marR="0" rtl="0" algn="l">
              <a:spcBef>
                <a:spcPts val="0"/>
              </a:spcBef>
              <a:spcAft>
                <a:spcPts val="0"/>
              </a:spcAft>
              <a:buNone/>
            </a:pPr>
            <a:r>
              <a:rPr lang="en-US" sz="1800">
                <a:solidFill>
                  <a:srgbClr val="363639"/>
                </a:solidFill>
                <a:latin typeface="Times New Roman"/>
                <a:ea typeface="Times New Roman"/>
                <a:cs typeface="Times New Roman"/>
                <a:sym typeface="Times New Roman"/>
              </a:rPr>
              <a:t>EN is to make output Hi-Z or</a:t>
            </a:r>
            <a:endParaRPr sz="1800">
              <a:solidFill>
                <a:schemeClr val="dk1"/>
              </a:solidFill>
              <a:latin typeface="Times New Roman"/>
              <a:ea typeface="Times New Roman"/>
              <a:cs typeface="Times New Roman"/>
              <a:sym typeface="Times New Roman"/>
            </a:endParaRPr>
          </a:p>
        </p:txBody>
      </p:sp>
      <p:sp>
        <p:nvSpPr>
          <p:cNvPr id="401" name="Google Shape;401;p40"/>
          <p:cNvSpPr txBox="1"/>
          <p:nvPr/>
        </p:nvSpPr>
        <p:spPr>
          <a:xfrm>
            <a:off x="1944025" y="5313154"/>
            <a:ext cx="5321877" cy="504178"/>
          </a:xfrm>
          <a:prstGeom prst="rect">
            <a:avLst/>
          </a:prstGeom>
          <a:noFill/>
          <a:ln>
            <a:noFill/>
          </a:ln>
        </p:spPr>
        <p:txBody>
          <a:bodyPr anchorCtr="0" anchor="t" bIns="0" lIns="0" spcFirstLastPara="1" rIns="0" wrap="square" tIns="60375">
            <a:spAutoFit/>
          </a:bodyPr>
          <a:lstStyle/>
          <a:p>
            <a:pPr indent="-256372" lvl="0" marL="301950" marR="38741" rtl="0" algn="l">
              <a:lnSpc>
                <a:spcPct val="80000"/>
              </a:lnSpc>
              <a:spcBef>
                <a:spcPts val="0"/>
              </a:spcBef>
              <a:spcAft>
                <a:spcPts val="0"/>
              </a:spcAft>
              <a:buClr>
                <a:srgbClr val="ED1C24"/>
              </a:buClr>
              <a:buSzPts val="1000"/>
              <a:buFont typeface="Helvetica Neue"/>
              <a:buChar char="■"/>
            </a:pPr>
            <a:r>
              <a:rPr lang="en-US" sz="1800">
                <a:solidFill>
                  <a:srgbClr val="363639"/>
                </a:solidFill>
                <a:latin typeface="Times New Roman"/>
                <a:ea typeface="Times New Roman"/>
                <a:cs typeface="Times New Roman"/>
                <a:sym typeface="Times New Roman"/>
              </a:rPr>
              <a:t>Control input, EN, can be inverted by addition o</a:t>
            </a:r>
            <a:r>
              <a:rPr baseline="-25000" lang="en-US" sz="2400">
                <a:solidFill>
                  <a:srgbClr val="363639"/>
                </a:solidFill>
                <a:latin typeface="Times New Roman"/>
                <a:ea typeface="Times New Roman"/>
                <a:cs typeface="Times New Roman"/>
                <a:sym typeface="Times New Roman"/>
              </a:rPr>
              <a:t>fo</a:t>
            </a:r>
            <a:r>
              <a:rPr lang="en-US" sz="1800">
                <a:solidFill>
                  <a:srgbClr val="363639"/>
                </a:solidFill>
                <a:latin typeface="Times New Roman"/>
                <a:ea typeface="Times New Roman"/>
                <a:cs typeface="Times New Roman"/>
                <a:sym typeface="Times New Roman"/>
              </a:rPr>
              <a:t>f </a:t>
            </a:r>
            <a:r>
              <a:rPr baseline="-25000" lang="en-US" sz="2400">
                <a:solidFill>
                  <a:srgbClr val="363639"/>
                </a:solidFill>
                <a:latin typeface="Times New Roman"/>
                <a:ea typeface="Times New Roman"/>
                <a:cs typeface="Times New Roman"/>
                <a:sym typeface="Times New Roman"/>
              </a:rPr>
              <a:t>llow input </a:t>
            </a:r>
            <a:r>
              <a:rPr lang="en-US" sz="1800">
                <a:solidFill>
                  <a:srgbClr val="363639"/>
                </a:solidFill>
                <a:latin typeface="Times New Roman"/>
                <a:ea typeface="Times New Roman"/>
                <a:cs typeface="Times New Roman"/>
                <a:sym typeface="Times New Roman"/>
              </a:rPr>
              <a:t> "bubbles" to signals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1"/>
          <p:cNvSpPr txBox="1"/>
          <p:nvPr>
            <p:ph type="title"/>
          </p:nvPr>
        </p:nvSpPr>
        <p:spPr>
          <a:xfrm>
            <a:off x="1533931" y="1383324"/>
            <a:ext cx="4664941" cy="441817"/>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Hi-Impedance Outputs</a:t>
            </a:r>
            <a:endParaRPr b="1" sz="2800">
              <a:latin typeface="Times New Roman"/>
              <a:ea typeface="Times New Roman"/>
              <a:cs typeface="Times New Roman"/>
              <a:sym typeface="Times New Roman"/>
            </a:endParaRPr>
          </a:p>
        </p:txBody>
      </p:sp>
      <p:sp>
        <p:nvSpPr>
          <p:cNvPr id="407" name="Google Shape;407;p41"/>
          <p:cNvSpPr txBox="1"/>
          <p:nvPr>
            <p:ph idx="11" type="ftr"/>
          </p:nvPr>
        </p:nvSpPr>
        <p:spPr>
          <a:xfrm>
            <a:off x="4275908" y="6167577"/>
            <a:ext cx="1237392" cy="195596"/>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None/>
            </a:pPr>
            <a:r>
              <a:t/>
            </a:r>
            <a:endParaRPr/>
          </a:p>
        </p:txBody>
      </p:sp>
      <p:sp>
        <p:nvSpPr>
          <p:cNvPr id="408" name="Google Shape;408;p41"/>
          <p:cNvSpPr txBox="1"/>
          <p:nvPr>
            <p:ph idx="12" type="sldNum"/>
          </p:nvPr>
        </p:nvSpPr>
        <p:spPr>
          <a:xfrm>
            <a:off x="8018328" y="6149422"/>
            <a:ext cx="245917" cy="195596"/>
          </a:xfrm>
          <a:prstGeom prst="rect">
            <a:avLst/>
          </a:prstGeom>
          <a:noFill/>
          <a:ln>
            <a:noFill/>
          </a:ln>
        </p:spPr>
        <p:txBody>
          <a:bodyPr anchorCtr="0" anchor="ctr" bIns="0" lIns="0" spcFirstLastPara="1" rIns="0" wrap="square" tIns="10800">
            <a:spAutoFit/>
          </a:bodyPr>
          <a:lstStyle/>
          <a:p>
            <a:pPr indent="0" lvl="0" marL="34183" rtl="0" algn="r">
              <a:spcBef>
                <a:spcPts val="0"/>
              </a:spcBef>
              <a:spcAft>
                <a:spcPts val="0"/>
              </a:spcAft>
              <a:buNone/>
            </a:pPr>
            <a:fld id="{00000000-1234-1234-1234-123412341234}" type="slidenum">
              <a:rPr lang="en-US"/>
              <a:t>‹#›</a:t>
            </a:fld>
            <a:endParaRPr/>
          </a:p>
        </p:txBody>
      </p:sp>
      <p:sp>
        <p:nvSpPr>
          <p:cNvPr id="409" name="Google Shape;409;p41"/>
          <p:cNvSpPr txBox="1"/>
          <p:nvPr/>
        </p:nvSpPr>
        <p:spPr>
          <a:xfrm>
            <a:off x="683569" y="2203526"/>
            <a:ext cx="5686984" cy="2396774"/>
          </a:xfrm>
          <a:prstGeom prst="rect">
            <a:avLst/>
          </a:prstGeom>
          <a:noFill/>
          <a:ln>
            <a:noFill/>
          </a:ln>
        </p:spPr>
        <p:txBody>
          <a:bodyPr anchorCtr="0" anchor="t" bIns="0" lIns="0" spcFirstLastPara="1" rIns="0" wrap="square" tIns="11375">
            <a:spAutoFit/>
          </a:bodyPr>
          <a:lstStyle/>
          <a:p>
            <a:pPr indent="-307646" lvl="0" marL="318472" marR="4559" rtl="0" algn="l">
              <a:spcBef>
                <a:spcPts val="0"/>
              </a:spcBef>
              <a:spcAft>
                <a:spcPts val="0"/>
              </a:spcAft>
              <a:buClr>
                <a:srgbClr val="554F8C"/>
              </a:buClr>
              <a:buSzPts val="1167"/>
              <a:buFont typeface="Helvetica Neue"/>
              <a:buChar char="■"/>
            </a:pPr>
            <a:r>
              <a:rPr lang="en-US" sz="2000">
                <a:solidFill>
                  <a:srgbClr val="363639"/>
                </a:solidFill>
                <a:latin typeface="Times New Roman"/>
                <a:ea typeface="Times New Roman"/>
                <a:cs typeface="Times New Roman"/>
                <a:sym typeface="Times New Roman"/>
              </a:rPr>
              <a:t>Tristate gate utilize the high-speed  operation of the totem-pole arrangement  when input enabled</a:t>
            </a:r>
            <a:endParaRPr sz="2000">
              <a:solidFill>
                <a:schemeClr val="dk1"/>
              </a:solidFill>
              <a:latin typeface="Times New Roman"/>
              <a:ea typeface="Times New Roman"/>
              <a:cs typeface="Times New Roman"/>
              <a:sym typeface="Times New Roman"/>
            </a:endParaRPr>
          </a:p>
          <a:p>
            <a:pPr indent="-307646" lvl="0" marL="319041" marR="0" rtl="0" algn="l">
              <a:spcBef>
                <a:spcPts val="498"/>
              </a:spcBef>
              <a:spcAft>
                <a:spcPts val="0"/>
              </a:spcAft>
              <a:buClr>
                <a:srgbClr val="554F8C"/>
              </a:buClr>
              <a:buSzPts val="1167"/>
              <a:buFont typeface="Helvetica Neue"/>
              <a:buChar char="■"/>
            </a:pPr>
            <a:r>
              <a:rPr lang="en-US" sz="2000">
                <a:solidFill>
                  <a:srgbClr val="363639"/>
                </a:solidFill>
                <a:latin typeface="Times New Roman"/>
                <a:ea typeface="Times New Roman"/>
                <a:cs typeface="Times New Roman"/>
                <a:sym typeface="Times New Roman"/>
              </a:rPr>
              <a:t>Permit outputs to be connected together</a:t>
            </a:r>
            <a:endParaRPr sz="2000">
              <a:solidFill>
                <a:schemeClr val="dk1"/>
              </a:solidFill>
              <a:latin typeface="Times New Roman"/>
              <a:ea typeface="Times New Roman"/>
              <a:cs typeface="Times New Roman"/>
              <a:sym typeface="Times New Roman"/>
            </a:endParaRPr>
          </a:p>
          <a:p>
            <a:pPr indent="-307646" lvl="0" marL="319041" marR="0" rtl="0" algn="l">
              <a:spcBef>
                <a:spcPts val="512"/>
              </a:spcBef>
              <a:spcAft>
                <a:spcPts val="0"/>
              </a:spcAft>
              <a:buClr>
                <a:srgbClr val="554F8C"/>
              </a:buClr>
              <a:buSzPts val="1167"/>
              <a:buFont typeface="Helvetica Neue"/>
              <a:buChar char="■"/>
            </a:pPr>
            <a:r>
              <a:rPr lang="en-US" sz="2000">
                <a:solidFill>
                  <a:srgbClr val="363639"/>
                </a:solidFill>
                <a:latin typeface="Times New Roman"/>
                <a:ea typeface="Times New Roman"/>
                <a:cs typeface="Times New Roman"/>
                <a:sym typeface="Times New Roman"/>
              </a:rPr>
              <a:t>What is a Hi-Z value?</a:t>
            </a:r>
            <a:endParaRPr sz="2000">
              <a:solidFill>
                <a:schemeClr val="dk1"/>
              </a:solidFill>
              <a:latin typeface="Times New Roman"/>
              <a:ea typeface="Times New Roman"/>
              <a:cs typeface="Times New Roman"/>
              <a:sym typeface="Times New Roman"/>
            </a:endParaRPr>
          </a:p>
          <a:p>
            <a:pPr indent="-256372" lvl="1" marL="677392" marR="202248" rtl="0" algn="l">
              <a:spcBef>
                <a:spcPts val="434"/>
              </a:spcBef>
              <a:spcAft>
                <a:spcPts val="0"/>
              </a:spcAft>
              <a:buClr>
                <a:srgbClr val="ED1C24"/>
              </a:buClr>
              <a:buSzPts val="1100"/>
              <a:buFont typeface="Helvetica Neue"/>
              <a:buChar char="■"/>
            </a:pPr>
            <a:r>
              <a:rPr b="0" i="0" lang="en-US" sz="2000" u="none" cap="none" strike="noStrike">
                <a:solidFill>
                  <a:srgbClr val="363639"/>
                </a:solidFill>
                <a:latin typeface="Times New Roman"/>
                <a:ea typeface="Times New Roman"/>
                <a:cs typeface="Times New Roman"/>
                <a:sym typeface="Times New Roman"/>
              </a:rPr>
              <a:t>Both transistor are turned off in the totem-  pole arrangement</a:t>
            </a:r>
            <a:endParaRPr b="0" i="0" sz="2000" u="none" cap="none" strike="noStrike">
              <a:solidFill>
                <a:schemeClr val="dk1"/>
              </a:solidFill>
              <a:latin typeface="Times New Roman"/>
              <a:ea typeface="Times New Roman"/>
              <a:cs typeface="Times New Roman"/>
              <a:sym typeface="Times New Roman"/>
            </a:endParaRPr>
          </a:p>
          <a:p>
            <a:pPr indent="-256941" lvl="1" marL="677961" marR="0" rtl="0" algn="l">
              <a:spcBef>
                <a:spcPts val="426"/>
              </a:spcBef>
              <a:spcAft>
                <a:spcPts val="0"/>
              </a:spcAft>
              <a:buClr>
                <a:srgbClr val="ED1C24"/>
              </a:buClr>
              <a:buSzPts val="1100"/>
              <a:buFont typeface="Helvetica Neue"/>
              <a:buChar char="■"/>
            </a:pPr>
            <a:r>
              <a:rPr b="0" i="0" lang="en-US" sz="2000" u="none" cap="none" strike="noStrike">
                <a:solidFill>
                  <a:srgbClr val="363639"/>
                </a:solidFill>
                <a:latin typeface="Times New Roman"/>
                <a:ea typeface="Times New Roman"/>
                <a:cs typeface="Times New Roman"/>
                <a:sym typeface="Times New Roman"/>
              </a:rPr>
              <a:t>This means that, looking back into the</a:t>
            </a:r>
            <a:endParaRPr b="0" i="0" sz="2000" u="none" cap="none" strike="noStrike">
              <a:solidFill>
                <a:schemeClr val="dk1"/>
              </a:solidFill>
              <a:latin typeface="Times New Roman"/>
              <a:ea typeface="Times New Roman"/>
              <a:cs typeface="Times New Roman"/>
              <a:sym typeface="Times New Roman"/>
            </a:endParaRPr>
          </a:p>
        </p:txBody>
      </p:sp>
      <p:sp>
        <p:nvSpPr>
          <p:cNvPr id="410" name="Google Shape;410;p41"/>
          <p:cNvSpPr txBox="1"/>
          <p:nvPr/>
        </p:nvSpPr>
        <p:spPr>
          <a:xfrm>
            <a:off x="6301726" y="4886195"/>
            <a:ext cx="116032" cy="256480"/>
          </a:xfrm>
          <a:prstGeom prst="rect">
            <a:avLst/>
          </a:prstGeom>
          <a:noFill/>
          <a:ln>
            <a:noFill/>
          </a:ln>
        </p:spPr>
        <p:txBody>
          <a:bodyPr anchorCtr="0" anchor="t" bIns="0" lIns="0" spcFirstLastPara="1" rIns="0" wrap="square" tIns="0">
            <a:spAutoFit/>
          </a:bodyPr>
          <a:lstStyle/>
          <a:p>
            <a:pPr indent="0" lvl="0" marL="0" marR="0" rtl="0" algn="l">
              <a:lnSpc>
                <a:spcPct val="111944"/>
              </a:lnSpc>
              <a:spcBef>
                <a:spcPts val="0"/>
              </a:spcBef>
              <a:spcAft>
                <a:spcPts val="0"/>
              </a:spcAft>
              <a:buNone/>
            </a:pPr>
            <a:r>
              <a:rPr lang="en-US" sz="1800">
                <a:solidFill>
                  <a:srgbClr val="363639"/>
                </a:solidFill>
                <a:latin typeface="Times New Roman"/>
                <a:ea typeface="Times New Roman"/>
                <a:cs typeface="Times New Roman"/>
                <a:sym typeface="Times New Roman"/>
              </a:rPr>
              <a:t>d</a:t>
            </a:r>
            <a:endParaRPr sz="1800">
              <a:solidFill>
                <a:schemeClr val="dk1"/>
              </a:solidFill>
              <a:latin typeface="Times New Roman"/>
              <a:ea typeface="Times New Roman"/>
              <a:cs typeface="Times New Roman"/>
              <a:sym typeface="Times New Roman"/>
            </a:endParaRPr>
          </a:p>
        </p:txBody>
      </p:sp>
      <p:sp>
        <p:nvSpPr>
          <p:cNvPr id="411" name="Google Shape;411;p41"/>
          <p:cNvSpPr txBox="1"/>
          <p:nvPr/>
        </p:nvSpPr>
        <p:spPr>
          <a:xfrm>
            <a:off x="2238424" y="4857972"/>
            <a:ext cx="4074968" cy="560294"/>
          </a:xfrm>
          <a:prstGeom prst="rect">
            <a:avLst/>
          </a:prstGeom>
          <a:noFill/>
          <a:ln>
            <a:noFill/>
          </a:ln>
        </p:spPr>
        <p:txBody>
          <a:bodyPr anchorCtr="0" anchor="t" bIns="0" lIns="0" spcFirstLastPara="1" rIns="0" wrap="square" tIns="10800">
            <a:spAutoFit/>
          </a:bodyPr>
          <a:lstStyle/>
          <a:p>
            <a:pPr indent="0" lvl="0" marL="11394" marR="4559" rtl="0" algn="l">
              <a:spcBef>
                <a:spcPts val="0"/>
              </a:spcBef>
              <a:spcAft>
                <a:spcPts val="0"/>
              </a:spcAft>
              <a:buNone/>
            </a:pPr>
            <a:r>
              <a:rPr lang="en-US" sz="1800">
                <a:solidFill>
                  <a:srgbClr val="363639"/>
                </a:solidFill>
                <a:latin typeface="Times New Roman"/>
                <a:ea typeface="Times New Roman"/>
                <a:cs typeface="Times New Roman"/>
                <a:sym typeface="Times New Roman"/>
              </a:rPr>
              <a:t>circuit, the output appears to be disconnecte  (open circuit)</a:t>
            </a:r>
            <a:endParaRPr sz="1800">
              <a:solidFill>
                <a:schemeClr val="dk1"/>
              </a:solidFill>
              <a:latin typeface="Times New Roman"/>
              <a:ea typeface="Times New Roman"/>
              <a:cs typeface="Times New Roman"/>
              <a:sym typeface="Times New Roman"/>
            </a:endParaRPr>
          </a:p>
        </p:txBody>
      </p:sp>
      <p:sp>
        <p:nvSpPr>
          <p:cNvPr id="412" name="Google Shape;412;p41"/>
          <p:cNvSpPr txBox="1"/>
          <p:nvPr/>
        </p:nvSpPr>
        <p:spPr>
          <a:xfrm>
            <a:off x="6330143" y="4924988"/>
            <a:ext cx="2216727" cy="863791"/>
          </a:xfrm>
          <a:prstGeom prst="rect">
            <a:avLst/>
          </a:prstGeom>
          <a:solidFill>
            <a:srgbClr val="FFF9AE"/>
          </a:solidFill>
          <a:ln>
            <a:noFill/>
          </a:ln>
        </p:spPr>
        <p:txBody>
          <a:bodyPr anchorCtr="0" anchor="t" bIns="0" lIns="0" spcFirstLastPara="1" rIns="0" wrap="square" tIns="32450">
            <a:spAutoFit/>
          </a:bodyPr>
          <a:lstStyle/>
          <a:p>
            <a:pPr indent="0" lvl="0" marL="81470" marR="177181" rtl="0" algn="just">
              <a:spcBef>
                <a:spcPts val="0"/>
              </a:spcBef>
              <a:spcAft>
                <a:spcPts val="0"/>
              </a:spcAft>
              <a:buNone/>
            </a:pPr>
            <a:r>
              <a:rPr lang="en-US" sz="1800">
                <a:solidFill>
                  <a:srgbClr val="554F8C"/>
                </a:solidFill>
                <a:latin typeface="Times New Roman"/>
                <a:ea typeface="Times New Roman"/>
                <a:cs typeface="Times New Roman"/>
                <a:sym typeface="Times New Roman"/>
              </a:rPr>
              <a:t>An equivalent circuit  for the tristate output  in the high-Z state</a:t>
            </a:r>
            <a:endParaRPr sz="1800">
              <a:solidFill>
                <a:schemeClr val="dk1"/>
              </a:solidFill>
              <a:latin typeface="Times New Roman"/>
              <a:ea typeface="Times New Roman"/>
              <a:cs typeface="Times New Roman"/>
              <a:sym typeface="Times New Roman"/>
            </a:endParaRPr>
          </a:p>
        </p:txBody>
      </p:sp>
      <p:sp>
        <p:nvSpPr>
          <p:cNvPr id="413" name="Google Shape;413;p41"/>
          <p:cNvSpPr/>
          <p:nvPr/>
        </p:nvSpPr>
        <p:spPr>
          <a:xfrm>
            <a:off x="6511636" y="2151530"/>
            <a:ext cx="1801091" cy="273983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 name="Shape 100"/>
        <p:cNvGrpSpPr/>
        <p:nvPr/>
      </p:nvGrpSpPr>
      <p:grpSpPr>
        <a:xfrm>
          <a:off x="0" y="0"/>
          <a:ext cx="0" cy="0"/>
          <a:chOff x="0" y="0"/>
          <a:chExt cx="0" cy="0"/>
        </a:xfrm>
      </p:grpSpPr>
      <p:sp>
        <p:nvSpPr>
          <p:cNvPr id="101" name="Google Shape;101;p15"/>
          <p:cNvSpPr/>
          <p:nvPr/>
        </p:nvSpPr>
        <p:spPr>
          <a:xfrm>
            <a:off x="-540568" y="0"/>
            <a:ext cx="9937104"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5"/>
          <p:cNvSpPr txBox="1"/>
          <p:nvPr/>
        </p:nvSpPr>
        <p:spPr>
          <a:xfrm>
            <a:off x="3158873" y="1383286"/>
            <a:ext cx="3789391" cy="443070"/>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b="1" lang="en-US" sz="2800">
                <a:solidFill>
                  <a:srgbClr val="000000"/>
                </a:solidFill>
                <a:latin typeface="Arial"/>
                <a:ea typeface="Arial"/>
                <a:cs typeface="Arial"/>
                <a:sym typeface="Arial"/>
              </a:rPr>
              <a:t> 	Logic Family</a:t>
            </a:r>
            <a:endParaRPr sz="2800">
              <a:solidFill>
                <a:srgbClr val="000000"/>
              </a:solidFill>
              <a:latin typeface="Arial"/>
              <a:ea typeface="Arial"/>
              <a:cs typeface="Arial"/>
              <a:sym typeface="Arial"/>
            </a:endParaRPr>
          </a:p>
        </p:txBody>
      </p:sp>
      <p:sp>
        <p:nvSpPr>
          <p:cNvPr id="103" name="Google Shape;103;p15"/>
          <p:cNvSpPr txBox="1"/>
          <p:nvPr/>
        </p:nvSpPr>
        <p:spPr>
          <a:xfrm>
            <a:off x="1299879" y="2323339"/>
            <a:ext cx="2526983" cy="321242"/>
          </a:xfrm>
          <a:prstGeom prst="rect">
            <a:avLst/>
          </a:prstGeom>
          <a:noFill/>
          <a:ln>
            <a:noFill/>
          </a:ln>
        </p:spPr>
        <p:txBody>
          <a:bodyPr anchorCtr="0" anchor="t" bIns="0" lIns="0" spcFirstLastPara="1" rIns="0" wrap="square" tIns="13325">
            <a:spAutoFit/>
          </a:bodyPr>
          <a:lstStyle/>
          <a:p>
            <a:pPr indent="0" lvl="0" marL="12700" marR="0" rtl="0" algn="l">
              <a:spcBef>
                <a:spcPts val="0"/>
              </a:spcBef>
              <a:spcAft>
                <a:spcPts val="0"/>
              </a:spcAft>
              <a:buNone/>
            </a:pPr>
            <a:r>
              <a:rPr lang="en-US" sz="2000">
                <a:solidFill>
                  <a:srgbClr val="000000"/>
                </a:solidFill>
                <a:latin typeface="Arial"/>
                <a:ea typeface="Arial"/>
                <a:cs typeface="Arial"/>
                <a:sym typeface="Arial"/>
              </a:rPr>
              <a:t>Bipolar Logic Family</a:t>
            </a:r>
            <a:endParaRPr sz="2000">
              <a:solidFill>
                <a:srgbClr val="000000"/>
              </a:solidFill>
              <a:latin typeface="Arial"/>
              <a:ea typeface="Arial"/>
              <a:cs typeface="Arial"/>
              <a:sym typeface="Arial"/>
            </a:endParaRPr>
          </a:p>
        </p:txBody>
      </p:sp>
      <p:sp>
        <p:nvSpPr>
          <p:cNvPr id="104" name="Google Shape;104;p15"/>
          <p:cNvSpPr/>
          <p:nvPr/>
        </p:nvSpPr>
        <p:spPr>
          <a:xfrm>
            <a:off x="2234186" y="1816226"/>
            <a:ext cx="4589145" cy="591820"/>
          </a:xfrm>
          <a:custGeom>
            <a:rect b="b" l="l" r="r" t="t"/>
            <a:pathLst>
              <a:path extrusionOk="0" h="591819" w="6118859">
                <a:moveTo>
                  <a:pt x="1239901" y="0"/>
                </a:moveTo>
                <a:lnTo>
                  <a:pt x="34671" y="0"/>
                </a:lnTo>
                <a:lnTo>
                  <a:pt x="31750" y="2794"/>
                </a:lnTo>
                <a:lnTo>
                  <a:pt x="31750" y="413893"/>
                </a:lnTo>
                <a:lnTo>
                  <a:pt x="0" y="413893"/>
                </a:lnTo>
                <a:lnTo>
                  <a:pt x="38100" y="490093"/>
                </a:lnTo>
                <a:lnTo>
                  <a:pt x="69850" y="426593"/>
                </a:lnTo>
                <a:lnTo>
                  <a:pt x="76200" y="413893"/>
                </a:lnTo>
                <a:lnTo>
                  <a:pt x="44450" y="413893"/>
                </a:lnTo>
                <a:lnTo>
                  <a:pt x="44450" y="12700"/>
                </a:lnTo>
                <a:lnTo>
                  <a:pt x="1239901" y="12700"/>
                </a:lnTo>
                <a:lnTo>
                  <a:pt x="1239901" y="6350"/>
                </a:lnTo>
                <a:lnTo>
                  <a:pt x="1239901" y="0"/>
                </a:lnTo>
                <a:close/>
              </a:path>
              <a:path extrusionOk="0" h="591819" w="6118859">
                <a:moveTo>
                  <a:pt x="6087237" y="2794"/>
                </a:moveTo>
                <a:lnTo>
                  <a:pt x="6084316" y="0"/>
                </a:lnTo>
                <a:lnTo>
                  <a:pt x="2410587" y="0"/>
                </a:lnTo>
                <a:lnTo>
                  <a:pt x="2410587" y="12700"/>
                </a:lnTo>
                <a:lnTo>
                  <a:pt x="6074549" y="12700"/>
                </a:lnTo>
                <a:lnTo>
                  <a:pt x="6074537" y="6350"/>
                </a:lnTo>
                <a:lnTo>
                  <a:pt x="6087237" y="6350"/>
                </a:lnTo>
                <a:lnTo>
                  <a:pt x="6087237" y="2794"/>
                </a:lnTo>
                <a:close/>
              </a:path>
              <a:path extrusionOk="0" h="591819" w="6118859">
                <a:moveTo>
                  <a:pt x="6118479" y="510032"/>
                </a:moveTo>
                <a:lnTo>
                  <a:pt x="6089205" y="514934"/>
                </a:lnTo>
                <a:lnTo>
                  <a:pt x="6087249" y="12700"/>
                </a:lnTo>
                <a:lnTo>
                  <a:pt x="6080887" y="12700"/>
                </a:lnTo>
                <a:lnTo>
                  <a:pt x="6074549" y="12700"/>
                </a:lnTo>
                <a:lnTo>
                  <a:pt x="6076518" y="517055"/>
                </a:lnTo>
                <a:lnTo>
                  <a:pt x="6043295" y="522605"/>
                </a:lnTo>
                <a:lnTo>
                  <a:pt x="6093460" y="591439"/>
                </a:lnTo>
                <a:lnTo>
                  <a:pt x="6112700" y="528828"/>
                </a:lnTo>
                <a:lnTo>
                  <a:pt x="6118479" y="510032"/>
                </a:lnTo>
                <a:close/>
              </a:path>
            </a:pathLst>
          </a:custGeom>
          <a:solidFill>
            <a:srgbClr val="497D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5"/>
          <p:cNvSpPr txBox="1"/>
          <p:nvPr/>
        </p:nvSpPr>
        <p:spPr>
          <a:xfrm>
            <a:off x="1054416" y="3087752"/>
            <a:ext cx="1530191" cy="321242"/>
          </a:xfrm>
          <a:prstGeom prst="rect">
            <a:avLst/>
          </a:prstGeom>
          <a:noFill/>
          <a:ln>
            <a:noFill/>
          </a:ln>
        </p:spPr>
        <p:txBody>
          <a:bodyPr anchorCtr="0" anchor="t" bIns="0" lIns="0" spcFirstLastPara="1" rIns="0" wrap="square" tIns="13325">
            <a:spAutoFit/>
          </a:bodyPr>
          <a:lstStyle/>
          <a:p>
            <a:pPr indent="0" lvl="0" marL="12700" marR="0" rtl="0" algn="l">
              <a:spcBef>
                <a:spcPts val="0"/>
              </a:spcBef>
              <a:spcAft>
                <a:spcPts val="0"/>
              </a:spcAft>
              <a:buNone/>
            </a:pPr>
            <a:r>
              <a:rPr lang="en-US" sz="2000">
                <a:solidFill>
                  <a:srgbClr val="000000"/>
                </a:solidFill>
                <a:latin typeface="Arial"/>
                <a:ea typeface="Arial"/>
                <a:cs typeface="Arial"/>
                <a:sym typeface="Arial"/>
              </a:rPr>
              <a:t>Saturated</a:t>
            </a:r>
            <a:endParaRPr sz="2000">
              <a:solidFill>
                <a:srgbClr val="000000"/>
              </a:solidFill>
              <a:latin typeface="Arial"/>
              <a:ea typeface="Arial"/>
              <a:cs typeface="Arial"/>
              <a:sym typeface="Arial"/>
            </a:endParaRPr>
          </a:p>
        </p:txBody>
      </p:sp>
      <p:sp>
        <p:nvSpPr>
          <p:cNvPr id="106" name="Google Shape;106;p15"/>
          <p:cNvSpPr txBox="1"/>
          <p:nvPr/>
        </p:nvSpPr>
        <p:spPr>
          <a:xfrm>
            <a:off x="3158873" y="3198118"/>
            <a:ext cx="1635585" cy="330835"/>
          </a:xfrm>
          <a:prstGeom prst="rect">
            <a:avLst/>
          </a:prstGeom>
          <a:noFill/>
          <a:ln>
            <a:noFill/>
          </a:ln>
        </p:spPr>
        <p:txBody>
          <a:bodyPr anchorCtr="0" anchor="t" bIns="0" lIns="0" spcFirstLastPara="1" rIns="0" wrap="square" tIns="13325">
            <a:spAutoFit/>
          </a:bodyPr>
          <a:lstStyle/>
          <a:p>
            <a:pPr indent="0" lvl="0" marL="12700" marR="0" rtl="0" algn="l">
              <a:spcBef>
                <a:spcPts val="0"/>
              </a:spcBef>
              <a:spcAft>
                <a:spcPts val="0"/>
              </a:spcAft>
              <a:buNone/>
            </a:pPr>
            <a:r>
              <a:rPr lang="en-US" sz="2000">
                <a:solidFill>
                  <a:srgbClr val="000000"/>
                </a:solidFill>
                <a:latin typeface="Arial"/>
                <a:ea typeface="Arial"/>
                <a:cs typeface="Arial"/>
                <a:sym typeface="Arial"/>
              </a:rPr>
              <a:t>Non Saturated</a:t>
            </a:r>
            <a:endParaRPr sz="2000">
              <a:solidFill>
                <a:srgbClr val="000000"/>
              </a:solidFill>
              <a:latin typeface="Arial"/>
              <a:ea typeface="Arial"/>
              <a:cs typeface="Arial"/>
              <a:sym typeface="Arial"/>
            </a:endParaRPr>
          </a:p>
        </p:txBody>
      </p:sp>
      <p:sp>
        <p:nvSpPr>
          <p:cNvPr id="107" name="Google Shape;107;p15"/>
          <p:cNvSpPr/>
          <p:nvPr/>
        </p:nvSpPr>
        <p:spPr>
          <a:xfrm>
            <a:off x="3252788" y="5567934"/>
            <a:ext cx="17145" cy="22860"/>
          </a:xfrm>
          <a:custGeom>
            <a:rect b="b" l="l" r="r" t="t"/>
            <a:pathLst>
              <a:path extrusionOk="0" h="22860" w="22860">
                <a:moveTo>
                  <a:pt x="0" y="0"/>
                </a:moveTo>
                <a:lnTo>
                  <a:pt x="8876" y="1785"/>
                </a:lnTo>
                <a:lnTo>
                  <a:pt x="16144" y="6662"/>
                </a:lnTo>
                <a:lnTo>
                  <a:pt x="21056" y="13914"/>
                </a:lnTo>
                <a:lnTo>
                  <a:pt x="22860" y="22821"/>
                </a:lnTo>
              </a:path>
            </a:pathLst>
          </a:custGeom>
          <a:noFill/>
          <a:ln cap="flat" cmpd="sng" w="12700">
            <a:solidFill>
              <a:srgbClr val="497D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5"/>
          <p:cNvSpPr txBox="1"/>
          <p:nvPr/>
        </p:nvSpPr>
        <p:spPr>
          <a:xfrm>
            <a:off x="1054416" y="3884752"/>
            <a:ext cx="3399474" cy="320601"/>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lang="en-US" sz="2000">
                <a:solidFill>
                  <a:srgbClr val="000000"/>
                </a:solidFill>
                <a:latin typeface="Times New Roman"/>
                <a:ea typeface="Times New Roman"/>
                <a:cs typeface="Times New Roman"/>
                <a:sym typeface="Times New Roman"/>
              </a:rPr>
              <a:t>RTL(resistor transistor logic</a:t>
            </a:r>
            <a:r>
              <a:rPr lang="en-US" sz="2000">
                <a:solidFill>
                  <a:srgbClr val="000000"/>
                </a:solidFill>
                <a:latin typeface="Arial"/>
                <a:ea typeface="Arial"/>
                <a:cs typeface="Arial"/>
                <a:sym typeface="Arial"/>
              </a:rPr>
              <a:t>)</a:t>
            </a:r>
            <a:endParaRPr/>
          </a:p>
        </p:txBody>
      </p:sp>
      <p:sp>
        <p:nvSpPr>
          <p:cNvPr id="109" name="Google Shape;109;p15"/>
          <p:cNvSpPr/>
          <p:nvPr/>
        </p:nvSpPr>
        <p:spPr>
          <a:xfrm>
            <a:off x="738292" y="3413383"/>
            <a:ext cx="895826" cy="2004695"/>
          </a:xfrm>
          <a:custGeom>
            <a:rect b="b" l="l" r="r" t="t"/>
            <a:pathLst>
              <a:path extrusionOk="0" h="2004695" w="1194435">
                <a:moveTo>
                  <a:pt x="1193914" y="0"/>
                </a:moveTo>
                <a:lnTo>
                  <a:pt x="1181214" y="0"/>
                </a:lnTo>
                <a:lnTo>
                  <a:pt x="1181214" y="246253"/>
                </a:lnTo>
                <a:lnTo>
                  <a:pt x="6616" y="246253"/>
                </a:lnTo>
                <a:lnTo>
                  <a:pt x="3771" y="249047"/>
                </a:lnTo>
                <a:lnTo>
                  <a:pt x="3771" y="411734"/>
                </a:lnTo>
                <a:lnTo>
                  <a:pt x="1816" y="411734"/>
                </a:lnTo>
                <a:lnTo>
                  <a:pt x="1816" y="1155827"/>
                </a:lnTo>
                <a:lnTo>
                  <a:pt x="1816" y="1174623"/>
                </a:lnTo>
                <a:lnTo>
                  <a:pt x="1816" y="1596771"/>
                </a:lnTo>
                <a:lnTo>
                  <a:pt x="0" y="1596771"/>
                </a:lnTo>
                <a:lnTo>
                  <a:pt x="0" y="1969643"/>
                </a:lnTo>
                <a:lnTo>
                  <a:pt x="2844" y="1972564"/>
                </a:lnTo>
                <a:lnTo>
                  <a:pt x="160705" y="1972564"/>
                </a:lnTo>
                <a:lnTo>
                  <a:pt x="160705" y="2004314"/>
                </a:lnTo>
                <a:lnTo>
                  <a:pt x="224205" y="1972564"/>
                </a:lnTo>
                <a:lnTo>
                  <a:pt x="236905" y="1966214"/>
                </a:lnTo>
                <a:lnTo>
                  <a:pt x="224205" y="1959864"/>
                </a:lnTo>
                <a:lnTo>
                  <a:pt x="160705" y="1928114"/>
                </a:lnTo>
                <a:lnTo>
                  <a:pt x="160705" y="1959864"/>
                </a:lnTo>
                <a:lnTo>
                  <a:pt x="12700" y="1959864"/>
                </a:lnTo>
                <a:lnTo>
                  <a:pt x="12700" y="1622298"/>
                </a:lnTo>
                <a:lnTo>
                  <a:pt x="162521" y="1622298"/>
                </a:lnTo>
                <a:lnTo>
                  <a:pt x="162521" y="1654048"/>
                </a:lnTo>
                <a:lnTo>
                  <a:pt x="226021" y="1622298"/>
                </a:lnTo>
                <a:lnTo>
                  <a:pt x="238721" y="1615948"/>
                </a:lnTo>
                <a:lnTo>
                  <a:pt x="226021" y="1609598"/>
                </a:lnTo>
                <a:lnTo>
                  <a:pt x="162521" y="1577848"/>
                </a:lnTo>
                <a:lnTo>
                  <a:pt x="162521" y="1609598"/>
                </a:lnTo>
                <a:lnTo>
                  <a:pt x="14516" y="1609598"/>
                </a:lnTo>
                <a:lnTo>
                  <a:pt x="14516" y="1177544"/>
                </a:lnTo>
                <a:lnTo>
                  <a:pt x="162521" y="1177544"/>
                </a:lnTo>
                <a:lnTo>
                  <a:pt x="162521" y="1209294"/>
                </a:lnTo>
                <a:lnTo>
                  <a:pt x="226021" y="1177544"/>
                </a:lnTo>
                <a:lnTo>
                  <a:pt x="238721" y="1171194"/>
                </a:lnTo>
                <a:lnTo>
                  <a:pt x="226021" y="1164844"/>
                </a:lnTo>
                <a:lnTo>
                  <a:pt x="162521" y="1133094"/>
                </a:lnTo>
                <a:lnTo>
                  <a:pt x="162521" y="1164844"/>
                </a:lnTo>
                <a:lnTo>
                  <a:pt x="14516" y="1164844"/>
                </a:lnTo>
                <a:lnTo>
                  <a:pt x="14516" y="1155827"/>
                </a:lnTo>
                <a:lnTo>
                  <a:pt x="14516" y="696087"/>
                </a:lnTo>
                <a:lnTo>
                  <a:pt x="162521" y="696087"/>
                </a:lnTo>
                <a:lnTo>
                  <a:pt x="162521" y="727837"/>
                </a:lnTo>
                <a:lnTo>
                  <a:pt x="226021" y="696087"/>
                </a:lnTo>
                <a:lnTo>
                  <a:pt x="238721" y="689737"/>
                </a:lnTo>
                <a:lnTo>
                  <a:pt x="226021" y="683387"/>
                </a:lnTo>
                <a:lnTo>
                  <a:pt x="162521" y="651637"/>
                </a:lnTo>
                <a:lnTo>
                  <a:pt x="162521" y="683387"/>
                </a:lnTo>
                <a:lnTo>
                  <a:pt x="16471" y="683387"/>
                </a:lnTo>
                <a:lnTo>
                  <a:pt x="16471" y="258953"/>
                </a:lnTo>
                <a:lnTo>
                  <a:pt x="1191120" y="258953"/>
                </a:lnTo>
                <a:lnTo>
                  <a:pt x="1193914" y="256032"/>
                </a:lnTo>
                <a:lnTo>
                  <a:pt x="1193914" y="246253"/>
                </a:lnTo>
                <a:lnTo>
                  <a:pt x="1193914" y="0"/>
                </a:lnTo>
                <a:close/>
              </a:path>
            </a:pathLst>
          </a:custGeom>
          <a:solidFill>
            <a:srgbClr val="497D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5"/>
          <p:cNvSpPr txBox="1"/>
          <p:nvPr/>
        </p:nvSpPr>
        <p:spPr>
          <a:xfrm>
            <a:off x="976408" y="4262098"/>
            <a:ext cx="4141900" cy="2074029"/>
          </a:xfrm>
          <a:prstGeom prst="rect">
            <a:avLst/>
          </a:prstGeom>
          <a:noFill/>
          <a:ln>
            <a:noFill/>
          </a:ln>
        </p:spPr>
        <p:txBody>
          <a:bodyPr anchorCtr="0" anchor="t" bIns="0" lIns="0" spcFirstLastPara="1" rIns="0" wrap="square" tIns="33650">
            <a:spAutoFit/>
          </a:bodyPr>
          <a:lstStyle/>
          <a:p>
            <a:pPr indent="0" lvl="0" marL="12700" marR="5080" rtl="0" algn="l">
              <a:lnSpc>
                <a:spcPct val="139100"/>
              </a:lnSpc>
              <a:spcBef>
                <a:spcPts val="0"/>
              </a:spcBef>
              <a:spcAft>
                <a:spcPts val="0"/>
              </a:spcAft>
              <a:buNone/>
            </a:pPr>
            <a:r>
              <a:rPr lang="en-US" sz="2000">
                <a:solidFill>
                  <a:srgbClr val="000000"/>
                </a:solidFill>
                <a:latin typeface="Times New Roman"/>
                <a:ea typeface="Times New Roman"/>
                <a:cs typeface="Times New Roman"/>
                <a:sym typeface="Times New Roman"/>
              </a:rPr>
              <a:t>DCTL(direct coupled transistor logic)  IIL(integrated injection logic)  DTL(diode transistor logic)</a:t>
            </a:r>
            <a:endParaRPr/>
          </a:p>
          <a:p>
            <a:pPr indent="0" lvl="0" marL="12700" marR="0" rtl="0" algn="l">
              <a:spcBef>
                <a:spcPts val="580"/>
              </a:spcBef>
              <a:spcAft>
                <a:spcPts val="0"/>
              </a:spcAft>
              <a:buNone/>
            </a:pPr>
            <a:r>
              <a:rPr lang="en-US" sz="2000">
                <a:solidFill>
                  <a:srgbClr val="000000"/>
                </a:solidFill>
                <a:latin typeface="Times New Roman"/>
                <a:ea typeface="Times New Roman"/>
                <a:cs typeface="Times New Roman"/>
                <a:sym typeface="Times New Roman"/>
              </a:rPr>
              <a:t>HTL(high threshold logic)</a:t>
            </a:r>
            <a:endParaRPr/>
          </a:p>
          <a:p>
            <a:pPr indent="0" lvl="0" marL="12700" marR="0" rtl="0" algn="l">
              <a:spcBef>
                <a:spcPts val="515"/>
              </a:spcBef>
              <a:spcAft>
                <a:spcPts val="0"/>
              </a:spcAft>
              <a:buNone/>
            </a:pPr>
            <a:r>
              <a:rPr lang="en-US" sz="2000">
                <a:solidFill>
                  <a:srgbClr val="000000"/>
                </a:solidFill>
                <a:latin typeface="Times New Roman"/>
                <a:ea typeface="Times New Roman"/>
                <a:cs typeface="Times New Roman"/>
                <a:sym typeface="Times New Roman"/>
              </a:rPr>
              <a:t>TTL(transistor transistor logic)</a:t>
            </a:r>
            <a:endParaRPr/>
          </a:p>
        </p:txBody>
      </p:sp>
      <p:sp>
        <p:nvSpPr>
          <p:cNvPr id="111" name="Google Shape;111;p15"/>
          <p:cNvSpPr/>
          <p:nvPr/>
        </p:nvSpPr>
        <p:spPr>
          <a:xfrm>
            <a:off x="738294" y="5367273"/>
            <a:ext cx="196691" cy="861694"/>
          </a:xfrm>
          <a:custGeom>
            <a:rect b="b" l="l" r="r" t="t"/>
            <a:pathLst>
              <a:path extrusionOk="0" h="861695" w="262255">
                <a:moveTo>
                  <a:pt x="262051" y="823163"/>
                </a:moveTo>
                <a:lnTo>
                  <a:pt x="249351" y="816813"/>
                </a:lnTo>
                <a:lnTo>
                  <a:pt x="185851" y="785063"/>
                </a:lnTo>
                <a:lnTo>
                  <a:pt x="185851" y="816813"/>
                </a:lnTo>
                <a:lnTo>
                  <a:pt x="12700" y="816813"/>
                </a:lnTo>
                <a:lnTo>
                  <a:pt x="12700" y="396951"/>
                </a:lnTo>
                <a:lnTo>
                  <a:pt x="162521" y="396951"/>
                </a:lnTo>
                <a:lnTo>
                  <a:pt x="162521" y="428701"/>
                </a:lnTo>
                <a:lnTo>
                  <a:pt x="226021" y="396951"/>
                </a:lnTo>
                <a:lnTo>
                  <a:pt x="238721" y="390601"/>
                </a:lnTo>
                <a:lnTo>
                  <a:pt x="226021" y="384251"/>
                </a:lnTo>
                <a:lnTo>
                  <a:pt x="162521" y="352501"/>
                </a:lnTo>
                <a:lnTo>
                  <a:pt x="162521" y="384251"/>
                </a:lnTo>
                <a:lnTo>
                  <a:pt x="14516" y="384251"/>
                </a:lnTo>
                <a:lnTo>
                  <a:pt x="14516" y="0"/>
                </a:lnTo>
                <a:lnTo>
                  <a:pt x="1816" y="0"/>
                </a:lnTo>
                <a:lnTo>
                  <a:pt x="1816" y="377901"/>
                </a:lnTo>
                <a:lnTo>
                  <a:pt x="0" y="377901"/>
                </a:lnTo>
                <a:lnTo>
                  <a:pt x="0" y="826668"/>
                </a:lnTo>
                <a:lnTo>
                  <a:pt x="2844" y="829513"/>
                </a:lnTo>
                <a:lnTo>
                  <a:pt x="185851" y="829513"/>
                </a:lnTo>
                <a:lnTo>
                  <a:pt x="185851" y="861263"/>
                </a:lnTo>
                <a:lnTo>
                  <a:pt x="249351" y="829513"/>
                </a:lnTo>
                <a:lnTo>
                  <a:pt x="262051" y="823163"/>
                </a:lnTo>
                <a:close/>
              </a:path>
            </a:pathLst>
          </a:custGeom>
          <a:solidFill>
            <a:srgbClr val="497D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5"/>
          <p:cNvSpPr txBox="1"/>
          <p:nvPr/>
        </p:nvSpPr>
        <p:spPr>
          <a:xfrm>
            <a:off x="4453892" y="4033524"/>
            <a:ext cx="2494372" cy="320601"/>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lang="en-US" sz="2000">
                <a:solidFill>
                  <a:srgbClr val="000000"/>
                </a:solidFill>
                <a:latin typeface="Times New Roman"/>
                <a:ea typeface="Times New Roman"/>
                <a:cs typeface="Times New Roman"/>
                <a:sym typeface="Times New Roman"/>
              </a:rPr>
              <a:t>Schottky TTL</a:t>
            </a:r>
            <a:endParaRPr sz="2000">
              <a:solidFill>
                <a:srgbClr val="000000"/>
              </a:solidFill>
              <a:latin typeface="Times New Roman"/>
              <a:ea typeface="Times New Roman"/>
              <a:cs typeface="Times New Roman"/>
              <a:sym typeface="Times New Roman"/>
            </a:endParaRPr>
          </a:p>
        </p:txBody>
      </p:sp>
      <p:sp>
        <p:nvSpPr>
          <p:cNvPr id="113" name="Google Shape;113;p15"/>
          <p:cNvSpPr txBox="1"/>
          <p:nvPr/>
        </p:nvSpPr>
        <p:spPr>
          <a:xfrm>
            <a:off x="4453890" y="4465706"/>
            <a:ext cx="3547110" cy="330835"/>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lang="en-US" sz="2000">
                <a:solidFill>
                  <a:srgbClr val="000000"/>
                </a:solidFill>
                <a:latin typeface="Times New Roman"/>
                <a:ea typeface="Times New Roman"/>
                <a:cs typeface="Times New Roman"/>
                <a:sym typeface="Times New Roman"/>
              </a:rPr>
              <a:t>ECL(emitter coupled logic)</a:t>
            </a:r>
            <a:endParaRPr sz="2000">
              <a:solidFill>
                <a:srgbClr val="000000"/>
              </a:solidFill>
              <a:latin typeface="Times New Roman"/>
              <a:ea typeface="Times New Roman"/>
              <a:cs typeface="Times New Roman"/>
              <a:sym typeface="Times New Roman"/>
            </a:endParaRPr>
          </a:p>
        </p:txBody>
      </p:sp>
      <p:sp>
        <p:nvSpPr>
          <p:cNvPr id="114" name="Google Shape;114;p15"/>
          <p:cNvSpPr/>
          <p:nvPr/>
        </p:nvSpPr>
        <p:spPr>
          <a:xfrm>
            <a:off x="1600393" y="2706501"/>
            <a:ext cx="2226469" cy="484505"/>
          </a:xfrm>
          <a:custGeom>
            <a:rect b="b" l="l" r="r" t="t"/>
            <a:pathLst>
              <a:path extrusionOk="0" h="484505" w="2968625">
                <a:moveTo>
                  <a:pt x="2968371" y="415036"/>
                </a:moveTo>
                <a:lnTo>
                  <a:pt x="2935186" y="409727"/>
                </a:lnTo>
                <a:lnTo>
                  <a:pt x="2936951" y="178308"/>
                </a:lnTo>
                <a:lnTo>
                  <a:pt x="2937002" y="171831"/>
                </a:lnTo>
                <a:lnTo>
                  <a:pt x="2937129" y="170307"/>
                </a:lnTo>
                <a:lnTo>
                  <a:pt x="2936367" y="168656"/>
                </a:lnTo>
                <a:lnTo>
                  <a:pt x="2935224" y="167513"/>
                </a:lnTo>
                <a:lnTo>
                  <a:pt x="2934081" y="166243"/>
                </a:lnTo>
                <a:lnTo>
                  <a:pt x="2932430" y="165608"/>
                </a:lnTo>
                <a:lnTo>
                  <a:pt x="889508" y="165608"/>
                </a:lnTo>
                <a:lnTo>
                  <a:pt x="889508" y="0"/>
                </a:lnTo>
                <a:lnTo>
                  <a:pt x="876808" y="0"/>
                </a:lnTo>
                <a:lnTo>
                  <a:pt x="876808" y="175768"/>
                </a:lnTo>
                <a:lnTo>
                  <a:pt x="34544" y="175768"/>
                </a:lnTo>
                <a:lnTo>
                  <a:pt x="31750" y="178562"/>
                </a:lnTo>
                <a:lnTo>
                  <a:pt x="31750" y="288036"/>
                </a:lnTo>
                <a:lnTo>
                  <a:pt x="0" y="288036"/>
                </a:lnTo>
                <a:lnTo>
                  <a:pt x="38100" y="364236"/>
                </a:lnTo>
                <a:lnTo>
                  <a:pt x="69850" y="300736"/>
                </a:lnTo>
                <a:lnTo>
                  <a:pt x="76200" y="288036"/>
                </a:lnTo>
                <a:lnTo>
                  <a:pt x="44450" y="288036"/>
                </a:lnTo>
                <a:lnTo>
                  <a:pt x="44450" y="188468"/>
                </a:lnTo>
                <a:lnTo>
                  <a:pt x="886714" y="188468"/>
                </a:lnTo>
                <a:lnTo>
                  <a:pt x="889508" y="185674"/>
                </a:lnTo>
                <a:lnTo>
                  <a:pt x="889508" y="178308"/>
                </a:lnTo>
                <a:lnTo>
                  <a:pt x="2924251" y="178308"/>
                </a:lnTo>
                <a:lnTo>
                  <a:pt x="2922498" y="407695"/>
                </a:lnTo>
                <a:lnTo>
                  <a:pt x="2893060" y="402971"/>
                </a:lnTo>
                <a:lnTo>
                  <a:pt x="2918587" y="484251"/>
                </a:lnTo>
                <a:lnTo>
                  <a:pt x="2963710" y="421513"/>
                </a:lnTo>
                <a:lnTo>
                  <a:pt x="2968371" y="415036"/>
                </a:lnTo>
                <a:close/>
              </a:path>
            </a:pathLst>
          </a:custGeom>
          <a:solidFill>
            <a:srgbClr val="497D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5"/>
          <p:cNvSpPr txBox="1"/>
          <p:nvPr/>
        </p:nvSpPr>
        <p:spPr>
          <a:xfrm>
            <a:off x="5313237" y="2494538"/>
            <a:ext cx="2916365" cy="330835"/>
          </a:xfrm>
          <a:prstGeom prst="rect">
            <a:avLst/>
          </a:prstGeom>
          <a:noFill/>
          <a:ln>
            <a:noFill/>
          </a:ln>
        </p:spPr>
        <p:txBody>
          <a:bodyPr anchorCtr="0" anchor="t" bIns="0" lIns="0" spcFirstLastPara="1" rIns="0" wrap="square" tIns="13325">
            <a:spAutoFit/>
          </a:bodyPr>
          <a:lstStyle/>
          <a:p>
            <a:pPr indent="0" lvl="0" marL="12700" marR="0" rtl="0" algn="l">
              <a:spcBef>
                <a:spcPts val="0"/>
              </a:spcBef>
              <a:spcAft>
                <a:spcPts val="0"/>
              </a:spcAft>
              <a:buNone/>
            </a:pPr>
            <a:r>
              <a:rPr lang="en-US" sz="2000">
                <a:solidFill>
                  <a:srgbClr val="000000"/>
                </a:solidFill>
                <a:latin typeface="Arial"/>
                <a:ea typeface="Arial"/>
                <a:cs typeface="Arial"/>
                <a:sym typeface="Arial"/>
              </a:rPr>
              <a:t>ULF(unipolar logic family)</a:t>
            </a:r>
            <a:endParaRPr sz="2000">
              <a:solidFill>
                <a:srgbClr val="000000"/>
              </a:solidFill>
              <a:latin typeface="Arial"/>
              <a:ea typeface="Arial"/>
              <a:cs typeface="Arial"/>
              <a:sym typeface="Arial"/>
            </a:endParaRPr>
          </a:p>
        </p:txBody>
      </p:sp>
      <p:sp>
        <p:nvSpPr>
          <p:cNvPr id="116" name="Google Shape;116;p15"/>
          <p:cNvSpPr/>
          <p:nvPr/>
        </p:nvSpPr>
        <p:spPr>
          <a:xfrm>
            <a:off x="3679795" y="2671317"/>
            <a:ext cx="2229326" cy="2012950"/>
          </a:xfrm>
          <a:custGeom>
            <a:rect b="b" l="l" r="r" t="t"/>
            <a:pathLst>
              <a:path extrusionOk="0" h="2012950" w="2972434">
                <a:moveTo>
                  <a:pt x="952500" y="1545082"/>
                </a:moveTo>
                <a:lnTo>
                  <a:pt x="939800" y="1538732"/>
                </a:lnTo>
                <a:lnTo>
                  <a:pt x="876300" y="1506982"/>
                </a:lnTo>
                <a:lnTo>
                  <a:pt x="876300" y="1538732"/>
                </a:lnTo>
                <a:lnTo>
                  <a:pt x="489458" y="1538732"/>
                </a:lnTo>
                <a:lnTo>
                  <a:pt x="489458" y="1513078"/>
                </a:lnTo>
                <a:lnTo>
                  <a:pt x="482600" y="1513078"/>
                </a:lnTo>
                <a:lnTo>
                  <a:pt x="482600" y="885444"/>
                </a:lnTo>
                <a:lnTo>
                  <a:pt x="482600" y="879094"/>
                </a:lnTo>
                <a:lnTo>
                  <a:pt x="482600" y="875538"/>
                </a:lnTo>
                <a:lnTo>
                  <a:pt x="479679" y="872744"/>
                </a:lnTo>
                <a:lnTo>
                  <a:pt x="0" y="872744"/>
                </a:lnTo>
                <a:lnTo>
                  <a:pt x="0" y="885444"/>
                </a:lnTo>
                <a:lnTo>
                  <a:pt x="469900" y="885444"/>
                </a:lnTo>
                <a:lnTo>
                  <a:pt x="469900" y="1548638"/>
                </a:lnTo>
                <a:lnTo>
                  <a:pt x="472694" y="1551432"/>
                </a:lnTo>
                <a:lnTo>
                  <a:pt x="476758" y="1551432"/>
                </a:lnTo>
                <a:lnTo>
                  <a:pt x="476758" y="1978406"/>
                </a:lnTo>
                <a:lnTo>
                  <a:pt x="479679" y="1981200"/>
                </a:lnTo>
                <a:lnTo>
                  <a:pt x="848995" y="1981200"/>
                </a:lnTo>
                <a:lnTo>
                  <a:pt x="848995" y="2012950"/>
                </a:lnTo>
                <a:lnTo>
                  <a:pt x="912495" y="1981200"/>
                </a:lnTo>
                <a:lnTo>
                  <a:pt x="925195" y="1974850"/>
                </a:lnTo>
                <a:lnTo>
                  <a:pt x="912495" y="1968500"/>
                </a:lnTo>
                <a:lnTo>
                  <a:pt x="848995" y="1936750"/>
                </a:lnTo>
                <a:lnTo>
                  <a:pt x="848995" y="1968500"/>
                </a:lnTo>
                <a:lnTo>
                  <a:pt x="489458" y="1968500"/>
                </a:lnTo>
                <a:lnTo>
                  <a:pt x="489458" y="1551432"/>
                </a:lnTo>
                <a:lnTo>
                  <a:pt x="876300" y="1551432"/>
                </a:lnTo>
                <a:lnTo>
                  <a:pt x="876300" y="1583182"/>
                </a:lnTo>
                <a:lnTo>
                  <a:pt x="939800" y="1551432"/>
                </a:lnTo>
                <a:lnTo>
                  <a:pt x="952500" y="1545082"/>
                </a:lnTo>
                <a:close/>
              </a:path>
              <a:path extrusionOk="0" h="2012950" w="2972434">
                <a:moveTo>
                  <a:pt x="2971927" y="1078611"/>
                </a:moveTo>
                <a:lnTo>
                  <a:pt x="2959227" y="1072261"/>
                </a:lnTo>
                <a:lnTo>
                  <a:pt x="2895727" y="1040511"/>
                </a:lnTo>
                <a:lnTo>
                  <a:pt x="2895727" y="1072261"/>
                </a:lnTo>
                <a:lnTo>
                  <a:pt x="1895729" y="1072261"/>
                </a:lnTo>
                <a:lnTo>
                  <a:pt x="1895729" y="700786"/>
                </a:lnTo>
                <a:lnTo>
                  <a:pt x="2874137" y="700786"/>
                </a:lnTo>
                <a:lnTo>
                  <a:pt x="2874137" y="732536"/>
                </a:lnTo>
                <a:lnTo>
                  <a:pt x="2937637" y="700786"/>
                </a:lnTo>
                <a:lnTo>
                  <a:pt x="2950337" y="694436"/>
                </a:lnTo>
                <a:lnTo>
                  <a:pt x="2937637" y="688086"/>
                </a:lnTo>
                <a:lnTo>
                  <a:pt x="2874137" y="656336"/>
                </a:lnTo>
                <a:lnTo>
                  <a:pt x="2874137" y="688086"/>
                </a:lnTo>
                <a:lnTo>
                  <a:pt x="1892935" y="688086"/>
                </a:lnTo>
                <a:lnTo>
                  <a:pt x="1875790" y="688086"/>
                </a:lnTo>
                <a:lnTo>
                  <a:pt x="1875790" y="12700"/>
                </a:lnTo>
                <a:lnTo>
                  <a:pt x="2098040" y="12700"/>
                </a:lnTo>
                <a:lnTo>
                  <a:pt x="2098040" y="6350"/>
                </a:lnTo>
                <a:lnTo>
                  <a:pt x="2098040" y="0"/>
                </a:lnTo>
                <a:lnTo>
                  <a:pt x="1866011" y="0"/>
                </a:lnTo>
                <a:lnTo>
                  <a:pt x="1863090" y="2921"/>
                </a:lnTo>
                <a:lnTo>
                  <a:pt x="1863090" y="697865"/>
                </a:lnTo>
                <a:lnTo>
                  <a:pt x="1864614" y="699389"/>
                </a:lnTo>
                <a:lnTo>
                  <a:pt x="1864614" y="700786"/>
                </a:lnTo>
                <a:lnTo>
                  <a:pt x="1866011" y="700786"/>
                </a:lnTo>
                <a:lnTo>
                  <a:pt x="1883029" y="700786"/>
                </a:lnTo>
                <a:lnTo>
                  <a:pt x="1883029" y="1082040"/>
                </a:lnTo>
                <a:lnTo>
                  <a:pt x="1885823" y="1084961"/>
                </a:lnTo>
                <a:lnTo>
                  <a:pt x="1904873" y="1084961"/>
                </a:lnTo>
                <a:lnTo>
                  <a:pt x="1904873" y="1096772"/>
                </a:lnTo>
                <a:lnTo>
                  <a:pt x="2431288" y="1096772"/>
                </a:lnTo>
                <a:lnTo>
                  <a:pt x="2431288" y="1476756"/>
                </a:lnTo>
                <a:lnTo>
                  <a:pt x="2434082" y="1479677"/>
                </a:lnTo>
                <a:lnTo>
                  <a:pt x="2894203" y="1479677"/>
                </a:lnTo>
                <a:lnTo>
                  <a:pt x="2894203" y="1511427"/>
                </a:lnTo>
                <a:lnTo>
                  <a:pt x="2957703" y="1479677"/>
                </a:lnTo>
                <a:lnTo>
                  <a:pt x="2970403" y="1473327"/>
                </a:lnTo>
                <a:lnTo>
                  <a:pt x="2957703" y="1466977"/>
                </a:lnTo>
                <a:lnTo>
                  <a:pt x="2894203" y="1435227"/>
                </a:lnTo>
                <a:lnTo>
                  <a:pt x="2894203" y="1466977"/>
                </a:lnTo>
                <a:lnTo>
                  <a:pt x="2443988" y="1466977"/>
                </a:lnTo>
                <a:lnTo>
                  <a:pt x="2443988" y="1096772"/>
                </a:lnTo>
                <a:lnTo>
                  <a:pt x="2443988" y="1090422"/>
                </a:lnTo>
                <a:lnTo>
                  <a:pt x="2443988" y="1086993"/>
                </a:lnTo>
                <a:lnTo>
                  <a:pt x="2442032" y="1084961"/>
                </a:lnTo>
                <a:lnTo>
                  <a:pt x="2895727" y="1084961"/>
                </a:lnTo>
                <a:lnTo>
                  <a:pt x="2895727" y="1116711"/>
                </a:lnTo>
                <a:lnTo>
                  <a:pt x="2959227" y="1084961"/>
                </a:lnTo>
                <a:lnTo>
                  <a:pt x="2971927" y="1078611"/>
                </a:lnTo>
                <a:close/>
              </a:path>
            </a:pathLst>
          </a:custGeom>
          <a:solidFill>
            <a:srgbClr val="497D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5"/>
          <p:cNvSpPr txBox="1"/>
          <p:nvPr/>
        </p:nvSpPr>
        <p:spPr>
          <a:xfrm>
            <a:off x="5952364" y="3117865"/>
            <a:ext cx="2868108" cy="1084271"/>
          </a:xfrm>
          <a:prstGeom prst="rect">
            <a:avLst/>
          </a:prstGeom>
          <a:noFill/>
          <a:ln>
            <a:noFill/>
          </a:ln>
        </p:spPr>
        <p:txBody>
          <a:bodyPr anchorCtr="0" anchor="t" bIns="0" lIns="0" spcFirstLastPara="1" rIns="0" wrap="square" tIns="19675">
            <a:spAutoFit/>
          </a:bodyPr>
          <a:lstStyle/>
          <a:p>
            <a:pPr indent="0" lvl="0" marL="12700" marR="5080" rtl="0" algn="just">
              <a:lnSpc>
                <a:spcPct val="124900"/>
              </a:lnSpc>
              <a:spcBef>
                <a:spcPts val="0"/>
              </a:spcBef>
              <a:spcAft>
                <a:spcPts val="0"/>
              </a:spcAft>
              <a:buNone/>
            </a:pPr>
            <a:r>
              <a:rPr lang="en-US" sz="1800">
                <a:solidFill>
                  <a:srgbClr val="000000"/>
                </a:solidFill>
                <a:latin typeface="Times New Roman"/>
                <a:ea typeface="Times New Roman"/>
                <a:cs typeface="Times New Roman"/>
                <a:sym typeface="Times New Roman"/>
              </a:rPr>
              <a:t>PMOS(p-channel MOSFET)  NMOS(n-channel MOSFET)  </a:t>
            </a:r>
            <a:endParaRPr sz="1800">
              <a:solidFill>
                <a:srgbClr val="000000"/>
              </a:solidFill>
              <a:latin typeface="Times New Roman"/>
              <a:ea typeface="Times New Roman"/>
              <a:cs typeface="Times New Roman"/>
              <a:sym typeface="Times New Roman"/>
            </a:endParaRPr>
          </a:p>
          <a:p>
            <a:pPr indent="0" lvl="0" marL="12700" marR="5080" rtl="0" algn="just">
              <a:lnSpc>
                <a:spcPct val="124900"/>
              </a:lnSpc>
              <a:spcBef>
                <a:spcPts val="155"/>
              </a:spcBef>
              <a:spcAft>
                <a:spcPts val="0"/>
              </a:spcAft>
              <a:buNone/>
            </a:pPr>
            <a:r>
              <a:rPr lang="en-US" sz="1800">
                <a:solidFill>
                  <a:srgbClr val="000000"/>
                </a:solidFill>
                <a:latin typeface="Times New Roman"/>
                <a:ea typeface="Times New Roman"/>
                <a:cs typeface="Times New Roman"/>
                <a:sym typeface="Times New Roman"/>
              </a:rPr>
              <a:t>CMOS</a:t>
            </a:r>
            <a:endParaRPr/>
          </a:p>
        </p:txBody>
      </p:sp>
      <p:sp>
        <p:nvSpPr>
          <p:cNvPr id="118" name="Google Shape;118;p15"/>
          <p:cNvSpPr txBox="1"/>
          <p:nvPr>
            <p:ph type="title"/>
          </p:nvPr>
        </p:nvSpPr>
        <p:spPr>
          <a:xfrm>
            <a:off x="3450337" y="29923"/>
            <a:ext cx="3857967" cy="627736"/>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Clr>
                <a:schemeClr val="dk1"/>
              </a:buClr>
              <a:buSzPts val="4000"/>
              <a:buFont typeface="Calibri"/>
              <a:buNone/>
            </a:pPr>
            <a:r>
              <a:rPr lang="en-US" sz="4000"/>
              <a:t>Classification</a:t>
            </a:r>
            <a:endParaRPr sz="4000"/>
          </a:p>
        </p:txBody>
      </p:sp>
      <p:sp>
        <p:nvSpPr>
          <p:cNvPr id="119" name="Google Shape;119;p15"/>
          <p:cNvSpPr txBox="1"/>
          <p:nvPr/>
        </p:nvSpPr>
        <p:spPr>
          <a:xfrm>
            <a:off x="8541735" y="5958942"/>
            <a:ext cx="87154" cy="228268"/>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lang="en-US" sz="1400">
                <a:solidFill>
                  <a:srgbClr val="888888"/>
                </a:solidFill>
                <a:latin typeface="Arial"/>
                <a:ea typeface="Arial"/>
                <a:cs typeface="Arial"/>
                <a:sym typeface="Arial"/>
              </a:rPr>
              <a:t>4</a:t>
            </a:r>
            <a:endParaRPr sz="1400">
              <a:solidFill>
                <a:srgbClr val="000000"/>
              </a:solidFill>
              <a:latin typeface="Arial"/>
              <a:ea typeface="Arial"/>
              <a:cs typeface="Arial"/>
              <a:sym typeface="Arial"/>
            </a:endParaRPr>
          </a:p>
        </p:txBody>
      </p:sp>
      <p:cxnSp>
        <p:nvCxnSpPr>
          <p:cNvPr id="120" name="Google Shape;120;p15"/>
          <p:cNvCxnSpPr/>
          <p:nvPr/>
        </p:nvCxnSpPr>
        <p:spPr>
          <a:xfrm>
            <a:off x="3158871" y="1816226"/>
            <a:ext cx="955930" cy="19178"/>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2"/>
          <p:cNvSpPr txBox="1"/>
          <p:nvPr/>
        </p:nvSpPr>
        <p:spPr>
          <a:xfrm>
            <a:off x="4057997" y="6158001"/>
            <a:ext cx="1443759" cy="192360"/>
          </a:xfrm>
          <a:prstGeom prst="rect">
            <a:avLst/>
          </a:prstGeom>
          <a:noFill/>
          <a:ln>
            <a:noFill/>
          </a:ln>
        </p:spPr>
        <p:txBody>
          <a:bodyPr anchorCtr="0" anchor="t" bIns="0" lIns="0" spcFirstLastPara="1" rIns="0" wrap="square" tIns="0">
            <a:spAutoFit/>
          </a:bodyPr>
          <a:lstStyle/>
          <a:p>
            <a:pPr indent="0" lvl="0" marL="0" marR="0" rtl="0" algn="l">
              <a:lnSpc>
                <a:spcPct val="116000"/>
              </a:lnSpc>
              <a:spcBef>
                <a:spcPts val="0"/>
              </a:spcBef>
              <a:spcAft>
                <a:spcPts val="0"/>
              </a:spcAft>
              <a:buNone/>
            </a:pPr>
            <a:r>
              <a:rPr lang="en-US" sz="1300">
                <a:solidFill>
                  <a:srgbClr val="363639"/>
                </a:solidFill>
                <a:latin typeface="Tahoma"/>
                <a:ea typeface="Tahoma"/>
                <a:cs typeface="Tahoma"/>
                <a:sym typeface="Tahoma"/>
              </a:rPr>
              <a:t>Kirti</a:t>
            </a:r>
            <a:endParaRPr sz="1300">
              <a:solidFill>
                <a:schemeClr val="dk1"/>
              </a:solidFill>
              <a:latin typeface="Tahoma"/>
              <a:ea typeface="Tahoma"/>
              <a:cs typeface="Tahoma"/>
              <a:sym typeface="Tahoma"/>
            </a:endParaRPr>
          </a:p>
        </p:txBody>
      </p:sp>
      <p:sp>
        <p:nvSpPr>
          <p:cNvPr id="419" name="Google Shape;419;p42"/>
          <p:cNvSpPr txBox="1"/>
          <p:nvPr/>
        </p:nvSpPr>
        <p:spPr>
          <a:xfrm>
            <a:off x="8041417" y="6146874"/>
            <a:ext cx="199736" cy="210984"/>
          </a:xfrm>
          <a:prstGeom prst="rect">
            <a:avLst/>
          </a:prstGeom>
          <a:noFill/>
          <a:ln>
            <a:noFill/>
          </a:ln>
        </p:spPr>
        <p:txBody>
          <a:bodyPr anchorCtr="0" anchor="t" bIns="0" lIns="0" spcFirstLastPara="1" rIns="0" wrap="square" tIns="10800">
            <a:spAutoFit/>
          </a:bodyPr>
          <a:lstStyle/>
          <a:p>
            <a:pPr indent="0" lvl="0" marL="11394" marR="0" rtl="0" algn="l">
              <a:spcBef>
                <a:spcPts val="0"/>
              </a:spcBef>
              <a:spcAft>
                <a:spcPts val="0"/>
              </a:spcAft>
              <a:buNone/>
            </a:pPr>
            <a:r>
              <a:rPr lang="en-US" sz="1300">
                <a:solidFill>
                  <a:srgbClr val="363639"/>
                </a:solidFill>
                <a:latin typeface="Tahoma"/>
                <a:ea typeface="Tahoma"/>
                <a:cs typeface="Tahoma"/>
                <a:sym typeface="Tahoma"/>
              </a:rPr>
              <a:t>24</a:t>
            </a:r>
            <a:endParaRPr sz="1300">
              <a:solidFill>
                <a:schemeClr val="dk1"/>
              </a:solidFill>
              <a:latin typeface="Tahoma"/>
              <a:ea typeface="Tahoma"/>
              <a:cs typeface="Tahoma"/>
              <a:sym typeface="Tahoma"/>
            </a:endParaRPr>
          </a:p>
        </p:txBody>
      </p:sp>
      <p:sp>
        <p:nvSpPr>
          <p:cNvPr id="420" name="Google Shape;420;p42"/>
          <p:cNvSpPr/>
          <p:nvPr/>
        </p:nvSpPr>
        <p:spPr>
          <a:xfrm>
            <a:off x="3325093" y="5933515"/>
            <a:ext cx="2909455" cy="403412"/>
          </a:xfrm>
          <a:custGeom>
            <a:rect b="b" l="l" r="r" t="t"/>
            <a:pathLst>
              <a:path extrusionOk="0" h="457200" w="3200400">
                <a:moveTo>
                  <a:pt x="3200399" y="457199"/>
                </a:moveTo>
                <a:lnTo>
                  <a:pt x="3200399" y="0"/>
                </a:lnTo>
                <a:lnTo>
                  <a:pt x="0" y="0"/>
                </a:lnTo>
                <a:lnTo>
                  <a:pt x="0" y="457199"/>
                </a:lnTo>
                <a:lnTo>
                  <a:pt x="3200399" y="45719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 name="Google Shape;421;p42"/>
          <p:cNvSpPr txBox="1"/>
          <p:nvPr>
            <p:ph type="title"/>
          </p:nvPr>
        </p:nvSpPr>
        <p:spPr>
          <a:xfrm>
            <a:off x="1533928" y="1383324"/>
            <a:ext cx="4859482" cy="441817"/>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Use of Tri-state Buffers</a:t>
            </a:r>
            <a:endParaRPr b="1" sz="2800">
              <a:latin typeface="Times New Roman"/>
              <a:ea typeface="Times New Roman"/>
              <a:cs typeface="Times New Roman"/>
              <a:sym typeface="Times New Roman"/>
            </a:endParaRPr>
          </a:p>
        </p:txBody>
      </p:sp>
      <p:sp>
        <p:nvSpPr>
          <p:cNvPr id="422" name="Google Shape;422;p42"/>
          <p:cNvSpPr txBox="1"/>
          <p:nvPr/>
        </p:nvSpPr>
        <p:spPr>
          <a:xfrm>
            <a:off x="1527001" y="1994425"/>
            <a:ext cx="6858000" cy="776007"/>
          </a:xfrm>
          <a:prstGeom prst="rect">
            <a:avLst/>
          </a:prstGeom>
          <a:noFill/>
          <a:ln>
            <a:noFill/>
          </a:ln>
        </p:spPr>
        <p:txBody>
          <a:bodyPr anchorCtr="0" anchor="t" bIns="0" lIns="0" spcFirstLastPara="1" rIns="0" wrap="square" tIns="62650">
            <a:spAutoFit/>
          </a:bodyPr>
          <a:lstStyle/>
          <a:p>
            <a:pPr indent="-307646" lvl="0" marL="318472" marR="4559" rtl="0" algn="l">
              <a:lnSpc>
                <a:spcPct val="96222"/>
              </a:lnSpc>
              <a:spcBef>
                <a:spcPts val="0"/>
              </a:spcBef>
              <a:spcAft>
                <a:spcPts val="0"/>
              </a:spcAft>
              <a:buClr>
                <a:srgbClr val="554F8C"/>
              </a:buClr>
              <a:buSzPts val="1080"/>
              <a:buFont typeface="Helvetica Neue"/>
              <a:buChar char="■"/>
            </a:pPr>
            <a:r>
              <a:rPr lang="en-US" sz="1800">
                <a:solidFill>
                  <a:srgbClr val="363639"/>
                </a:solidFill>
                <a:latin typeface="Times New Roman"/>
                <a:ea typeface="Times New Roman"/>
                <a:cs typeface="Times New Roman"/>
                <a:sym typeface="Times New Roman"/>
              </a:rPr>
              <a:t>A bus (a collection of wires that serve a common purpose) is created if  several tristate devices are connected together</a:t>
            </a:r>
            <a:endParaRPr sz="1800">
              <a:solidFill>
                <a:schemeClr val="dk1"/>
              </a:solidFill>
              <a:latin typeface="Times New Roman"/>
              <a:ea typeface="Times New Roman"/>
              <a:cs typeface="Times New Roman"/>
              <a:sym typeface="Times New Roman"/>
            </a:endParaRPr>
          </a:p>
          <a:p>
            <a:pPr indent="-307646" lvl="0" marL="319041" marR="0" rtl="0" algn="l">
              <a:spcBef>
                <a:spcPts val="9"/>
              </a:spcBef>
              <a:spcAft>
                <a:spcPts val="0"/>
              </a:spcAft>
              <a:buClr>
                <a:srgbClr val="554F8C"/>
              </a:buClr>
              <a:buSzPts val="1080"/>
              <a:buFont typeface="Helvetica Neue"/>
              <a:buChar char="■"/>
            </a:pPr>
            <a:r>
              <a:rPr lang="en-US" sz="1800">
                <a:solidFill>
                  <a:srgbClr val="363639"/>
                </a:solidFill>
                <a:latin typeface="Times New Roman"/>
                <a:ea typeface="Times New Roman"/>
                <a:cs typeface="Times New Roman"/>
                <a:sym typeface="Times New Roman"/>
              </a:rPr>
              <a:t>As long as only one is selected at a time, there is no problem</a:t>
            </a:r>
            <a:endParaRPr sz="1800">
              <a:solidFill>
                <a:schemeClr val="dk1"/>
              </a:solidFill>
              <a:latin typeface="Times New Roman"/>
              <a:ea typeface="Times New Roman"/>
              <a:cs typeface="Times New Roman"/>
              <a:sym typeface="Times New Roman"/>
            </a:endParaRPr>
          </a:p>
        </p:txBody>
      </p:sp>
      <p:sp>
        <p:nvSpPr>
          <p:cNvPr id="423" name="Google Shape;423;p42"/>
          <p:cNvSpPr/>
          <p:nvPr/>
        </p:nvSpPr>
        <p:spPr>
          <a:xfrm>
            <a:off x="1593273" y="2891120"/>
            <a:ext cx="6113318" cy="34121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3"/>
          <p:cNvSpPr txBox="1"/>
          <p:nvPr>
            <p:ph type="title"/>
          </p:nvPr>
        </p:nvSpPr>
        <p:spPr>
          <a:xfrm>
            <a:off x="1835696" y="-10656710"/>
            <a:ext cx="5142953" cy="11646137"/>
          </a:xfrm>
          <a:prstGeom prst="rect">
            <a:avLst/>
          </a:prstGeom>
          <a:noFill/>
          <a:ln>
            <a:noFill/>
          </a:ln>
        </p:spPr>
        <p:txBody>
          <a:bodyPr anchorCtr="0" anchor="ctr" bIns="0" lIns="0" spcFirstLastPara="1" rIns="0" wrap="square" tIns="12050">
            <a:spAutoFit/>
          </a:bodyPr>
          <a:lstStyle/>
          <a:p>
            <a:pPr indent="0" lvl="0" marL="12700" rtl="0" algn="ctr">
              <a:spcBef>
                <a:spcPts val="0"/>
              </a:spcBef>
              <a:spcAft>
                <a:spcPts val="0"/>
              </a:spcAft>
              <a:buClr>
                <a:schemeClr val="dk1"/>
              </a:buClr>
              <a:buSzPts val="2800"/>
              <a:buFont typeface="Times New Roman"/>
              <a:buNone/>
            </a:pP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r>
              <a:rPr b="1" lang="en-US" sz="2800">
                <a:latin typeface="Times New Roman"/>
                <a:ea typeface="Times New Roman"/>
                <a:cs typeface="Times New Roman"/>
                <a:sym typeface="Times New Roman"/>
              </a:rPr>
              <a:t>Schottky series (74LS00) TTL</a:t>
            </a:r>
            <a:br>
              <a:rPr b="1" lang="en-US" sz="2800">
                <a:latin typeface="Times New Roman"/>
                <a:ea typeface="Times New Roman"/>
                <a:cs typeface="Times New Roman"/>
                <a:sym typeface="Times New Roman"/>
              </a:rPr>
            </a:br>
            <a:endParaRPr b="1" sz="2800">
              <a:latin typeface="Times New Roman"/>
              <a:ea typeface="Times New Roman"/>
              <a:cs typeface="Times New Roman"/>
              <a:sym typeface="Times New Roman"/>
            </a:endParaRPr>
          </a:p>
        </p:txBody>
      </p:sp>
      <p:sp>
        <p:nvSpPr>
          <p:cNvPr id="429" name="Google Shape;429;p43"/>
          <p:cNvSpPr txBox="1"/>
          <p:nvPr>
            <p:ph idx="12" type="sldNum"/>
          </p:nvPr>
        </p:nvSpPr>
        <p:spPr>
          <a:xfrm>
            <a:off x="8161528" y="6294656"/>
            <a:ext cx="229234" cy="222250"/>
          </a:xfrm>
          <a:prstGeom prst="rect">
            <a:avLst/>
          </a:prstGeom>
          <a:noFill/>
          <a:ln>
            <a:noFill/>
          </a:ln>
        </p:spPr>
        <p:txBody>
          <a:bodyPr anchorCtr="0" anchor="ctr" bIns="0" lIns="0" spcFirstLastPara="1" rIns="0" wrap="square" tIns="0">
            <a:spAutoFit/>
          </a:bodyPr>
          <a:lstStyle/>
          <a:p>
            <a:pPr indent="0" lvl="0" marL="25400" rtl="0" algn="r">
              <a:lnSpc>
                <a:spcPct val="135416"/>
              </a:lnSpc>
              <a:spcBef>
                <a:spcPts val="0"/>
              </a:spcBef>
              <a:spcAft>
                <a:spcPts val="0"/>
              </a:spcAft>
              <a:buNone/>
            </a:pPr>
            <a:fld id="{00000000-1234-1234-1234-123412341234}" type="slidenum">
              <a:rPr lang="en-US"/>
              <a:t>‹#›</a:t>
            </a:fld>
            <a:endParaRPr/>
          </a:p>
        </p:txBody>
      </p:sp>
      <p:sp>
        <p:nvSpPr>
          <p:cNvPr id="430" name="Google Shape;430;p43"/>
          <p:cNvSpPr txBox="1"/>
          <p:nvPr/>
        </p:nvSpPr>
        <p:spPr>
          <a:xfrm>
            <a:off x="827584" y="1100328"/>
            <a:ext cx="7442021" cy="1551707"/>
          </a:xfrm>
          <a:prstGeom prst="rect">
            <a:avLst/>
          </a:prstGeom>
          <a:noFill/>
          <a:ln>
            <a:noFill/>
          </a:ln>
        </p:spPr>
        <p:txBody>
          <a:bodyPr anchorCtr="0" anchor="t" bIns="0" lIns="0" spcFirstLastPara="1" rIns="0" wrap="square" tIns="12700">
            <a:spAutoFit/>
          </a:bodyPr>
          <a:lstStyle/>
          <a:p>
            <a:pPr indent="-127000" lvl="0" marL="12700" marR="4572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 major slowdown factor in BJTs is due to transistors  going in/out of saturation</a:t>
            </a:r>
            <a:endParaRPr sz="2000">
              <a:solidFill>
                <a:schemeClr val="dk1"/>
              </a:solidFill>
              <a:latin typeface="Times New Roman"/>
              <a:ea typeface="Times New Roman"/>
              <a:cs typeface="Times New Roman"/>
              <a:sym typeface="Times New Roman"/>
            </a:endParaRPr>
          </a:p>
          <a:p>
            <a:pPr indent="-212725" lvl="0" marL="22479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Shottky diode has a lower forward bias (0.25V)</a:t>
            </a:r>
            <a:endParaRPr/>
          </a:p>
          <a:p>
            <a:pPr indent="-127000" lvl="0" marL="12700" marR="508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When BC junction would become forward biased, the  Schottky diode bypasses the current preventing the  transistor from going into saturation</a:t>
            </a:r>
            <a:endParaRPr sz="2000">
              <a:solidFill>
                <a:schemeClr val="dk1"/>
              </a:solidFill>
              <a:latin typeface="Times New Roman"/>
              <a:ea typeface="Times New Roman"/>
              <a:cs typeface="Times New Roman"/>
              <a:sym typeface="Times New Roman"/>
            </a:endParaRPr>
          </a:p>
        </p:txBody>
      </p:sp>
      <p:sp>
        <p:nvSpPr>
          <p:cNvPr id="431" name="Google Shape;431;p43"/>
          <p:cNvSpPr/>
          <p:nvPr/>
        </p:nvSpPr>
        <p:spPr>
          <a:xfrm>
            <a:off x="2181225" y="3573017"/>
            <a:ext cx="4797424" cy="29801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 name="Shape 124"/>
        <p:cNvGrpSpPr/>
        <p:nvPr/>
      </p:nvGrpSpPr>
      <p:grpSpPr>
        <a:xfrm>
          <a:off x="0" y="0"/>
          <a:ext cx="0" cy="0"/>
          <a:chOff x="0" y="0"/>
          <a:chExt cx="0" cy="0"/>
        </a:xfrm>
      </p:grpSpPr>
      <p:sp>
        <p:nvSpPr>
          <p:cNvPr id="125" name="Google Shape;125;p16"/>
          <p:cNvSpPr txBox="1"/>
          <p:nvPr/>
        </p:nvSpPr>
        <p:spPr>
          <a:xfrm>
            <a:off x="548945" y="937008"/>
            <a:ext cx="5758815" cy="936795"/>
          </a:xfrm>
          <a:prstGeom prst="rect">
            <a:avLst/>
          </a:prstGeom>
          <a:noFill/>
          <a:ln>
            <a:noFill/>
          </a:ln>
        </p:spPr>
        <p:txBody>
          <a:bodyPr anchorCtr="0" anchor="t" bIns="0" lIns="0" spcFirstLastPara="1" rIns="0" wrap="square" tIns="13325">
            <a:spAutoFit/>
          </a:bodyPr>
          <a:lstStyle/>
          <a:p>
            <a:pPr indent="-342900" lvl="0" marL="355600" marR="0" rtl="0" algn="l">
              <a:lnSpc>
                <a:spcPct val="118250"/>
              </a:lnSpc>
              <a:spcBef>
                <a:spcPts val="0"/>
              </a:spcBef>
              <a:spcAft>
                <a:spcPts val="0"/>
              </a:spcAft>
              <a:buClr>
                <a:srgbClr val="000000"/>
              </a:buClr>
              <a:buSzPts val="2000"/>
              <a:buFont typeface="Arial"/>
              <a:buChar char="•"/>
            </a:pPr>
            <a:r>
              <a:rPr lang="en-US" sz="2000">
                <a:solidFill>
                  <a:srgbClr val="000000"/>
                </a:solidFill>
                <a:latin typeface="Times New Roman"/>
                <a:ea typeface="Times New Roman"/>
                <a:cs typeface="Times New Roman"/>
                <a:sym typeface="Times New Roman"/>
              </a:rPr>
              <a:t>Fan in or gate is the number of inputs that can practically be supported without degrading practically input voltage level.</a:t>
            </a:r>
            <a:endParaRPr sz="2000">
              <a:solidFill>
                <a:srgbClr val="000000"/>
              </a:solidFill>
              <a:latin typeface="Times New Roman"/>
              <a:ea typeface="Times New Roman"/>
              <a:cs typeface="Times New Roman"/>
              <a:sym typeface="Times New Roman"/>
            </a:endParaRPr>
          </a:p>
        </p:txBody>
      </p:sp>
      <p:sp>
        <p:nvSpPr>
          <p:cNvPr id="126" name="Google Shape;126;p16"/>
          <p:cNvSpPr/>
          <p:nvPr/>
        </p:nvSpPr>
        <p:spPr>
          <a:xfrm>
            <a:off x="4306253" y="3348990"/>
            <a:ext cx="531495" cy="1600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p:txBody>
      </p:sp>
      <p:sp>
        <p:nvSpPr>
          <p:cNvPr id="127" name="Google Shape;127;p16"/>
          <p:cNvSpPr/>
          <p:nvPr/>
        </p:nvSpPr>
        <p:spPr>
          <a:xfrm>
            <a:off x="7053955" y="1008799"/>
            <a:ext cx="1752379" cy="106205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p:txBody>
      </p:sp>
      <p:sp>
        <p:nvSpPr>
          <p:cNvPr id="128" name="Google Shape;128;p16"/>
          <p:cNvSpPr txBox="1"/>
          <p:nvPr/>
        </p:nvSpPr>
        <p:spPr>
          <a:xfrm>
            <a:off x="7473887" y="2275078"/>
            <a:ext cx="683895" cy="628377"/>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lang="en-US" sz="2000">
                <a:solidFill>
                  <a:srgbClr val="000000"/>
                </a:solidFill>
                <a:latin typeface="Times New Roman"/>
                <a:ea typeface="Times New Roman"/>
                <a:cs typeface="Times New Roman"/>
                <a:sym typeface="Times New Roman"/>
              </a:rPr>
              <a:t>Fan in = 4</a:t>
            </a:r>
            <a:endParaRPr sz="2000">
              <a:solidFill>
                <a:srgbClr val="000000"/>
              </a:solidFill>
              <a:latin typeface="Times New Roman"/>
              <a:ea typeface="Times New Roman"/>
              <a:cs typeface="Times New Roman"/>
              <a:sym typeface="Times New Roman"/>
            </a:endParaRPr>
          </a:p>
        </p:txBody>
      </p:sp>
      <p:sp>
        <p:nvSpPr>
          <p:cNvPr id="129" name="Google Shape;129;p16"/>
          <p:cNvSpPr txBox="1"/>
          <p:nvPr/>
        </p:nvSpPr>
        <p:spPr>
          <a:xfrm>
            <a:off x="574777" y="1840232"/>
            <a:ext cx="5618798" cy="1585049"/>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Fan Out</a:t>
            </a:r>
            <a:r>
              <a:rPr lang="en-US" sz="2800">
                <a:solidFill>
                  <a:schemeClr val="dk1"/>
                </a:solidFill>
                <a:latin typeface="Times New Roman"/>
                <a:ea typeface="Times New Roman"/>
                <a:cs typeface="Times New Roman"/>
                <a:sym typeface="Times New Roman"/>
              </a:rPr>
              <a:t>:</a:t>
            </a:r>
            <a:endParaRPr sz="2800">
              <a:solidFill>
                <a:schemeClr val="dk1"/>
              </a:solidFill>
              <a:latin typeface="Times New Roman"/>
              <a:ea typeface="Times New Roman"/>
              <a:cs typeface="Times New Roman"/>
              <a:sym typeface="Times New Roman"/>
            </a:endParaRPr>
          </a:p>
          <a:p>
            <a:pPr indent="-342900" lvl="0" marL="544830" marR="0" rtl="0" algn="l">
              <a:spcBef>
                <a:spcPts val="1675"/>
              </a:spcBef>
              <a:spcAft>
                <a:spcPts val="0"/>
              </a:spcAft>
              <a:buClr>
                <a:srgbClr val="000000"/>
              </a:buClr>
              <a:buSzPts val="1900"/>
              <a:buFont typeface="Arial"/>
              <a:buChar char="•"/>
            </a:pPr>
            <a:r>
              <a:rPr lang="en-US" sz="2000">
                <a:solidFill>
                  <a:srgbClr val="000000"/>
                </a:solidFill>
                <a:latin typeface="Times New Roman"/>
                <a:ea typeface="Times New Roman"/>
                <a:cs typeface="Times New Roman"/>
                <a:sym typeface="Times New Roman"/>
              </a:rPr>
              <a:t>The maximum number of digital input that the output of a single logic gate can feed and the gate must be same logic family.</a:t>
            </a:r>
            <a:endParaRPr sz="2000">
              <a:solidFill>
                <a:srgbClr val="000000"/>
              </a:solidFill>
              <a:latin typeface="Times New Roman"/>
              <a:ea typeface="Times New Roman"/>
              <a:cs typeface="Times New Roman"/>
              <a:sym typeface="Times New Roman"/>
            </a:endParaRPr>
          </a:p>
        </p:txBody>
      </p:sp>
      <p:sp>
        <p:nvSpPr>
          <p:cNvPr id="130" name="Google Shape;130;p16"/>
          <p:cNvSpPr txBox="1"/>
          <p:nvPr>
            <p:ph type="title"/>
          </p:nvPr>
        </p:nvSpPr>
        <p:spPr>
          <a:xfrm>
            <a:off x="574776" y="-907252"/>
            <a:ext cx="3853207" cy="1674817"/>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br>
              <a:rPr b="1" lang="en-US">
                <a:solidFill>
                  <a:schemeClr val="dk1"/>
                </a:solidFill>
                <a:latin typeface="Times New Roman"/>
                <a:ea typeface="Times New Roman"/>
                <a:cs typeface="Times New Roman"/>
                <a:sym typeface="Times New Roman"/>
              </a:rPr>
            </a:br>
            <a:br>
              <a:rPr b="1" lang="en-US">
                <a:solidFill>
                  <a:schemeClr val="dk1"/>
                </a:solidFill>
                <a:latin typeface="Times New Roman"/>
                <a:ea typeface="Times New Roman"/>
                <a:cs typeface="Times New Roman"/>
                <a:sym typeface="Times New Roman"/>
              </a:rPr>
            </a:br>
            <a:r>
              <a:rPr b="1" lang="en-US" sz="2800">
                <a:solidFill>
                  <a:schemeClr val="dk1"/>
                </a:solidFill>
                <a:latin typeface="Times New Roman"/>
                <a:ea typeface="Times New Roman"/>
                <a:cs typeface="Times New Roman"/>
                <a:sym typeface="Times New Roman"/>
              </a:rPr>
              <a:t>Fan In:</a:t>
            </a:r>
            <a:endParaRPr b="1" sz="2800">
              <a:solidFill>
                <a:schemeClr val="dk1"/>
              </a:solidFill>
              <a:latin typeface="Times New Roman"/>
              <a:ea typeface="Times New Roman"/>
              <a:cs typeface="Times New Roman"/>
              <a:sym typeface="Times New Roman"/>
            </a:endParaRPr>
          </a:p>
        </p:txBody>
      </p:sp>
      <p:sp>
        <p:nvSpPr>
          <p:cNvPr id="131" name="Google Shape;131;p16"/>
          <p:cNvSpPr txBox="1"/>
          <p:nvPr>
            <p:ph idx="12" type="sldNum"/>
          </p:nvPr>
        </p:nvSpPr>
        <p:spPr>
          <a:xfrm>
            <a:off x="8473537" y="6465214"/>
            <a:ext cx="173831" cy="153888"/>
          </a:xfrm>
          <a:prstGeom prst="rect">
            <a:avLst/>
          </a:prstGeom>
          <a:noFill/>
          <a:ln>
            <a:noFill/>
          </a:ln>
        </p:spPr>
        <p:txBody>
          <a:bodyPr anchorCtr="0" anchor="ctr" bIns="0" lIns="0" spcFirstLastPara="1" rIns="0" wrap="square" tIns="0">
            <a:spAutoFit/>
          </a:bodyPr>
          <a:lstStyle/>
          <a:p>
            <a:pPr indent="0" lvl="0" marL="38100" rtl="0" algn="r">
              <a:lnSpc>
                <a:spcPct val="62000"/>
              </a:lnSpc>
              <a:spcBef>
                <a:spcPts val="0"/>
              </a:spcBef>
              <a:spcAft>
                <a:spcPts val="0"/>
              </a:spcAft>
              <a:buNone/>
            </a:pPr>
            <a:fld id="{00000000-1234-1234-1234-123412341234}" type="slidenum">
              <a:rPr lang="en-US" sz="2000">
                <a:latin typeface="Times New Roman"/>
                <a:ea typeface="Times New Roman"/>
                <a:cs typeface="Times New Roman"/>
                <a:sym typeface="Times New Roman"/>
              </a:rPr>
              <a:t>‹#›</a:t>
            </a:fld>
            <a:endParaRPr sz="2000">
              <a:latin typeface="Times New Roman"/>
              <a:ea typeface="Times New Roman"/>
              <a:cs typeface="Times New Roman"/>
              <a:sym typeface="Times New Roman"/>
            </a:endParaRPr>
          </a:p>
        </p:txBody>
      </p:sp>
      <p:sp>
        <p:nvSpPr>
          <p:cNvPr id="132" name="Google Shape;132;p16"/>
          <p:cNvSpPr/>
          <p:nvPr/>
        </p:nvSpPr>
        <p:spPr>
          <a:xfrm>
            <a:off x="7201378" y="3495849"/>
            <a:ext cx="1632299" cy="266605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p:txBody>
      </p:sp>
      <p:sp>
        <p:nvSpPr>
          <p:cNvPr id="133" name="Google Shape;133;p16"/>
          <p:cNvSpPr txBox="1"/>
          <p:nvPr/>
        </p:nvSpPr>
        <p:spPr>
          <a:xfrm>
            <a:off x="7677342" y="6175655"/>
            <a:ext cx="753904" cy="628377"/>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lang="en-US" sz="2000">
                <a:solidFill>
                  <a:srgbClr val="000000"/>
                </a:solidFill>
                <a:latin typeface="Times New Roman"/>
                <a:ea typeface="Times New Roman"/>
                <a:cs typeface="Times New Roman"/>
                <a:sym typeface="Times New Roman"/>
              </a:rPr>
              <a:t>Fanout = 4</a:t>
            </a:r>
            <a:endParaRPr sz="2000">
              <a:solidFill>
                <a:srgbClr val="000000"/>
              </a:solidFill>
              <a:latin typeface="Times New Roman"/>
              <a:ea typeface="Times New Roman"/>
              <a:cs typeface="Times New Roman"/>
              <a:sym typeface="Times New Roman"/>
            </a:endParaRPr>
          </a:p>
        </p:txBody>
      </p:sp>
      <p:sp>
        <p:nvSpPr>
          <p:cNvPr id="134" name="Google Shape;134;p16"/>
          <p:cNvSpPr txBox="1"/>
          <p:nvPr/>
        </p:nvSpPr>
        <p:spPr>
          <a:xfrm>
            <a:off x="725654" y="3493137"/>
            <a:ext cx="5896451" cy="2475678"/>
          </a:xfrm>
          <a:prstGeom prst="rect">
            <a:avLst/>
          </a:prstGeom>
          <a:noFill/>
          <a:ln>
            <a:noFill/>
          </a:ln>
        </p:spPr>
        <p:txBody>
          <a:bodyPr anchorCtr="0" anchor="t" bIns="0" lIns="0" spcFirstLastPara="1" rIns="0" wrap="square" tIns="13325">
            <a:spAutoFit/>
          </a:bodyPr>
          <a:lstStyle/>
          <a:p>
            <a:pPr indent="-342900" lvl="0" marL="355600" marR="508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Fan Out is calculated from the amount of current available in the output of  a gate and the amount of current needed in each input of the connecting  gate.</a:t>
            </a:r>
            <a:endParaRPr sz="2000">
              <a:solidFill>
                <a:schemeClr val="dk1"/>
              </a:solidFill>
              <a:latin typeface="Times New Roman"/>
              <a:ea typeface="Times New Roman"/>
              <a:cs typeface="Times New Roman"/>
              <a:sym typeface="Times New Roman"/>
            </a:endParaRPr>
          </a:p>
          <a:p>
            <a:pPr indent="-342900" lvl="0" marL="3937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It is specified by manufacturer and is provided in the data sheet.</a:t>
            </a:r>
            <a:endParaRPr sz="2000">
              <a:solidFill>
                <a:schemeClr val="dk1"/>
              </a:solidFill>
              <a:latin typeface="Times New Roman"/>
              <a:ea typeface="Times New Roman"/>
              <a:cs typeface="Times New Roman"/>
              <a:sym typeface="Times New Roman"/>
            </a:endParaRPr>
          </a:p>
          <a:p>
            <a:pPr indent="-342900" lvl="0" marL="394335" marR="17399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Exceeding the specified maximum load may cause a malfunction because  the circuit will not be able supply the demanded power.</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323529" y="-549933"/>
            <a:ext cx="3600399" cy="1859483"/>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Times New Roman"/>
              <a:buNone/>
            </a:pP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r>
              <a:rPr b="1" lang="en-US" sz="2800">
                <a:solidFill>
                  <a:schemeClr val="dk1"/>
                </a:solidFill>
                <a:latin typeface="Times New Roman"/>
                <a:ea typeface="Times New Roman"/>
                <a:cs typeface="Times New Roman"/>
                <a:sym typeface="Times New Roman"/>
              </a:rPr>
              <a:t>Noise Margin</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140" name="Google Shape;140;p17"/>
          <p:cNvSpPr txBox="1"/>
          <p:nvPr>
            <p:ph idx="12" type="sldNum"/>
          </p:nvPr>
        </p:nvSpPr>
        <p:spPr>
          <a:xfrm>
            <a:off x="8473537" y="6465214"/>
            <a:ext cx="173831" cy="153888"/>
          </a:xfrm>
          <a:prstGeom prst="rect">
            <a:avLst/>
          </a:prstGeom>
          <a:noFill/>
          <a:ln>
            <a:noFill/>
          </a:ln>
        </p:spPr>
        <p:txBody>
          <a:bodyPr anchorCtr="0" anchor="ctr" bIns="0" lIns="0" spcFirstLastPara="1" rIns="0" wrap="square" tIns="0">
            <a:spAutoFit/>
          </a:bodyPr>
          <a:lstStyle/>
          <a:p>
            <a:pPr indent="0" lvl="0" marL="38100" rtl="0" algn="r">
              <a:lnSpc>
                <a:spcPct val="103333"/>
              </a:lnSpc>
              <a:spcBef>
                <a:spcPts val="0"/>
              </a:spcBef>
              <a:spcAft>
                <a:spcPts val="0"/>
              </a:spcAft>
              <a:buNone/>
            </a:pPr>
            <a:fld id="{00000000-1234-1234-1234-123412341234}" type="slidenum">
              <a:rPr lang="en-US"/>
              <a:t>‹#›</a:t>
            </a:fld>
            <a:endParaRPr/>
          </a:p>
        </p:txBody>
      </p:sp>
      <p:sp>
        <p:nvSpPr>
          <p:cNvPr id="141" name="Google Shape;141;p17"/>
          <p:cNvSpPr txBox="1"/>
          <p:nvPr/>
        </p:nvSpPr>
        <p:spPr>
          <a:xfrm>
            <a:off x="633985" y="1373507"/>
            <a:ext cx="4583906" cy="3706143"/>
          </a:xfrm>
          <a:prstGeom prst="rect">
            <a:avLst/>
          </a:prstGeom>
          <a:noFill/>
          <a:ln>
            <a:noFill/>
          </a:ln>
        </p:spPr>
        <p:txBody>
          <a:bodyPr anchorCtr="0" anchor="t" bIns="0" lIns="0" spcFirstLastPara="1" rIns="0" wrap="square" tIns="12700">
            <a:spAutoFit/>
          </a:bodyPr>
          <a:lstStyle/>
          <a:p>
            <a:pPr indent="-121707" lvl="0" marL="12700" marR="5715" rtl="0" algn="just">
              <a:spcBef>
                <a:spcPts val="0"/>
              </a:spcBef>
              <a:spcAft>
                <a:spcPts val="0"/>
              </a:spcAft>
              <a:buClr>
                <a:srgbClr val="000000"/>
              </a:buClr>
              <a:buSzPts val="1917"/>
              <a:buFont typeface="Arial"/>
              <a:buChar char="•"/>
            </a:pPr>
            <a:r>
              <a:rPr lang="en-US" sz="2000">
                <a:solidFill>
                  <a:srgbClr val="000000"/>
                </a:solidFill>
                <a:latin typeface="Times New Roman"/>
                <a:ea typeface="Times New Roman"/>
                <a:cs typeface="Times New Roman"/>
                <a:sym typeface="Times New Roman"/>
              </a:rPr>
              <a:t>Noise is present in all real systems. This adds  random fluctuations to voltages representing  logic levels.</a:t>
            </a:r>
            <a:endParaRPr sz="2000">
              <a:solidFill>
                <a:srgbClr val="000000"/>
              </a:solidFill>
              <a:latin typeface="Times New Roman"/>
              <a:ea typeface="Times New Roman"/>
              <a:cs typeface="Times New Roman"/>
              <a:sym typeface="Times New Roman"/>
            </a:endParaRPr>
          </a:p>
          <a:p>
            <a:pPr indent="0" lvl="0" marL="0" marR="0" rtl="0" algn="l">
              <a:spcBef>
                <a:spcPts val="15"/>
              </a:spcBef>
              <a:spcAft>
                <a:spcPts val="0"/>
              </a:spcAft>
              <a:buClr>
                <a:schemeClr val="dk1"/>
              </a:buClr>
              <a:buSzPts val="2000"/>
              <a:buFont typeface="Arial"/>
              <a:buNone/>
            </a:pPr>
            <a:r>
              <a:t/>
            </a:r>
            <a:endParaRPr sz="2000">
              <a:solidFill>
                <a:srgbClr val="000000"/>
              </a:solidFill>
              <a:latin typeface="Times New Roman"/>
              <a:ea typeface="Times New Roman"/>
              <a:cs typeface="Times New Roman"/>
              <a:sym typeface="Times New Roman"/>
            </a:endParaRPr>
          </a:p>
          <a:p>
            <a:pPr indent="-121707" lvl="0" marL="12700" marR="5080" rtl="0" algn="just">
              <a:spcBef>
                <a:spcPts val="0"/>
              </a:spcBef>
              <a:spcAft>
                <a:spcPts val="0"/>
              </a:spcAft>
              <a:buClr>
                <a:srgbClr val="000000"/>
              </a:buClr>
              <a:buSzPts val="1917"/>
              <a:buFont typeface="Arial"/>
              <a:buChar char="•"/>
            </a:pPr>
            <a:r>
              <a:rPr lang="en-US" sz="2000">
                <a:solidFill>
                  <a:srgbClr val="000000"/>
                </a:solidFill>
                <a:latin typeface="Times New Roman"/>
                <a:ea typeface="Times New Roman"/>
                <a:cs typeface="Times New Roman"/>
                <a:sym typeface="Times New Roman"/>
              </a:rPr>
              <a:t>Hence, the voltage ranges defining the logic  levels are more tightly constrained at the output  of a gate than at the input.</a:t>
            </a:r>
            <a:endParaRPr sz="2000">
              <a:solidFill>
                <a:srgbClr val="000000"/>
              </a:solidFill>
              <a:latin typeface="Times New Roman"/>
              <a:ea typeface="Times New Roman"/>
              <a:cs typeface="Times New Roman"/>
              <a:sym typeface="Times New Roman"/>
            </a:endParaRPr>
          </a:p>
          <a:p>
            <a:pPr indent="0" lvl="0" marL="0" marR="0" rtl="0" algn="l">
              <a:spcBef>
                <a:spcPts val="10"/>
              </a:spcBef>
              <a:spcAft>
                <a:spcPts val="0"/>
              </a:spcAft>
              <a:buClr>
                <a:schemeClr val="dk1"/>
              </a:buClr>
              <a:buSzPts val="2000"/>
              <a:buFont typeface="Arial"/>
              <a:buNone/>
            </a:pPr>
            <a:r>
              <a:t/>
            </a:r>
            <a:endParaRPr sz="2000">
              <a:solidFill>
                <a:srgbClr val="000000"/>
              </a:solidFill>
              <a:latin typeface="Times New Roman"/>
              <a:ea typeface="Times New Roman"/>
              <a:cs typeface="Times New Roman"/>
              <a:sym typeface="Times New Roman"/>
            </a:endParaRPr>
          </a:p>
          <a:p>
            <a:pPr indent="-121707" lvl="0" marL="12700" marR="6985" rtl="0" algn="just">
              <a:spcBef>
                <a:spcPts val="5"/>
              </a:spcBef>
              <a:spcAft>
                <a:spcPts val="0"/>
              </a:spcAft>
              <a:buClr>
                <a:srgbClr val="000000"/>
              </a:buClr>
              <a:buSzPts val="1917"/>
              <a:buFont typeface="Arial"/>
              <a:buChar char="•"/>
            </a:pPr>
            <a:r>
              <a:rPr lang="en-US" sz="2000">
                <a:solidFill>
                  <a:srgbClr val="000000"/>
                </a:solidFill>
                <a:latin typeface="Times New Roman"/>
                <a:ea typeface="Times New Roman"/>
                <a:cs typeface="Times New Roman"/>
                <a:sym typeface="Times New Roman"/>
              </a:rPr>
              <a:t>Small amounts of noise will not affect the  circuit. The maximum noise voltage that can be  tolerated by a circuit is termed its </a:t>
            </a:r>
            <a:r>
              <a:rPr b="1" lang="en-US" sz="2000">
                <a:solidFill>
                  <a:srgbClr val="000000"/>
                </a:solidFill>
                <a:latin typeface="Times New Roman"/>
                <a:ea typeface="Times New Roman"/>
                <a:cs typeface="Times New Roman"/>
                <a:sym typeface="Times New Roman"/>
              </a:rPr>
              <a:t>noise  immunity (noise Margin).</a:t>
            </a:r>
            <a:endParaRPr sz="2000">
              <a:solidFill>
                <a:srgbClr val="000000"/>
              </a:solidFill>
              <a:latin typeface="Times New Roman"/>
              <a:ea typeface="Times New Roman"/>
              <a:cs typeface="Times New Roman"/>
              <a:sym typeface="Times New Roman"/>
            </a:endParaRPr>
          </a:p>
        </p:txBody>
      </p:sp>
      <p:sp>
        <p:nvSpPr>
          <p:cNvPr id="142" name="Google Shape;142;p17"/>
          <p:cNvSpPr/>
          <p:nvPr/>
        </p:nvSpPr>
        <p:spPr>
          <a:xfrm>
            <a:off x="5888070" y="886495"/>
            <a:ext cx="2326607" cy="493067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6" name="Shape 146"/>
        <p:cNvGrpSpPr/>
        <p:nvPr/>
      </p:nvGrpSpPr>
      <p:grpSpPr>
        <a:xfrm>
          <a:off x="0" y="0"/>
          <a:ext cx="0" cy="0"/>
          <a:chOff x="0" y="0"/>
          <a:chExt cx="0" cy="0"/>
        </a:xfrm>
      </p:grpSpPr>
      <p:sp>
        <p:nvSpPr>
          <p:cNvPr id="147" name="Google Shape;147;p18"/>
          <p:cNvSpPr/>
          <p:nvPr/>
        </p:nvSpPr>
        <p:spPr>
          <a:xfrm>
            <a:off x="1503331" y="1236436"/>
            <a:ext cx="6138482" cy="481718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8"/>
          <p:cNvSpPr txBox="1"/>
          <p:nvPr>
            <p:ph type="title"/>
          </p:nvPr>
        </p:nvSpPr>
        <p:spPr>
          <a:xfrm>
            <a:off x="2051721" y="282961"/>
            <a:ext cx="4463382" cy="443711"/>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Propagation Delay</a:t>
            </a:r>
            <a:endParaRPr sz="2800">
              <a:solidFill>
                <a:schemeClr val="dk1"/>
              </a:solidFill>
              <a:latin typeface="Times New Roman"/>
              <a:ea typeface="Times New Roman"/>
              <a:cs typeface="Times New Roman"/>
              <a:sym typeface="Times New Roman"/>
            </a:endParaRPr>
          </a:p>
        </p:txBody>
      </p:sp>
      <p:sp>
        <p:nvSpPr>
          <p:cNvPr id="149" name="Google Shape;149;p18"/>
          <p:cNvSpPr txBox="1"/>
          <p:nvPr>
            <p:ph idx="12" type="sldNum"/>
          </p:nvPr>
        </p:nvSpPr>
        <p:spPr>
          <a:xfrm>
            <a:off x="8473537" y="6465214"/>
            <a:ext cx="173831" cy="153888"/>
          </a:xfrm>
          <a:prstGeom prst="rect">
            <a:avLst/>
          </a:prstGeom>
          <a:noFill/>
          <a:ln>
            <a:noFill/>
          </a:ln>
        </p:spPr>
        <p:txBody>
          <a:bodyPr anchorCtr="0" anchor="ctr" bIns="0" lIns="0" spcFirstLastPara="1" rIns="0" wrap="square" tIns="0">
            <a:spAutoFit/>
          </a:bodyPr>
          <a:lstStyle/>
          <a:p>
            <a:pPr indent="0" lvl="0" marL="38100" rtl="0" algn="r">
              <a:lnSpc>
                <a:spcPct val="103333"/>
              </a:lnSpc>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type="title"/>
          </p:nvPr>
        </p:nvSpPr>
        <p:spPr>
          <a:xfrm>
            <a:off x="1867026" y="330914"/>
            <a:ext cx="5407025" cy="443070"/>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Logic families: V levels</a:t>
            </a:r>
            <a:endParaRPr/>
          </a:p>
        </p:txBody>
      </p:sp>
      <p:sp>
        <p:nvSpPr>
          <p:cNvPr id="155" name="Google Shape;155;p19"/>
          <p:cNvSpPr txBox="1"/>
          <p:nvPr>
            <p:ph idx="1" type="body"/>
          </p:nvPr>
        </p:nvSpPr>
        <p:spPr>
          <a:xfrm>
            <a:off x="457200" y="1600206"/>
            <a:ext cx="8229600" cy="2705869"/>
          </a:xfrm>
          <a:prstGeom prst="rect">
            <a:avLst/>
          </a:prstGeom>
          <a:noFill/>
          <a:ln>
            <a:noFill/>
          </a:ln>
        </p:spPr>
        <p:txBody>
          <a:bodyPr anchorCtr="0" anchor="t" bIns="0" lIns="0" spcFirstLastPara="1" rIns="0" wrap="square" tIns="12700">
            <a:spAutoFit/>
          </a:bodyPr>
          <a:lstStyle/>
          <a:p>
            <a:pPr indent="-127000" lvl="0" marL="279400" marR="238125" rtl="0" algn="l">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V</a:t>
            </a:r>
            <a:r>
              <a:rPr baseline="-25000" lang="en-US" sz="2000">
                <a:latin typeface="Times New Roman"/>
                <a:ea typeface="Times New Roman"/>
                <a:cs typeface="Times New Roman"/>
                <a:sym typeface="Times New Roman"/>
              </a:rPr>
              <a:t>OH</a:t>
            </a:r>
            <a:r>
              <a:rPr lang="en-US" sz="2000">
                <a:latin typeface="Times New Roman"/>
                <a:ea typeface="Times New Roman"/>
                <a:cs typeface="Times New Roman"/>
                <a:sym typeface="Times New Roman"/>
              </a:rPr>
              <a:t>(min) – The minimum voltage level at an output in the logical  “1” state under defined load conditions</a:t>
            </a:r>
            <a:endParaRPr sz="2000">
              <a:latin typeface="Times New Roman"/>
              <a:ea typeface="Times New Roman"/>
              <a:cs typeface="Times New Roman"/>
              <a:sym typeface="Times New Roman"/>
            </a:endParaRPr>
          </a:p>
          <a:p>
            <a:pPr indent="-279400" lvl="0" marL="279400" marR="158115" rtl="0" algn="l">
              <a:lnSpc>
                <a:spcPct val="100000"/>
              </a:lnSpc>
              <a:spcBef>
                <a:spcPts val="575"/>
              </a:spcBef>
              <a:spcAft>
                <a:spcPts val="0"/>
              </a:spcAft>
              <a:buClr>
                <a:schemeClr val="dk1"/>
              </a:buClr>
              <a:buSzPts val="2000"/>
              <a:buChar char="•"/>
            </a:pPr>
            <a:r>
              <a:rPr lang="en-US" sz="2000">
                <a:latin typeface="Times New Roman"/>
                <a:ea typeface="Times New Roman"/>
                <a:cs typeface="Times New Roman"/>
                <a:sym typeface="Times New Roman"/>
              </a:rPr>
              <a:t>V</a:t>
            </a:r>
            <a:r>
              <a:rPr baseline="-25000" lang="en-US" sz="2000">
                <a:latin typeface="Times New Roman"/>
                <a:ea typeface="Times New Roman"/>
                <a:cs typeface="Times New Roman"/>
                <a:sym typeface="Times New Roman"/>
              </a:rPr>
              <a:t>OL</a:t>
            </a:r>
            <a:r>
              <a:rPr lang="en-US" sz="2000">
                <a:latin typeface="Times New Roman"/>
                <a:ea typeface="Times New Roman"/>
                <a:cs typeface="Times New Roman"/>
                <a:sym typeface="Times New Roman"/>
              </a:rPr>
              <a:t>(max) – The maximum voltage level at an output in the logical  “0” state under defined load conditions</a:t>
            </a:r>
            <a:endParaRPr sz="2000">
              <a:latin typeface="Times New Roman"/>
              <a:ea typeface="Times New Roman"/>
              <a:cs typeface="Times New Roman"/>
              <a:sym typeface="Times New Roman"/>
            </a:endParaRPr>
          </a:p>
          <a:p>
            <a:pPr indent="-279400" lvl="0" marL="279400" marR="1033144" rtl="0" algn="l">
              <a:lnSpc>
                <a:spcPct val="100000"/>
              </a:lnSpc>
              <a:spcBef>
                <a:spcPts val="575"/>
              </a:spcBef>
              <a:spcAft>
                <a:spcPts val="0"/>
              </a:spcAft>
              <a:buClr>
                <a:schemeClr val="dk1"/>
              </a:buClr>
              <a:buSzPts val="2000"/>
              <a:buChar char="•"/>
            </a:pPr>
            <a:r>
              <a:rPr lang="en-US" sz="2000">
                <a:latin typeface="Times New Roman"/>
                <a:ea typeface="Times New Roman"/>
                <a:cs typeface="Times New Roman"/>
                <a:sym typeface="Times New Roman"/>
              </a:rPr>
              <a:t>V</a:t>
            </a:r>
            <a:r>
              <a:rPr baseline="-25000" lang="en-US" sz="2000">
                <a:latin typeface="Times New Roman"/>
                <a:ea typeface="Times New Roman"/>
                <a:cs typeface="Times New Roman"/>
                <a:sym typeface="Times New Roman"/>
              </a:rPr>
              <a:t>IH</a:t>
            </a:r>
            <a:r>
              <a:rPr lang="en-US" sz="2000">
                <a:latin typeface="Times New Roman"/>
                <a:ea typeface="Times New Roman"/>
                <a:cs typeface="Times New Roman"/>
                <a:sym typeface="Times New Roman"/>
              </a:rPr>
              <a:t>(min) – The minimum voltage required at an input to be  recognized as “1” logical state</a:t>
            </a:r>
            <a:endParaRPr sz="2000">
              <a:latin typeface="Times New Roman"/>
              <a:ea typeface="Times New Roman"/>
              <a:cs typeface="Times New Roman"/>
              <a:sym typeface="Times New Roman"/>
            </a:endParaRPr>
          </a:p>
          <a:p>
            <a:pPr indent="-279400" lvl="0" marL="279400" marR="17780" rtl="0" algn="l">
              <a:lnSpc>
                <a:spcPct val="100000"/>
              </a:lnSpc>
              <a:spcBef>
                <a:spcPts val="575"/>
              </a:spcBef>
              <a:spcAft>
                <a:spcPts val="0"/>
              </a:spcAft>
              <a:buClr>
                <a:schemeClr val="dk1"/>
              </a:buClr>
              <a:buSzPts val="2000"/>
              <a:buChar char="•"/>
            </a:pPr>
            <a:r>
              <a:rPr lang="en-US" sz="2000">
                <a:latin typeface="Times New Roman"/>
                <a:ea typeface="Times New Roman"/>
                <a:cs typeface="Times New Roman"/>
                <a:sym typeface="Times New Roman"/>
              </a:rPr>
              <a:t>V</a:t>
            </a:r>
            <a:r>
              <a:rPr baseline="-25000" lang="en-US" sz="2000">
                <a:latin typeface="Times New Roman"/>
                <a:ea typeface="Times New Roman"/>
                <a:cs typeface="Times New Roman"/>
                <a:sym typeface="Times New Roman"/>
              </a:rPr>
              <a:t>IL</a:t>
            </a:r>
            <a:r>
              <a:rPr lang="en-US" sz="2000">
                <a:latin typeface="Times New Roman"/>
                <a:ea typeface="Times New Roman"/>
                <a:cs typeface="Times New Roman"/>
                <a:sym typeface="Times New Roman"/>
              </a:rPr>
              <a:t>(max) – The maximum voltage required at an input that still will  be recognized as “0” logical state</a:t>
            </a:r>
            <a:endParaRPr sz="2000">
              <a:latin typeface="Times New Roman"/>
              <a:ea typeface="Times New Roman"/>
              <a:cs typeface="Times New Roman"/>
              <a:sym typeface="Times New Roman"/>
            </a:endParaRPr>
          </a:p>
        </p:txBody>
      </p:sp>
      <p:sp>
        <p:nvSpPr>
          <p:cNvPr id="156" name="Google Shape;156;p19"/>
          <p:cNvSpPr/>
          <p:nvPr/>
        </p:nvSpPr>
        <p:spPr>
          <a:xfrm>
            <a:off x="1143951" y="4414653"/>
            <a:ext cx="7456050" cy="23434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9"/>
          <p:cNvSpPr txBox="1"/>
          <p:nvPr/>
        </p:nvSpPr>
        <p:spPr>
          <a:xfrm>
            <a:off x="2485389" y="5966810"/>
            <a:ext cx="448945" cy="353695"/>
          </a:xfrm>
          <a:prstGeom prst="rect">
            <a:avLst/>
          </a:prstGeom>
          <a:noFill/>
          <a:ln>
            <a:noFill/>
          </a:ln>
        </p:spPr>
        <p:txBody>
          <a:bodyPr anchorCtr="0" anchor="t" bIns="0" lIns="0" spcFirstLastPara="1" rIns="0" wrap="square" tIns="50800">
            <a:spAutoFit/>
          </a:bodyPr>
          <a:lstStyle/>
          <a:p>
            <a:pPr indent="0" lvl="0" marL="12700" marR="0" rtl="0" algn="l">
              <a:lnSpc>
                <a:spcPct val="79333"/>
              </a:lnSpc>
              <a:spcBef>
                <a:spcPts val="0"/>
              </a:spcBef>
              <a:spcAft>
                <a:spcPts val="0"/>
              </a:spcAft>
              <a:buNone/>
            </a:pPr>
            <a:r>
              <a:rPr b="1" baseline="30000" lang="en-US" sz="3000">
                <a:solidFill>
                  <a:srgbClr val="0000FF"/>
                </a:solidFill>
                <a:latin typeface="Arial"/>
                <a:ea typeface="Arial"/>
                <a:cs typeface="Arial"/>
                <a:sym typeface="Arial"/>
              </a:rPr>
              <a:t>V</a:t>
            </a:r>
            <a:r>
              <a:rPr b="1" lang="en-US" sz="1300">
                <a:solidFill>
                  <a:srgbClr val="0000FF"/>
                </a:solidFill>
                <a:latin typeface="Arial"/>
                <a:ea typeface="Arial"/>
                <a:cs typeface="Arial"/>
                <a:sym typeface="Arial"/>
              </a:rPr>
              <a:t>OH</a:t>
            </a:r>
            <a:endParaRPr sz="1300">
              <a:solidFill>
                <a:schemeClr val="dk1"/>
              </a:solidFill>
              <a:latin typeface="Arial"/>
              <a:ea typeface="Arial"/>
              <a:cs typeface="Arial"/>
              <a:sym typeface="Arial"/>
            </a:endParaRPr>
          </a:p>
        </p:txBody>
      </p:sp>
      <p:sp>
        <p:nvSpPr>
          <p:cNvPr id="158" name="Google Shape;158;p19"/>
          <p:cNvSpPr txBox="1"/>
          <p:nvPr/>
        </p:nvSpPr>
        <p:spPr>
          <a:xfrm>
            <a:off x="3812540" y="5963635"/>
            <a:ext cx="364490" cy="353695"/>
          </a:xfrm>
          <a:prstGeom prst="rect">
            <a:avLst/>
          </a:prstGeom>
          <a:noFill/>
          <a:ln>
            <a:noFill/>
          </a:ln>
        </p:spPr>
        <p:txBody>
          <a:bodyPr anchorCtr="0" anchor="t" bIns="0" lIns="0" spcFirstLastPara="1" rIns="0" wrap="square" tIns="50800">
            <a:spAutoFit/>
          </a:bodyPr>
          <a:lstStyle/>
          <a:p>
            <a:pPr indent="0" lvl="0" marL="12700" marR="0" rtl="0" algn="l">
              <a:lnSpc>
                <a:spcPct val="79333"/>
              </a:lnSpc>
              <a:spcBef>
                <a:spcPts val="0"/>
              </a:spcBef>
              <a:spcAft>
                <a:spcPts val="0"/>
              </a:spcAft>
              <a:buNone/>
            </a:pPr>
            <a:r>
              <a:rPr b="1" baseline="30000" lang="en-US" sz="3000">
                <a:solidFill>
                  <a:srgbClr val="0000FF"/>
                </a:solidFill>
                <a:latin typeface="Arial"/>
                <a:ea typeface="Arial"/>
                <a:cs typeface="Arial"/>
                <a:sym typeface="Arial"/>
              </a:rPr>
              <a:t>V</a:t>
            </a:r>
            <a:r>
              <a:rPr b="1" lang="en-US" sz="1300">
                <a:solidFill>
                  <a:srgbClr val="0000FF"/>
                </a:solidFill>
                <a:latin typeface="Arial"/>
                <a:ea typeface="Arial"/>
                <a:cs typeface="Arial"/>
                <a:sym typeface="Arial"/>
              </a:rPr>
              <a:t>IH</a:t>
            </a:r>
            <a:endParaRPr sz="1300">
              <a:solidFill>
                <a:schemeClr val="dk1"/>
              </a:solidFill>
              <a:latin typeface="Arial"/>
              <a:ea typeface="Arial"/>
              <a:cs typeface="Arial"/>
              <a:sym typeface="Arial"/>
            </a:endParaRPr>
          </a:p>
        </p:txBody>
      </p:sp>
      <p:sp>
        <p:nvSpPr>
          <p:cNvPr id="159" name="Google Shape;159;p19"/>
          <p:cNvSpPr txBox="1"/>
          <p:nvPr/>
        </p:nvSpPr>
        <p:spPr>
          <a:xfrm>
            <a:off x="5565140" y="6009673"/>
            <a:ext cx="429895" cy="353695"/>
          </a:xfrm>
          <a:prstGeom prst="rect">
            <a:avLst/>
          </a:prstGeom>
          <a:noFill/>
          <a:ln>
            <a:noFill/>
          </a:ln>
        </p:spPr>
        <p:txBody>
          <a:bodyPr anchorCtr="0" anchor="t" bIns="0" lIns="0" spcFirstLastPara="1" rIns="0" wrap="square" tIns="50800">
            <a:spAutoFit/>
          </a:bodyPr>
          <a:lstStyle/>
          <a:p>
            <a:pPr indent="0" lvl="0" marL="12700" marR="0" rtl="0" algn="l">
              <a:lnSpc>
                <a:spcPct val="79333"/>
              </a:lnSpc>
              <a:spcBef>
                <a:spcPts val="0"/>
              </a:spcBef>
              <a:spcAft>
                <a:spcPts val="0"/>
              </a:spcAft>
              <a:buNone/>
            </a:pPr>
            <a:r>
              <a:rPr b="1" baseline="30000" lang="en-US" sz="3000">
                <a:solidFill>
                  <a:srgbClr val="0000FF"/>
                </a:solidFill>
                <a:latin typeface="Arial"/>
                <a:ea typeface="Arial"/>
                <a:cs typeface="Arial"/>
                <a:sym typeface="Arial"/>
              </a:rPr>
              <a:t>V</a:t>
            </a:r>
            <a:r>
              <a:rPr b="1" lang="en-US" sz="1300">
                <a:solidFill>
                  <a:srgbClr val="0000FF"/>
                </a:solidFill>
                <a:latin typeface="Arial"/>
                <a:ea typeface="Arial"/>
                <a:cs typeface="Arial"/>
                <a:sym typeface="Arial"/>
              </a:rPr>
              <a:t>OL</a:t>
            </a:r>
            <a:endParaRPr sz="1300">
              <a:solidFill>
                <a:schemeClr val="dk1"/>
              </a:solidFill>
              <a:latin typeface="Arial"/>
              <a:ea typeface="Arial"/>
              <a:cs typeface="Arial"/>
              <a:sym typeface="Arial"/>
            </a:endParaRPr>
          </a:p>
        </p:txBody>
      </p:sp>
      <p:sp>
        <p:nvSpPr>
          <p:cNvPr id="160" name="Google Shape;160;p19"/>
          <p:cNvSpPr txBox="1"/>
          <p:nvPr/>
        </p:nvSpPr>
        <p:spPr>
          <a:xfrm>
            <a:off x="6825615" y="6006498"/>
            <a:ext cx="345440" cy="353695"/>
          </a:xfrm>
          <a:prstGeom prst="rect">
            <a:avLst/>
          </a:prstGeom>
          <a:noFill/>
          <a:ln>
            <a:noFill/>
          </a:ln>
        </p:spPr>
        <p:txBody>
          <a:bodyPr anchorCtr="0" anchor="t" bIns="0" lIns="0" spcFirstLastPara="1" rIns="0" wrap="square" tIns="50800">
            <a:spAutoFit/>
          </a:bodyPr>
          <a:lstStyle/>
          <a:p>
            <a:pPr indent="0" lvl="0" marL="12700" marR="0" rtl="0" algn="l">
              <a:lnSpc>
                <a:spcPct val="79333"/>
              </a:lnSpc>
              <a:spcBef>
                <a:spcPts val="0"/>
              </a:spcBef>
              <a:spcAft>
                <a:spcPts val="0"/>
              </a:spcAft>
              <a:buNone/>
            </a:pPr>
            <a:r>
              <a:rPr b="1" baseline="30000" lang="en-US" sz="3000">
                <a:solidFill>
                  <a:srgbClr val="0000FF"/>
                </a:solidFill>
                <a:latin typeface="Arial"/>
                <a:ea typeface="Arial"/>
                <a:cs typeface="Arial"/>
                <a:sym typeface="Arial"/>
              </a:rPr>
              <a:t>V</a:t>
            </a:r>
            <a:r>
              <a:rPr b="1" lang="en-US" sz="1300">
                <a:solidFill>
                  <a:srgbClr val="0000FF"/>
                </a:solidFill>
                <a:latin typeface="Arial"/>
                <a:ea typeface="Arial"/>
                <a:cs typeface="Arial"/>
                <a:sym typeface="Arial"/>
              </a:rPr>
              <a:t>IL</a:t>
            </a:r>
            <a:endParaRPr sz="1300">
              <a:solidFill>
                <a:schemeClr val="dk1"/>
              </a:solidFill>
              <a:latin typeface="Arial"/>
              <a:ea typeface="Arial"/>
              <a:cs typeface="Arial"/>
              <a:sym typeface="Arial"/>
            </a:endParaRPr>
          </a:p>
        </p:txBody>
      </p:sp>
      <p:sp>
        <p:nvSpPr>
          <p:cNvPr id="161" name="Google Shape;161;p19"/>
          <p:cNvSpPr txBox="1"/>
          <p:nvPr/>
        </p:nvSpPr>
        <p:spPr>
          <a:xfrm>
            <a:off x="8250681" y="6294656"/>
            <a:ext cx="139700" cy="222250"/>
          </a:xfrm>
          <a:prstGeom prst="rect">
            <a:avLst/>
          </a:prstGeom>
          <a:noFill/>
          <a:ln>
            <a:noFill/>
          </a:ln>
        </p:spPr>
        <p:txBody>
          <a:bodyPr anchorCtr="0" anchor="t" bIns="0" lIns="0" spcFirstLastPara="1" rIns="0" wrap="square" tIns="0">
            <a:spAutoFit/>
          </a:bodyPr>
          <a:lstStyle/>
          <a:p>
            <a:pPr indent="0" lvl="0" marL="25400" marR="0" rtl="0" algn="l">
              <a:lnSpc>
                <a:spcPct val="116071"/>
              </a:lnSpc>
              <a:spcBef>
                <a:spcPts val="0"/>
              </a:spcBef>
              <a:spcAft>
                <a:spcPts val="0"/>
              </a:spcAft>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1169066" y="115471"/>
            <a:ext cx="6803390" cy="873957"/>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Clr>
                <a:srgbClr val="FF0000"/>
              </a:buClr>
              <a:buSzPts val="2800"/>
              <a:buFont typeface="Times New Roman"/>
              <a:buNone/>
            </a:pPr>
            <a:br>
              <a:rPr b="1" lang="en-US" sz="2800">
                <a:solidFill>
                  <a:srgbClr val="FF0000"/>
                </a:solidFill>
                <a:latin typeface="Times New Roman"/>
                <a:ea typeface="Times New Roman"/>
                <a:cs typeface="Times New Roman"/>
                <a:sym typeface="Times New Roman"/>
              </a:rPr>
            </a:br>
            <a:r>
              <a:rPr b="1" lang="en-US" sz="2800">
                <a:solidFill>
                  <a:schemeClr val="dk1"/>
                </a:solidFill>
                <a:latin typeface="Times New Roman"/>
                <a:ea typeface="Times New Roman"/>
                <a:cs typeface="Times New Roman"/>
                <a:sym typeface="Times New Roman"/>
              </a:rPr>
              <a:t>Logic families: I requirements</a:t>
            </a:r>
            <a:endParaRPr/>
          </a:p>
        </p:txBody>
      </p:sp>
      <p:sp>
        <p:nvSpPr>
          <p:cNvPr id="167" name="Google Shape;167;p20"/>
          <p:cNvSpPr txBox="1"/>
          <p:nvPr>
            <p:ph idx="1" type="body"/>
          </p:nvPr>
        </p:nvSpPr>
        <p:spPr>
          <a:xfrm>
            <a:off x="457200" y="1600206"/>
            <a:ext cx="8229600" cy="2793287"/>
          </a:xfrm>
          <a:prstGeom prst="rect">
            <a:avLst/>
          </a:prstGeom>
          <a:noFill/>
          <a:ln>
            <a:noFill/>
          </a:ln>
        </p:spPr>
        <p:txBody>
          <a:bodyPr anchorCtr="0" anchor="t" bIns="0" lIns="0" spcFirstLastPara="1" rIns="0" wrap="square" tIns="99250">
            <a:spAutoFit/>
          </a:bodyPr>
          <a:lstStyle/>
          <a:p>
            <a:pPr indent="-278765" lvl="0" marL="278765" marR="17780" rtl="0" algn="l">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I</a:t>
            </a:r>
            <a:r>
              <a:rPr baseline="-25000" lang="en-US" sz="2000">
                <a:latin typeface="Times New Roman"/>
                <a:ea typeface="Times New Roman"/>
                <a:cs typeface="Times New Roman"/>
                <a:sym typeface="Times New Roman"/>
              </a:rPr>
              <a:t>OH </a:t>
            </a:r>
            <a:r>
              <a:rPr lang="en-US" sz="2000">
                <a:latin typeface="Times New Roman"/>
                <a:ea typeface="Times New Roman"/>
                <a:cs typeface="Times New Roman"/>
                <a:sym typeface="Times New Roman"/>
              </a:rPr>
              <a:t>– Current flowing into an output in the logical “1” state under  specified load conditions</a:t>
            </a:r>
            <a:endParaRPr sz="2000">
              <a:latin typeface="Times New Roman"/>
              <a:ea typeface="Times New Roman"/>
              <a:cs typeface="Times New Roman"/>
              <a:sym typeface="Times New Roman"/>
            </a:endParaRPr>
          </a:p>
          <a:p>
            <a:pPr indent="-278765" lvl="0" marL="278765" marR="46355" rtl="0" algn="l">
              <a:lnSpc>
                <a:spcPct val="100000"/>
              </a:lnSpc>
              <a:spcBef>
                <a:spcPts val="575"/>
              </a:spcBef>
              <a:spcAft>
                <a:spcPts val="0"/>
              </a:spcAft>
              <a:buClr>
                <a:schemeClr val="dk1"/>
              </a:buClr>
              <a:buSzPts val="2000"/>
              <a:buChar char="•"/>
            </a:pPr>
            <a:r>
              <a:rPr lang="en-US" sz="2000">
                <a:latin typeface="Times New Roman"/>
                <a:ea typeface="Times New Roman"/>
                <a:cs typeface="Times New Roman"/>
                <a:sym typeface="Times New Roman"/>
              </a:rPr>
              <a:t>I</a:t>
            </a:r>
            <a:r>
              <a:rPr baseline="-25000" lang="en-US" sz="2000">
                <a:latin typeface="Times New Roman"/>
                <a:ea typeface="Times New Roman"/>
                <a:cs typeface="Times New Roman"/>
                <a:sym typeface="Times New Roman"/>
              </a:rPr>
              <a:t>OL </a:t>
            </a:r>
            <a:r>
              <a:rPr lang="en-US" sz="2000">
                <a:latin typeface="Times New Roman"/>
                <a:ea typeface="Times New Roman"/>
                <a:cs typeface="Times New Roman"/>
                <a:sym typeface="Times New Roman"/>
              </a:rPr>
              <a:t>– Current flowing into an output in the logical “0” state under  specified load conditions</a:t>
            </a:r>
            <a:endParaRPr sz="2000">
              <a:latin typeface="Times New Roman"/>
              <a:ea typeface="Times New Roman"/>
              <a:cs typeface="Times New Roman"/>
              <a:sym typeface="Times New Roman"/>
            </a:endParaRPr>
          </a:p>
          <a:p>
            <a:pPr indent="-127000" lvl="0" marL="278765" marR="346710" rtl="0" algn="l">
              <a:lnSpc>
                <a:spcPct val="100000"/>
              </a:lnSpc>
              <a:spcBef>
                <a:spcPts val="575"/>
              </a:spcBef>
              <a:spcAft>
                <a:spcPts val="0"/>
              </a:spcAft>
              <a:buClr>
                <a:schemeClr val="dk1"/>
              </a:buClr>
              <a:buSzPts val="2000"/>
              <a:buChar char="•"/>
            </a:pPr>
            <a:r>
              <a:rPr lang="en-US" sz="2000">
                <a:latin typeface="Times New Roman"/>
                <a:ea typeface="Times New Roman"/>
                <a:cs typeface="Times New Roman"/>
                <a:sym typeface="Times New Roman"/>
              </a:rPr>
              <a:t>I</a:t>
            </a:r>
            <a:r>
              <a:rPr baseline="-25000" lang="en-US" sz="2000">
                <a:latin typeface="Times New Roman"/>
                <a:ea typeface="Times New Roman"/>
                <a:cs typeface="Times New Roman"/>
                <a:sym typeface="Times New Roman"/>
              </a:rPr>
              <a:t>IH </a:t>
            </a:r>
            <a:r>
              <a:rPr lang="en-US" sz="2000">
                <a:latin typeface="Times New Roman"/>
                <a:ea typeface="Times New Roman"/>
                <a:cs typeface="Times New Roman"/>
                <a:sym typeface="Times New Roman"/>
              </a:rPr>
              <a:t>– Current flowing into an input when a specified HI level is  applied to that input</a:t>
            </a:r>
            <a:endParaRPr sz="2000">
              <a:latin typeface="Times New Roman"/>
              <a:ea typeface="Times New Roman"/>
              <a:cs typeface="Times New Roman"/>
              <a:sym typeface="Times New Roman"/>
            </a:endParaRPr>
          </a:p>
          <a:p>
            <a:pPr indent="-127000" lvl="0" marL="278765" marR="292100" rtl="0" algn="l">
              <a:lnSpc>
                <a:spcPct val="100000"/>
              </a:lnSpc>
              <a:spcBef>
                <a:spcPts val="575"/>
              </a:spcBef>
              <a:spcAft>
                <a:spcPts val="0"/>
              </a:spcAft>
              <a:buClr>
                <a:schemeClr val="dk1"/>
              </a:buClr>
              <a:buSzPts val="2000"/>
              <a:buChar char="•"/>
            </a:pPr>
            <a:r>
              <a:rPr lang="en-US" sz="2000">
                <a:latin typeface="Times New Roman"/>
                <a:ea typeface="Times New Roman"/>
                <a:cs typeface="Times New Roman"/>
                <a:sym typeface="Times New Roman"/>
              </a:rPr>
              <a:t>I</a:t>
            </a:r>
            <a:r>
              <a:rPr baseline="-25000" lang="en-US" sz="2000">
                <a:latin typeface="Times New Roman"/>
                <a:ea typeface="Times New Roman"/>
                <a:cs typeface="Times New Roman"/>
                <a:sym typeface="Times New Roman"/>
              </a:rPr>
              <a:t>IL </a:t>
            </a:r>
            <a:r>
              <a:rPr lang="en-US" sz="2000">
                <a:latin typeface="Times New Roman"/>
                <a:ea typeface="Times New Roman"/>
                <a:cs typeface="Times New Roman"/>
                <a:sym typeface="Times New Roman"/>
              </a:rPr>
              <a:t>– Current flowing into an input when a specified LO level is  applied to that input</a:t>
            </a:r>
            <a:endParaRPr sz="2000">
              <a:latin typeface="Times New Roman"/>
              <a:ea typeface="Times New Roman"/>
              <a:cs typeface="Times New Roman"/>
              <a:sym typeface="Times New Roman"/>
            </a:endParaRPr>
          </a:p>
        </p:txBody>
      </p:sp>
      <p:sp>
        <p:nvSpPr>
          <p:cNvPr id="168" name="Google Shape;168;p20"/>
          <p:cNvSpPr/>
          <p:nvPr/>
        </p:nvSpPr>
        <p:spPr>
          <a:xfrm>
            <a:off x="1143951" y="4414653"/>
            <a:ext cx="7456050" cy="23434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20"/>
          <p:cNvSpPr txBox="1"/>
          <p:nvPr/>
        </p:nvSpPr>
        <p:spPr>
          <a:xfrm>
            <a:off x="2271077" y="5194046"/>
            <a:ext cx="401320" cy="330200"/>
          </a:xfrm>
          <a:prstGeom prst="rect">
            <a:avLst/>
          </a:prstGeom>
          <a:noFill/>
          <a:ln>
            <a:noFill/>
          </a:ln>
        </p:spPr>
        <p:txBody>
          <a:bodyPr anchorCtr="0" anchor="t" bIns="0" lIns="0" spcFirstLastPara="1" rIns="0" wrap="square" tIns="12050">
            <a:spAutoFit/>
          </a:bodyPr>
          <a:lstStyle/>
          <a:p>
            <a:pPr indent="0" lvl="0" marL="38100" marR="0" rtl="0" algn="l">
              <a:lnSpc>
                <a:spcPct val="100000"/>
              </a:lnSpc>
              <a:spcBef>
                <a:spcPts val="0"/>
              </a:spcBef>
              <a:spcAft>
                <a:spcPts val="0"/>
              </a:spcAft>
              <a:buNone/>
            </a:pPr>
            <a:r>
              <a:rPr b="1" baseline="30000" lang="en-US" sz="3000">
                <a:solidFill>
                  <a:srgbClr val="0000FF"/>
                </a:solidFill>
                <a:latin typeface="Arial"/>
                <a:ea typeface="Arial"/>
                <a:cs typeface="Arial"/>
                <a:sym typeface="Arial"/>
              </a:rPr>
              <a:t>I</a:t>
            </a:r>
            <a:r>
              <a:rPr b="1" lang="en-US" sz="1300">
                <a:solidFill>
                  <a:srgbClr val="0000FF"/>
                </a:solidFill>
                <a:latin typeface="Arial"/>
                <a:ea typeface="Arial"/>
                <a:cs typeface="Arial"/>
                <a:sym typeface="Arial"/>
              </a:rPr>
              <a:t>OH</a:t>
            </a:r>
            <a:endParaRPr sz="1300">
              <a:solidFill>
                <a:schemeClr val="dk1"/>
              </a:solidFill>
              <a:latin typeface="Arial"/>
              <a:ea typeface="Arial"/>
              <a:cs typeface="Arial"/>
              <a:sym typeface="Arial"/>
            </a:endParaRPr>
          </a:p>
        </p:txBody>
      </p:sp>
      <p:sp>
        <p:nvSpPr>
          <p:cNvPr id="170" name="Google Shape;170;p20"/>
          <p:cNvSpPr txBox="1"/>
          <p:nvPr/>
        </p:nvSpPr>
        <p:spPr>
          <a:xfrm>
            <a:off x="2485389" y="5966810"/>
            <a:ext cx="448945" cy="353695"/>
          </a:xfrm>
          <a:prstGeom prst="rect">
            <a:avLst/>
          </a:prstGeom>
          <a:noFill/>
          <a:ln>
            <a:noFill/>
          </a:ln>
        </p:spPr>
        <p:txBody>
          <a:bodyPr anchorCtr="0" anchor="t" bIns="0" lIns="0" spcFirstLastPara="1" rIns="0" wrap="square" tIns="50800">
            <a:spAutoFit/>
          </a:bodyPr>
          <a:lstStyle/>
          <a:p>
            <a:pPr indent="0" lvl="0" marL="12700" marR="0" rtl="0" algn="l">
              <a:lnSpc>
                <a:spcPct val="79333"/>
              </a:lnSpc>
              <a:spcBef>
                <a:spcPts val="0"/>
              </a:spcBef>
              <a:spcAft>
                <a:spcPts val="0"/>
              </a:spcAft>
              <a:buNone/>
            </a:pPr>
            <a:r>
              <a:rPr b="1" baseline="30000" lang="en-US" sz="3000">
                <a:solidFill>
                  <a:srgbClr val="0000FF"/>
                </a:solidFill>
                <a:latin typeface="Arial"/>
                <a:ea typeface="Arial"/>
                <a:cs typeface="Arial"/>
                <a:sym typeface="Arial"/>
              </a:rPr>
              <a:t>V</a:t>
            </a:r>
            <a:r>
              <a:rPr b="1" lang="en-US" sz="1300">
                <a:solidFill>
                  <a:srgbClr val="0000FF"/>
                </a:solidFill>
                <a:latin typeface="Arial"/>
                <a:ea typeface="Arial"/>
                <a:cs typeface="Arial"/>
                <a:sym typeface="Arial"/>
              </a:rPr>
              <a:t>OH</a:t>
            </a:r>
            <a:endParaRPr sz="1300">
              <a:solidFill>
                <a:schemeClr val="dk1"/>
              </a:solidFill>
              <a:latin typeface="Arial"/>
              <a:ea typeface="Arial"/>
              <a:cs typeface="Arial"/>
              <a:sym typeface="Arial"/>
            </a:endParaRPr>
          </a:p>
        </p:txBody>
      </p:sp>
      <p:sp>
        <p:nvSpPr>
          <p:cNvPr id="171" name="Google Shape;171;p20"/>
          <p:cNvSpPr txBox="1"/>
          <p:nvPr/>
        </p:nvSpPr>
        <p:spPr>
          <a:xfrm>
            <a:off x="3812540" y="5963635"/>
            <a:ext cx="364490" cy="353695"/>
          </a:xfrm>
          <a:prstGeom prst="rect">
            <a:avLst/>
          </a:prstGeom>
          <a:noFill/>
          <a:ln>
            <a:noFill/>
          </a:ln>
        </p:spPr>
        <p:txBody>
          <a:bodyPr anchorCtr="0" anchor="t" bIns="0" lIns="0" spcFirstLastPara="1" rIns="0" wrap="square" tIns="50800">
            <a:spAutoFit/>
          </a:bodyPr>
          <a:lstStyle/>
          <a:p>
            <a:pPr indent="0" lvl="0" marL="12700" marR="0" rtl="0" algn="l">
              <a:lnSpc>
                <a:spcPct val="79333"/>
              </a:lnSpc>
              <a:spcBef>
                <a:spcPts val="0"/>
              </a:spcBef>
              <a:spcAft>
                <a:spcPts val="0"/>
              </a:spcAft>
              <a:buNone/>
            </a:pPr>
            <a:r>
              <a:rPr b="1" baseline="30000" lang="en-US" sz="3000">
                <a:solidFill>
                  <a:srgbClr val="0000FF"/>
                </a:solidFill>
                <a:latin typeface="Arial"/>
                <a:ea typeface="Arial"/>
                <a:cs typeface="Arial"/>
                <a:sym typeface="Arial"/>
              </a:rPr>
              <a:t>V</a:t>
            </a:r>
            <a:r>
              <a:rPr b="1" lang="en-US" sz="1300">
                <a:solidFill>
                  <a:srgbClr val="0000FF"/>
                </a:solidFill>
                <a:latin typeface="Arial"/>
                <a:ea typeface="Arial"/>
                <a:cs typeface="Arial"/>
                <a:sym typeface="Arial"/>
              </a:rPr>
              <a:t>IH</a:t>
            </a:r>
            <a:endParaRPr sz="1300">
              <a:solidFill>
                <a:schemeClr val="dk1"/>
              </a:solidFill>
              <a:latin typeface="Arial"/>
              <a:ea typeface="Arial"/>
              <a:cs typeface="Arial"/>
              <a:sym typeface="Arial"/>
            </a:endParaRPr>
          </a:p>
        </p:txBody>
      </p:sp>
      <p:sp>
        <p:nvSpPr>
          <p:cNvPr id="172" name="Google Shape;172;p20"/>
          <p:cNvSpPr txBox="1"/>
          <p:nvPr/>
        </p:nvSpPr>
        <p:spPr>
          <a:xfrm>
            <a:off x="5565140" y="6009673"/>
            <a:ext cx="429895" cy="353695"/>
          </a:xfrm>
          <a:prstGeom prst="rect">
            <a:avLst/>
          </a:prstGeom>
          <a:noFill/>
          <a:ln>
            <a:noFill/>
          </a:ln>
        </p:spPr>
        <p:txBody>
          <a:bodyPr anchorCtr="0" anchor="t" bIns="0" lIns="0" spcFirstLastPara="1" rIns="0" wrap="square" tIns="50800">
            <a:spAutoFit/>
          </a:bodyPr>
          <a:lstStyle/>
          <a:p>
            <a:pPr indent="0" lvl="0" marL="12700" marR="0" rtl="0" algn="l">
              <a:lnSpc>
                <a:spcPct val="79333"/>
              </a:lnSpc>
              <a:spcBef>
                <a:spcPts val="0"/>
              </a:spcBef>
              <a:spcAft>
                <a:spcPts val="0"/>
              </a:spcAft>
              <a:buNone/>
            </a:pPr>
            <a:r>
              <a:rPr b="1" baseline="30000" lang="en-US" sz="3000">
                <a:solidFill>
                  <a:srgbClr val="0000FF"/>
                </a:solidFill>
                <a:latin typeface="Arial"/>
                <a:ea typeface="Arial"/>
                <a:cs typeface="Arial"/>
                <a:sym typeface="Arial"/>
              </a:rPr>
              <a:t>V</a:t>
            </a:r>
            <a:r>
              <a:rPr b="1" lang="en-US" sz="1300">
                <a:solidFill>
                  <a:srgbClr val="0000FF"/>
                </a:solidFill>
                <a:latin typeface="Arial"/>
                <a:ea typeface="Arial"/>
                <a:cs typeface="Arial"/>
                <a:sym typeface="Arial"/>
              </a:rPr>
              <a:t>OL</a:t>
            </a:r>
            <a:endParaRPr sz="1300">
              <a:solidFill>
                <a:schemeClr val="dk1"/>
              </a:solidFill>
              <a:latin typeface="Arial"/>
              <a:ea typeface="Arial"/>
              <a:cs typeface="Arial"/>
              <a:sym typeface="Arial"/>
            </a:endParaRPr>
          </a:p>
        </p:txBody>
      </p:sp>
      <p:sp>
        <p:nvSpPr>
          <p:cNvPr id="173" name="Google Shape;173;p20"/>
          <p:cNvSpPr txBox="1"/>
          <p:nvPr/>
        </p:nvSpPr>
        <p:spPr>
          <a:xfrm>
            <a:off x="6825615" y="6006498"/>
            <a:ext cx="345440" cy="353695"/>
          </a:xfrm>
          <a:prstGeom prst="rect">
            <a:avLst/>
          </a:prstGeom>
          <a:noFill/>
          <a:ln>
            <a:noFill/>
          </a:ln>
        </p:spPr>
        <p:txBody>
          <a:bodyPr anchorCtr="0" anchor="t" bIns="0" lIns="0" spcFirstLastPara="1" rIns="0" wrap="square" tIns="50800">
            <a:spAutoFit/>
          </a:bodyPr>
          <a:lstStyle/>
          <a:p>
            <a:pPr indent="0" lvl="0" marL="12700" marR="0" rtl="0" algn="l">
              <a:lnSpc>
                <a:spcPct val="79333"/>
              </a:lnSpc>
              <a:spcBef>
                <a:spcPts val="0"/>
              </a:spcBef>
              <a:spcAft>
                <a:spcPts val="0"/>
              </a:spcAft>
              <a:buNone/>
            </a:pPr>
            <a:r>
              <a:rPr b="1" baseline="30000" lang="en-US" sz="3000">
                <a:solidFill>
                  <a:srgbClr val="0000FF"/>
                </a:solidFill>
                <a:latin typeface="Arial"/>
                <a:ea typeface="Arial"/>
                <a:cs typeface="Arial"/>
                <a:sym typeface="Arial"/>
              </a:rPr>
              <a:t>V</a:t>
            </a:r>
            <a:r>
              <a:rPr b="1" lang="en-US" sz="1300">
                <a:solidFill>
                  <a:srgbClr val="0000FF"/>
                </a:solidFill>
                <a:latin typeface="Arial"/>
                <a:ea typeface="Arial"/>
                <a:cs typeface="Arial"/>
                <a:sym typeface="Arial"/>
              </a:rPr>
              <a:t>IL</a:t>
            </a:r>
            <a:endParaRPr sz="1300">
              <a:solidFill>
                <a:schemeClr val="dk1"/>
              </a:solidFill>
              <a:latin typeface="Arial"/>
              <a:ea typeface="Arial"/>
              <a:cs typeface="Arial"/>
              <a:sym typeface="Arial"/>
            </a:endParaRPr>
          </a:p>
        </p:txBody>
      </p:sp>
      <p:sp>
        <p:nvSpPr>
          <p:cNvPr id="174" name="Google Shape;174;p20"/>
          <p:cNvSpPr txBox="1"/>
          <p:nvPr/>
        </p:nvSpPr>
        <p:spPr>
          <a:xfrm>
            <a:off x="8250681" y="6294656"/>
            <a:ext cx="139700" cy="222250"/>
          </a:xfrm>
          <a:prstGeom prst="rect">
            <a:avLst/>
          </a:prstGeom>
          <a:noFill/>
          <a:ln>
            <a:noFill/>
          </a:ln>
        </p:spPr>
        <p:txBody>
          <a:bodyPr anchorCtr="0" anchor="t" bIns="0" lIns="0" spcFirstLastPara="1" rIns="0" wrap="square" tIns="0">
            <a:spAutoFit/>
          </a:bodyPr>
          <a:lstStyle/>
          <a:p>
            <a:pPr indent="0" lvl="0" marL="25400" marR="0" rtl="0" algn="l">
              <a:lnSpc>
                <a:spcPct val="116071"/>
              </a:lnSpc>
              <a:spcBef>
                <a:spcPts val="0"/>
              </a:spcBef>
              <a:spcAft>
                <a:spcPts val="0"/>
              </a:spcAft>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175" name="Google Shape;175;p20"/>
          <p:cNvSpPr txBox="1"/>
          <p:nvPr/>
        </p:nvSpPr>
        <p:spPr>
          <a:xfrm>
            <a:off x="4015740" y="5194046"/>
            <a:ext cx="316865" cy="330200"/>
          </a:xfrm>
          <a:prstGeom prst="rect">
            <a:avLst/>
          </a:prstGeom>
          <a:noFill/>
          <a:ln>
            <a:noFill/>
          </a:ln>
        </p:spPr>
        <p:txBody>
          <a:bodyPr anchorCtr="0" anchor="t" bIns="0" lIns="0" spcFirstLastPara="1" rIns="0" wrap="square" tIns="12050">
            <a:spAutoFit/>
          </a:bodyPr>
          <a:lstStyle/>
          <a:p>
            <a:pPr indent="0" lvl="0" marL="38100" marR="0" rtl="0" algn="l">
              <a:lnSpc>
                <a:spcPct val="100000"/>
              </a:lnSpc>
              <a:spcBef>
                <a:spcPts val="0"/>
              </a:spcBef>
              <a:spcAft>
                <a:spcPts val="0"/>
              </a:spcAft>
              <a:buNone/>
            </a:pPr>
            <a:r>
              <a:rPr b="1" baseline="30000" lang="en-US" sz="3000">
                <a:solidFill>
                  <a:srgbClr val="0000FF"/>
                </a:solidFill>
                <a:latin typeface="Arial"/>
                <a:ea typeface="Arial"/>
                <a:cs typeface="Arial"/>
                <a:sym typeface="Arial"/>
              </a:rPr>
              <a:t>I</a:t>
            </a:r>
            <a:r>
              <a:rPr b="1" lang="en-US" sz="1300">
                <a:solidFill>
                  <a:srgbClr val="0000FF"/>
                </a:solidFill>
                <a:latin typeface="Arial"/>
                <a:ea typeface="Arial"/>
                <a:cs typeface="Arial"/>
                <a:sym typeface="Arial"/>
              </a:rPr>
              <a:t>IH</a:t>
            </a:r>
            <a:endParaRPr sz="1300">
              <a:solidFill>
                <a:schemeClr val="dk1"/>
              </a:solidFill>
              <a:latin typeface="Arial"/>
              <a:ea typeface="Arial"/>
              <a:cs typeface="Arial"/>
              <a:sym typeface="Arial"/>
            </a:endParaRPr>
          </a:p>
        </p:txBody>
      </p:sp>
      <p:sp>
        <p:nvSpPr>
          <p:cNvPr id="176" name="Google Shape;176;p20"/>
          <p:cNvSpPr txBox="1"/>
          <p:nvPr/>
        </p:nvSpPr>
        <p:spPr>
          <a:xfrm>
            <a:off x="5280977" y="5194046"/>
            <a:ext cx="382270" cy="330200"/>
          </a:xfrm>
          <a:prstGeom prst="rect">
            <a:avLst/>
          </a:prstGeom>
          <a:noFill/>
          <a:ln>
            <a:noFill/>
          </a:ln>
        </p:spPr>
        <p:txBody>
          <a:bodyPr anchorCtr="0" anchor="t" bIns="0" lIns="0" spcFirstLastPara="1" rIns="0" wrap="square" tIns="12050">
            <a:spAutoFit/>
          </a:bodyPr>
          <a:lstStyle/>
          <a:p>
            <a:pPr indent="0" lvl="0" marL="38100" marR="0" rtl="0" algn="l">
              <a:lnSpc>
                <a:spcPct val="100000"/>
              </a:lnSpc>
              <a:spcBef>
                <a:spcPts val="0"/>
              </a:spcBef>
              <a:spcAft>
                <a:spcPts val="0"/>
              </a:spcAft>
              <a:buNone/>
            </a:pPr>
            <a:r>
              <a:rPr b="1" baseline="30000" lang="en-US" sz="3000">
                <a:solidFill>
                  <a:srgbClr val="0000FF"/>
                </a:solidFill>
                <a:latin typeface="Arial"/>
                <a:ea typeface="Arial"/>
                <a:cs typeface="Arial"/>
                <a:sym typeface="Arial"/>
              </a:rPr>
              <a:t>I</a:t>
            </a:r>
            <a:r>
              <a:rPr b="1" lang="en-US" sz="1300">
                <a:solidFill>
                  <a:srgbClr val="0000FF"/>
                </a:solidFill>
                <a:latin typeface="Arial"/>
                <a:ea typeface="Arial"/>
                <a:cs typeface="Arial"/>
                <a:sym typeface="Arial"/>
              </a:rPr>
              <a:t>OL</a:t>
            </a:r>
            <a:endParaRPr sz="1300">
              <a:solidFill>
                <a:schemeClr val="dk1"/>
              </a:solidFill>
              <a:latin typeface="Arial"/>
              <a:ea typeface="Arial"/>
              <a:cs typeface="Arial"/>
              <a:sym typeface="Arial"/>
            </a:endParaRPr>
          </a:p>
        </p:txBody>
      </p:sp>
      <p:sp>
        <p:nvSpPr>
          <p:cNvPr id="177" name="Google Shape;177;p20"/>
          <p:cNvSpPr txBox="1"/>
          <p:nvPr/>
        </p:nvSpPr>
        <p:spPr>
          <a:xfrm>
            <a:off x="7025640" y="5194046"/>
            <a:ext cx="297815" cy="330200"/>
          </a:xfrm>
          <a:prstGeom prst="rect">
            <a:avLst/>
          </a:prstGeom>
          <a:noFill/>
          <a:ln>
            <a:noFill/>
          </a:ln>
        </p:spPr>
        <p:txBody>
          <a:bodyPr anchorCtr="0" anchor="t" bIns="0" lIns="0" spcFirstLastPara="1" rIns="0" wrap="square" tIns="12050">
            <a:spAutoFit/>
          </a:bodyPr>
          <a:lstStyle/>
          <a:p>
            <a:pPr indent="0" lvl="0" marL="38100" marR="0" rtl="0" algn="l">
              <a:lnSpc>
                <a:spcPct val="100000"/>
              </a:lnSpc>
              <a:spcBef>
                <a:spcPts val="0"/>
              </a:spcBef>
              <a:spcAft>
                <a:spcPts val="0"/>
              </a:spcAft>
              <a:buNone/>
            </a:pPr>
            <a:r>
              <a:rPr b="1" baseline="30000" lang="en-US" sz="3000">
                <a:solidFill>
                  <a:srgbClr val="0000FF"/>
                </a:solidFill>
                <a:latin typeface="Arial"/>
                <a:ea typeface="Arial"/>
                <a:cs typeface="Arial"/>
                <a:sym typeface="Arial"/>
              </a:rPr>
              <a:t>I</a:t>
            </a:r>
            <a:r>
              <a:rPr b="1" lang="en-US" sz="1300">
                <a:solidFill>
                  <a:srgbClr val="0000FF"/>
                </a:solidFill>
                <a:latin typeface="Arial"/>
                <a:ea typeface="Arial"/>
                <a:cs typeface="Arial"/>
                <a:sym typeface="Arial"/>
              </a:rPr>
              <a:t>IL</a:t>
            </a:r>
            <a:endParaRPr sz="13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533928" y="1383325"/>
            <a:ext cx="4910280" cy="441817"/>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Logic Families:</a:t>
            </a:r>
            <a:endParaRPr b="1" sz="2800">
              <a:latin typeface="Times New Roman"/>
              <a:ea typeface="Times New Roman"/>
              <a:cs typeface="Times New Roman"/>
              <a:sym typeface="Times New Roman"/>
            </a:endParaRPr>
          </a:p>
        </p:txBody>
      </p:sp>
      <p:sp>
        <p:nvSpPr>
          <p:cNvPr id="183" name="Google Shape;183;p21"/>
          <p:cNvSpPr txBox="1"/>
          <p:nvPr>
            <p:ph idx="11" type="ftr"/>
          </p:nvPr>
        </p:nvSpPr>
        <p:spPr>
          <a:xfrm>
            <a:off x="4046450" y="6149422"/>
            <a:ext cx="1466850" cy="195596"/>
          </a:xfrm>
          <a:prstGeom prst="rect">
            <a:avLst/>
          </a:prstGeom>
          <a:noFill/>
          <a:ln>
            <a:noFill/>
          </a:ln>
        </p:spPr>
        <p:txBody>
          <a:bodyPr anchorCtr="0" anchor="ctr" bIns="0" lIns="0" spcFirstLastPara="1" rIns="0" wrap="square" tIns="10800">
            <a:spAutoFit/>
          </a:bodyPr>
          <a:lstStyle/>
          <a:p>
            <a:pPr indent="0" lvl="0" marL="11394" rtl="0" algn="ctr">
              <a:spcBef>
                <a:spcPts val="0"/>
              </a:spcBef>
              <a:spcAft>
                <a:spcPts val="0"/>
              </a:spcAft>
              <a:buNone/>
            </a:pPr>
            <a:r>
              <a:rPr lang="en-US"/>
              <a:t>KirtiP_Digital Design</a:t>
            </a:r>
            <a:endParaRPr/>
          </a:p>
        </p:txBody>
      </p:sp>
      <p:sp>
        <p:nvSpPr>
          <p:cNvPr id="184" name="Google Shape;184;p21"/>
          <p:cNvSpPr txBox="1"/>
          <p:nvPr/>
        </p:nvSpPr>
        <p:spPr>
          <a:xfrm>
            <a:off x="8106299" y="6146797"/>
            <a:ext cx="157595" cy="210984"/>
          </a:xfrm>
          <a:prstGeom prst="rect">
            <a:avLst/>
          </a:prstGeom>
          <a:noFill/>
          <a:ln>
            <a:noFill/>
          </a:ln>
        </p:spPr>
        <p:txBody>
          <a:bodyPr anchorCtr="0" anchor="t" bIns="0" lIns="0" spcFirstLastPara="1" rIns="0" wrap="square" tIns="10800">
            <a:spAutoFit/>
          </a:bodyPr>
          <a:lstStyle/>
          <a:p>
            <a:pPr indent="0" lvl="0" marL="34183" marR="0" rtl="0" algn="l">
              <a:spcBef>
                <a:spcPts val="0"/>
              </a:spcBef>
              <a:spcAft>
                <a:spcPts val="0"/>
              </a:spcAft>
              <a:buNone/>
            </a:pPr>
            <a:fld id="{00000000-1234-1234-1234-123412341234}" type="slidenum">
              <a:rPr lang="en-US" sz="1300">
                <a:solidFill>
                  <a:srgbClr val="363639"/>
                </a:solidFill>
                <a:latin typeface="Tahoma"/>
                <a:ea typeface="Tahoma"/>
                <a:cs typeface="Tahoma"/>
                <a:sym typeface="Tahoma"/>
              </a:rPr>
              <a:t>‹#›</a:t>
            </a:fld>
            <a:endParaRPr sz="1300">
              <a:solidFill>
                <a:schemeClr val="dk1"/>
              </a:solidFill>
              <a:latin typeface="Tahoma"/>
              <a:ea typeface="Tahoma"/>
              <a:cs typeface="Tahoma"/>
              <a:sym typeface="Tahoma"/>
            </a:endParaRPr>
          </a:p>
        </p:txBody>
      </p:sp>
      <p:sp>
        <p:nvSpPr>
          <p:cNvPr id="185" name="Google Shape;185;p21"/>
          <p:cNvSpPr txBox="1"/>
          <p:nvPr/>
        </p:nvSpPr>
        <p:spPr>
          <a:xfrm>
            <a:off x="323528" y="2151754"/>
            <a:ext cx="8640959" cy="3127790"/>
          </a:xfrm>
          <a:prstGeom prst="rect">
            <a:avLst/>
          </a:prstGeom>
          <a:noFill/>
          <a:ln>
            <a:noFill/>
          </a:ln>
        </p:spPr>
        <p:txBody>
          <a:bodyPr anchorCtr="0" anchor="t" bIns="0" lIns="0" spcFirstLastPara="1" rIns="0" wrap="square" tIns="77475">
            <a:spAutoFit/>
          </a:bodyPr>
          <a:lstStyle/>
          <a:p>
            <a:pPr indent="-307646" lvl="0" marL="318472" marR="491095" rtl="0" algn="l">
              <a:lnSpc>
                <a:spcPct val="79800"/>
              </a:lnSpc>
              <a:spcBef>
                <a:spcPts val="0"/>
              </a:spcBef>
              <a:spcAft>
                <a:spcPts val="0"/>
              </a:spcAft>
              <a:buClr>
                <a:srgbClr val="554F8C"/>
              </a:buClr>
              <a:buSzPts val="1050"/>
              <a:buFont typeface="Helvetica Neue"/>
              <a:buChar char="■"/>
            </a:pPr>
            <a:r>
              <a:rPr lang="en-US" sz="1800">
                <a:solidFill>
                  <a:srgbClr val="363639"/>
                </a:solidFill>
                <a:latin typeface="Times New Roman"/>
                <a:ea typeface="Times New Roman"/>
                <a:cs typeface="Times New Roman"/>
                <a:sym typeface="Times New Roman"/>
              </a:rPr>
              <a:t>The types of digital circuit devices are classified in </a:t>
            </a:r>
            <a:r>
              <a:rPr lang="en-US" sz="1800">
                <a:solidFill>
                  <a:srgbClr val="554F8C"/>
                </a:solidFill>
                <a:latin typeface="Times New Roman"/>
                <a:ea typeface="Times New Roman"/>
                <a:cs typeface="Times New Roman"/>
                <a:sym typeface="Times New Roman"/>
              </a:rPr>
              <a:t> families </a:t>
            </a:r>
            <a:r>
              <a:rPr lang="en-US" sz="1800">
                <a:solidFill>
                  <a:srgbClr val="363639"/>
                </a:solidFill>
                <a:latin typeface="Times New Roman"/>
                <a:ea typeface="Times New Roman"/>
                <a:cs typeface="Times New Roman"/>
                <a:sym typeface="Times New Roman"/>
              </a:rPr>
              <a:t>that based on the specific circuit technology.  Among them, the most important are TTL and CMOS</a:t>
            </a:r>
            <a:endParaRPr sz="1800">
              <a:solidFill>
                <a:srgbClr val="363639"/>
              </a:solidFill>
              <a:latin typeface="Times New Roman"/>
              <a:ea typeface="Times New Roman"/>
              <a:cs typeface="Times New Roman"/>
              <a:sym typeface="Times New Roman"/>
            </a:endParaRPr>
          </a:p>
          <a:p>
            <a:pPr indent="-240971" lvl="0" marL="318472" marR="491095" rtl="0" algn="l">
              <a:lnSpc>
                <a:spcPct val="79800"/>
              </a:lnSpc>
              <a:spcBef>
                <a:spcPts val="610"/>
              </a:spcBef>
              <a:spcAft>
                <a:spcPts val="0"/>
              </a:spcAft>
              <a:buClr>
                <a:srgbClr val="554F8C"/>
              </a:buClr>
              <a:buSzPts val="1050"/>
              <a:buFont typeface="Helvetica Neue"/>
              <a:buNone/>
            </a:pPr>
            <a:r>
              <a:t/>
            </a:r>
            <a:endParaRPr sz="1800">
              <a:solidFill>
                <a:schemeClr val="dk1"/>
              </a:solidFill>
              <a:latin typeface="Times New Roman"/>
              <a:ea typeface="Times New Roman"/>
              <a:cs typeface="Times New Roman"/>
              <a:sym typeface="Times New Roman"/>
            </a:endParaRPr>
          </a:p>
          <a:p>
            <a:pPr indent="-256941" lvl="1" marL="677961" marR="0" rtl="0" algn="l">
              <a:lnSpc>
                <a:spcPct val="118666"/>
              </a:lnSpc>
              <a:spcBef>
                <a:spcPts val="0"/>
              </a:spcBef>
              <a:spcAft>
                <a:spcPts val="0"/>
              </a:spcAft>
              <a:buClr>
                <a:srgbClr val="ED1C24"/>
              </a:buClr>
              <a:buSzPts val="990"/>
              <a:buFont typeface="Helvetica Neue"/>
              <a:buChar char="■"/>
            </a:pPr>
            <a:r>
              <a:rPr b="0" i="0" lang="en-US" sz="1800" u="none" cap="none" strike="noStrike">
                <a:solidFill>
                  <a:srgbClr val="ED1C24"/>
                </a:solidFill>
                <a:latin typeface="Times New Roman"/>
                <a:ea typeface="Times New Roman"/>
                <a:cs typeface="Times New Roman"/>
                <a:sym typeface="Times New Roman"/>
              </a:rPr>
              <a:t>TTL </a:t>
            </a:r>
            <a:r>
              <a:rPr b="0" i="0" lang="en-US" sz="1800" u="none" cap="none" strike="noStrike">
                <a:solidFill>
                  <a:srgbClr val="363639"/>
                </a:solidFill>
                <a:latin typeface="Times New Roman"/>
                <a:ea typeface="Times New Roman"/>
                <a:cs typeface="Times New Roman"/>
                <a:sym typeface="Times New Roman"/>
              </a:rPr>
              <a:t>(Transistor-Transistor Logic), made of bipolar transistors</a:t>
            </a:r>
            <a:endParaRPr b="0" i="0" sz="1800" u="none" cap="none" strike="noStrike">
              <a:solidFill>
                <a:schemeClr val="dk1"/>
              </a:solidFill>
              <a:latin typeface="Times New Roman"/>
              <a:ea typeface="Times New Roman"/>
              <a:cs typeface="Times New Roman"/>
              <a:sym typeface="Times New Roman"/>
            </a:endParaRPr>
          </a:p>
          <a:p>
            <a:pPr indent="-205098" lvl="2" marL="1036313" marR="21650" rtl="0" algn="l">
              <a:lnSpc>
                <a:spcPct val="79700"/>
              </a:lnSpc>
              <a:spcBef>
                <a:spcPts val="412"/>
              </a:spcBef>
              <a:spcAft>
                <a:spcPts val="0"/>
              </a:spcAft>
              <a:buClr>
                <a:srgbClr val="554F8C"/>
              </a:buClr>
              <a:buSzPts val="900"/>
              <a:buFont typeface="Helvetica Neue"/>
              <a:buChar char="■"/>
            </a:pPr>
            <a:r>
              <a:rPr b="0" i="0" lang="en-US" sz="1800" u="none" cap="none" strike="noStrike">
                <a:solidFill>
                  <a:srgbClr val="363639"/>
                </a:solidFill>
                <a:latin typeface="Times New Roman"/>
                <a:ea typeface="Times New Roman"/>
                <a:cs typeface="Times New Roman"/>
                <a:sym typeface="Times New Roman"/>
              </a:rPr>
              <a:t>It is called transistor–transistor logic because the logic function (e.g.,  AND) and amplification is performed by transistors</a:t>
            </a:r>
            <a:endParaRPr b="0" i="0" sz="1800" u="none" cap="none" strike="noStrike">
              <a:solidFill>
                <a:schemeClr val="dk1"/>
              </a:solidFill>
              <a:latin typeface="Times New Roman"/>
              <a:ea typeface="Times New Roman"/>
              <a:cs typeface="Times New Roman"/>
              <a:sym typeface="Times New Roman"/>
            </a:endParaRPr>
          </a:p>
          <a:p>
            <a:pPr indent="-256372" lvl="1" marL="677392" marR="38741" rtl="0" algn="l">
              <a:lnSpc>
                <a:spcPct val="96222"/>
              </a:lnSpc>
              <a:spcBef>
                <a:spcPts val="395"/>
              </a:spcBef>
              <a:spcAft>
                <a:spcPts val="0"/>
              </a:spcAft>
              <a:buClr>
                <a:srgbClr val="ED1C24"/>
              </a:buClr>
              <a:buSzPts val="990"/>
              <a:buFont typeface="Helvetica Neue"/>
              <a:buChar char="■"/>
            </a:pPr>
            <a:r>
              <a:rPr b="0" i="0" lang="en-US" sz="1800" u="none" cap="none" strike="noStrike">
                <a:solidFill>
                  <a:srgbClr val="ED1C24"/>
                </a:solidFill>
                <a:latin typeface="Times New Roman"/>
                <a:ea typeface="Times New Roman"/>
                <a:cs typeface="Times New Roman"/>
                <a:sym typeface="Times New Roman"/>
              </a:rPr>
              <a:t>CMOS </a:t>
            </a:r>
            <a:r>
              <a:rPr b="0" i="0" lang="en-US" sz="1800" u="none" cap="none" strike="noStrike">
                <a:solidFill>
                  <a:srgbClr val="363639"/>
                </a:solidFill>
                <a:latin typeface="Times New Roman"/>
                <a:ea typeface="Times New Roman"/>
                <a:cs typeface="Times New Roman"/>
                <a:sym typeface="Times New Roman"/>
              </a:rPr>
              <a:t>(Complementary Metal Oxide Semiconductor) made from  MOSFET transistors</a:t>
            </a:r>
            <a:endParaRPr b="0" i="0" sz="1800" u="none" cap="none" strike="noStrike">
              <a:solidFill>
                <a:schemeClr val="dk1"/>
              </a:solidFill>
              <a:latin typeface="Times New Roman"/>
              <a:ea typeface="Times New Roman"/>
              <a:cs typeface="Times New Roman"/>
              <a:sym typeface="Times New Roman"/>
            </a:endParaRPr>
          </a:p>
          <a:p>
            <a:pPr indent="-205098" lvl="2" marL="1036313" marR="4559" rtl="0" algn="l">
              <a:lnSpc>
                <a:spcPct val="79900"/>
              </a:lnSpc>
              <a:spcBef>
                <a:spcPts val="417"/>
              </a:spcBef>
              <a:spcAft>
                <a:spcPts val="0"/>
              </a:spcAft>
              <a:buClr>
                <a:srgbClr val="554F8C"/>
              </a:buClr>
              <a:buSzPts val="900"/>
              <a:buFont typeface="Helvetica Neue"/>
              <a:buChar char="■"/>
            </a:pPr>
            <a:r>
              <a:rPr b="0" i="0" lang="en-US" sz="1800" u="none" cap="none" strike="noStrike">
                <a:solidFill>
                  <a:srgbClr val="363639"/>
                </a:solidFill>
                <a:latin typeface="Times New Roman"/>
                <a:ea typeface="Times New Roman"/>
                <a:cs typeface="Times New Roman"/>
                <a:sym typeface="Times New Roman"/>
              </a:rPr>
              <a:t>In the modern world, CMOS is the dominate technology used to  construct digital circuit components, especially large-scale integrated  circuits</a:t>
            </a:r>
            <a:endParaRPr b="0" i="0" sz="1800" u="none" cap="none" strike="noStrike">
              <a:solidFill>
                <a:srgbClr val="363639"/>
              </a:solidFill>
              <a:latin typeface="Times New Roman"/>
              <a:ea typeface="Times New Roman"/>
              <a:cs typeface="Times New Roman"/>
              <a:sym typeface="Times New Roman"/>
            </a:endParaRPr>
          </a:p>
          <a:p>
            <a:pPr indent="0" lvl="2" marL="831214" marR="4559" rtl="0" algn="l">
              <a:lnSpc>
                <a:spcPct val="79900"/>
              </a:lnSpc>
              <a:spcBef>
                <a:spcPts val="417"/>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308216" lvl="0" marL="319041" marR="203388" rtl="0" algn="l">
              <a:lnSpc>
                <a:spcPct val="79800"/>
              </a:lnSpc>
              <a:spcBef>
                <a:spcPts val="520"/>
              </a:spcBef>
              <a:spcAft>
                <a:spcPts val="0"/>
              </a:spcAft>
              <a:buClr>
                <a:srgbClr val="554F8C"/>
              </a:buClr>
              <a:buSzPts val="1050"/>
              <a:buFont typeface="Helvetica Neue"/>
              <a:buChar char="■"/>
            </a:pPr>
            <a:r>
              <a:rPr lang="en-US" sz="1800">
                <a:solidFill>
                  <a:srgbClr val="363639"/>
                </a:solidFill>
                <a:latin typeface="Times New Roman"/>
                <a:ea typeface="Times New Roman"/>
                <a:cs typeface="Times New Roman"/>
                <a:sym typeface="Times New Roman"/>
              </a:rPr>
              <a:t>The logic families differ from each other primarily in  output current capability, power dissipation, propagation  delay time, and operating power supply voltage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