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line title, 1 column">
  <p:cSld name="2 line title, 1 colum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sson White.pn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704638" y="128588"/>
            <a:ext cx="276225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33984" y="685800"/>
            <a:ext cx="1046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b="0" i="0" sz="4267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43467" y="2311400"/>
            <a:ext cx="10430933" cy="38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82638" y="2311400"/>
            <a:ext cx="10464800" cy="312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</a:pPr>
            <a:r>
              <a:rPr b="1" lang="en-US" sz="3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UNIT-5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</a:pPr>
            <a:r>
              <a:rPr b="1" lang="en-US" sz="3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Access Memory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</a:pPr>
            <a:r>
              <a:t/>
            </a:r>
            <a:endParaRPr b="1" sz="36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M.K. Srilekha</a:t>
            </a:r>
            <a:endParaRPr sz="2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764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 ECE, SRMIST, KTR</a:t>
            </a:r>
            <a:endParaRPr sz="28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/>
          <p:nvPr>
            <p:ph idx="1" type="body"/>
          </p:nvPr>
        </p:nvSpPr>
        <p:spPr>
          <a:xfrm>
            <a:off x="609600" y="160282"/>
            <a:ext cx="10464800" cy="81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None/>
            </a:pPr>
            <a:r>
              <a:rPr b="1"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Timing waveform for memory </a:t>
            </a:r>
            <a:endParaRPr/>
          </a:p>
        </p:txBody>
      </p:sp>
      <p:sp>
        <p:nvSpPr>
          <p:cNvPr id="391" name="Google Shape;391;p23"/>
          <p:cNvSpPr txBox="1"/>
          <p:nvPr/>
        </p:nvSpPr>
        <p:spPr>
          <a:xfrm>
            <a:off x="609600" y="905774"/>
            <a:ext cx="1092391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operation controlled by external device such as CPU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provides memory control signals to synchronize its internal clocked operation with memory operations.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provides address to the memory.</a:t>
            </a:r>
            <a:endParaRPr/>
          </a:p>
          <a:p>
            <a:pPr indent="-1079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operation time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time: Time to select a word and Read it.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time: Time to complete a Write operation.</a:t>
            </a:r>
            <a:endParaRPr/>
          </a:p>
          <a:p>
            <a:pPr indent="-1079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/>
          <p:nvPr>
            <p:ph idx="1" type="body"/>
          </p:nvPr>
        </p:nvSpPr>
        <p:spPr>
          <a:xfrm>
            <a:off x="609600" y="160282"/>
            <a:ext cx="10464800" cy="81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None/>
            </a:pPr>
            <a:r>
              <a:rPr b="1"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Cont</a:t>
            </a:r>
            <a:endParaRPr b="1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8" name="Google Shape;398;p24"/>
          <p:cNvSpPr txBox="1"/>
          <p:nvPr/>
        </p:nvSpPr>
        <p:spPr>
          <a:xfrm>
            <a:off x="609600" y="905774"/>
            <a:ext cx="1092391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50Mhz CPU 1 clock cycle -20ns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enable read write signal must be activated after the signals in the address lines are stable to avoid destroying of data.</a:t>
            </a:r>
            <a:endParaRPr/>
          </a:p>
        </p:txBody>
      </p:sp>
      <p:pic>
        <p:nvPicPr>
          <p:cNvPr id="399" name="Google Shape;3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885" y="2654423"/>
            <a:ext cx="6251744" cy="3222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3277" y="2583403"/>
            <a:ext cx="5740456" cy="3293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 txBox="1"/>
          <p:nvPr>
            <p:ph idx="1" type="body"/>
          </p:nvPr>
        </p:nvSpPr>
        <p:spPr>
          <a:xfrm>
            <a:off x="609600" y="160282"/>
            <a:ext cx="10464800" cy="81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None/>
            </a:pPr>
            <a:r>
              <a:rPr b="1"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Memory decoding</a:t>
            </a:r>
            <a:endParaRPr/>
          </a:p>
        </p:txBody>
      </p:sp>
      <p:sp>
        <p:nvSpPr>
          <p:cNvPr id="407" name="Google Shape;407;p25"/>
          <p:cNvSpPr txBox="1"/>
          <p:nvPr/>
        </p:nvSpPr>
        <p:spPr>
          <a:xfrm>
            <a:off x="698740" y="862642"/>
            <a:ext cx="11015932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 of m words and n bits m*n binary storage cells.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SRAM stores one bit in its internal latch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S-R Latch associated with 4 transistors.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8" name="Google Shape;4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543" y="2524634"/>
            <a:ext cx="9472473" cy="3618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>
            <p:ph idx="1" type="body"/>
          </p:nvPr>
        </p:nvSpPr>
        <p:spPr>
          <a:xfrm>
            <a:off x="609600" y="160282"/>
            <a:ext cx="10464800" cy="81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98429"/>
              <a:buNone/>
            </a:pPr>
            <a:r>
              <a:rPr b="1"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Capacity of 16 bits in 4 words of 4 bits each</a:t>
            </a:r>
            <a:endParaRPr/>
          </a:p>
        </p:txBody>
      </p:sp>
      <p:pic>
        <p:nvPicPr>
          <p:cNvPr id="415" name="Google Shape;4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054" y="977461"/>
            <a:ext cx="9223899" cy="572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7"/>
          <p:cNvSpPr txBox="1"/>
          <p:nvPr>
            <p:ph idx="1" type="body"/>
          </p:nvPr>
        </p:nvSpPr>
        <p:spPr>
          <a:xfrm>
            <a:off x="609600" y="160282"/>
            <a:ext cx="10464800" cy="81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None/>
            </a:pPr>
            <a:r>
              <a:rPr b="1"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Capacity of 16 bits in 4 words of 4 bits</a:t>
            </a:r>
            <a:endParaRPr/>
          </a:p>
        </p:txBody>
      </p:sp>
      <p:sp>
        <p:nvSpPr>
          <p:cNvPr id="422" name="Google Shape;422;p27"/>
          <p:cNvSpPr txBox="1"/>
          <p:nvPr/>
        </p:nvSpPr>
        <p:spPr>
          <a:xfrm>
            <a:off x="776377" y="905774"/>
            <a:ext cx="10933270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2x4 decoder: Select one of the 4 words enabled with the memory enabled signal.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with 2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words of n bits: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K address lines Kx 2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decoder.</a:t>
            </a:r>
            <a:endParaRPr/>
          </a:p>
          <a:p>
            <a:pPr indent="-1079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3313" y="2823784"/>
            <a:ext cx="27432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"/>
          <p:cNvSpPr txBox="1"/>
          <p:nvPr>
            <p:ph idx="1" type="body"/>
          </p:nvPr>
        </p:nvSpPr>
        <p:spPr>
          <a:xfrm>
            <a:off x="609600" y="160282"/>
            <a:ext cx="10464800" cy="81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None/>
            </a:pPr>
            <a:r>
              <a:rPr b="1"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Address multiplexing</a:t>
            </a:r>
            <a:endParaRPr/>
          </a:p>
        </p:txBody>
      </p:sp>
      <p:sp>
        <p:nvSpPr>
          <p:cNvPr id="430" name="Google Shape;430;p28"/>
          <p:cNvSpPr txBox="1"/>
          <p:nvPr/>
        </p:nvSpPr>
        <p:spPr>
          <a:xfrm>
            <a:off x="776377" y="905774"/>
            <a:ext cx="10933270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DRAM: Large capacity requires large address decoding.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Simple cell structure.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DRAM: A MOS transistor and a capacitor per cell.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SRAM: 6 transistors.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Higher density four times the density of DRAM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capacity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power requirement.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64K = 2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16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bits 256M= 2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28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16 and 28 address input.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>
            <p:ph idx="1" type="body"/>
          </p:nvPr>
        </p:nvSpPr>
        <p:spPr>
          <a:xfrm>
            <a:off x="609600" y="160282"/>
            <a:ext cx="10464800" cy="81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None/>
            </a:pPr>
            <a:r>
              <a:rPr b="1"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Address multiplexing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793630" y="724619"/>
            <a:ext cx="1057598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Multiplexing: Use a small set of address input pins to accommodate address component.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full address is applied in multiple parts at different time.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dimensional array row address first and column address second.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set of pins are used for both parts.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Advantage: Reducing the number of pins for larger memory.</a:t>
            </a:r>
            <a:endParaRPr/>
          </a:p>
        </p:txBody>
      </p:sp>
      <p:pic>
        <p:nvPicPr>
          <p:cNvPr id="438" name="Google Shape;4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974" y="3455726"/>
            <a:ext cx="9911425" cy="3309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09600" y="160282"/>
            <a:ext cx="10464800" cy="81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None/>
            </a:pPr>
            <a:r>
              <a:rPr b="1"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Memory</a:t>
            </a:r>
            <a:endParaRPr b="1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643467" y="762001"/>
            <a:ext cx="10907303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Memory unit – Collection of cells capable of storing large amount of binary information.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Binary information is stored.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information is needed for processing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associated circuits needed to transfer the binary information in and out of the device.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operation- To store the information in the memory.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 operation- To transfer the stored information out of the memory.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09600" y="160282"/>
            <a:ext cx="10464800" cy="81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None/>
            </a:pPr>
            <a:r>
              <a:rPr b="1"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Memory devices</a:t>
            </a:r>
            <a:endParaRPr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643467" y="762001"/>
            <a:ext cx="1082103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type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Random access memory-Read Write memory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Accept the new information for storage to be available for later use.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 only memory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Performs only read operation.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09600" y="160282"/>
            <a:ext cx="10464800" cy="81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None/>
            </a:pPr>
            <a:r>
              <a:rPr b="1"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Random Access memory</a:t>
            </a:r>
            <a:endParaRPr/>
          </a:p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643467" y="762001"/>
            <a:ext cx="10872797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memory unit that stores group of bits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1 byte-8 bits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1 word- 16 bit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Interface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 data input and output line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K address selection line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Control lines indicating direction of transfer.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09600" y="160282"/>
            <a:ext cx="10464800" cy="81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None/>
            </a:pPr>
            <a:r>
              <a:rPr b="1"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Random Access memory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609600" y="1271648"/>
            <a:ext cx="1086065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Addressing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word is assigned to address.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bit address- 0- 2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word.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Kilo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Mega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Giga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decoder accepts an address and is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used to select specified word. </a:t>
            </a:r>
            <a:endParaRPr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6824709" y="1977399"/>
            <a:ext cx="4064000" cy="4267200"/>
            <a:chOff x="2784" y="1008"/>
            <a:chExt cx="2560" cy="2688"/>
          </a:xfrm>
        </p:grpSpPr>
        <p:sp>
          <p:nvSpPr>
            <p:cNvPr id="124" name="Google Shape;124;p18"/>
            <p:cNvSpPr/>
            <p:nvPr/>
          </p:nvSpPr>
          <p:spPr>
            <a:xfrm>
              <a:off x="3953" y="1556"/>
              <a:ext cx="1236" cy="1495"/>
            </a:xfrm>
            <a:custGeom>
              <a:rect b="b" l="l" r="r" t="t"/>
              <a:pathLst>
                <a:path extrusionOk="0" h="1495" w="1236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485"/>
                  </a:lnTo>
                  <a:lnTo>
                    <a:pt x="1" y="1488"/>
                  </a:lnTo>
                  <a:lnTo>
                    <a:pt x="7" y="1493"/>
                  </a:lnTo>
                  <a:lnTo>
                    <a:pt x="10" y="1495"/>
                  </a:lnTo>
                  <a:lnTo>
                    <a:pt x="1226" y="1495"/>
                  </a:lnTo>
                  <a:lnTo>
                    <a:pt x="1229" y="1493"/>
                  </a:lnTo>
                  <a:lnTo>
                    <a:pt x="1234" y="1488"/>
                  </a:lnTo>
                  <a:lnTo>
                    <a:pt x="1236" y="1485"/>
                  </a:lnTo>
                  <a:lnTo>
                    <a:pt x="1236" y="10"/>
                  </a:lnTo>
                  <a:lnTo>
                    <a:pt x="1234" y="7"/>
                  </a:lnTo>
                  <a:lnTo>
                    <a:pt x="1229" y="1"/>
                  </a:lnTo>
                  <a:lnTo>
                    <a:pt x="1226" y="0"/>
                  </a:lnTo>
                  <a:lnTo>
                    <a:pt x="1222" y="0"/>
                  </a:lnTo>
                  <a:lnTo>
                    <a:pt x="14" y="0"/>
                  </a:lnTo>
                  <a:lnTo>
                    <a:pt x="14" y="28"/>
                  </a:lnTo>
                  <a:lnTo>
                    <a:pt x="1222" y="28"/>
                  </a:lnTo>
                  <a:lnTo>
                    <a:pt x="1208" y="14"/>
                  </a:lnTo>
                  <a:lnTo>
                    <a:pt x="1208" y="1481"/>
                  </a:lnTo>
                  <a:lnTo>
                    <a:pt x="1222" y="1467"/>
                  </a:lnTo>
                  <a:lnTo>
                    <a:pt x="14" y="1467"/>
                  </a:lnTo>
                  <a:lnTo>
                    <a:pt x="28" y="1481"/>
                  </a:lnTo>
                  <a:lnTo>
                    <a:pt x="28" y="14"/>
                  </a:lnTo>
                  <a:lnTo>
                    <a:pt x="14" y="28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4491" y="1216"/>
              <a:ext cx="28" cy="319"/>
            </a:xfrm>
            <a:custGeom>
              <a:rect b="b" l="l" r="r" t="t"/>
              <a:pathLst>
                <a:path extrusionOk="0" h="319" w="28">
                  <a:moveTo>
                    <a:pt x="28" y="13"/>
                  </a:moveTo>
                  <a:lnTo>
                    <a:pt x="28" y="9"/>
                  </a:lnTo>
                  <a:lnTo>
                    <a:pt x="27" y="7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310"/>
                  </a:lnTo>
                  <a:lnTo>
                    <a:pt x="2" y="312"/>
                  </a:lnTo>
                  <a:lnTo>
                    <a:pt x="7" y="318"/>
                  </a:lnTo>
                  <a:lnTo>
                    <a:pt x="10" y="319"/>
                  </a:lnTo>
                  <a:lnTo>
                    <a:pt x="18" y="319"/>
                  </a:lnTo>
                  <a:lnTo>
                    <a:pt x="21" y="318"/>
                  </a:lnTo>
                  <a:lnTo>
                    <a:pt x="27" y="312"/>
                  </a:lnTo>
                  <a:lnTo>
                    <a:pt x="28" y="310"/>
                  </a:lnTo>
                  <a:lnTo>
                    <a:pt x="28" y="305"/>
                  </a:lnTo>
                  <a:lnTo>
                    <a:pt x="2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459" y="1465"/>
              <a:ext cx="92" cy="91"/>
            </a:xfrm>
            <a:custGeom>
              <a:rect b="b" l="l" r="r" t="t"/>
              <a:pathLst>
                <a:path extrusionOk="0" h="91" w="92">
                  <a:moveTo>
                    <a:pt x="92" y="0"/>
                  </a:moveTo>
                  <a:lnTo>
                    <a:pt x="46" y="91"/>
                  </a:lnTo>
                  <a:lnTo>
                    <a:pt x="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4446" y="1451"/>
              <a:ext cx="119" cy="119"/>
            </a:xfrm>
            <a:custGeom>
              <a:rect b="b" l="l" r="r" t="t"/>
              <a:pathLst>
                <a:path extrusionOk="0" h="119" w="119">
                  <a:moveTo>
                    <a:pt x="105" y="28"/>
                  </a:moveTo>
                  <a:lnTo>
                    <a:pt x="92" y="8"/>
                  </a:lnTo>
                  <a:lnTo>
                    <a:pt x="47" y="99"/>
                  </a:lnTo>
                  <a:lnTo>
                    <a:pt x="72" y="99"/>
                  </a:lnTo>
                  <a:lnTo>
                    <a:pt x="26" y="8"/>
                  </a:lnTo>
                  <a:lnTo>
                    <a:pt x="13" y="28"/>
                  </a:lnTo>
                  <a:lnTo>
                    <a:pt x="105" y="28"/>
                  </a:lnTo>
                  <a:lnTo>
                    <a:pt x="10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1" y="19"/>
                  </a:lnTo>
                  <a:lnTo>
                    <a:pt x="47" y="111"/>
                  </a:lnTo>
                  <a:lnTo>
                    <a:pt x="48" y="113"/>
                  </a:lnTo>
                  <a:lnTo>
                    <a:pt x="49" y="115"/>
                  </a:lnTo>
                  <a:lnTo>
                    <a:pt x="54" y="117"/>
                  </a:lnTo>
                  <a:lnTo>
                    <a:pt x="56" y="119"/>
                  </a:lnTo>
                  <a:lnTo>
                    <a:pt x="60" y="119"/>
                  </a:lnTo>
                  <a:lnTo>
                    <a:pt x="63" y="117"/>
                  </a:lnTo>
                  <a:lnTo>
                    <a:pt x="67" y="116"/>
                  </a:lnTo>
                  <a:lnTo>
                    <a:pt x="69" y="115"/>
                  </a:lnTo>
                  <a:lnTo>
                    <a:pt x="72" y="111"/>
                  </a:lnTo>
                  <a:lnTo>
                    <a:pt x="117" y="19"/>
                  </a:lnTo>
                  <a:lnTo>
                    <a:pt x="119" y="18"/>
                  </a:lnTo>
                  <a:lnTo>
                    <a:pt x="119" y="14"/>
                  </a:lnTo>
                  <a:lnTo>
                    <a:pt x="119" y="10"/>
                  </a:lnTo>
                  <a:lnTo>
                    <a:pt x="117" y="7"/>
                  </a:lnTo>
                  <a:lnTo>
                    <a:pt x="114" y="4"/>
                  </a:lnTo>
                  <a:lnTo>
                    <a:pt x="112" y="1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105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3936" y="1008"/>
              <a:ext cx="129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 Data Input Lines</a:t>
              </a:r>
              <a:endParaRPr b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2784" y="1728"/>
              <a:ext cx="110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 Address Lines</a:t>
              </a:r>
              <a:endParaRPr b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3423" y="2071"/>
              <a:ext cx="488" cy="28"/>
            </a:xfrm>
            <a:custGeom>
              <a:rect b="b" l="l" r="r" t="t"/>
              <a:pathLst>
                <a:path extrusionOk="0" h="28" w="488">
                  <a:moveTo>
                    <a:pt x="14" y="0"/>
                  </a:moveTo>
                  <a:lnTo>
                    <a:pt x="10" y="0"/>
                  </a:lnTo>
                  <a:lnTo>
                    <a:pt x="7" y="1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7" y="26"/>
                  </a:lnTo>
                  <a:lnTo>
                    <a:pt x="10" y="28"/>
                  </a:lnTo>
                  <a:lnTo>
                    <a:pt x="479" y="28"/>
                  </a:lnTo>
                  <a:lnTo>
                    <a:pt x="482" y="26"/>
                  </a:lnTo>
                  <a:lnTo>
                    <a:pt x="487" y="21"/>
                  </a:lnTo>
                  <a:lnTo>
                    <a:pt x="488" y="18"/>
                  </a:lnTo>
                  <a:lnTo>
                    <a:pt x="488" y="10"/>
                  </a:lnTo>
                  <a:lnTo>
                    <a:pt x="487" y="7"/>
                  </a:lnTo>
                  <a:lnTo>
                    <a:pt x="482" y="1"/>
                  </a:lnTo>
                  <a:lnTo>
                    <a:pt x="479" y="0"/>
                  </a:lnTo>
                  <a:lnTo>
                    <a:pt x="47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3841" y="2039"/>
              <a:ext cx="90" cy="91"/>
            </a:xfrm>
            <a:custGeom>
              <a:rect b="b" l="l" r="r" t="t"/>
              <a:pathLst>
                <a:path extrusionOk="0" h="91" w="90">
                  <a:moveTo>
                    <a:pt x="0" y="0"/>
                  </a:moveTo>
                  <a:lnTo>
                    <a:pt x="90" y="46"/>
                  </a:lnTo>
                  <a:lnTo>
                    <a:pt x="0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3827" y="2025"/>
              <a:ext cx="118" cy="119"/>
            </a:xfrm>
            <a:custGeom>
              <a:rect b="b" l="l" r="r" t="t"/>
              <a:pathLst>
                <a:path extrusionOk="0" h="119" w="118">
                  <a:moveTo>
                    <a:pt x="28" y="14"/>
                  </a:moveTo>
                  <a:lnTo>
                    <a:pt x="7" y="26"/>
                  </a:lnTo>
                  <a:lnTo>
                    <a:pt x="97" y="72"/>
                  </a:lnTo>
                  <a:lnTo>
                    <a:pt x="97" y="47"/>
                  </a:lnTo>
                  <a:lnTo>
                    <a:pt x="7" y="93"/>
                  </a:lnTo>
                  <a:lnTo>
                    <a:pt x="28" y="105"/>
                  </a:lnTo>
                  <a:lnTo>
                    <a:pt x="28" y="14"/>
                  </a:lnTo>
                  <a:lnTo>
                    <a:pt x="0" y="14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12"/>
                  </a:lnTo>
                  <a:lnTo>
                    <a:pt x="4" y="115"/>
                  </a:lnTo>
                  <a:lnTo>
                    <a:pt x="7" y="116"/>
                  </a:lnTo>
                  <a:lnTo>
                    <a:pt x="10" y="119"/>
                  </a:lnTo>
                  <a:lnTo>
                    <a:pt x="12" y="119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111" y="72"/>
                  </a:lnTo>
                  <a:lnTo>
                    <a:pt x="111" y="71"/>
                  </a:lnTo>
                  <a:lnTo>
                    <a:pt x="114" y="69"/>
                  </a:lnTo>
                  <a:lnTo>
                    <a:pt x="116" y="67"/>
                  </a:lnTo>
                  <a:lnTo>
                    <a:pt x="118" y="62"/>
                  </a:lnTo>
                  <a:lnTo>
                    <a:pt x="118" y="58"/>
                  </a:lnTo>
                  <a:lnTo>
                    <a:pt x="118" y="56"/>
                  </a:lnTo>
                  <a:lnTo>
                    <a:pt x="115" y="53"/>
                  </a:lnTo>
                  <a:lnTo>
                    <a:pt x="114" y="50"/>
                  </a:lnTo>
                  <a:lnTo>
                    <a:pt x="111" y="47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8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2976" y="2400"/>
              <a:ext cx="35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Read</a:t>
              </a:r>
              <a:endParaRPr b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3423" y="2487"/>
              <a:ext cx="509" cy="28"/>
            </a:xfrm>
            <a:custGeom>
              <a:rect b="b" l="l" r="r" t="t"/>
              <a:pathLst>
                <a:path extrusionOk="0" h="28" w="509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7" y="27"/>
                  </a:lnTo>
                  <a:lnTo>
                    <a:pt x="10" y="28"/>
                  </a:lnTo>
                  <a:lnTo>
                    <a:pt x="500" y="28"/>
                  </a:lnTo>
                  <a:lnTo>
                    <a:pt x="502" y="27"/>
                  </a:lnTo>
                  <a:lnTo>
                    <a:pt x="508" y="21"/>
                  </a:lnTo>
                  <a:lnTo>
                    <a:pt x="509" y="18"/>
                  </a:lnTo>
                  <a:lnTo>
                    <a:pt x="509" y="10"/>
                  </a:lnTo>
                  <a:lnTo>
                    <a:pt x="508" y="7"/>
                  </a:lnTo>
                  <a:lnTo>
                    <a:pt x="502" y="2"/>
                  </a:lnTo>
                  <a:lnTo>
                    <a:pt x="500" y="0"/>
                  </a:lnTo>
                  <a:lnTo>
                    <a:pt x="49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3862" y="2457"/>
              <a:ext cx="91" cy="90"/>
            </a:xfrm>
            <a:custGeom>
              <a:rect b="b" l="l" r="r" t="t"/>
              <a:pathLst>
                <a:path extrusionOk="0" h="90" w="91">
                  <a:moveTo>
                    <a:pt x="0" y="0"/>
                  </a:moveTo>
                  <a:lnTo>
                    <a:pt x="91" y="44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3848" y="2443"/>
              <a:ext cx="119" cy="118"/>
            </a:xfrm>
            <a:custGeom>
              <a:rect b="b" l="l" r="r" t="t"/>
              <a:pathLst>
                <a:path extrusionOk="0" h="118" w="119">
                  <a:moveTo>
                    <a:pt x="27" y="14"/>
                  </a:moveTo>
                  <a:lnTo>
                    <a:pt x="8" y="26"/>
                  </a:lnTo>
                  <a:lnTo>
                    <a:pt x="99" y="71"/>
                  </a:lnTo>
                  <a:lnTo>
                    <a:pt x="99" y="46"/>
                  </a:lnTo>
                  <a:lnTo>
                    <a:pt x="8" y="91"/>
                  </a:lnTo>
                  <a:lnTo>
                    <a:pt x="27" y="104"/>
                  </a:lnTo>
                  <a:lnTo>
                    <a:pt x="27" y="14"/>
                  </a:lnTo>
                  <a:lnTo>
                    <a:pt x="0" y="1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4" y="114"/>
                  </a:lnTo>
                  <a:lnTo>
                    <a:pt x="5" y="115"/>
                  </a:lnTo>
                  <a:lnTo>
                    <a:pt x="9" y="116"/>
                  </a:lnTo>
                  <a:lnTo>
                    <a:pt x="12" y="118"/>
                  </a:lnTo>
                  <a:lnTo>
                    <a:pt x="16" y="118"/>
                  </a:lnTo>
                  <a:lnTo>
                    <a:pt x="19" y="116"/>
                  </a:lnTo>
                  <a:lnTo>
                    <a:pt x="111" y="71"/>
                  </a:lnTo>
                  <a:lnTo>
                    <a:pt x="113" y="69"/>
                  </a:lnTo>
                  <a:lnTo>
                    <a:pt x="116" y="68"/>
                  </a:lnTo>
                  <a:lnTo>
                    <a:pt x="117" y="64"/>
                  </a:lnTo>
                  <a:lnTo>
                    <a:pt x="119" y="61"/>
                  </a:lnTo>
                  <a:lnTo>
                    <a:pt x="119" y="57"/>
                  </a:lnTo>
                  <a:lnTo>
                    <a:pt x="117" y="54"/>
                  </a:lnTo>
                  <a:lnTo>
                    <a:pt x="116" y="50"/>
                  </a:lnTo>
                  <a:lnTo>
                    <a:pt x="115" y="47"/>
                  </a:lnTo>
                  <a:lnTo>
                    <a:pt x="111" y="46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2976" y="2688"/>
              <a:ext cx="39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Write</a:t>
              </a:r>
              <a:endParaRPr b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423" y="2779"/>
              <a:ext cx="509" cy="28"/>
            </a:xfrm>
            <a:custGeom>
              <a:rect b="b" l="l" r="r" t="t"/>
              <a:pathLst>
                <a:path extrusionOk="0" h="28" w="509">
                  <a:moveTo>
                    <a:pt x="14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7" y="27"/>
                  </a:lnTo>
                  <a:lnTo>
                    <a:pt x="10" y="28"/>
                  </a:lnTo>
                  <a:lnTo>
                    <a:pt x="500" y="28"/>
                  </a:lnTo>
                  <a:lnTo>
                    <a:pt x="502" y="27"/>
                  </a:lnTo>
                  <a:lnTo>
                    <a:pt x="508" y="21"/>
                  </a:lnTo>
                  <a:lnTo>
                    <a:pt x="509" y="18"/>
                  </a:lnTo>
                  <a:lnTo>
                    <a:pt x="509" y="10"/>
                  </a:lnTo>
                  <a:lnTo>
                    <a:pt x="508" y="7"/>
                  </a:lnTo>
                  <a:lnTo>
                    <a:pt x="502" y="2"/>
                  </a:lnTo>
                  <a:lnTo>
                    <a:pt x="500" y="0"/>
                  </a:lnTo>
                  <a:lnTo>
                    <a:pt x="495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3862" y="2749"/>
              <a:ext cx="91" cy="90"/>
            </a:xfrm>
            <a:custGeom>
              <a:rect b="b" l="l" r="r" t="t"/>
              <a:pathLst>
                <a:path extrusionOk="0" h="90" w="91">
                  <a:moveTo>
                    <a:pt x="0" y="0"/>
                  </a:moveTo>
                  <a:lnTo>
                    <a:pt x="91" y="44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3848" y="2735"/>
              <a:ext cx="119" cy="118"/>
            </a:xfrm>
            <a:custGeom>
              <a:rect b="b" l="l" r="r" t="t"/>
              <a:pathLst>
                <a:path extrusionOk="0" h="118" w="119">
                  <a:moveTo>
                    <a:pt x="27" y="14"/>
                  </a:moveTo>
                  <a:lnTo>
                    <a:pt x="8" y="26"/>
                  </a:lnTo>
                  <a:lnTo>
                    <a:pt x="99" y="71"/>
                  </a:lnTo>
                  <a:lnTo>
                    <a:pt x="99" y="46"/>
                  </a:lnTo>
                  <a:lnTo>
                    <a:pt x="8" y="91"/>
                  </a:lnTo>
                  <a:lnTo>
                    <a:pt x="27" y="104"/>
                  </a:lnTo>
                  <a:lnTo>
                    <a:pt x="27" y="14"/>
                  </a:lnTo>
                  <a:lnTo>
                    <a:pt x="0" y="1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4" y="114"/>
                  </a:lnTo>
                  <a:lnTo>
                    <a:pt x="5" y="115"/>
                  </a:lnTo>
                  <a:lnTo>
                    <a:pt x="9" y="116"/>
                  </a:lnTo>
                  <a:lnTo>
                    <a:pt x="12" y="118"/>
                  </a:lnTo>
                  <a:lnTo>
                    <a:pt x="16" y="118"/>
                  </a:lnTo>
                  <a:lnTo>
                    <a:pt x="19" y="116"/>
                  </a:lnTo>
                  <a:lnTo>
                    <a:pt x="111" y="71"/>
                  </a:lnTo>
                  <a:lnTo>
                    <a:pt x="113" y="69"/>
                  </a:lnTo>
                  <a:lnTo>
                    <a:pt x="116" y="68"/>
                  </a:lnTo>
                  <a:lnTo>
                    <a:pt x="117" y="64"/>
                  </a:lnTo>
                  <a:lnTo>
                    <a:pt x="119" y="61"/>
                  </a:lnTo>
                  <a:lnTo>
                    <a:pt x="119" y="57"/>
                  </a:lnTo>
                  <a:lnTo>
                    <a:pt x="117" y="54"/>
                  </a:lnTo>
                  <a:lnTo>
                    <a:pt x="116" y="50"/>
                  </a:lnTo>
                  <a:lnTo>
                    <a:pt x="115" y="47"/>
                  </a:lnTo>
                  <a:lnTo>
                    <a:pt x="111" y="46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4471" y="3030"/>
              <a:ext cx="27" cy="383"/>
            </a:xfrm>
            <a:custGeom>
              <a:rect b="b" l="l" r="r" t="t"/>
              <a:pathLst>
                <a:path extrusionOk="0" h="383" w="27">
                  <a:moveTo>
                    <a:pt x="27" y="14"/>
                  </a:moveTo>
                  <a:lnTo>
                    <a:pt x="27" y="10"/>
                  </a:lnTo>
                  <a:lnTo>
                    <a:pt x="26" y="7"/>
                  </a:lnTo>
                  <a:lnTo>
                    <a:pt x="20" y="1"/>
                  </a:lnTo>
                  <a:lnTo>
                    <a:pt x="18" y="0"/>
                  </a:lnTo>
                  <a:lnTo>
                    <a:pt x="9" y="0"/>
                  </a:lnTo>
                  <a:lnTo>
                    <a:pt x="6" y="1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374"/>
                  </a:lnTo>
                  <a:lnTo>
                    <a:pt x="1" y="376"/>
                  </a:lnTo>
                  <a:lnTo>
                    <a:pt x="6" y="382"/>
                  </a:lnTo>
                  <a:lnTo>
                    <a:pt x="9" y="383"/>
                  </a:lnTo>
                  <a:lnTo>
                    <a:pt x="18" y="383"/>
                  </a:lnTo>
                  <a:lnTo>
                    <a:pt x="20" y="382"/>
                  </a:lnTo>
                  <a:lnTo>
                    <a:pt x="26" y="376"/>
                  </a:lnTo>
                  <a:lnTo>
                    <a:pt x="27" y="374"/>
                  </a:lnTo>
                  <a:lnTo>
                    <a:pt x="27" y="369"/>
                  </a:lnTo>
                  <a:lnTo>
                    <a:pt x="2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439" y="3341"/>
              <a:ext cx="91" cy="92"/>
            </a:xfrm>
            <a:custGeom>
              <a:rect b="b" l="l" r="r" t="t"/>
              <a:pathLst>
                <a:path extrusionOk="0" h="92" w="91">
                  <a:moveTo>
                    <a:pt x="91" y="0"/>
                  </a:moveTo>
                  <a:lnTo>
                    <a:pt x="45" y="92"/>
                  </a:lnTo>
                  <a:lnTo>
                    <a:pt x="0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4425" y="3327"/>
              <a:ext cx="119" cy="119"/>
            </a:xfrm>
            <a:custGeom>
              <a:rect b="b" l="l" r="r" t="t"/>
              <a:pathLst>
                <a:path extrusionOk="0" h="119" w="119">
                  <a:moveTo>
                    <a:pt x="105" y="28"/>
                  </a:moveTo>
                  <a:lnTo>
                    <a:pt x="93" y="9"/>
                  </a:lnTo>
                  <a:lnTo>
                    <a:pt x="47" y="100"/>
                  </a:lnTo>
                  <a:lnTo>
                    <a:pt x="72" y="100"/>
                  </a:lnTo>
                  <a:lnTo>
                    <a:pt x="26" y="9"/>
                  </a:lnTo>
                  <a:lnTo>
                    <a:pt x="14" y="28"/>
                  </a:lnTo>
                  <a:lnTo>
                    <a:pt x="105" y="28"/>
                  </a:lnTo>
                  <a:lnTo>
                    <a:pt x="10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4" y="5"/>
                  </a:lnTo>
                  <a:lnTo>
                    <a:pt x="3" y="6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0"/>
                  </a:lnTo>
                  <a:lnTo>
                    <a:pt x="47" y="111"/>
                  </a:lnTo>
                  <a:lnTo>
                    <a:pt x="48" y="114"/>
                  </a:lnTo>
                  <a:lnTo>
                    <a:pt x="50" y="115"/>
                  </a:lnTo>
                  <a:lnTo>
                    <a:pt x="54" y="118"/>
                  </a:lnTo>
                  <a:lnTo>
                    <a:pt x="57" y="119"/>
                  </a:lnTo>
                  <a:lnTo>
                    <a:pt x="61" y="119"/>
                  </a:lnTo>
                  <a:lnTo>
                    <a:pt x="64" y="118"/>
                  </a:lnTo>
                  <a:lnTo>
                    <a:pt x="68" y="117"/>
                  </a:lnTo>
                  <a:lnTo>
                    <a:pt x="69" y="115"/>
                  </a:lnTo>
                  <a:lnTo>
                    <a:pt x="72" y="111"/>
                  </a:lnTo>
                  <a:lnTo>
                    <a:pt x="117" y="20"/>
                  </a:lnTo>
                  <a:lnTo>
                    <a:pt x="119" y="18"/>
                  </a:lnTo>
                  <a:lnTo>
                    <a:pt x="119" y="14"/>
                  </a:lnTo>
                  <a:lnTo>
                    <a:pt x="119" y="10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2"/>
                  </a:lnTo>
                  <a:lnTo>
                    <a:pt x="109" y="0"/>
                  </a:lnTo>
                  <a:lnTo>
                    <a:pt x="105" y="0"/>
                  </a:lnTo>
                  <a:lnTo>
                    <a:pt x="105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3936" y="3504"/>
              <a:ext cx="140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 Data Output Lines</a:t>
              </a:r>
              <a:endParaRPr b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191" y="1652"/>
              <a:ext cx="58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 b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4191" y="1797"/>
              <a:ext cx="42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Unit</a:t>
              </a:r>
              <a:endParaRPr b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4212" y="2031"/>
              <a:ext cx="64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1" baseline="3000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b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Words</a:t>
              </a:r>
              <a:endParaRPr b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4032" y="2208"/>
              <a:ext cx="11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 Bits per Word</a:t>
              </a:r>
              <a:endParaRPr b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4414" y="3161"/>
              <a:ext cx="120" cy="121"/>
            </a:xfrm>
            <a:custGeom>
              <a:rect b="b" l="l" r="r" t="t"/>
              <a:pathLst>
                <a:path extrusionOk="0" h="121" w="120">
                  <a:moveTo>
                    <a:pt x="14" y="3"/>
                  </a:moveTo>
                  <a:lnTo>
                    <a:pt x="11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106" y="118"/>
                  </a:lnTo>
                  <a:lnTo>
                    <a:pt x="109" y="121"/>
                  </a:lnTo>
                  <a:lnTo>
                    <a:pt x="115" y="121"/>
                  </a:lnTo>
                  <a:lnTo>
                    <a:pt x="117" y="118"/>
                  </a:lnTo>
                  <a:lnTo>
                    <a:pt x="120" y="115"/>
                  </a:lnTo>
                  <a:lnTo>
                    <a:pt x="120" y="110"/>
                  </a:lnTo>
                  <a:lnTo>
                    <a:pt x="117" y="107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4441" y="1290"/>
              <a:ext cx="121" cy="122"/>
            </a:xfrm>
            <a:custGeom>
              <a:rect b="b" l="l" r="r" t="t"/>
              <a:pathLst>
                <a:path extrusionOk="0" h="122" w="121">
                  <a:moveTo>
                    <a:pt x="14" y="3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107" y="119"/>
                  </a:lnTo>
                  <a:lnTo>
                    <a:pt x="110" y="122"/>
                  </a:lnTo>
                  <a:lnTo>
                    <a:pt x="115" y="122"/>
                  </a:lnTo>
                  <a:lnTo>
                    <a:pt x="118" y="119"/>
                  </a:lnTo>
                  <a:lnTo>
                    <a:pt x="121" y="117"/>
                  </a:lnTo>
                  <a:lnTo>
                    <a:pt x="121" y="111"/>
                  </a:lnTo>
                  <a:lnTo>
                    <a:pt x="118" y="108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3582" y="2021"/>
              <a:ext cx="122" cy="120"/>
            </a:xfrm>
            <a:custGeom>
              <a:rect b="b" l="l" r="r" t="t"/>
              <a:pathLst>
                <a:path extrusionOk="0" h="120" w="122">
                  <a:moveTo>
                    <a:pt x="14" y="3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108" y="118"/>
                  </a:lnTo>
                  <a:lnTo>
                    <a:pt x="111" y="120"/>
                  </a:lnTo>
                  <a:lnTo>
                    <a:pt x="116" y="120"/>
                  </a:lnTo>
                  <a:lnTo>
                    <a:pt x="119" y="118"/>
                  </a:lnTo>
                  <a:lnTo>
                    <a:pt x="122" y="115"/>
                  </a:lnTo>
                  <a:lnTo>
                    <a:pt x="122" y="109"/>
                  </a:lnTo>
                  <a:lnTo>
                    <a:pt x="119" y="107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561" y="2438"/>
              <a:ext cx="121" cy="121"/>
            </a:xfrm>
            <a:custGeom>
              <a:rect b="b" l="l" r="r" t="t"/>
              <a:pathLst>
                <a:path extrusionOk="0" h="121" w="121">
                  <a:moveTo>
                    <a:pt x="14" y="2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107" y="119"/>
                  </a:lnTo>
                  <a:lnTo>
                    <a:pt x="110" y="121"/>
                  </a:lnTo>
                  <a:lnTo>
                    <a:pt x="115" y="121"/>
                  </a:lnTo>
                  <a:lnTo>
                    <a:pt x="118" y="119"/>
                  </a:lnTo>
                  <a:lnTo>
                    <a:pt x="121" y="116"/>
                  </a:lnTo>
                  <a:lnTo>
                    <a:pt x="121" y="110"/>
                  </a:lnTo>
                  <a:lnTo>
                    <a:pt x="118" y="108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561" y="2730"/>
              <a:ext cx="121" cy="121"/>
            </a:xfrm>
            <a:custGeom>
              <a:rect b="b" l="l" r="r" t="t"/>
              <a:pathLst>
                <a:path extrusionOk="0" h="121" w="121">
                  <a:moveTo>
                    <a:pt x="14" y="2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107" y="119"/>
                  </a:lnTo>
                  <a:lnTo>
                    <a:pt x="110" y="121"/>
                  </a:lnTo>
                  <a:lnTo>
                    <a:pt x="115" y="121"/>
                  </a:lnTo>
                  <a:lnTo>
                    <a:pt x="118" y="119"/>
                  </a:lnTo>
                  <a:lnTo>
                    <a:pt x="121" y="116"/>
                  </a:lnTo>
                  <a:lnTo>
                    <a:pt x="121" y="110"/>
                  </a:lnTo>
                  <a:lnTo>
                    <a:pt x="118" y="108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648" y="1872"/>
              <a:ext cx="8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 b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3648" y="2256"/>
              <a:ext cx="8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3648" y="2592"/>
              <a:ext cx="8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547" y="1258"/>
              <a:ext cx="8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4547" y="3114"/>
              <a:ext cx="8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0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609600" y="160282"/>
            <a:ext cx="10464800" cy="81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None/>
            </a:pPr>
            <a:r>
              <a:rPr b="1"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Cont</a:t>
            </a:r>
            <a:endParaRPr b="1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698740" y="867973"/>
            <a:ext cx="8991791" cy="3069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1K word of 16 bits= 2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bytes= 2048 bytes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  <a:endParaRPr/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memory with 3 address bits &amp; 8 data bits has: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= 3 and n = 8 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8 addresses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labeled 0 to 7.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8 words of 8-bit data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19"/>
          <p:cNvGrpSpPr/>
          <p:nvPr/>
        </p:nvGrpSpPr>
        <p:grpSpPr>
          <a:xfrm>
            <a:off x="6862439" y="2290440"/>
            <a:ext cx="4527611" cy="3819800"/>
            <a:chOff x="2640" y="1200"/>
            <a:chExt cx="2880" cy="2441"/>
          </a:xfrm>
        </p:grpSpPr>
        <p:sp>
          <p:nvSpPr>
            <p:cNvPr id="167" name="Google Shape;167;p19"/>
            <p:cNvSpPr/>
            <p:nvPr/>
          </p:nvSpPr>
          <p:spPr>
            <a:xfrm>
              <a:off x="2753" y="1219"/>
              <a:ext cx="1424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 Address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4062" y="1219"/>
              <a:ext cx="47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2759" y="1445"/>
              <a:ext cx="138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Binary   Decimal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4086" y="1445"/>
              <a:ext cx="47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4542" y="1219"/>
              <a:ext cx="751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4560" y="1445"/>
              <a:ext cx="662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Content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5154" y="1445"/>
              <a:ext cx="47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2640" y="120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5" name="Google Shape;175;p19"/>
            <p:cNvCxnSpPr/>
            <p:nvPr/>
          </p:nvCxnSpPr>
          <p:spPr>
            <a:xfrm>
              <a:off x="2640" y="1200"/>
              <a:ext cx="11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9"/>
            <p:cNvCxnSpPr/>
            <p:nvPr/>
          </p:nvCxnSpPr>
          <p:spPr>
            <a:xfrm>
              <a:off x="2640" y="1200"/>
              <a:ext cx="1" cy="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" name="Google Shape;177;p19"/>
            <p:cNvSpPr/>
            <p:nvPr/>
          </p:nvSpPr>
          <p:spPr>
            <a:xfrm>
              <a:off x="2640" y="1200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8" name="Google Shape;178;p19"/>
            <p:cNvCxnSpPr/>
            <p:nvPr/>
          </p:nvCxnSpPr>
          <p:spPr>
            <a:xfrm>
              <a:off x="2640" y="1200"/>
              <a:ext cx="11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9"/>
            <p:cNvCxnSpPr/>
            <p:nvPr/>
          </p:nvCxnSpPr>
          <p:spPr>
            <a:xfrm>
              <a:off x="2640" y="1200"/>
              <a:ext cx="1" cy="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" name="Google Shape;180;p19"/>
            <p:cNvSpPr/>
            <p:nvPr/>
          </p:nvSpPr>
          <p:spPr>
            <a:xfrm>
              <a:off x="2651" y="1200"/>
              <a:ext cx="154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1" name="Google Shape;181;p19"/>
            <p:cNvCxnSpPr/>
            <p:nvPr/>
          </p:nvCxnSpPr>
          <p:spPr>
            <a:xfrm>
              <a:off x="2651" y="1200"/>
              <a:ext cx="1548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Google Shape;182;p19"/>
            <p:cNvSpPr/>
            <p:nvPr/>
          </p:nvSpPr>
          <p:spPr>
            <a:xfrm>
              <a:off x="4199" y="1200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3" name="Google Shape;183;p19"/>
            <p:cNvCxnSpPr/>
            <p:nvPr/>
          </p:nvCxnSpPr>
          <p:spPr>
            <a:xfrm>
              <a:off x="4199" y="1200"/>
              <a:ext cx="9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9"/>
            <p:cNvCxnSpPr/>
            <p:nvPr/>
          </p:nvCxnSpPr>
          <p:spPr>
            <a:xfrm>
              <a:off x="4199" y="1200"/>
              <a:ext cx="0" cy="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" name="Google Shape;185;p19"/>
            <p:cNvSpPr/>
            <p:nvPr/>
          </p:nvSpPr>
          <p:spPr>
            <a:xfrm>
              <a:off x="4208" y="1200"/>
              <a:ext cx="130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6" name="Google Shape;186;p19"/>
            <p:cNvCxnSpPr/>
            <p:nvPr/>
          </p:nvCxnSpPr>
          <p:spPr>
            <a:xfrm>
              <a:off x="4208" y="1200"/>
              <a:ext cx="130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" name="Google Shape;187;p19"/>
            <p:cNvSpPr/>
            <p:nvPr/>
          </p:nvSpPr>
          <p:spPr>
            <a:xfrm>
              <a:off x="5510" y="1200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8" name="Google Shape;188;p19"/>
            <p:cNvCxnSpPr/>
            <p:nvPr/>
          </p:nvCxnSpPr>
          <p:spPr>
            <a:xfrm>
              <a:off x="5510" y="1200"/>
              <a:ext cx="1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9"/>
            <p:cNvCxnSpPr/>
            <p:nvPr/>
          </p:nvCxnSpPr>
          <p:spPr>
            <a:xfrm>
              <a:off x="5510" y="1200"/>
              <a:ext cx="1" cy="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" name="Google Shape;190;p19"/>
            <p:cNvSpPr/>
            <p:nvPr/>
          </p:nvSpPr>
          <p:spPr>
            <a:xfrm>
              <a:off x="5510" y="1200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1" name="Google Shape;191;p19"/>
            <p:cNvCxnSpPr/>
            <p:nvPr/>
          </p:nvCxnSpPr>
          <p:spPr>
            <a:xfrm>
              <a:off x="5510" y="1200"/>
              <a:ext cx="1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9"/>
            <p:cNvCxnSpPr/>
            <p:nvPr/>
          </p:nvCxnSpPr>
          <p:spPr>
            <a:xfrm>
              <a:off x="5510" y="1200"/>
              <a:ext cx="1" cy="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3" name="Google Shape;193;p19"/>
            <p:cNvSpPr/>
            <p:nvPr/>
          </p:nvSpPr>
          <p:spPr>
            <a:xfrm>
              <a:off x="2640" y="1212"/>
              <a:ext cx="11" cy="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4" name="Google Shape;194;p19"/>
            <p:cNvCxnSpPr/>
            <p:nvPr/>
          </p:nvCxnSpPr>
          <p:spPr>
            <a:xfrm>
              <a:off x="2640" y="1212"/>
              <a:ext cx="1" cy="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19"/>
            <p:cNvSpPr/>
            <p:nvPr/>
          </p:nvSpPr>
          <p:spPr>
            <a:xfrm>
              <a:off x="4199" y="1212"/>
              <a:ext cx="5" cy="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6" name="Google Shape;196;p19"/>
            <p:cNvCxnSpPr/>
            <p:nvPr/>
          </p:nvCxnSpPr>
          <p:spPr>
            <a:xfrm>
              <a:off x="4199" y="1212"/>
              <a:ext cx="0" cy="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19"/>
            <p:cNvSpPr/>
            <p:nvPr/>
          </p:nvSpPr>
          <p:spPr>
            <a:xfrm>
              <a:off x="5510" y="1212"/>
              <a:ext cx="10" cy="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8" name="Google Shape;198;p19"/>
            <p:cNvCxnSpPr/>
            <p:nvPr/>
          </p:nvCxnSpPr>
          <p:spPr>
            <a:xfrm>
              <a:off x="5510" y="1212"/>
              <a:ext cx="1" cy="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9" name="Google Shape;199;p19"/>
            <p:cNvSpPr/>
            <p:nvPr/>
          </p:nvSpPr>
          <p:spPr>
            <a:xfrm>
              <a:off x="3060" y="1725"/>
              <a:ext cx="80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0 0 0          0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786" y="1725"/>
              <a:ext cx="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440" y="1725"/>
              <a:ext cx="92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1 0 0 0 1 1 1 1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5275" y="1725"/>
              <a:ext cx="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3" name="Google Shape;203;p19"/>
            <p:cNvCxnSpPr/>
            <p:nvPr/>
          </p:nvCxnSpPr>
          <p:spPr>
            <a:xfrm>
              <a:off x="2640" y="1712"/>
              <a:ext cx="11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19"/>
            <p:cNvCxnSpPr/>
            <p:nvPr/>
          </p:nvCxnSpPr>
          <p:spPr>
            <a:xfrm>
              <a:off x="2651" y="1712"/>
              <a:ext cx="1548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9"/>
            <p:cNvCxnSpPr/>
            <p:nvPr/>
          </p:nvCxnSpPr>
          <p:spPr>
            <a:xfrm>
              <a:off x="4199" y="1712"/>
              <a:ext cx="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9"/>
            <p:cNvCxnSpPr/>
            <p:nvPr/>
          </p:nvCxnSpPr>
          <p:spPr>
            <a:xfrm>
              <a:off x="4199" y="1712"/>
              <a:ext cx="0" cy="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9"/>
            <p:cNvCxnSpPr/>
            <p:nvPr/>
          </p:nvCxnSpPr>
          <p:spPr>
            <a:xfrm>
              <a:off x="4204" y="1712"/>
              <a:ext cx="1306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9"/>
            <p:cNvCxnSpPr/>
            <p:nvPr/>
          </p:nvCxnSpPr>
          <p:spPr>
            <a:xfrm>
              <a:off x="5510" y="1712"/>
              <a:ext cx="1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9" name="Google Shape;209;p19"/>
            <p:cNvSpPr/>
            <p:nvPr/>
          </p:nvSpPr>
          <p:spPr>
            <a:xfrm>
              <a:off x="2640" y="1718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0" name="Google Shape;210;p19"/>
            <p:cNvCxnSpPr/>
            <p:nvPr/>
          </p:nvCxnSpPr>
          <p:spPr>
            <a:xfrm>
              <a:off x="2640" y="1718"/>
              <a:ext cx="1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1" name="Google Shape;211;p19"/>
            <p:cNvSpPr/>
            <p:nvPr/>
          </p:nvSpPr>
          <p:spPr>
            <a:xfrm>
              <a:off x="4199" y="1718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2" name="Google Shape;212;p19"/>
            <p:cNvCxnSpPr/>
            <p:nvPr/>
          </p:nvCxnSpPr>
          <p:spPr>
            <a:xfrm>
              <a:off x="4199" y="1718"/>
              <a:ext cx="0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3" name="Google Shape;213;p19"/>
            <p:cNvSpPr/>
            <p:nvPr/>
          </p:nvSpPr>
          <p:spPr>
            <a:xfrm>
              <a:off x="5510" y="1718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4" name="Google Shape;214;p19"/>
            <p:cNvCxnSpPr/>
            <p:nvPr/>
          </p:nvCxnSpPr>
          <p:spPr>
            <a:xfrm>
              <a:off x="5510" y="1718"/>
              <a:ext cx="1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19"/>
            <p:cNvSpPr/>
            <p:nvPr/>
          </p:nvSpPr>
          <p:spPr>
            <a:xfrm>
              <a:off x="3060" y="1965"/>
              <a:ext cx="80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0 0 1          1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786" y="1965"/>
              <a:ext cx="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4440" y="1965"/>
              <a:ext cx="92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1 1 1 1 1 1 1 1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5275" y="1965"/>
              <a:ext cx="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2640" y="1952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0" name="Google Shape;220;p19"/>
            <p:cNvCxnSpPr/>
            <p:nvPr/>
          </p:nvCxnSpPr>
          <p:spPr>
            <a:xfrm>
              <a:off x="2640" y="1952"/>
              <a:ext cx="11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1" name="Google Shape;221;p19"/>
            <p:cNvSpPr/>
            <p:nvPr/>
          </p:nvSpPr>
          <p:spPr>
            <a:xfrm>
              <a:off x="2651" y="1952"/>
              <a:ext cx="154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4199" y="195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3" name="Google Shape;223;p19"/>
            <p:cNvCxnSpPr/>
            <p:nvPr/>
          </p:nvCxnSpPr>
          <p:spPr>
            <a:xfrm>
              <a:off x="4199" y="1952"/>
              <a:ext cx="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9"/>
            <p:cNvCxnSpPr/>
            <p:nvPr/>
          </p:nvCxnSpPr>
          <p:spPr>
            <a:xfrm>
              <a:off x="4199" y="1952"/>
              <a:ext cx="0" cy="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5" name="Google Shape;225;p19"/>
            <p:cNvSpPr/>
            <p:nvPr/>
          </p:nvSpPr>
          <p:spPr>
            <a:xfrm>
              <a:off x="4204" y="1952"/>
              <a:ext cx="130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5510" y="1952"/>
              <a:ext cx="1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7" name="Google Shape;227;p19"/>
            <p:cNvCxnSpPr/>
            <p:nvPr/>
          </p:nvCxnSpPr>
          <p:spPr>
            <a:xfrm>
              <a:off x="5510" y="1952"/>
              <a:ext cx="1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8" name="Google Shape;228;p19"/>
            <p:cNvSpPr/>
            <p:nvPr/>
          </p:nvSpPr>
          <p:spPr>
            <a:xfrm>
              <a:off x="2640" y="1957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9" name="Google Shape;229;p19"/>
            <p:cNvCxnSpPr/>
            <p:nvPr/>
          </p:nvCxnSpPr>
          <p:spPr>
            <a:xfrm>
              <a:off x="2640" y="1957"/>
              <a:ext cx="1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0" name="Google Shape;230;p19"/>
            <p:cNvSpPr/>
            <p:nvPr/>
          </p:nvSpPr>
          <p:spPr>
            <a:xfrm>
              <a:off x="4199" y="1957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1" name="Google Shape;231;p19"/>
            <p:cNvCxnSpPr/>
            <p:nvPr/>
          </p:nvCxnSpPr>
          <p:spPr>
            <a:xfrm>
              <a:off x="4199" y="1957"/>
              <a:ext cx="0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2" name="Google Shape;232;p19"/>
            <p:cNvSpPr/>
            <p:nvPr/>
          </p:nvSpPr>
          <p:spPr>
            <a:xfrm>
              <a:off x="5510" y="1957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3" name="Google Shape;233;p19"/>
            <p:cNvCxnSpPr/>
            <p:nvPr/>
          </p:nvCxnSpPr>
          <p:spPr>
            <a:xfrm>
              <a:off x="5510" y="1957"/>
              <a:ext cx="1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4" name="Google Shape;234;p19"/>
            <p:cNvSpPr/>
            <p:nvPr/>
          </p:nvSpPr>
          <p:spPr>
            <a:xfrm>
              <a:off x="3060" y="2205"/>
              <a:ext cx="80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0 1 0          2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3786" y="2205"/>
              <a:ext cx="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4440" y="2205"/>
              <a:ext cx="92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1 0 1 1 0 0 0 1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5275" y="2205"/>
              <a:ext cx="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640" y="219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9" name="Google Shape;239;p19"/>
            <p:cNvCxnSpPr/>
            <p:nvPr/>
          </p:nvCxnSpPr>
          <p:spPr>
            <a:xfrm>
              <a:off x="2640" y="2191"/>
              <a:ext cx="11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0" name="Google Shape;240;p19"/>
            <p:cNvSpPr/>
            <p:nvPr/>
          </p:nvSpPr>
          <p:spPr>
            <a:xfrm>
              <a:off x="2651" y="2191"/>
              <a:ext cx="15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1" name="Google Shape;241;p19"/>
            <p:cNvCxnSpPr/>
            <p:nvPr/>
          </p:nvCxnSpPr>
          <p:spPr>
            <a:xfrm>
              <a:off x="2651" y="2191"/>
              <a:ext cx="1548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" name="Google Shape;242;p19"/>
            <p:cNvSpPr/>
            <p:nvPr/>
          </p:nvSpPr>
          <p:spPr>
            <a:xfrm>
              <a:off x="4199" y="2191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3" name="Google Shape;243;p19"/>
            <p:cNvCxnSpPr/>
            <p:nvPr/>
          </p:nvCxnSpPr>
          <p:spPr>
            <a:xfrm>
              <a:off x="4199" y="2191"/>
              <a:ext cx="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9"/>
            <p:cNvCxnSpPr/>
            <p:nvPr/>
          </p:nvCxnSpPr>
          <p:spPr>
            <a:xfrm>
              <a:off x="4199" y="2191"/>
              <a:ext cx="0" cy="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5" name="Google Shape;245;p19"/>
            <p:cNvSpPr/>
            <p:nvPr/>
          </p:nvSpPr>
          <p:spPr>
            <a:xfrm>
              <a:off x="4204" y="2191"/>
              <a:ext cx="13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6" name="Google Shape;246;p19"/>
            <p:cNvCxnSpPr/>
            <p:nvPr/>
          </p:nvCxnSpPr>
          <p:spPr>
            <a:xfrm>
              <a:off x="4204" y="2191"/>
              <a:ext cx="1306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7" name="Google Shape;247;p19"/>
            <p:cNvSpPr/>
            <p:nvPr/>
          </p:nvSpPr>
          <p:spPr>
            <a:xfrm>
              <a:off x="5510" y="2191"/>
              <a:ext cx="1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8" name="Google Shape;248;p19"/>
            <p:cNvCxnSpPr/>
            <p:nvPr/>
          </p:nvCxnSpPr>
          <p:spPr>
            <a:xfrm>
              <a:off x="5510" y="2191"/>
              <a:ext cx="1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9" name="Google Shape;249;p19"/>
            <p:cNvSpPr/>
            <p:nvPr/>
          </p:nvSpPr>
          <p:spPr>
            <a:xfrm>
              <a:off x="2640" y="2197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0" name="Google Shape;250;p19"/>
            <p:cNvCxnSpPr/>
            <p:nvPr/>
          </p:nvCxnSpPr>
          <p:spPr>
            <a:xfrm>
              <a:off x="2640" y="2197"/>
              <a:ext cx="1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1" name="Google Shape;251;p19"/>
            <p:cNvSpPr/>
            <p:nvPr/>
          </p:nvSpPr>
          <p:spPr>
            <a:xfrm>
              <a:off x="4199" y="2197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2" name="Google Shape;252;p19"/>
            <p:cNvCxnSpPr/>
            <p:nvPr/>
          </p:nvCxnSpPr>
          <p:spPr>
            <a:xfrm>
              <a:off x="4199" y="2197"/>
              <a:ext cx="0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3" name="Google Shape;253;p19"/>
            <p:cNvSpPr/>
            <p:nvPr/>
          </p:nvSpPr>
          <p:spPr>
            <a:xfrm>
              <a:off x="5510" y="2197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4" name="Google Shape;254;p19"/>
            <p:cNvCxnSpPr/>
            <p:nvPr/>
          </p:nvCxnSpPr>
          <p:spPr>
            <a:xfrm>
              <a:off x="5510" y="2197"/>
              <a:ext cx="1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5" name="Google Shape;255;p19"/>
            <p:cNvSpPr/>
            <p:nvPr/>
          </p:nvSpPr>
          <p:spPr>
            <a:xfrm>
              <a:off x="3060" y="2444"/>
              <a:ext cx="80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0 1 1          3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3786" y="2444"/>
              <a:ext cx="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440" y="2444"/>
              <a:ext cx="92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0 0 0 0 0 0 0 0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5275" y="2444"/>
              <a:ext cx="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2640" y="2431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0" name="Google Shape;260;p19"/>
            <p:cNvCxnSpPr/>
            <p:nvPr/>
          </p:nvCxnSpPr>
          <p:spPr>
            <a:xfrm>
              <a:off x="2640" y="2431"/>
              <a:ext cx="11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" name="Google Shape;261;p19"/>
            <p:cNvSpPr/>
            <p:nvPr/>
          </p:nvSpPr>
          <p:spPr>
            <a:xfrm>
              <a:off x="2651" y="2431"/>
              <a:ext cx="15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2" name="Google Shape;262;p19"/>
            <p:cNvCxnSpPr/>
            <p:nvPr/>
          </p:nvCxnSpPr>
          <p:spPr>
            <a:xfrm>
              <a:off x="2651" y="2431"/>
              <a:ext cx="1548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3" name="Google Shape;263;p19"/>
            <p:cNvSpPr/>
            <p:nvPr/>
          </p:nvSpPr>
          <p:spPr>
            <a:xfrm>
              <a:off x="4199" y="2431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4" name="Google Shape;264;p19"/>
            <p:cNvCxnSpPr/>
            <p:nvPr/>
          </p:nvCxnSpPr>
          <p:spPr>
            <a:xfrm>
              <a:off x="4199" y="2431"/>
              <a:ext cx="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19"/>
            <p:cNvCxnSpPr/>
            <p:nvPr/>
          </p:nvCxnSpPr>
          <p:spPr>
            <a:xfrm>
              <a:off x="4199" y="2431"/>
              <a:ext cx="0" cy="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19"/>
            <p:cNvSpPr/>
            <p:nvPr/>
          </p:nvSpPr>
          <p:spPr>
            <a:xfrm>
              <a:off x="4204" y="2431"/>
              <a:ext cx="13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7" name="Google Shape;267;p19"/>
            <p:cNvCxnSpPr/>
            <p:nvPr/>
          </p:nvCxnSpPr>
          <p:spPr>
            <a:xfrm>
              <a:off x="4204" y="2431"/>
              <a:ext cx="1306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8" name="Google Shape;268;p19"/>
            <p:cNvSpPr/>
            <p:nvPr/>
          </p:nvSpPr>
          <p:spPr>
            <a:xfrm>
              <a:off x="5510" y="2431"/>
              <a:ext cx="1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9" name="Google Shape;269;p19"/>
            <p:cNvCxnSpPr/>
            <p:nvPr/>
          </p:nvCxnSpPr>
          <p:spPr>
            <a:xfrm>
              <a:off x="5510" y="2431"/>
              <a:ext cx="1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0" name="Google Shape;270;p19"/>
            <p:cNvSpPr/>
            <p:nvPr/>
          </p:nvSpPr>
          <p:spPr>
            <a:xfrm>
              <a:off x="2640" y="2437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1" name="Google Shape;271;p19"/>
            <p:cNvCxnSpPr/>
            <p:nvPr/>
          </p:nvCxnSpPr>
          <p:spPr>
            <a:xfrm>
              <a:off x="2640" y="2437"/>
              <a:ext cx="1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2" name="Google Shape;272;p19"/>
            <p:cNvSpPr/>
            <p:nvPr/>
          </p:nvSpPr>
          <p:spPr>
            <a:xfrm>
              <a:off x="4199" y="2437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3" name="Google Shape;273;p19"/>
            <p:cNvCxnSpPr/>
            <p:nvPr/>
          </p:nvCxnSpPr>
          <p:spPr>
            <a:xfrm>
              <a:off x="4199" y="2437"/>
              <a:ext cx="0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4" name="Google Shape;274;p19"/>
            <p:cNvSpPr/>
            <p:nvPr/>
          </p:nvSpPr>
          <p:spPr>
            <a:xfrm>
              <a:off x="5510" y="2437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75" name="Google Shape;275;p19"/>
            <p:cNvCxnSpPr/>
            <p:nvPr/>
          </p:nvCxnSpPr>
          <p:spPr>
            <a:xfrm>
              <a:off x="5510" y="2437"/>
              <a:ext cx="1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6" name="Google Shape;276;p19"/>
            <p:cNvSpPr/>
            <p:nvPr/>
          </p:nvSpPr>
          <p:spPr>
            <a:xfrm>
              <a:off x="3060" y="2684"/>
              <a:ext cx="80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1 0 0          4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3786" y="2684"/>
              <a:ext cx="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4440" y="2684"/>
              <a:ext cx="92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1 0 1 1 1 0 0 1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5275" y="2684"/>
              <a:ext cx="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0" name="Google Shape;280;p19"/>
            <p:cNvCxnSpPr/>
            <p:nvPr/>
          </p:nvCxnSpPr>
          <p:spPr>
            <a:xfrm>
              <a:off x="2640" y="2671"/>
              <a:ext cx="11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9"/>
            <p:cNvCxnSpPr/>
            <p:nvPr/>
          </p:nvCxnSpPr>
          <p:spPr>
            <a:xfrm>
              <a:off x="2651" y="2671"/>
              <a:ext cx="1548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9"/>
            <p:cNvCxnSpPr/>
            <p:nvPr/>
          </p:nvCxnSpPr>
          <p:spPr>
            <a:xfrm>
              <a:off x="4199" y="2671"/>
              <a:ext cx="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9"/>
            <p:cNvCxnSpPr/>
            <p:nvPr/>
          </p:nvCxnSpPr>
          <p:spPr>
            <a:xfrm>
              <a:off x="4199" y="2671"/>
              <a:ext cx="0" cy="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19"/>
            <p:cNvCxnSpPr/>
            <p:nvPr/>
          </p:nvCxnSpPr>
          <p:spPr>
            <a:xfrm>
              <a:off x="4204" y="2671"/>
              <a:ext cx="1306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19"/>
            <p:cNvCxnSpPr/>
            <p:nvPr/>
          </p:nvCxnSpPr>
          <p:spPr>
            <a:xfrm>
              <a:off x="5510" y="2671"/>
              <a:ext cx="1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6" name="Google Shape;286;p19"/>
            <p:cNvSpPr/>
            <p:nvPr/>
          </p:nvSpPr>
          <p:spPr>
            <a:xfrm>
              <a:off x="2640" y="2676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7" name="Google Shape;287;p19"/>
            <p:cNvCxnSpPr/>
            <p:nvPr/>
          </p:nvCxnSpPr>
          <p:spPr>
            <a:xfrm>
              <a:off x="2640" y="2676"/>
              <a:ext cx="1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8" name="Google Shape;288;p19"/>
            <p:cNvSpPr/>
            <p:nvPr/>
          </p:nvSpPr>
          <p:spPr>
            <a:xfrm>
              <a:off x="4199" y="2676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9" name="Google Shape;289;p19"/>
            <p:cNvCxnSpPr/>
            <p:nvPr/>
          </p:nvCxnSpPr>
          <p:spPr>
            <a:xfrm>
              <a:off x="4199" y="2676"/>
              <a:ext cx="0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0" name="Google Shape;290;p19"/>
            <p:cNvSpPr/>
            <p:nvPr/>
          </p:nvSpPr>
          <p:spPr>
            <a:xfrm>
              <a:off x="5510" y="2676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1" name="Google Shape;291;p19"/>
            <p:cNvCxnSpPr/>
            <p:nvPr/>
          </p:nvCxnSpPr>
          <p:spPr>
            <a:xfrm>
              <a:off x="5510" y="2676"/>
              <a:ext cx="1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2" name="Google Shape;292;p19"/>
            <p:cNvSpPr/>
            <p:nvPr/>
          </p:nvSpPr>
          <p:spPr>
            <a:xfrm>
              <a:off x="3060" y="2924"/>
              <a:ext cx="80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1 0 1          5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3786" y="2924"/>
              <a:ext cx="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4440" y="2924"/>
              <a:ext cx="92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1 0 0 0 0 1 1 0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5275" y="2924"/>
              <a:ext cx="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96" name="Google Shape;296;p19"/>
            <p:cNvCxnSpPr/>
            <p:nvPr/>
          </p:nvCxnSpPr>
          <p:spPr>
            <a:xfrm>
              <a:off x="2640" y="2910"/>
              <a:ext cx="11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9"/>
            <p:cNvCxnSpPr/>
            <p:nvPr/>
          </p:nvCxnSpPr>
          <p:spPr>
            <a:xfrm>
              <a:off x="2651" y="2910"/>
              <a:ext cx="1548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9"/>
            <p:cNvCxnSpPr/>
            <p:nvPr/>
          </p:nvCxnSpPr>
          <p:spPr>
            <a:xfrm>
              <a:off x="4199" y="2910"/>
              <a:ext cx="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9"/>
            <p:cNvCxnSpPr/>
            <p:nvPr/>
          </p:nvCxnSpPr>
          <p:spPr>
            <a:xfrm>
              <a:off x="4199" y="2910"/>
              <a:ext cx="0" cy="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9"/>
            <p:cNvCxnSpPr/>
            <p:nvPr/>
          </p:nvCxnSpPr>
          <p:spPr>
            <a:xfrm>
              <a:off x="4204" y="2910"/>
              <a:ext cx="1306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9"/>
            <p:cNvCxnSpPr/>
            <p:nvPr/>
          </p:nvCxnSpPr>
          <p:spPr>
            <a:xfrm>
              <a:off x="5510" y="2910"/>
              <a:ext cx="1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2" name="Google Shape;302;p19"/>
            <p:cNvSpPr/>
            <p:nvPr/>
          </p:nvSpPr>
          <p:spPr>
            <a:xfrm>
              <a:off x="2640" y="2916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3" name="Google Shape;303;p19"/>
            <p:cNvCxnSpPr/>
            <p:nvPr/>
          </p:nvCxnSpPr>
          <p:spPr>
            <a:xfrm>
              <a:off x="2640" y="2916"/>
              <a:ext cx="1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4" name="Google Shape;304;p19"/>
            <p:cNvSpPr/>
            <p:nvPr/>
          </p:nvSpPr>
          <p:spPr>
            <a:xfrm>
              <a:off x="4199" y="2916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5" name="Google Shape;305;p19"/>
            <p:cNvCxnSpPr/>
            <p:nvPr/>
          </p:nvCxnSpPr>
          <p:spPr>
            <a:xfrm>
              <a:off x="4199" y="2916"/>
              <a:ext cx="0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6" name="Google Shape;306;p19"/>
            <p:cNvSpPr/>
            <p:nvPr/>
          </p:nvSpPr>
          <p:spPr>
            <a:xfrm>
              <a:off x="5510" y="2916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7" name="Google Shape;307;p19"/>
            <p:cNvCxnSpPr/>
            <p:nvPr/>
          </p:nvCxnSpPr>
          <p:spPr>
            <a:xfrm>
              <a:off x="5510" y="2916"/>
              <a:ext cx="1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8" name="Google Shape;308;p19"/>
            <p:cNvSpPr/>
            <p:nvPr/>
          </p:nvSpPr>
          <p:spPr>
            <a:xfrm>
              <a:off x="3060" y="3163"/>
              <a:ext cx="12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3169" y="3163"/>
              <a:ext cx="68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1 0          6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3786" y="3163"/>
              <a:ext cx="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4440" y="3163"/>
              <a:ext cx="96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0 0 1 1 0 0 1 1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5311" y="3163"/>
              <a:ext cx="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640" y="3150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4" name="Google Shape;314;p19"/>
            <p:cNvCxnSpPr/>
            <p:nvPr/>
          </p:nvCxnSpPr>
          <p:spPr>
            <a:xfrm>
              <a:off x="2640" y="3150"/>
              <a:ext cx="11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5" name="Google Shape;315;p19"/>
            <p:cNvSpPr/>
            <p:nvPr/>
          </p:nvSpPr>
          <p:spPr>
            <a:xfrm>
              <a:off x="2651" y="3150"/>
              <a:ext cx="154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4199" y="3150"/>
              <a:ext cx="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7" name="Google Shape;317;p19"/>
            <p:cNvCxnSpPr/>
            <p:nvPr/>
          </p:nvCxnSpPr>
          <p:spPr>
            <a:xfrm>
              <a:off x="4199" y="3150"/>
              <a:ext cx="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4199" y="3150"/>
              <a:ext cx="0" cy="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9" name="Google Shape;319;p19"/>
            <p:cNvSpPr/>
            <p:nvPr/>
          </p:nvSpPr>
          <p:spPr>
            <a:xfrm>
              <a:off x="4204" y="3150"/>
              <a:ext cx="130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5510" y="3150"/>
              <a:ext cx="1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1" name="Google Shape;321;p19"/>
            <p:cNvCxnSpPr/>
            <p:nvPr/>
          </p:nvCxnSpPr>
          <p:spPr>
            <a:xfrm>
              <a:off x="5510" y="3150"/>
              <a:ext cx="1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2" name="Google Shape;322;p19"/>
            <p:cNvSpPr/>
            <p:nvPr/>
          </p:nvSpPr>
          <p:spPr>
            <a:xfrm>
              <a:off x="2640" y="3156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3" name="Google Shape;323;p19"/>
            <p:cNvCxnSpPr/>
            <p:nvPr/>
          </p:nvCxnSpPr>
          <p:spPr>
            <a:xfrm>
              <a:off x="2640" y="3156"/>
              <a:ext cx="1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4" name="Google Shape;324;p19"/>
            <p:cNvSpPr/>
            <p:nvPr/>
          </p:nvSpPr>
          <p:spPr>
            <a:xfrm>
              <a:off x="4199" y="3156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5" name="Google Shape;325;p19"/>
            <p:cNvCxnSpPr/>
            <p:nvPr/>
          </p:nvCxnSpPr>
          <p:spPr>
            <a:xfrm>
              <a:off x="4199" y="3156"/>
              <a:ext cx="0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6" name="Google Shape;326;p19"/>
            <p:cNvSpPr/>
            <p:nvPr/>
          </p:nvSpPr>
          <p:spPr>
            <a:xfrm>
              <a:off x="5510" y="3156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7" name="Google Shape;327;p19"/>
            <p:cNvCxnSpPr/>
            <p:nvPr/>
          </p:nvCxnSpPr>
          <p:spPr>
            <a:xfrm>
              <a:off x="5510" y="3156"/>
              <a:ext cx="1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8" name="Google Shape;328;p19"/>
            <p:cNvSpPr/>
            <p:nvPr/>
          </p:nvSpPr>
          <p:spPr>
            <a:xfrm>
              <a:off x="3060" y="3403"/>
              <a:ext cx="80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1 1 1          7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3786" y="3403"/>
              <a:ext cx="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4440" y="3403"/>
              <a:ext cx="92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1 1 0 0 1 1 0 0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5275" y="3403"/>
              <a:ext cx="3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2" name="Google Shape;332;p19"/>
            <p:cNvCxnSpPr/>
            <p:nvPr/>
          </p:nvCxnSpPr>
          <p:spPr>
            <a:xfrm>
              <a:off x="2640" y="3390"/>
              <a:ext cx="11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19"/>
            <p:cNvCxnSpPr/>
            <p:nvPr/>
          </p:nvCxnSpPr>
          <p:spPr>
            <a:xfrm>
              <a:off x="2651" y="3390"/>
              <a:ext cx="1548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19"/>
            <p:cNvCxnSpPr/>
            <p:nvPr/>
          </p:nvCxnSpPr>
          <p:spPr>
            <a:xfrm>
              <a:off x="4199" y="3390"/>
              <a:ext cx="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9"/>
            <p:cNvCxnSpPr/>
            <p:nvPr/>
          </p:nvCxnSpPr>
          <p:spPr>
            <a:xfrm>
              <a:off x="4199" y="3390"/>
              <a:ext cx="0" cy="5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19"/>
            <p:cNvCxnSpPr/>
            <p:nvPr/>
          </p:nvCxnSpPr>
          <p:spPr>
            <a:xfrm>
              <a:off x="4204" y="3390"/>
              <a:ext cx="1306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19"/>
            <p:cNvCxnSpPr/>
            <p:nvPr/>
          </p:nvCxnSpPr>
          <p:spPr>
            <a:xfrm>
              <a:off x="5510" y="3390"/>
              <a:ext cx="1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8" name="Google Shape;338;p19"/>
            <p:cNvSpPr/>
            <p:nvPr/>
          </p:nvSpPr>
          <p:spPr>
            <a:xfrm>
              <a:off x="2640" y="3395"/>
              <a:ext cx="11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9" name="Google Shape;339;p19"/>
            <p:cNvCxnSpPr/>
            <p:nvPr/>
          </p:nvCxnSpPr>
          <p:spPr>
            <a:xfrm>
              <a:off x="2640" y="3395"/>
              <a:ext cx="1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0" name="Google Shape;340;p19"/>
            <p:cNvSpPr/>
            <p:nvPr/>
          </p:nvSpPr>
          <p:spPr>
            <a:xfrm>
              <a:off x="2640" y="3629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1" name="Google Shape;341;p19"/>
            <p:cNvCxnSpPr/>
            <p:nvPr/>
          </p:nvCxnSpPr>
          <p:spPr>
            <a:xfrm>
              <a:off x="2640" y="3629"/>
              <a:ext cx="11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19"/>
            <p:cNvCxnSpPr/>
            <p:nvPr/>
          </p:nvCxnSpPr>
          <p:spPr>
            <a:xfrm>
              <a:off x="2640" y="3629"/>
              <a:ext cx="1" cy="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3" name="Google Shape;343;p19"/>
            <p:cNvSpPr/>
            <p:nvPr/>
          </p:nvSpPr>
          <p:spPr>
            <a:xfrm>
              <a:off x="2640" y="3629"/>
              <a:ext cx="11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4" name="Google Shape;344;p19"/>
            <p:cNvCxnSpPr/>
            <p:nvPr/>
          </p:nvCxnSpPr>
          <p:spPr>
            <a:xfrm>
              <a:off x="2640" y="3629"/>
              <a:ext cx="11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19"/>
            <p:cNvCxnSpPr/>
            <p:nvPr/>
          </p:nvCxnSpPr>
          <p:spPr>
            <a:xfrm>
              <a:off x="2640" y="3629"/>
              <a:ext cx="1" cy="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6" name="Google Shape;346;p19"/>
            <p:cNvSpPr/>
            <p:nvPr/>
          </p:nvSpPr>
          <p:spPr>
            <a:xfrm>
              <a:off x="2651" y="3629"/>
              <a:ext cx="1548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7" name="Google Shape;347;p19"/>
            <p:cNvCxnSpPr/>
            <p:nvPr/>
          </p:nvCxnSpPr>
          <p:spPr>
            <a:xfrm>
              <a:off x="2651" y="3629"/>
              <a:ext cx="1548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8" name="Google Shape;348;p19"/>
            <p:cNvSpPr/>
            <p:nvPr/>
          </p:nvSpPr>
          <p:spPr>
            <a:xfrm>
              <a:off x="4199" y="3395"/>
              <a:ext cx="5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9" name="Google Shape;349;p19"/>
            <p:cNvCxnSpPr/>
            <p:nvPr/>
          </p:nvCxnSpPr>
          <p:spPr>
            <a:xfrm>
              <a:off x="4199" y="3395"/>
              <a:ext cx="0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0" name="Google Shape;350;p19"/>
            <p:cNvSpPr/>
            <p:nvPr/>
          </p:nvSpPr>
          <p:spPr>
            <a:xfrm>
              <a:off x="4199" y="3629"/>
              <a:ext cx="9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1" name="Google Shape;351;p19"/>
            <p:cNvCxnSpPr/>
            <p:nvPr/>
          </p:nvCxnSpPr>
          <p:spPr>
            <a:xfrm>
              <a:off x="4199" y="3629"/>
              <a:ext cx="9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19"/>
            <p:cNvCxnSpPr/>
            <p:nvPr/>
          </p:nvCxnSpPr>
          <p:spPr>
            <a:xfrm>
              <a:off x="4199" y="3629"/>
              <a:ext cx="0" cy="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3" name="Google Shape;353;p19"/>
            <p:cNvSpPr/>
            <p:nvPr/>
          </p:nvSpPr>
          <p:spPr>
            <a:xfrm>
              <a:off x="4208" y="3629"/>
              <a:ext cx="1302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4" name="Google Shape;354;p19"/>
            <p:cNvCxnSpPr/>
            <p:nvPr/>
          </p:nvCxnSpPr>
          <p:spPr>
            <a:xfrm>
              <a:off x="4208" y="3629"/>
              <a:ext cx="1302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5" name="Google Shape;355;p19"/>
            <p:cNvSpPr/>
            <p:nvPr/>
          </p:nvSpPr>
          <p:spPr>
            <a:xfrm>
              <a:off x="5510" y="3395"/>
              <a:ext cx="10" cy="2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6" name="Google Shape;356;p19"/>
            <p:cNvCxnSpPr/>
            <p:nvPr/>
          </p:nvCxnSpPr>
          <p:spPr>
            <a:xfrm>
              <a:off x="5510" y="3395"/>
              <a:ext cx="1" cy="2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7" name="Google Shape;357;p19"/>
            <p:cNvSpPr/>
            <p:nvPr/>
          </p:nvSpPr>
          <p:spPr>
            <a:xfrm>
              <a:off x="5510" y="3629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8" name="Google Shape;358;p19"/>
            <p:cNvCxnSpPr/>
            <p:nvPr/>
          </p:nvCxnSpPr>
          <p:spPr>
            <a:xfrm>
              <a:off x="5510" y="3629"/>
              <a:ext cx="1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19"/>
            <p:cNvCxnSpPr/>
            <p:nvPr/>
          </p:nvCxnSpPr>
          <p:spPr>
            <a:xfrm>
              <a:off x="5510" y="3629"/>
              <a:ext cx="1" cy="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0" name="Google Shape;360;p19"/>
            <p:cNvSpPr/>
            <p:nvPr/>
          </p:nvSpPr>
          <p:spPr>
            <a:xfrm>
              <a:off x="5510" y="3629"/>
              <a:ext cx="1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baseline="-25000" sz="3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61" name="Google Shape;361;p19"/>
            <p:cNvCxnSpPr/>
            <p:nvPr/>
          </p:nvCxnSpPr>
          <p:spPr>
            <a:xfrm>
              <a:off x="5510" y="3629"/>
              <a:ext cx="10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19"/>
            <p:cNvCxnSpPr/>
            <p:nvPr/>
          </p:nvCxnSpPr>
          <p:spPr>
            <a:xfrm>
              <a:off x="5510" y="3629"/>
              <a:ext cx="1" cy="1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 txBox="1"/>
          <p:nvPr>
            <p:ph idx="1" type="body"/>
          </p:nvPr>
        </p:nvSpPr>
        <p:spPr>
          <a:xfrm>
            <a:off x="609600" y="160282"/>
            <a:ext cx="10464800" cy="81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None/>
            </a:pPr>
            <a:r>
              <a:rPr b="1"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Memory operation</a:t>
            </a:r>
            <a:endParaRPr/>
          </a:p>
        </p:txBody>
      </p:sp>
      <p:sp>
        <p:nvSpPr>
          <p:cNvPr id="369" name="Google Shape;369;p20"/>
          <p:cNvSpPr txBox="1"/>
          <p:nvPr/>
        </p:nvSpPr>
        <p:spPr>
          <a:xfrm>
            <a:off x="511946" y="862143"/>
            <a:ext cx="10949796" cy="513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operations require the following: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─ Data written to, or read from, memory as required by the operation.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─ specifies the memory location to operate on.   The address lines carry this information into the memory.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Typically:  n bits specify locations of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words.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operation ─ Information sent to the memory and interpreted as control information which specifies the type of operation to be performed.  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operations are READ and WRITE. 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Others are READ followed by WRITE and a variety of operations associated with delivering blocks of data.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signals may also specify timing info.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/>
          <p:nvPr>
            <p:ph idx="1" type="body"/>
          </p:nvPr>
        </p:nvSpPr>
        <p:spPr>
          <a:xfrm>
            <a:off x="609600" y="160282"/>
            <a:ext cx="10464800" cy="81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None/>
            </a:pPr>
            <a:r>
              <a:rPr b="1"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Cont</a:t>
            </a:r>
            <a:endParaRPr b="1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698740" y="854015"/>
            <a:ext cx="10860656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Memory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─ An operation that reads a data value stored in memory: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a valid address on the address lines.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for the read data to become stable.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Memory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─ An operation that writes a data value to memory: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 a valid address on the address lines and valid data on the data lines.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Toggle the memory write control line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or write enable line is defined as a clock with precise timing information (e.g. Read Clock, Write Strobe).  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must acknowledge that it has completed the operation.</a:t>
            </a:r>
            <a:endParaRPr/>
          </a:p>
          <a:p>
            <a:pPr indent="-1079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 txBox="1"/>
          <p:nvPr>
            <p:ph idx="1" type="body"/>
          </p:nvPr>
        </p:nvSpPr>
        <p:spPr>
          <a:xfrm>
            <a:off x="609600" y="160282"/>
            <a:ext cx="10464800" cy="817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200"/>
              <a:buNone/>
            </a:pPr>
            <a:r>
              <a:rPr b="1" lang="en-US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Write and Read operation</a:t>
            </a:r>
            <a:endParaRPr/>
          </a:p>
        </p:txBody>
      </p:sp>
      <p:sp>
        <p:nvSpPr>
          <p:cNvPr id="383" name="Google Shape;383;p22"/>
          <p:cNvSpPr txBox="1"/>
          <p:nvPr/>
        </p:nvSpPr>
        <p:spPr>
          <a:xfrm>
            <a:off x="609600" y="905774"/>
            <a:ext cx="1092391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Two control inputs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 Read and Write input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enable chip select + Read/Write operation select.</a:t>
            </a:r>
            <a:endParaRPr/>
          </a:p>
        </p:txBody>
      </p:sp>
      <p:pic>
        <p:nvPicPr>
          <p:cNvPr id="384" name="Google Shape;3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933" y="2556769"/>
            <a:ext cx="7750206" cy="2814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