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264311-195B-4A59-BF72-C9D4750678DD}">
  <a:tblStyle styleId="{D4264311-195B-4A59-BF72-C9D4750678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282953" y="2689047"/>
            <a:ext cx="11969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755650" y="1593850"/>
            <a:ext cx="771525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597204" y="6557724"/>
            <a:ext cx="32588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597204" y="6557724"/>
            <a:ext cx="32588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282953" y="2689047"/>
            <a:ext cx="11969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597204" y="6557724"/>
            <a:ext cx="32588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597204" y="6557724"/>
            <a:ext cx="32588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282953" y="2689047"/>
            <a:ext cx="11969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597204" y="6557724"/>
            <a:ext cx="32588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82953" y="2689047"/>
            <a:ext cx="11969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5650" y="1593850"/>
            <a:ext cx="771525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597204" y="6557724"/>
            <a:ext cx="32588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45C7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819400" y="1606296"/>
            <a:ext cx="3307079" cy="11338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1282953" y="2689047"/>
            <a:ext cx="11969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:</a:t>
            </a:r>
            <a:endParaRPr/>
          </a:p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1740535" y="3119243"/>
            <a:ext cx="4364355" cy="90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enera Structure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based on PLA &amp; PAL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6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156" name="Google Shape;156;p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 Programmable Logic Array.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implement the function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F1 = AB’ + AC + A’BC’     F2 = (AC + BC)’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162" name="Google Shape;162;p16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" y="1371600"/>
            <a:ext cx="814068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7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170" name="Google Shape;170;p1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 Programmable Logic Array.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implement the function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F1 = ∑(0,1,2,4)     F2 =∑ (0,5,6,7)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7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176" name="Google Shape;176;p17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000" y="1072403"/>
            <a:ext cx="8347961" cy="4413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8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184" name="Google Shape;184;p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8"/>
          <p:cNvSpPr txBox="1"/>
          <p:nvPr>
            <p:ph type="title"/>
          </p:nvPr>
        </p:nvSpPr>
        <p:spPr>
          <a:xfrm>
            <a:off x="368300" y="841324"/>
            <a:ext cx="604456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4607A"/>
                </a:solidFill>
              </a:rPr>
              <a:t>Difference between PAL &amp; PLA</a:t>
            </a:r>
            <a:endParaRPr sz="3600"/>
          </a:p>
        </p:txBody>
      </p:sp>
      <p:sp>
        <p:nvSpPr>
          <p:cNvPr id="190" name="Google Shape;190;p18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191" name="Google Shape;191;p18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3" name="Google Shape;193;p18"/>
          <p:cNvGraphicFramePr/>
          <p:nvPr/>
        </p:nvGraphicFramePr>
        <p:xfrm>
          <a:off x="755650" y="1593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{D4264311-195B-4A59-BF72-C9D4750678DD}</a:tableStyleId>
              </a:tblPr>
              <a:tblGrid>
                <a:gridCol w="3848100"/>
                <a:gridCol w="3848100"/>
              </a:tblGrid>
              <a:tr h="445250">
                <a:tc>
                  <a:txBody>
                    <a:bodyPr/>
                    <a:lstStyle/>
                    <a:p>
                      <a:pPr indent="0" lvl="0" marL="0" marR="167258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PAL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58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58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8475"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and OR arrays are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programmable.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 array is fixed and AND array is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programmable.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8325">
                <a:tc>
                  <a:txBody>
                    <a:bodyPr/>
                    <a:lstStyle/>
                    <a:p>
                      <a:pPr indent="0" lvl="0" marL="0" marR="163448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Cheaper and Simpler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Costliest and complex than PAL and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PROMs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9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199" name="Google Shape;199;p1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19"/>
          <p:cNvSpPr txBox="1"/>
          <p:nvPr>
            <p:ph type="title"/>
          </p:nvPr>
        </p:nvSpPr>
        <p:spPr>
          <a:xfrm>
            <a:off x="215900" y="203403"/>
            <a:ext cx="1515745" cy="50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4607A"/>
                </a:solidFill>
              </a:rPr>
              <a:t>Problem </a:t>
            </a:r>
            <a:endParaRPr sz="3200"/>
          </a:p>
        </p:txBody>
      </p:sp>
      <p:sp>
        <p:nvSpPr>
          <p:cNvPr id="205" name="Google Shape;205;p19"/>
          <p:cNvSpPr/>
          <p:nvPr/>
        </p:nvSpPr>
        <p:spPr>
          <a:xfrm>
            <a:off x="381000" y="651001"/>
            <a:ext cx="8286877" cy="5825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207" name="Google Shape;207;p19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0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214" name="Google Shape;214;p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0"/>
          <p:cNvSpPr/>
          <p:nvPr/>
        </p:nvSpPr>
        <p:spPr>
          <a:xfrm>
            <a:off x="381000" y="0"/>
            <a:ext cx="8534400" cy="6857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 Science and Technology</a:t>
            </a:r>
            <a:endParaRPr/>
          </a:p>
        </p:txBody>
      </p:sp>
      <p:sp>
        <p:nvSpPr>
          <p:cNvPr id="221" name="Google Shape;221;p20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1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228" name="Google Shape;228;p2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97693" y="381000"/>
            <a:ext cx="8665337" cy="6096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 Science and Technology</a:t>
            </a:r>
            <a:endParaRPr/>
          </a:p>
        </p:txBody>
      </p:sp>
      <p:sp>
        <p:nvSpPr>
          <p:cNvPr id="235" name="Google Shape;235;p21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2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242" name="Google Shape;242;p2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2"/>
          <p:cNvSpPr txBox="1"/>
          <p:nvPr>
            <p:ph type="title"/>
          </p:nvPr>
        </p:nvSpPr>
        <p:spPr>
          <a:xfrm>
            <a:off x="444804" y="554481"/>
            <a:ext cx="268541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4607A"/>
                </a:solidFill>
              </a:rPr>
              <a:t>Implementation</a:t>
            </a:r>
            <a:endParaRPr sz="3200"/>
          </a:p>
        </p:txBody>
      </p:sp>
      <p:sp>
        <p:nvSpPr>
          <p:cNvPr id="248" name="Google Shape;248;p22"/>
          <p:cNvSpPr/>
          <p:nvPr/>
        </p:nvSpPr>
        <p:spPr>
          <a:xfrm>
            <a:off x="637311" y="1066799"/>
            <a:ext cx="7696200" cy="57911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250" name="Google Shape;250;p22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251" name="Google Shape;251;p22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54" name="Google Shape;54;p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444804" y="871550"/>
            <a:ext cx="667829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>
                <a:solidFill>
                  <a:srgbClr val="046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PLA(Programmable Logic Array)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 Science and Technology</a:t>
            </a:r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307340" y="1624964"/>
            <a:ext cx="8609965" cy="3386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74955" lvl="0" marL="28702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 is a PROM .It does not provide full decoding  of the variables and will not generate all the minterms.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955" lvl="0" marL="287020" marR="8255" rtl="0" algn="just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 uses AND gates for decoder, each can be programmed to generate a product term of the  input variables.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955" lvl="0" marL="287020" marR="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different set of fuse 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98170" lvl="1" marL="10033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E6EC5"/>
              </a:buClr>
              <a:buSzPts val="185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n-inputs &amp;  complement.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98170" lvl="1" marL="10033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E6EC5"/>
              </a:buClr>
              <a:buSzPts val="185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of  AND gates and OR gates input.</a:t>
            </a:r>
            <a:endParaRPr/>
          </a:p>
          <a:p>
            <a:pPr indent="-598170" lvl="1" marL="10033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0E6EC5"/>
              </a:buClr>
              <a:buSzPts val="185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function as AND-OR-INVERT , AND-OR form.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9"/>
          <p:cNvSpPr txBox="1"/>
          <p:nvPr/>
        </p:nvSpPr>
        <p:spPr>
          <a:xfrm>
            <a:off x="457504" y="1391974"/>
            <a:ext cx="2563495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046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457200" y="1066695"/>
            <a:ext cx="8223085" cy="44959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84" name="Google Shape;84;p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0"/>
          <p:cNvSpPr txBox="1"/>
          <p:nvPr>
            <p:ph type="title"/>
          </p:nvPr>
        </p:nvSpPr>
        <p:spPr>
          <a:xfrm>
            <a:off x="444804" y="1271091"/>
            <a:ext cx="635508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4607A"/>
                </a:solidFill>
              </a:rPr>
              <a:t>PAL(Programmable Array Logic)</a:t>
            </a:r>
            <a:endParaRPr sz="3600"/>
          </a:p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/>
        </p:nvSpPr>
        <p:spPr>
          <a:xfrm>
            <a:off x="536244" y="1957273"/>
            <a:ext cx="8074659" cy="1396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74320" lvl="0" marL="287020" marR="6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650"/>
              <a:buFont typeface="Arial"/>
              <a:buChar char="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programmable logic	device with	a	fixed	OR  array and a programmable AND array.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87020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AD0D9"/>
              </a:buClr>
              <a:buSzPts val="2650"/>
              <a:buFont typeface="Arial"/>
              <a:buChar char="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gates are programmable.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1"/>
          <p:cNvGrpSpPr/>
          <p:nvPr/>
        </p:nvGrpSpPr>
        <p:grpSpPr>
          <a:xfrm>
            <a:off x="-152400" y="171445"/>
            <a:ext cx="9143511" cy="5744924"/>
            <a:chOff x="-654" y="0"/>
            <a:chExt cx="9145416" cy="6858000"/>
          </a:xfrm>
        </p:grpSpPr>
        <p:sp>
          <p:nvSpPr>
            <p:cNvPr id="99" name="Google Shape;99;p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1"/>
          <p:cNvSpPr txBox="1"/>
          <p:nvPr>
            <p:ph type="title"/>
          </p:nvPr>
        </p:nvSpPr>
        <p:spPr>
          <a:xfrm>
            <a:off x="534669" y="786087"/>
            <a:ext cx="635508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4607A"/>
                </a:solidFill>
              </a:rPr>
              <a:t>PAL(Programmable Array Logic)</a:t>
            </a:r>
            <a:endParaRPr sz="3600"/>
          </a:p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106" name="Google Shape;106;p11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596442" y="1299137"/>
            <a:ext cx="7556958" cy="5312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74320" lvl="0" marL="287020" marR="6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650"/>
              <a:buFont typeface="Arial"/>
              <a:buChar char="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Boolean function </a:t>
            </a:r>
            <a:endParaRPr/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w(A,B,C,D)=∑(2,12,13)</a:t>
            </a:r>
            <a:endParaRPr/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x(A,B,C,D)=∑(7,8,9,10,11,12,13,14,15)</a:t>
            </a:r>
            <a:endParaRPr/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Y(A,B,C,D)=∑(0,2,3,4,5,6,7,8,10,11,15)</a:t>
            </a:r>
            <a:endParaRPr/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Z(A,B,C,D)=∑(1,2,8,12,13)</a:t>
            </a:r>
            <a:endParaRPr/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/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ABC’ + A’B’CD’ </a:t>
            </a:r>
            <a:endParaRPr/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A + BCD </a:t>
            </a:r>
            <a:endParaRPr/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A’B + CD + B’D’</a:t>
            </a:r>
            <a:endParaRPr/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= ABC’ + A’B’CD’ + AC’D’ + A’B’C’D = w + AC’D’ + A’B’C’D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635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1282953" y="2689047"/>
            <a:ext cx="11969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755650" y="1593850"/>
            <a:ext cx="771525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" y="762000"/>
            <a:ext cx="9048750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1282953" y="2689047"/>
            <a:ext cx="11969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755650" y="228600"/>
            <a:ext cx="771525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4800"/>
            <a:ext cx="7632700" cy="6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PAL with 4 inputs 4 outputs and a 3 wide AND OR structure.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134" name="Google Shape;134;p14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0" y="600077"/>
            <a:ext cx="6172200" cy="57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-654" y="0"/>
            <a:ext cx="9145416" cy="6858000"/>
            <a:chOff x="-654" y="0"/>
            <a:chExt cx="9145416" cy="6858000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0" y="746"/>
              <a:ext cx="9143999" cy="1027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400007" y="0"/>
              <a:ext cx="4743992" cy="6000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0" y="0"/>
              <a:ext cx="9088461" cy="1020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-654" y="52577"/>
              <a:ext cx="9145416" cy="901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 Programmable Logic Array.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implement the function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F1 = AB’ + AC + A’BC’     F2 = (AC + BC)’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597204" y="6557724"/>
            <a:ext cx="32588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Institute Of Science and Technology</a:t>
            </a:r>
            <a:endParaRPr/>
          </a:p>
        </p:txBody>
      </p:sp>
      <p:sp>
        <p:nvSpPr>
          <p:cNvPr id="148" name="Google Shape;148;p15"/>
          <p:cNvSpPr txBox="1"/>
          <p:nvPr>
            <p:ph idx="10" type="dt"/>
          </p:nvPr>
        </p:nvSpPr>
        <p:spPr>
          <a:xfrm>
            <a:off x="5323078" y="6557724"/>
            <a:ext cx="7435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&amp; PAL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520683" y="6557724"/>
            <a:ext cx="2082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1" y="954150"/>
            <a:ext cx="8063482" cy="529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