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64" r:id="rId4"/>
    <p:sldId id="263" r:id="rId5"/>
    <p:sldId id="285" r:id="rId6"/>
    <p:sldId id="261" r:id="rId7"/>
    <p:sldId id="259" r:id="rId8"/>
    <p:sldId id="262" r:id="rId9"/>
    <p:sldId id="265" r:id="rId10"/>
    <p:sldId id="284" r:id="rId11"/>
    <p:sldId id="290"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8" r:id="rId31"/>
    <p:sldId id="291" r:id="rId32"/>
    <p:sldId id="292" r:id="rId33"/>
    <p:sldId id="296" r:id="rId34"/>
    <p:sldId id="29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98647-2EEE-44F6-AC09-39E711DAE4D0}" type="datetimeFigureOut">
              <a:rPr lang="en-US" smtClean="0"/>
              <a:pPr/>
              <a:t>10/17/2022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5266B-C092-48DC-A7FA-FDEE6AA90E02}" type="slidenum">
              <a:rPr lang="en-US" smtClean="0"/>
              <a:pPr/>
              <a:t>‹#›</a:t>
            </a:fld>
            <a:endParaRPr lang="en-US"/>
          </a:p>
        </p:txBody>
      </p:sp>
    </p:spTree>
    <p:extLst>
      <p:ext uri="{BB962C8B-B14F-4D97-AF65-F5344CB8AC3E}">
        <p14:creationId xmlns:p14="http://schemas.microsoft.com/office/powerpoint/2010/main" val="290895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2F8BE5-DFB1-413F-ACC6-DCD7C83FB45B}" type="slidenum">
              <a:rPr lang="en-US" smtClean="0"/>
              <a:pPr/>
              <a:t>1</a:t>
            </a:fld>
            <a:endParaRPr lang="en-US"/>
          </a:p>
        </p:txBody>
      </p:sp>
    </p:spTree>
    <p:extLst>
      <p:ext uri="{BB962C8B-B14F-4D97-AF65-F5344CB8AC3E}">
        <p14:creationId xmlns:p14="http://schemas.microsoft.com/office/powerpoint/2010/main" val="21089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3430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C06592-DECB-4D8F-9EDE-95782D3ED770}"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BD807-42E5-44CB-93E0-761D1AD96A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06592-DECB-4D8F-9EDE-95782D3ED770}" type="datetimeFigureOut">
              <a:rPr lang="en-US" smtClean="0"/>
              <a:pPr/>
              <a:t>10/17/2022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BD807-42E5-44CB-93E0-761D1AD96A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 Id="rId4" Type="http://schemas.openxmlformats.org/officeDocument/2006/relationships/image" Target="../media/image7.png" /></Relationships>
</file>

<file path=ppt/slides/_rels/slide1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7.xml" /><Relationship Id="rId4" Type="http://schemas.openxmlformats.org/officeDocument/2006/relationships/image" Target="../media/image20.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7.xml" /><Relationship Id="rId5" Type="http://schemas.openxmlformats.org/officeDocument/2006/relationships/image" Target="../media/image31.png" /><Relationship Id="rId4" Type="http://schemas.openxmlformats.org/officeDocument/2006/relationships/image" Target="../media/image30.png" /></Relationships>
</file>

<file path=ppt/slides/_rels/slide28.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hyperlink" Target="https://pypi.org/project/simpleaudio/" TargetMode="External"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1384786"/>
            <a:ext cx="82296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Vectors, Mathematical Operations on Vectors, Vector Arithmetics and Vector Function</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Arrays in Python Programs-Using Lists for Collecting Function Data</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Curve Plotting-The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SciTools</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and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Easyviz</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Packages</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Plotting a Single Curve, Decorating the Plot, Plotting Multiple Curves, Controlling Line Styles</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Lab 4: Curve Plotting</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Numerical Python Arrays manipulations</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Higher-Dimensional Arrays- Two-Dimensional Numerical Python Arrays</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Matrix Objects</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Mathematical Models Based on Difference Equations- Interest Rates</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Lab 5: Animating a Function-temperature on earth   </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Factorial as a Difference Equation</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Growth of a Population, Payback of a Loan, Making a Living from a Fortune</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Logistic Growth, Programming with Sound</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Writing Sound to File, Reading Sound from File, </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Playing Many Notes</a:t>
            </a:r>
          </a:p>
          <a:p>
            <a:pPr lvl="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Lab 6: Sound generated by  formula and difference equation </a:t>
            </a:r>
          </a:p>
        </p:txBody>
      </p:sp>
      <p:sp>
        <p:nvSpPr>
          <p:cNvPr id="9" name="Rectangle 8"/>
          <p:cNvSpPr/>
          <p:nvPr/>
        </p:nvSpPr>
        <p:spPr>
          <a:xfrm>
            <a:off x="609600" y="914400"/>
            <a:ext cx="8229600" cy="461665"/>
          </a:xfrm>
          <a:prstGeom prst="rect">
            <a:avLst/>
          </a:prstGeom>
        </p:spPr>
        <p:txBody>
          <a:bodyPr wrap="square">
            <a:spAutoFit/>
          </a:bodyPr>
          <a:lstStyle/>
          <a:p>
            <a:pPr algn="ctr"/>
            <a:r>
              <a:rPr lang="en-US" sz="2400" b="1" dirty="0">
                <a:solidFill>
                  <a:schemeClr val="tx2">
                    <a:lumMod val="60000"/>
                    <a:lumOff val="40000"/>
                  </a:schemeClr>
                </a:solidFill>
                <a:latin typeface="Algerian" pitchFamily="82" charset="0"/>
              </a:rPr>
              <a:t>Plots, Array and  Difference Equation </a:t>
            </a:r>
            <a:r>
              <a:rPr lang="en-US" sz="2400" b="1" dirty="0" err="1">
                <a:solidFill>
                  <a:schemeClr val="tx2">
                    <a:lumMod val="60000"/>
                    <a:lumOff val="40000"/>
                  </a:schemeClr>
                </a:solidFill>
                <a:latin typeface="Algerian" pitchFamily="82" charset="0"/>
              </a:rPr>
              <a:t>Modelling</a:t>
            </a:r>
            <a:r>
              <a:rPr lang="en-US" sz="2400" b="1" dirty="0">
                <a:solidFill>
                  <a:schemeClr val="tx2">
                    <a:lumMod val="60000"/>
                    <a:lumOff val="40000"/>
                  </a:schemeClr>
                </a:solidFill>
                <a:latin typeface="Algerian" pitchFamily="82" charset="0"/>
              </a:rPr>
              <a:t> </a:t>
            </a:r>
          </a:p>
        </p:txBody>
      </p:sp>
      <p:sp>
        <p:nvSpPr>
          <p:cNvPr id="10" name="Rectangle 9"/>
          <p:cNvSpPr/>
          <p:nvPr/>
        </p:nvSpPr>
        <p:spPr>
          <a:xfrm>
            <a:off x="3505200" y="152400"/>
            <a:ext cx="2438400" cy="769441"/>
          </a:xfrm>
          <a:prstGeom prst="rect">
            <a:avLst/>
          </a:prstGeom>
        </p:spPr>
        <p:txBody>
          <a:bodyPr wrap="square">
            <a:spAutoFit/>
          </a:bodyPr>
          <a:lstStyle/>
          <a:p>
            <a:pPr algn="ctr"/>
            <a:r>
              <a:rPr lang="en-US" sz="4400" dirty="0">
                <a:solidFill>
                  <a:schemeClr val="tx2">
                    <a:lumMod val="60000"/>
                    <a:lumOff val="40000"/>
                  </a:schemeClr>
                </a:solidFill>
                <a:latin typeface="Algerian" pitchFamily="82" charset="0"/>
                <a:cs typeface="Times New Roman" pitchFamily="18" charset="0"/>
              </a:rPr>
              <a:t>UNIT 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umPy manipulation: reshape() function"/>
          <p:cNvPicPr>
            <a:picLocks noChangeAspect="1" noChangeArrowheads="1"/>
          </p:cNvPicPr>
          <p:nvPr/>
        </p:nvPicPr>
        <p:blipFill>
          <a:blip r:embed="rId2" cstate="print"/>
          <a:srcRect/>
          <a:stretch>
            <a:fillRect/>
          </a:stretch>
        </p:blipFill>
        <p:spPr bwMode="auto">
          <a:xfrm>
            <a:off x="457200" y="1600200"/>
            <a:ext cx="3581400" cy="4572000"/>
          </a:xfrm>
          <a:prstGeom prst="rect">
            <a:avLst/>
          </a:prstGeom>
          <a:noFill/>
          <a:ln>
            <a:solidFill>
              <a:srgbClr val="7030A0"/>
            </a:solidFill>
          </a:ln>
        </p:spPr>
      </p:pic>
      <p:pic>
        <p:nvPicPr>
          <p:cNvPr id="1028" name="Picture 4" descr="Python NumPy manipulation: reshape() function"/>
          <p:cNvPicPr>
            <a:picLocks noChangeAspect="1" noChangeArrowheads="1"/>
          </p:cNvPicPr>
          <p:nvPr/>
        </p:nvPicPr>
        <p:blipFill>
          <a:blip r:embed="rId3" cstate="print"/>
          <a:srcRect/>
          <a:stretch>
            <a:fillRect/>
          </a:stretch>
        </p:blipFill>
        <p:spPr bwMode="auto">
          <a:xfrm>
            <a:off x="4572000" y="1524000"/>
            <a:ext cx="3733800" cy="4648200"/>
          </a:xfrm>
          <a:prstGeom prst="rect">
            <a:avLst/>
          </a:prstGeom>
          <a:noFill/>
          <a:ln>
            <a:solidFill>
              <a:srgbClr val="FF0000"/>
            </a:solidFill>
          </a:ln>
        </p:spPr>
      </p:pic>
      <p:sp>
        <p:nvSpPr>
          <p:cNvPr id="4" name="Rectangle 3"/>
          <p:cNvSpPr/>
          <p:nvPr/>
        </p:nvSpPr>
        <p:spPr>
          <a:xfrm>
            <a:off x="381000" y="649069"/>
            <a:ext cx="8305800" cy="646331"/>
          </a:xfrm>
          <a:prstGeom prst="rect">
            <a:avLst/>
          </a:prstGeom>
        </p:spPr>
        <p:txBody>
          <a:bodyPr wrap="square">
            <a:spAutoFit/>
          </a:bodyPr>
          <a:lstStyle/>
          <a:p>
            <a:r>
              <a:rPr lang="en-US" dirty="0"/>
              <a:t>The reshape() function is used to give a new shape to an array without changing its data.</a:t>
            </a:r>
          </a:p>
        </p:txBody>
      </p:sp>
      <p:sp>
        <p:nvSpPr>
          <p:cNvPr id="5" name="Rectangle 4"/>
          <p:cNvSpPr/>
          <p:nvPr/>
        </p:nvSpPr>
        <p:spPr>
          <a:xfrm>
            <a:off x="2576870" y="228600"/>
            <a:ext cx="3990260" cy="369332"/>
          </a:xfrm>
          <a:prstGeom prst="rect">
            <a:avLst/>
          </a:prstGeom>
        </p:spPr>
        <p:txBody>
          <a:bodyPr wrap="none">
            <a:spAutoFit/>
          </a:bodyPr>
          <a:lstStyle/>
          <a:p>
            <a:pPr lvl="0" eaLnBrk="0" fontAlgn="base" hangingPunct="0">
              <a:spcBef>
                <a:spcPct val="0"/>
              </a:spcBef>
              <a:spcAft>
                <a:spcPct val="0"/>
              </a:spcAft>
            </a:pPr>
            <a:r>
              <a:rPr lang="en-US" dirty="0">
                <a:solidFill>
                  <a:srgbClr val="0070C0"/>
                </a:solidFill>
                <a:latin typeface="Times New Roman" pitchFamily="18" charset="0"/>
                <a:ea typeface="Calibri" pitchFamily="34" charset="0"/>
                <a:cs typeface="Times New Roman" pitchFamily="18" charset="0"/>
              </a:rPr>
              <a:t>Numerical Python Arrays manipulations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1"/>
          <p:cNvSpPr txBox="1">
            <a:spLocks noGrp="1"/>
          </p:cNvSpPr>
          <p:nvPr>
            <p:ph type="title"/>
          </p:nvPr>
        </p:nvSpPr>
        <p:spPr>
          <a:xfrm>
            <a:off x="457200" y="0"/>
            <a:ext cx="8229600" cy="258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a:solidFill>
                  <a:schemeClr val="tx2">
                    <a:lumMod val="60000"/>
                    <a:lumOff val="40000"/>
                  </a:schemeClr>
                </a:solidFill>
              </a:rPr>
              <a:t>Array functionality</a:t>
            </a:r>
            <a:endParaRPr sz="2400" b="1">
              <a:solidFill>
                <a:schemeClr val="tx2">
                  <a:lumMod val="60000"/>
                  <a:lumOff val="40000"/>
                </a:schemeClr>
              </a:solidFill>
            </a:endParaRPr>
          </a:p>
        </p:txBody>
      </p:sp>
      <p:sp>
        <p:nvSpPr>
          <p:cNvPr id="443" name="Google Shape;443;p51"/>
          <p:cNvSpPr txBox="1">
            <a:spLocks noGrp="1"/>
          </p:cNvSpPr>
          <p:nvPr>
            <p:ph type="body" idx="1"/>
          </p:nvPr>
        </p:nvSpPr>
        <p:spPr>
          <a:xfrm>
            <a:off x="457200" y="396875"/>
            <a:ext cx="7924800" cy="63246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lnSpc>
                <a:spcPct val="100000"/>
              </a:lnSpc>
              <a:spcBef>
                <a:spcPts val="0"/>
              </a:spcBef>
              <a:spcAft>
                <a:spcPts val="0"/>
              </a:spcAft>
              <a:buClr>
                <a:schemeClr val="dk1"/>
              </a:buClr>
              <a:buSzPct val="100000"/>
              <a:buChar char="•"/>
            </a:pPr>
            <a:r>
              <a:rPr lang="en-US" sz="2000" dirty="0"/>
              <a:t>array(</a:t>
            </a:r>
            <a:r>
              <a:rPr lang="en-US" sz="2000" dirty="0" err="1"/>
              <a:t>ld</a:t>
            </a:r>
            <a:r>
              <a:rPr lang="en-US" sz="2000" dirty="0"/>
              <a:t>)		 copy list data </a:t>
            </a:r>
            <a:r>
              <a:rPr lang="en-US" sz="2000" dirty="0" err="1"/>
              <a:t>ld</a:t>
            </a:r>
            <a:r>
              <a:rPr lang="en-US" sz="2000" dirty="0"/>
              <a:t> to a </a:t>
            </a:r>
            <a:r>
              <a:rPr lang="en-US" sz="2000" dirty="0" err="1"/>
              <a:t>numpy</a:t>
            </a:r>
            <a:r>
              <a:rPr lang="en-US" sz="2000" dirty="0"/>
              <a:t> array</a:t>
            </a:r>
            <a:endParaRPr dirty="0"/>
          </a:p>
          <a:p>
            <a:pPr marL="342900" lvl="0" indent="-342900" algn="l" rtl="0">
              <a:lnSpc>
                <a:spcPct val="100000"/>
              </a:lnSpc>
              <a:spcBef>
                <a:spcPts val="370"/>
              </a:spcBef>
              <a:spcAft>
                <a:spcPts val="0"/>
              </a:spcAft>
              <a:buClr>
                <a:schemeClr val="dk1"/>
              </a:buClr>
              <a:buSzPct val="100000"/>
              <a:buChar char="•"/>
            </a:pPr>
            <a:r>
              <a:rPr lang="en-US" sz="2000" dirty="0" err="1"/>
              <a:t>asarray</a:t>
            </a:r>
            <a:r>
              <a:rPr lang="en-US" sz="2000" dirty="0"/>
              <a:t>(d)		 make array of data d (copy if necessary)</a:t>
            </a:r>
            <a:endParaRPr dirty="0"/>
          </a:p>
          <a:p>
            <a:pPr marL="342900" lvl="0" indent="-342900" algn="l" rtl="0">
              <a:lnSpc>
                <a:spcPct val="100000"/>
              </a:lnSpc>
              <a:spcBef>
                <a:spcPts val="370"/>
              </a:spcBef>
              <a:spcAft>
                <a:spcPts val="0"/>
              </a:spcAft>
              <a:buClr>
                <a:schemeClr val="dk1"/>
              </a:buClr>
              <a:buSzPct val="100000"/>
              <a:buChar char="•"/>
            </a:pPr>
            <a:r>
              <a:rPr lang="en-US" sz="2000" dirty="0"/>
              <a:t>zeros(n) 		make a vector/array of length n, with zeros (float)</a:t>
            </a:r>
            <a:endParaRPr dirty="0"/>
          </a:p>
          <a:p>
            <a:pPr marL="342900" lvl="0" indent="-342900" algn="l" rtl="0">
              <a:lnSpc>
                <a:spcPct val="100000"/>
              </a:lnSpc>
              <a:spcBef>
                <a:spcPts val="370"/>
              </a:spcBef>
              <a:spcAft>
                <a:spcPts val="0"/>
              </a:spcAft>
              <a:buClr>
                <a:schemeClr val="dk1"/>
              </a:buClr>
              <a:buSzPct val="100000"/>
              <a:buChar char="•"/>
            </a:pPr>
            <a:r>
              <a:rPr lang="en-US" sz="2000" dirty="0"/>
              <a:t>zeros(n, </a:t>
            </a:r>
            <a:r>
              <a:rPr lang="en-US" sz="2000" dirty="0" err="1"/>
              <a:t>int</a:t>
            </a:r>
            <a:r>
              <a:rPr lang="en-US" sz="2000" dirty="0"/>
              <a:t>) 		make a vector/array of length n, with </a:t>
            </a:r>
            <a:r>
              <a:rPr lang="en-US" sz="2000" dirty="0" err="1"/>
              <a:t>int</a:t>
            </a:r>
            <a:r>
              <a:rPr lang="en-US" sz="2000" dirty="0"/>
              <a:t> zeros</a:t>
            </a:r>
            <a:endParaRPr dirty="0"/>
          </a:p>
          <a:p>
            <a:pPr marL="342900" lvl="0" indent="-342900" algn="l" rtl="0">
              <a:lnSpc>
                <a:spcPct val="100000"/>
              </a:lnSpc>
              <a:spcBef>
                <a:spcPts val="370"/>
              </a:spcBef>
              <a:spcAft>
                <a:spcPts val="0"/>
              </a:spcAft>
              <a:buClr>
                <a:schemeClr val="dk1"/>
              </a:buClr>
              <a:buSzPct val="100000"/>
              <a:buChar char="•"/>
            </a:pPr>
            <a:r>
              <a:rPr lang="en-US" sz="2000" dirty="0"/>
              <a:t>zeros((</a:t>
            </a:r>
            <a:r>
              <a:rPr lang="en-US" sz="2000" dirty="0" err="1"/>
              <a:t>m,n</a:t>
            </a:r>
            <a:r>
              <a:rPr lang="en-US" sz="2000" dirty="0"/>
              <a:t>), float) 	make a two-dimensional with shape (</a:t>
            </a:r>
            <a:r>
              <a:rPr lang="en-US" sz="2000" dirty="0" err="1"/>
              <a:t>m,n</a:t>
            </a:r>
            <a:r>
              <a:rPr lang="en-US" sz="2000" dirty="0"/>
              <a:t>)</a:t>
            </a:r>
            <a:endParaRPr dirty="0"/>
          </a:p>
          <a:p>
            <a:pPr marL="342900" lvl="0" indent="-342900" algn="l" rtl="0">
              <a:lnSpc>
                <a:spcPct val="100000"/>
              </a:lnSpc>
              <a:spcBef>
                <a:spcPts val="370"/>
              </a:spcBef>
              <a:spcAft>
                <a:spcPts val="0"/>
              </a:spcAft>
              <a:buClr>
                <a:schemeClr val="dk1"/>
              </a:buClr>
              <a:buSzPct val="100000"/>
              <a:buChar char="•"/>
            </a:pPr>
            <a:r>
              <a:rPr lang="en-US" sz="2000" dirty="0"/>
              <a:t>zeros(</a:t>
            </a:r>
            <a:r>
              <a:rPr lang="en-US" sz="2000" dirty="0" err="1"/>
              <a:t>x.shape</a:t>
            </a:r>
            <a:r>
              <a:rPr lang="en-US" sz="2000" dirty="0"/>
              <a:t>, </a:t>
            </a:r>
            <a:r>
              <a:rPr lang="en-US" sz="2000" dirty="0" err="1"/>
              <a:t>x.dtype</a:t>
            </a:r>
            <a:r>
              <a:rPr lang="en-US" sz="2000" dirty="0"/>
              <a:t>) 	make array with shape and element type as x</a:t>
            </a:r>
            <a:endParaRPr dirty="0"/>
          </a:p>
          <a:p>
            <a:pPr marL="342900" lvl="0" indent="-342900" algn="l" rtl="0">
              <a:lnSpc>
                <a:spcPct val="100000"/>
              </a:lnSpc>
              <a:spcBef>
                <a:spcPts val="370"/>
              </a:spcBef>
              <a:spcAft>
                <a:spcPts val="0"/>
              </a:spcAft>
              <a:buClr>
                <a:schemeClr val="dk1"/>
              </a:buClr>
              <a:buSzPct val="100000"/>
              <a:buChar char="•"/>
            </a:pPr>
            <a:r>
              <a:rPr lang="en-US" sz="2000" dirty="0" err="1"/>
              <a:t>linspace</a:t>
            </a:r>
            <a:r>
              <a:rPr lang="en-US" sz="2000" dirty="0"/>
              <a:t>(</a:t>
            </a:r>
            <a:r>
              <a:rPr lang="en-US" sz="2000" dirty="0" err="1"/>
              <a:t>a,b,m</a:t>
            </a:r>
            <a:r>
              <a:rPr lang="en-US" sz="2000" dirty="0"/>
              <a:t>) 	uniform sequence of m numbers between a and b</a:t>
            </a:r>
            <a:endParaRPr dirty="0"/>
          </a:p>
          <a:p>
            <a:pPr marL="342900" lvl="0" indent="-342900" algn="l" rtl="0">
              <a:lnSpc>
                <a:spcPct val="100000"/>
              </a:lnSpc>
              <a:spcBef>
                <a:spcPts val="370"/>
              </a:spcBef>
              <a:spcAft>
                <a:spcPts val="0"/>
              </a:spcAft>
              <a:buClr>
                <a:schemeClr val="dk1"/>
              </a:buClr>
              <a:buSzPct val="100000"/>
              <a:buChar char="•"/>
            </a:pPr>
            <a:r>
              <a:rPr lang="en-US" sz="2000" dirty="0" err="1"/>
              <a:t>seq</a:t>
            </a:r>
            <a:r>
              <a:rPr lang="en-US" sz="2000" dirty="0"/>
              <a:t>(</a:t>
            </a:r>
            <a:r>
              <a:rPr lang="en-US" sz="2000" dirty="0" err="1"/>
              <a:t>a,b,h</a:t>
            </a:r>
            <a:r>
              <a:rPr lang="en-US" sz="2000" dirty="0"/>
              <a:t>) 		uniform sequence of numbers from a to b with step h</a:t>
            </a:r>
            <a:endParaRPr dirty="0"/>
          </a:p>
          <a:p>
            <a:pPr marL="342900" lvl="0" indent="-342900" algn="l" rtl="0">
              <a:lnSpc>
                <a:spcPct val="100000"/>
              </a:lnSpc>
              <a:spcBef>
                <a:spcPts val="370"/>
              </a:spcBef>
              <a:spcAft>
                <a:spcPts val="0"/>
              </a:spcAft>
              <a:buClr>
                <a:schemeClr val="dk1"/>
              </a:buClr>
              <a:buSzPct val="100000"/>
              <a:buChar char="•"/>
            </a:pPr>
            <a:r>
              <a:rPr lang="en-US" sz="2000" dirty="0" err="1"/>
              <a:t>iseq</a:t>
            </a:r>
            <a:r>
              <a:rPr lang="en-US" sz="2000" dirty="0"/>
              <a:t>(</a:t>
            </a:r>
            <a:r>
              <a:rPr lang="en-US" sz="2000" dirty="0" err="1"/>
              <a:t>a,b,h</a:t>
            </a:r>
            <a:r>
              <a:rPr lang="en-US" sz="2000" dirty="0"/>
              <a:t>)		 uniform sequence of integers from a to b with step h</a:t>
            </a:r>
            <a:endParaRPr dirty="0"/>
          </a:p>
          <a:p>
            <a:pPr marL="342900" lvl="0" indent="-342900" algn="l" rtl="0">
              <a:lnSpc>
                <a:spcPct val="100000"/>
              </a:lnSpc>
              <a:spcBef>
                <a:spcPts val="370"/>
              </a:spcBef>
              <a:spcAft>
                <a:spcPts val="0"/>
              </a:spcAft>
              <a:buClr>
                <a:schemeClr val="dk1"/>
              </a:buClr>
              <a:buSzPct val="100000"/>
              <a:buChar char="•"/>
            </a:pPr>
            <a:r>
              <a:rPr lang="en-US" sz="2000" dirty="0" err="1"/>
              <a:t>a.shape</a:t>
            </a:r>
            <a:r>
              <a:rPr lang="en-US" sz="2000" dirty="0"/>
              <a:t> 		tuple containing a’s shape</a:t>
            </a:r>
            <a:endParaRPr dirty="0"/>
          </a:p>
          <a:p>
            <a:pPr marL="342900" lvl="0" indent="-342900" algn="l" rtl="0">
              <a:lnSpc>
                <a:spcPct val="100000"/>
              </a:lnSpc>
              <a:spcBef>
                <a:spcPts val="370"/>
              </a:spcBef>
              <a:spcAft>
                <a:spcPts val="0"/>
              </a:spcAft>
              <a:buClr>
                <a:schemeClr val="dk1"/>
              </a:buClr>
              <a:buSzPct val="100000"/>
              <a:buChar char="•"/>
            </a:pPr>
            <a:r>
              <a:rPr lang="en-US" sz="2000" dirty="0" err="1"/>
              <a:t>a.size</a:t>
            </a:r>
            <a:r>
              <a:rPr lang="en-US" sz="2000" dirty="0"/>
              <a:t> 		total no. of elements in a</a:t>
            </a:r>
            <a:endParaRPr dirty="0"/>
          </a:p>
          <a:p>
            <a:pPr marL="342900" lvl="0" indent="-342900" algn="l" rtl="0">
              <a:lnSpc>
                <a:spcPct val="100000"/>
              </a:lnSpc>
              <a:spcBef>
                <a:spcPts val="370"/>
              </a:spcBef>
              <a:spcAft>
                <a:spcPts val="0"/>
              </a:spcAft>
              <a:buClr>
                <a:schemeClr val="dk1"/>
              </a:buClr>
              <a:buSzPct val="100000"/>
              <a:buChar char="•"/>
            </a:pPr>
            <a:r>
              <a:rPr lang="en-US" sz="2000" dirty="0" err="1"/>
              <a:t>len</a:t>
            </a:r>
            <a:r>
              <a:rPr lang="en-US" sz="2000" dirty="0"/>
              <a:t>(a) 		length of a one-dim. array a (same as </a:t>
            </a:r>
            <a:r>
              <a:rPr lang="en-US" sz="2000" dirty="0" err="1"/>
              <a:t>a.shape</a:t>
            </a:r>
            <a:r>
              <a:rPr lang="en-US" sz="2000" dirty="0"/>
              <a:t>[0])</a:t>
            </a:r>
            <a:endParaRPr dirty="0"/>
          </a:p>
          <a:p>
            <a:pPr marL="342900" lvl="0" indent="-342900" algn="l" rtl="0">
              <a:lnSpc>
                <a:spcPct val="100000"/>
              </a:lnSpc>
              <a:spcBef>
                <a:spcPts val="370"/>
              </a:spcBef>
              <a:spcAft>
                <a:spcPts val="0"/>
              </a:spcAft>
              <a:buClr>
                <a:schemeClr val="dk1"/>
              </a:buClr>
              <a:buSzPct val="100000"/>
              <a:buChar char="•"/>
            </a:pPr>
            <a:r>
              <a:rPr lang="en-US" sz="2000" dirty="0" err="1"/>
              <a:t>a.reshape</a:t>
            </a:r>
            <a:r>
              <a:rPr lang="en-US" sz="2000" dirty="0"/>
              <a:t>(3,2) 		return a reshaped as 2 × 3 array</a:t>
            </a:r>
            <a:endParaRPr dirty="0"/>
          </a:p>
          <a:p>
            <a:pPr marL="342900" lvl="0" indent="-342900" algn="l" rtl="0">
              <a:lnSpc>
                <a:spcPct val="100000"/>
              </a:lnSpc>
              <a:spcBef>
                <a:spcPts val="370"/>
              </a:spcBef>
              <a:spcAft>
                <a:spcPts val="0"/>
              </a:spcAft>
              <a:buClr>
                <a:schemeClr val="dk1"/>
              </a:buClr>
              <a:buSzPct val="100000"/>
              <a:buChar char="•"/>
            </a:pPr>
            <a:r>
              <a:rPr lang="en-US" sz="2000" dirty="0"/>
              <a:t>a[</a:t>
            </a:r>
            <a:r>
              <a:rPr lang="en-US" sz="2000" dirty="0" err="1"/>
              <a:t>i</a:t>
            </a:r>
            <a:r>
              <a:rPr lang="en-US" sz="2000" dirty="0"/>
              <a:t>] 			vector indexing</a:t>
            </a:r>
            <a:endParaRPr dirty="0"/>
          </a:p>
          <a:p>
            <a:pPr marL="342900" lvl="0" indent="-342900" algn="l" rtl="0">
              <a:lnSpc>
                <a:spcPct val="100000"/>
              </a:lnSpc>
              <a:spcBef>
                <a:spcPts val="370"/>
              </a:spcBef>
              <a:spcAft>
                <a:spcPts val="0"/>
              </a:spcAft>
              <a:buClr>
                <a:schemeClr val="dk1"/>
              </a:buClr>
              <a:buSzPct val="100000"/>
              <a:buChar char="•"/>
            </a:pPr>
            <a:r>
              <a:rPr lang="en-US" sz="2000" dirty="0"/>
              <a:t>a[</a:t>
            </a:r>
            <a:r>
              <a:rPr lang="en-US" sz="2000" dirty="0" err="1"/>
              <a:t>i,j</a:t>
            </a:r>
            <a:r>
              <a:rPr lang="en-US" sz="2000" dirty="0"/>
              <a:t>] 			two-dim. array indexing</a:t>
            </a:r>
            <a:endParaRPr dirty="0"/>
          </a:p>
          <a:p>
            <a:pPr marL="342900" lvl="0" indent="-342900" algn="l" rtl="0">
              <a:lnSpc>
                <a:spcPct val="100000"/>
              </a:lnSpc>
              <a:spcBef>
                <a:spcPts val="370"/>
              </a:spcBef>
              <a:spcAft>
                <a:spcPts val="0"/>
              </a:spcAft>
              <a:buClr>
                <a:schemeClr val="dk1"/>
              </a:buClr>
              <a:buSzPct val="100000"/>
              <a:buChar char="•"/>
            </a:pPr>
            <a:r>
              <a:rPr lang="en-US" sz="2000" dirty="0"/>
              <a:t>a[1:k] 		slice: reference data with indices 1,. . . ,k-1</a:t>
            </a:r>
            <a:endParaRPr dirty="0"/>
          </a:p>
          <a:p>
            <a:pPr marL="342900" lvl="0" indent="-342900" algn="l" rtl="0">
              <a:lnSpc>
                <a:spcPct val="100000"/>
              </a:lnSpc>
              <a:spcBef>
                <a:spcPts val="370"/>
              </a:spcBef>
              <a:spcAft>
                <a:spcPts val="0"/>
              </a:spcAft>
              <a:buClr>
                <a:schemeClr val="dk1"/>
              </a:buClr>
              <a:buSzPct val="100000"/>
              <a:buChar char="•"/>
            </a:pPr>
            <a:r>
              <a:rPr lang="en-US" sz="2000" dirty="0"/>
              <a:t>a[1:8:3] 		slice: reference data with indices 1, 4,. . . ,7</a:t>
            </a:r>
            <a:endParaRPr dirty="0"/>
          </a:p>
          <a:p>
            <a:pPr marL="342900" lvl="0" indent="-342900" algn="l" rtl="0">
              <a:lnSpc>
                <a:spcPct val="100000"/>
              </a:lnSpc>
              <a:spcBef>
                <a:spcPts val="370"/>
              </a:spcBef>
              <a:spcAft>
                <a:spcPts val="0"/>
              </a:spcAft>
              <a:buClr>
                <a:schemeClr val="dk1"/>
              </a:buClr>
              <a:buSzPct val="100000"/>
              <a:buChar char="•"/>
            </a:pPr>
            <a:r>
              <a:rPr lang="en-US" sz="2000" dirty="0"/>
              <a:t>b = </a:t>
            </a:r>
            <a:r>
              <a:rPr lang="en-US" sz="2000" dirty="0" err="1"/>
              <a:t>a.copy</a:t>
            </a:r>
            <a:r>
              <a:rPr lang="en-US" sz="2000" dirty="0"/>
              <a:t>() 		copy an array</a:t>
            </a:r>
            <a:endParaRPr dirty="0"/>
          </a:p>
          <a:p>
            <a:pPr marL="342900" lvl="0" indent="-342900" algn="l" rtl="0">
              <a:lnSpc>
                <a:spcPct val="100000"/>
              </a:lnSpc>
              <a:spcBef>
                <a:spcPts val="370"/>
              </a:spcBef>
              <a:spcAft>
                <a:spcPts val="0"/>
              </a:spcAft>
              <a:buClr>
                <a:schemeClr val="dk1"/>
              </a:buClr>
              <a:buSzPct val="100000"/>
              <a:buChar char="•"/>
            </a:pPr>
            <a:r>
              <a:rPr lang="en-US" sz="2000" dirty="0"/>
              <a:t>sin(a), </a:t>
            </a:r>
            <a:r>
              <a:rPr lang="en-US" sz="2000" dirty="0" err="1"/>
              <a:t>exp</a:t>
            </a:r>
            <a:r>
              <a:rPr lang="en-US" sz="2000" dirty="0"/>
              <a:t>(a), ... </a:t>
            </a:r>
            <a:r>
              <a:rPr lang="en-US" sz="2000" dirty="0" err="1"/>
              <a:t>numpy</a:t>
            </a:r>
            <a:r>
              <a:rPr lang="en-US" sz="2000" dirty="0"/>
              <a:t> 	functions applicable to arrays</a:t>
            </a:r>
            <a:endParaRPr dirty="0"/>
          </a:p>
          <a:p>
            <a:pPr marL="342900" lvl="0" indent="-342900" algn="l" rtl="0">
              <a:lnSpc>
                <a:spcPct val="100000"/>
              </a:lnSpc>
              <a:spcBef>
                <a:spcPts val="370"/>
              </a:spcBef>
              <a:spcAft>
                <a:spcPts val="0"/>
              </a:spcAft>
              <a:buClr>
                <a:schemeClr val="dk1"/>
              </a:buClr>
              <a:buSzPct val="100000"/>
              <a:buChar char="•"/>
            </a:pPr>
            <a:r>
              <a:rPr lang="en-US" sz="2000" dirty="0"/>
              <a:t>c = concatenate(a, b) c	 contains a with b appended</a:t>
            </a:r>
            <a:endParaRPr dirty="0"/>
          </a:p>
          <a:p>
            <a:pPr marL="342900" lvl="0" indent="-342900" algn="l" rtl="0">
              <a:lnSpc>
                <a:spcPct val="100000"/>
              </a:lnSpc>
              <a:spcBef>
                <a:spcPts val="370"/>
              </a:spcBef>
              <a:spcAft>
                <a:spcPts val="0"/>
              </a:spcAft>
              <a:buClr>
                <a:schemeClr val="dk1"/>
              </a:buClr>
              <a:buSzPct val="100000"/>
              <a:buChar char="•"/>
            </a:pPr>
            <a:r>
              <a:rPr lang="en-US" sz="2000" dirty="0"/>
              <a:t>c = where(</a:t>
            </a:r>
            <a:r>
              <a:rPr lang="en-US" sz="2000" dirty="0" err="1"/>
              <a:t>cond</a:t>
            </a:r>
            <a:r>
              <a:rPr lang="en-US" sz="2000" dirty="0"/>
              <a:t>, a1, a2) c[</a:t>
            </a:r>
            <a:r>
              <a:rPr lang="en-US" sz="2000" dirty="0" err="1"/>
              <a:t>i</a:t>
            </a:r>
            <a:r>
              <a:rPr lang="en-US" sz="2000" dirty="0"/>
              <a:t>] = a1[</a:t>
            </a:r>
            <a:r>
              <a:rPr lang="en-US" sz="2000" dirty="0" err="1"/>
              <a:t>i</a:t>
            </a:r>
            <a:r>
              <a:rPr lang="en-US" sz="2000" dirty="0"/>
              <a:t>] if </a:t>
            </a:r>
            <a:r>
              <a:rPr lang="en-US" sz="2000" dirty="0" err="1"/>
              <a:t>cond</a:t>
            </a:r>
            <a:r>
              <a:rPr lang="en-US" sz="2000" dirty="0"/>
              <a:t>[</a:t>
            </a:r>
            <a:r>
              <a:rPr lang="en-US" sz="2000" dirty="0" err="1"/>
              <a:t>i</a:t>
            </a:r>
            <a:r>
              <a:rPr lang="en-US" sz="2000" dirty="0"/>
              <a:t>], else c[</a:t>
            </a:r>
            <a:r>
              <a:rPr lang="en-US" sz="2000" dirty="0" err="1"/>
              <a:t>i</a:t>
            </a:r>
            <a:r>
              <a:rPr lang="en-US" sz="2000" dirty="0"/>
              <a:t>] = a2[</a:t>
            </a:r>
            <a:r>
              <a:rPr lang="en-US" sz="2000" dirty="0" err="1"/>
              <a:t>i</a:t>
            </a:r>
            <a:r>
              <a:rPr lang="en-US" sz="2000" dirty="0"/>
              <a:t>] </a:t>
            </a:r>
            <a:r>
              <a:rPr lang="en-US" sz="2000" dirty="0" err="1"/>
              <a:t>isinstance</a:t>
            </a:r>
            <a:r>
              <a:rPr lang="en-US" sz="2000" dirty="0"/>
              <a:t>(a, </a:t>
            </a:r>
            <a:r>
              <a:rPr lang="en-US" sz="2000" dirty="0" err="1"/>
              <a:t>ndarray</a:t>
            </a:r>
            <a:r>
              <a:rPr lang="en-US" sz="2000" dirty="0"/>
              <a:t>)</a:t>
            </a:r>
            <a:endParaRPr sz="2000" dirty="0"/>
          </a:p>
        </p:txBody>
      </p:sp>
      <p:sp>
        <p:nvSpPr>
          <p:cNvPr id="444" name="Google Shape;444;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9/16/2020</a:t>
            </a:r>
            <a:endParaRPr/>
          </a:p>
        </p:txBody>
      </p:sp>
      <p:sp>
        <p:nvSpPr>
          <p:cNvPr id="445" name="Google Shape;445;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extLst>
      <p:ext uri="{BB962C8B-B14F-4D97-AF65-F5344CB8AC3E}">
        <p14:creationId xmlns:p14="http://schemas.microsoft.com/office/powerpoint/2010/main" val="429454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5684" y="201852"/>
            <a:ext cx="1559081" cy="369332"/>
          </a:xfrm>
          <a:prstGeom prst="rect">
            <a:avLst/>
          </a:prstGeom>
        </p:spPr>
        <p:txBody>
          <a:bodyPr wrap="none">
            <a:spAutoFit/>
          </a:bodyPr>
          <a:lstStyle/>
          <a:p>
            <a:r>
              <a:rPr lang="en-US" b="1" dirty="0">
                <a:solidFill>
                  <a:schemeClr val="tx2">
                    <a:lumMod val="60000"/>
                    <a:lumOff val="40000"/>
                  </a:schemeClr>
                </a:solidFill>
                <a:latin typeface="Times New Roman" pitchFamily="18" charset="0"/>
                <a:ea typeface="Calibri" pitchFamily="34" charset="0"/>
                <a:cs typeface="Times New Roman" pitchFamily="18" charset="0"/>
              </a:rPr>
              <a:t>Interest Rates</a:t>
            </a:r>
            <a:endParaRPr lang="en-US" b="1" dirty="0">
              <a:solidFill>
                <a:schemeClr val="tx2">
                  <a:lumMod val="60000"/>
                  <a:lumOff val="40000"/>
                </a:schemeClr>
              </a:solidFill>
            </a:endParaRPr>
          </a:p>
        </p:txBody>
      </p:sp>
      <p:pic>
        <p:nvPicPr>
          <p:cNvPr id="1026" name="Picture 2"/>
          <p:cNvPicPr>
            <a:picLocks noChangeAspect="1" noChangeArrowheads="1"/>
          </p:cNvPicPr>
          <p:nvPr/>
        </p:nvPicPr>
        <p:blipFill>
          <a:blip r:embed="rId2" cstate="print"/>
          <a:srcRect/>
          <a:stretch>
            <a:fillRect/>
          </a:stretch>
        </p:blipFill>
        <p:spPr bwMode="auto">
          <a:xfrm>
            <a:off x="4572000" y="609600"/>
            <a:ext cx="2057400" cy="914401"/>
          </a:xfrm>
          <a:prstGeom prst="rect">
            <a:avLst/>
          </a:prstGeom>
          <a:noFill/>
          <a:ln w="9525">
            <a:solidFill>
              <a:srgbClr val="FF0000"/>
            </a:solidFill>
            <a:miter lim="800000"/>
            <a:headEnd/>
            <a:tailEnd/>
          </a:ln>
          <a:effectLst/>
        </p:spPr>
      </p:pic>
      <p:sp>
        <p:nvSpPr>
          <p:cNvPr id="4" name="Rectangle 3"/>
          <p:cNvSpPr/>
          <p:nvPr/>
        </p:nvSpPr>
        <p:spPr>
          <a:xfrm>
            <a:off x="152400" y="838200"/>
            <a:ext cx="4572000" cy="923330"/>
          </a:xfrm>
          <a:prstGeom prst="rect">
            <a:avLst/>
          </a:prstGeom>
        </p:spPr>
        <p:txBody>
          <a:bodyPr>
            <a:spAutoFit/>
          </a:bodyPr>
          <a:lstStyle/>
          <a:p>
            <a:r>
              <a:rPr lang="en-US" dirty="0">
                <a:latin typeface="Times New Roman" pitchFamily="18" charset="0"/>
                <a:cs typeface="Times New Roman" pitchFamily="18" charset="0"/>
              </a:rPr>
              <a:t>how much money an initial amount x</a:t>
            </a:r>
            <a:r>
              <a:rPr lang="en-US" sz="1100" dirty="0">
                <a:latin typeface="Times New Roman" pitchFamily="18" charset="0"/>
                <a:cs typeface="Times New Roman" pitchFamily="18" charset="0"/>
              </a:rPr>
              <a:t>0 </a:t>
            </a:r>
            <a:r>
              <a:rPr lang="en-US" dirty="0">
                <a:latin typeface="Times New Roman" pitchFamily="18" charset="0"/>
                <a:cs typeface="Times New Roman" pitchFamily="18" charset="0"/>
              </a:rPr>
              <a:t>will grow to after n years in a bank with annual interest rate p.</a:t>
            </a:r>
          </a:p>
        </p:txBody>
      </p:sp>
      <p:sp>
        <p:nvSpPr>
          <p:cNvPr id="5" name="Rectangle 4"/>
          <p:cNvSpPr/>
          <p:nvPr/>
        </p:nvSpPr>
        <p:spPr>
          <a:xfrm>
            <a:off x="228600" y="1828800"/>
            <a:ext cx="8382000" cy="2585323"/>
          </a:xfrm>
          <a:prstGeom prst="rect">
            <a:avLst/>
          </a:prstGeom>
        </p:spPr>
        <p:txBody>
          <a:bodyPr wrap="square">
            <a:spAutoFit/>
          </a:bodyPr>
          <a:lstStyle/>
          <a:p>
            <a:r>
              <a:rPr lang="en-US" dirty="0">
                <a:latin typeface="Times New Roman" pitchFamily="18" charset="0"/>
                <a:cs typeface="Times New Roman" pitchFamily="18" charset="0"/>
              </a:rPr>
              <a:t>this formula arises after some limiting assumptions, like that of a constant interest rate over all the n years. </a:t>
            </a:r>
          </a:p>
          <a:p>
            <a:r>
              <a:rPr lang="en-US" dirty="0">
                <a:latin typeface="Times New Roman" pitchFamily="18" charset="0"/>
                <a:cs typeface="Times New Roman" pitchFamily="18" charset="0"/>
              </a:rPr>
              <a:t>Moreover, the formula only gives us the amount after each year, not after some months</a:t>
            </a:r>
          </a:p>
          <a:p>
            <a:r>
              <a:rPr lang="en-US" dirty="0">
                <a:latin typeface="Times New Roman" pitchFamily="18" charset="0"/>
                <a:cs typeface="Times New Roman" pitchFamily="18" charset="0"/>
              </a:rPr>
              <a:t>or days.</a:t>
            </a:r>
          </a:p>
          <a:p>
            <a:r>
              <a:rPr lang="en-US" dirty="0">
                <a:latin typeface="Times New Roman" pitchFamily="18" charset="0"/>
                <a:cs typeface="Times New Roman" pitchFamily="18" charset="0"/>
              </a:rPr>
              <a:t>Suppose now that we are interested in computing the growth of money after N days instead. </a:t>
            </a:r>
          </a:p>
          <a:p>
            <a:r>
              <a:rPr lang="en-US" dirty="0">
                <a:latin typeface="Times New Roman" pitchFamily="18" charset="0"/>
                <a:cs typeface="Times New Roman" pitchFamily="18" charset="0"/>
              </a:rPr>
              <a:t>The interest rate per day is taken as r = p/D if p is the annual interest rate and D is the number of days in a year.  </a:t>
            </a:r>
          </a:p>
          <a:p>
            <a:r>
              <a:rPr lang="en-US" dirty="0">
                <a:latin typeface="Times New Roman" pitchFamily="18" charset="0"/>
                <a:cs typeface="Times New Roman" pitchFamily="18" charset="0"/>
              </a:rPr>
              <a:t>The fundamental model is the same, but now n counts days and p is replaced by r:</a:t>
            </a:r>
          </a:p>
        </p:txBody>
      </p:sp>
      <p:pic>
        <p:nvPicPr>
          <p:cNvPr id="1027" name="Picture 3"/>
          <p:cNvPicPr>
            <a:picLocks noChangeAspect="1" noChangeArrowheads="1"/>
          </p:cNvPicPr>
          <p:nvPr/>
        </p:nvPicPr>
        <p:blipFill>
          <a:blip r:embed="rId3" cstate="print"/>
          <a:srcRect/>
          <a:stretch>
            <a:fillRect/>
          </a:stretch>
        </p:blipFill>
        <p:spPr bwMode="auto">
          <a:xfrm>
            <a:off x="6705600" y="609600"/>
            <a:ext cx="1885950" cy="914400"/>
          </a:xfrm>
          <a:prstGeom prst="rect">
            <a:avLst/>
          </a:prstGeom>
          <a:noFill/>
          <a:ln w="9525">
            <a:solidFill>
              <a:srgbClr val="7030A0"/>
            </a:solid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438400" y="4572000"/>
            <a:ext cx="3352800" cy="914400"/>
          </a:xfrm>
          <a:prstGeom prst="rect">
            <a:avLst/>
          </a:prstGeom>
          <a:noFill/>
          <a:ln w="9525">
            <a:solidFill>
              <a:srgbClr val="00B0F0"/>
            </a:solidFill>
            <a:miter lim="800000"/>
            <a:headEnd/>
            <a:tailEnd/>
          </a:ln>
          <a:effectLst/>
        </p:spPr>
      </p:pic>
      <p:sp>
        <p:nvSpPr>
          <p:cNvPr id="8" name="Rectangle 7"/>
          <p:cNvSpPr/>
          <p:nvPr/>
        </p:nvSpPr>
        <p:spPr>
          <a:xfrm>
            <a:off x="304800" y="5410200"/>
            <a:ext cx="8458200" cy="646331"/>
          </a:xfrm>
          <a:prstGeom prst="rect">
            <a:avLst/>
          </a:prstGeom>
        </p:spPr>
        <p:txBody>
          <a:bodyPr wrap="square">
            <a:spAutoFit/>
          </a:bodyPr>
          <a:lstStyle/>
          <a:p>
            <a:endParaRPr lang="en-US" dirty="0"/>
          </a:p>
          <a:p>
            <a:r>
              <a:rPr lang="en-US" dirty="0">
                <a:latin typeface="Times New Roman" pitchFamily="18" charset="0"/>
                <a:cs typeface="Times New Roman" pitchFamily="18" charset="0"/>
              </a:rPr>
              <a:t>Python has a module </a:t>
            </a:r>
            <a:r>
              <a:rPr lang="en-US" dirty="0" err="1">
                <a:latin typeface="Times New Roman" pitchFamily="18" charset="0"/>
                <a:cs typeface="Times New Roman" pitchFamily="18" charset="0"/>
              </a:rPr>
              <a:t>datetime</a:t>
            </a:r>
            <a:r>
              <a:rPr lang="en-US" dirty="0">
                <a:latin typeface="Times New Roman" pitchFamily="18" charset="0"/>
                <a:cs typeface="Times New Roman" pitchFamily="18" charset="0"/>
              </a:rPr>
              <a:t> for convenient calculations with dates and times.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9474" t="22917" r="45263" b="6250"/>
          <a:stretch>
            <a:fillRect/>
          </a:stretch>
        </p:blipFill>
        <p:spPr bwMode="auto">
          <a:xfrm>
            <a:off x="457200" y="609600"/>
            <a:ext cx="3276600" cy="5181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l="10176" t="25000" r="49414" b="5208"/>
          <a:stretch>
            <a:fillRect/>
          </a:stretch>
        </p:blipFill>
        <p:spPr bwMode="auto">
          <a:xfrm>
            <a:off x="4419600" y="685800"/>
            <a:ext cx="4495800" cy="5105400"/>
          </a:xfrm>
          <a:prstGeom prst="rect">
            <a:avLst/>
          </a:prstGeom>
          <a:noFill/>
          <a:ln w="9525">
            <a:noFill/>
            <a:miter lim="800000"/>
            <a:headEnd/>
            <a:tailEnd/>
          </a:ln>
        </p:spPr>
      </p:pic>
      <p:sp>
        <p:nvSpPr>
          <p:cNvPr id="4" name="Rectangle 3"/>
          <p:cNvSpPr/>
          <p:nvPr/>
        </p:nvSpPr>
        <p:spPr>
          <a:xfrm>
            <a:off x="3848084" y="152400"/>
            <a:ext cx="1559081" cy="369332"/>
          </a:xfrm>
          <a:prstGeom prst="rect">
            <a:avLst/>
          </a:prstGeom>
        </p:spPr>
        <p:txBody>
          <a:bodyPr wrap="none">
            <a:spAutoFit/>
          </a:bodyPr>
          <a:lstStyle/>
          <a:p>
            <a:r>
              <a:rPr lang="en-US" b="1" dirty="0">
                <a:solidFill>
                  <a:schemeClr val="tx2">
                    <a:lumMod val="60000"/>
                    <a:lumOff val="40000"/>
                  </a:schemeClr>
                </a:solidFill>
                <a:latin typeface="Times New Roman" pitchFamily="18" charset="0"/>
                <a:ea typeface="Calibri" pitchFamily="34" charset="0"/>
                <a:cs typeface="Times New Roman" pitchFamily="18" charset="0"/>
              </a:rPr>
              <a:t>Interest Rates</a:t>
            </a:r>
            <a:endParaRPr lang="en-US" b="1" dirty="0">
              <a:solidFill>
                <a:schemeClr val="tx2">
                  <a:lumMod val="60000"/>
                  <a:lumOff val="4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7613" t="25000" r="46120" b="6250"/>
          <a:stretch>
            <a:fillRect/>
          </a:stretch>
        </p:blipFill>
        <p:spPr bwMode="auto">
          <a:xfrm>
            <a:off x="1295400" y="685800"/>
            <a:ext cx="7086600" cy="5029200"/>
          </a:xfrm>
          <a:prstGeom prst="rect">
            <a:avLst/>
          </a:prstGeom>
          <a:noFill/>
          <a:ln w="9525">
            <a:noFill/>
            <a:miter lim="800000"/>
            <a:headEnd/>
            <a:tailEnd/>
          </a:ln>
        </p:spPr>
      </p:pic>
      <p:sp>
        <p:nvSpPr>
          <p:cNvPr id="3" name="Rectangle 2"/>
          <p:cNvSpPr/>
          <p:nvPr/>
        </p:nvSpPr>
        <p:spPr>
          <a:xfrm>
            <a:off x="3848084" y="228600"/>
            <a:ext cx="1559081" cy="369332"/>
          </a:xfrm>
          <a:prstGeom prst="rect">
            <a:avLst/>
          </a:prstGeom>
        </p:spPr>
        <p:txBody>
          <a:bodyPr wrap="none">
            <a:spAutoFit/>
          </a:bodyPr>
          <a:lstStyle/>
          <a:p>
            <a:r>
              <a:rPr lang="en-US" b="1" dirty="0">
                <a:solidFill>
                  <a:schemeClr val="tx2">
                    <a:lumMod val="60000"/>
                    <a:lumOff val="40000"/>
                  </a:schemeClr>
                </a:solidFill>
                <a:latin typeface="Times New Roman" pitchFamily="18" charset="0"/>
                <a:ea typeface="Calibri" pitchFamily="34" charset="0"/>
                <a:cs typeface="Times New Roman" pitchFamily="18" charset="0"/>
              </a:rPr>
              <a:t>Interest Rates</a:t>
            </a:r>
            <a:endParaRPr lang="en-US" b="1" dirty="0">
              <a:solidFill>
                <a:schemeClr val="tx2">
                  <a:lumMod val="60000"/>
                  <a:lumOff val="4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571875" y="685800"/>
            <a:ext cx="2000250" cy="1076325"/>
          </a:xfrm>
          <a:prstGeom prst="rect">
            <a:avLst/>
          </a:prstGeom>
          <a:noFill/>
          <a:ln w="9525">
            <a:solidFill>
              <a:schemeClr val="accent1"/>
            </a:solidFill>
            <a:miter lim="800000"/>
            <a:headEnd/>
            <a:tailEnd/>
          </a:ln>
          <a:effectLst/>
        </p:spPr>
      </p:pic>
      <p:sp>
        <p:nvSpPr>
          <p:cNvPr id="3" name="Rectangle 2"/>
          <p:cNvSpPr/>
          <p:nvPr/>
        </p:nvSpPr>
        <p:spPr>
          <a:xfrm>
            <a:off x="2713638" y="152400"/>
            <a:ext cx="3780394" cy="369332"/>
          </a:xfrm>
          <a:prstGeom prst="rect">
            <a:avLst/>
          </a:prstGeom>
        </p:spPr>
        <p:txBody>
          <a:bodyPr wrap="none">
            <a:spAutoFit/>
          </a:bodyPr>
          <a:lstStyle/>
          <a:p>
            <a:r>
              <a:rPr lang="en-US" b="1" dirty="0">
                <a:solidFill>
                  <a:schemeClr val="tx2">
                    <a:lumMod val="60000"/>
                    <a:lumOff val="40000"/>
                  </a:schemeClr>
                </a:solidFill>
              </a:rPr>
              <a:t>The Factorial as a Difference Equation</a:t>
            </a:r>
          </a:p>
        </p:txBody>
      </p:sp>
      <p:pic>
        <p:nvPicPr>
          <p:cNvPr id="4099" name="Picture 3"/>
          <p:cNvPicPr>
            <a:picLocks noChangeAspect="1" noChangeArrowheads="1"/>
          </p:cNvPicPr>
          <p:nvPr/>
        </p:nvPicPr>
        <p:blipFill>
          <a:blip r:embed="rId3" cstate="print"/>
          <a:srcRect l="10176" t="21875" r="39458" b="5208"/>
          <a:stretch>
            <a:fillRect/>
          </a:stretch>
        </p:blipFill>
        <p:spPr bwMode="auto">
          <a:xfrm>
            <a:off x="685800" y="1905000"/>
            <a:ext cx="7772400" cy="4572000"/>
          </a:xfrm>
          <a:prstGeom prst="rect">
            <a:avLst/>
          </a:prstGeom>
          <a:noFill/>
          <a:ln w="9525">
            <a:solidFill>
              <a:schemeClr val="accent2"/>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7861" y="304800"/>
            <a:ext cx="2420471" cy="369332"/>
          </a:xfrm>
          <a:prstGeom prst="rect">
            <a:avLst/>
          </a:prstGeom>
        </p:spPr>
        <p:txBody>
          <a:bodyPr wrap="none">
            <a:spAutoFit/>
          </a:bodyPr>
          <a:lstStyle/>
          <a:p>
            <a:r>
              <a:rPr lang="en-US" b="1" dirty="0">
                <a:solidFill>
                  <a:schemeClr val="tx2">
                    <a:lumMod val="60000"/>
                    <a:lumOff val="40000"/>
                  </a:schemeClr>
                </a:solidFill>
              </a:rPr>
              <a:t>Growth of a Population</a:t>
            </a:r>
          </a:p>
        </p:txBody>
      </p:sp>
      <p:sp>
        <p:nvSpPr>
          <p:cNvPr id="3" name="Rectangle 2"/>
          <p:cNvSpPr/>
          <p:nvPr/>
        </p:nvSpPr>
        <p:spPr>
          <a:xfrm>
            <a:off x="457200" y="762000"/>
            <a:ext cx="8305800" cy="2031325"/>
          </a:xfrm>
          <a:prstGeom prst="rect">
            <a:avLst/>
          </a:prstGeom>
        </p:spPr>
        <p:txBody>
          <a:bodyPr wrap="square">
            <a:spAutoFit/>
          </a:bodyPr>
          <a:lstStyle/>
          <a:p>
            <a:pPr algn="just"/>
            <a:r>
              <a:rPr lang="en-US" dirty="0">
                <a:latin typeface="Times New Roman" pitchFamily="18" charset="0"/>
                <a:cs typeface="Times New Roman" pitchFamily="18" charset="0"/>
              </a:rPr>
              <a:t>Let x</a:t>
            </a:r>
            <a:r>
              <a:rPr lang="en-US" sz="1100" dirty="0">
                <a:latin typeface="Times New Roman" pitchFamily="18" charset="0"/>
                <a:cs typeface="Times New Roman" pitchFamily="18" charset="0"/>
              </a:rPr>
              <a:t>n−1 </a:t>
            </a:r>
            <a:r>
              <a:rPr lang="en-US" dirty="0">
                <a:latin typeface="Times New Roman" pitchFamily="18" charset="0"/>
                <a:cs typeface="Times New Roman" pitchFamily="18" charset="0"/>
              </a:rPr>
              <a:t>be the number of individuals in a population at time t</a:t>
            </a:r>
            <a:r>
              <a:rPr lang="en-US" sz="1100" dirty="0">
                <a:latin typeface="Times New Roman" pitchFamily="18" charset="0"/>
                <a:cs typeface="Times New Roman" pitchFamily="18" charset="0"/>
              </a:rPr>
              <a:t>n−1</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Between time levels t</a:t>
            </a:r>
            <a:r>
              <a:rPr lang="en-US" sz="1100" dirty="0">
                <a:latin typeface="Times New Roman" pitchFamily="18" charset="0"/>
                <a:cs typeface="Times New Roman" pitchFamily="18" charset="0"/>
              </a:rPr>
              <a:t>n−1 </a:t>
            </a:r>
            <a:r>
              <a:rPr lang="en-US" dirty="0">
                <a:latin typeface="Times New Roman" pitchFamily="18" charset="0"/>
                <a:cs typeface="Times New Roman" pitchFamily="18" charset="0"/>
              </a:rPr>
              <a:t>and </a:t>
            </a:r>
            <a:r>
              <a:rPr lang="en-US" dirty="0" err="1">
                <a:latin typeface="Times New Roman" pitchFamily="18" charset="0"/>
                <a:cs typeface="Times New Roman" pitchFamily="18" charset="0"/>
              </a:rPr>
              <a:t>t</a:t>
            </a:r>
            <a:r>
              <a:rPr lang="en-US" sz="1100" dirty="0" err="1">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bx</a:t>
            </a:r>
            <a:r>
              <a:rPr lang="en-US" sz="1100" dirty="0" err="1">
                <a:latin typeface="Times New Roman" pitchFamily="18" charset="0"/>
                <a:cs typeface="Times New Roman" pitchFamily="18" charset="0"/>
              </a:rPr>
              <a:t>n</a:t>
            </a:r>
            <a:r>
              <a:rPr lang="en-US" sz="1100" dirty="0">
                <a:latin typeface="Times New Roman" pitchFamily="18" charset="0"/>
                <a:cs typeface="Times New Roman" pitchFamily="18" charset="0"/>
              </a:rPr>
              <a:t> </a:t>
            </a:r>
            <a:r>
              <a:rPr lang="en-US" dirty="0">
                <a:latin typeface="Times New Roman" pitchFamily="18" charset="0"/>
                <a:cs typeface="Times New Roman" pitchFamily="18" charset="0"/>
              </a:rPr>
              <a:t>individuals are born, and </a:t>
            </a:r>
            <a:r>
              <a:rPr lang="en-US" dirty="0" err="1">
                <a:latin typeface="Times New Roman" pitchFamily="18" charset="0"/>
                <a:cs typeface="Times New Roman" pitchFamily="18" charset="0"/>
              </a:rPr>
              <a:t>dx</a:t>
            </a:r>
            <a:r>
              <a:rPr lang="en-US" sz="1100" dirty="0" err="1">
                <a:latin typeface="Times New Roman" pitchFamily="18" charset="0"/>
                <a:cs typeface="Times New Roman" pitchFamily="18" charset="0"/>
              </a:rPr>
              <a:t>n</a:t>
            </a:r>
            <a:r>
              <a:rPr lang="en-US" sz="1100" dirty="0">
                <a:latin typeface="Times New Roman" pitchFamily="18" charset="0"/>
                <a:cs typeface="Times New Roman" pitchFamily="18" charset="0"/>
              </a:rPr>
              <a:t> </a:t>
            </a:r>
            <a:r>
              <a:rPr lang="en-US" dirty="0">
                <a:latin typeface="Times New Roman" pitchFamily="18" charset="0"/>
                <a:cs typeface="Times New Roman" pitchFamily="18" charset="0"/>
              </a:rPr>
              <a:t>individuals die, where b and d are constants. </a:t>
            </a:r>
          </a:p>
          <a:p>
            <a:pPr algn="just"/>
            <a:r>
              <a:rPr lang="en-US" dirty="0">
                <a:latin typeface="Times New Roman" pitchFamily="18" charset="0"/>
                <a:cs typeface="Times New Roman" pitchFamily="18" charset="0"/>
              </a:rPr>
              <a:t>the values of b and d are smaller if n counts years than if n counts generations.</a:t>
            </a:r>
          </a:p>
          <a:p>
            <a:pPr algn="just"/>
            <a:r>
              <a:rPr lang="en-US" dirty="0">
                <a:latin typeface="Times New Roman" pitchFamily="18" charset="0"/>
                <a:cs typeface="Times New Roman" pitchFamily="18" charset="0"/>
              </a:rPr>
              <a:t>The net growth of the population is then (b − d)</a:t>
            </a:r>
            <a:r>
              <a:rPr lang="en-US" dirty="0" err="1">
                <a:latin typeface="Times New Roman" pitchFamily="18" charset="0"/>
                <a:cs typeface="Times New Roman" pitchFamily="18" charset="0"/>
              </a:rPr>
              <a:t>x</a:t>
            </a:r>
            <a:r>
              <a:rPr lang="en-US" sz="1100" dirty="0" err="1">
                <a:latin typeface="Times New Roman" pitchFamily="18" charset="0"/>
                <a:cs typeface="Times New Roman" pitchFamily="18" charset="0"/>
              </a:rPr>
              <a:t>n</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Introducing r = (b − d)100 for the net growth factor measured in percent, the new number of individuals become</a:t>
            </a:r>
          </a:p>
        </p:txBody>
      </p:sp>
      <p:pic>
        <p:nvPicPr>
          <p:cNvPr id="5122" name="Picture 2"/>
          <p:cNvPicPr>
            <a:picLocks noChangeAspect="1" noChangeArrowheads="1"/>
          </p:cNvPicPr>
          <p:nvPr/>
        </p:nvPicPr>
        <p:blipFill>
          <a:blip r:embed="rId2" cstate="print"/>
          <a:srcRect/>
          <a:stretch>
            <a:fillRect/>
          </a:stretch>
        </p:blipFill>
        <p:spPr bwMode="auto">
          <a:xfrm>
            <a:off x="3048000" y="2752725"/>
            <a:ext cx="3505199" cy="1057275"/>
          </a:xfrm>
          <a:prstGeom prst="rect">
            <a:avLst/>
          </a:prstGeom>
          <a:noFill/>
          <a:ln w="9525">
            <a:solidFill>
              <a:srgbClr val="C00000"/>
            </a:solid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7861" y="304800"/>
            <a:ext cx="2420471" cy="369332"/>
          </a:xfrm>
          <a:prstGeom prst="rect">
            <a:avLst/>
          </a:prstGeom>
        </p:spPr>
        <p:txBody>
          <a:bodyPr wrap="none">
            <a:spAutoFit/>
          </a:bodyPr>
          <a:lstStyle/>
          <a:p>
            <a:r>
              <a:rPr lang="en-US" b="1" dirty="0">
                <a:solidFill>
                  <a:schemeClr val="tx2">
                    <a:lumMod val="60000"/>
                    <a:lumOff val="40000"/>
                  </a:schemeClr>
                </a:solidFill>
              </a:rPr>
              <a:t>Growth of a Population</a:t>
            </a:r>
          </a:p>
        </p:txBody>
      </p:sp>
      <p:pic>
        <p:nvPicPr>
          <p:cNvPr id="5" name="Picture 3"/>
          <p:cNvPicPr>
            <a:picLocks noChangeAspect="1" noChangeArrowheads="1"/>
          </p:cNvPicPr>
          <p:nvPr/>
        </p:nvPicPr>
        <p:blipFill>
          <a:blip r:embed="rId2" cstate="print"/>
          <a:srcRect l="10761" t="33333" r="45315" b="17708"/>
          <a:stretch>
            <a:fillRect/>
          </a:stretch>
        </p:blipFill>
        <p:spPr bwMode="auto">
          <a:xfrm>
            <a:off x="762000" y="838200"/>
            <a:ext cx="7543800" cy="2819400"/>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l="15227" t="35417" r="50805" b="28125"/>
          <a:stretch>
            <a:fillRect/>
          </a:stretch>
        </p:blipFill>
        <p:spPr bwMode="auto">
          <a:xfrm>
            <a:off x="1676400" y="3657600"/>
            <a:ext cx="6248400" cy="2667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7861" y="164068"/>
            <a:ext cx="2420471" cy="369332"/>
          </a:xfrm>
          <a:prstGeom prst="rect">
            <a:avLst/>
          </a:prstGeom>
        </p:spPr>
        <p:txBody>
          <a:bodyPr wrap="none">
            <a:spAutoFit/>
          </a:bodyPr>
          <a:lstStyle/>
          <a:p>
            <a:r>
              <a:rPr lang="en-US" b="1" dirty="0">
                <a:solidFill>
                  <a:schemeClr val="tx2">
                    <a:lumMod val="60000"/>
                    <a:lumOff val="40000"/>
                  </a:schemeClr>
                </a:solidFill>
              </a:rPr>
              <a:t>Growth of a Population</a:t>
            </a:r>
          </a:p>
        </p:txBody>
      </p:sp>
      <p:pic>
        <p:nvPicPr>
          <p:cNvPr id="7170" name="Picture 2"/>
          <p:cNvPicPr>
            <a:picLocks noChangeAspect="1" noChangeArrowheads="1"/>
          </p:cNvPicPr>
          <p:nvPr/>
        </p:nvPicPr>
        <p:blipFill>
          <a:blip r:embed="rId2" cstate="print"/>
          <a:srcRect l="9956" t="28125" r="50220" b="28125"/>
          <a:stretch>
            <a:fillRect/>
          </a:stretch>
        </p:blipFill>
        <p:spPr bwMode="auto">
          <a:xfrm>
            <a:off x="914400" y="3429000"/>
            <a:ext cx="7239000" cy="28194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l="10176" t="48958" r="53514" b="9375"/>
          <a:stretch>
            <a:fillRect/>
          </a:stretch>
        </p:blipFill>
        <p:spPr bwMode="auto">
          <a:xfrm>
            <a:off x="609600" y="609600"/>
            <a:ext cx="7315200" cy="2743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1262" y="152400"/>
            <a:ext cx="1670329" cy="369332"/>
          </a:xfrm>
          <a:prstGeom prst="rect">
            <a:avLst/>
          </a:prstGeom>
        </p:spPr>
        <p:txBody>
          <a:bodyPr wrap="none">
            <a:spAutoFit/>
          </a:bodyPr>
          <a:lstStyle/>
          <a:p>
            <a:r>
              <a:rPr lang="en-US" b="1" dirty="0">
                <a:solidFill>
                  <a:schemeClr val="tx2">
                    <a:lumMod val="60000"/>
                    <a:lumOff val="40000"/>
                  </a:schemeClr>
                </a:solidFill>
              </a:rPr>
              <a:t>Logistic Growth</a:t>
            </a:r>
          </a:p>
        </p:txBody>
      </p:sp>
      <p:sp>
        <p:nvSpPr>
          <p:cNvPr id="4" name="Rectangle 3"/>
          <p:cNvSpPr/>
          <p:nvPr/>
        </p:nvSpPr>
        <p:spPr>
          <a:xfrm>
            <a:off x="609600" y="642878"/>
            <a:ext cx="7924800" cy="2585323"/>
          </a:xfrm>
          <a:prstGeom prst="rect">
            <a:avLst/>
          </a:prstGeom>
        </p:spPr>
        <p:txBody>
          <a:bodyPr wrap="square">
            <a:spAutoFit/>
          </a:bodyPr>
          <a:lstStyle/>
          <a:p>
            <a:pPr algn="just"/>
            <a:r>
              <a:rPr lang="en-US" dirty="0">
                <a:latin typeface="Times New Roman" pitchFamily="18" charset="0"/>
                <a:cs typeface="Times New Roman" pitchFamily="18" charset="0"/>
              </a:rPr>
              <a:t>The size of the population increases faster and faster as time n increases, and </a:t>
            </a:r>
            <a:r>
              <a:rPr lang="en-US" dirty="0" err="1">
                <a:latin typeface="Times New Roman" pitchFamily="18" charset="0"/>
                <a:cs typeface="Times New Roman" pitchFamily="18" charset="0"/>
              </a:rPr>
              <a:t>x</a:t>
            </a:r>
            <a:r>
              <a:rPr lang="en-US" sz="1100" dirty="0" err="1">
                <a:latin typeface="Times New Roman" pitchFamily="18" charset="0"/>
                <a:cs typeface="Times New Roman" pitchFamily="18" charset="0"/>
              </a:rPr>
              <a:t>n</a:t>
            </a:r>
            <a:r>
              <a:rPr lang="en-US" sz="1100" dirty="0">
                <a:latin typeface="Times New Roman" pitchFamily="18" charset="0"/>
                <a:cs typeface="Times New Roman" pitchFamily="18" charset="0"/>
              </a:rPr>
              <a:t> </a:t>
            </a:r>
            <a:r>
              <a:rPr lang="en-US" dirty="0">
                <a:latin typeface="Times New Roman" pitchFamily="18" charset="0"/>
                <a:cs typeface="Times New Roman" pitchFamily="18" charset="0"/>
              </a:rPr>
              <a:t>→ ∞ when n → ∞. </a:t>
            </a:r>
          </a:p>
          <a:p>
            <a:pPr algn="just"/>
            <a:r>
              <a:rPr lang="en-US" dirty="0">
                <a:latin typeface="Times New Roman" pitchFamily="18" charset="0"/>
                <a:cs typeface="Times New Roman" pitchFamily="18" charset="0"/>
              </a:rPr>
              <a:t>In real life, however, there is an upper limit M of the number of individuals that can exist in the environment at the same time. </a:t>
            </a:r>
          </a:p>
          <a:p>
            <a:pPr algn="just"/>
            <a:r>
              <a:rPr lang="en-US" dirty="0">
                <a:latin typeface="Times New Roman" pitchFamily="18" charset="0"/>
                <a:cs typeface="Times New Roman" pitchFamily="18" charset="0"/>
              </a:rPr>
              <a:t>Lack of space and food, competition between individuals, predators, and spreading of contagious diseases are examples on factors that limit the growth.</a:t>
            </a:r>
          </a:p>
          <a:p>
            <a:pPr algn="just"/>
            <a:r>
              <a:rPr lang="en-US" dirty="0">
                <a:latin typeface="Times New Roman" pitchFamily="18" charset="0"/>
                <a:cs typeface="Times New Roman" pitchFamily="18" charset="0"/>
              </a:rPr>
              <a:t>The number M is usually called the carrying capacity of the environment, the maximum population which is sustainable over time.</a:t>
            </a:r>
          </a:p>
          <a:p>
            <a:pPr algn="just"/>
            <a:r>
              <a:rPr lang="en-US" dirty="0">
                <a:latin typeface="Times New Roman" pitchFamily="18" charset="0"/>
                <a:cs typeface="Times New Roman" pitchFamily="18" charset="0"/>
              </a:rPr>
              <a:t>With limited growth, the growth factor r must depend on time:</a:t>
            </a:r>
          </a:p>
        </p:txBody>
      </p:sp>
      <p:pic>
        <p:nvPicPr>
          <p:cNvPr id="8194" name="Picture 2"/>
          <p:cNvPicPr>
            <a:picLocks noChangeAspect="1" noChangeArrowheads="1"/>
          </p:cNvPicPr>
          <p:nvPr/>
        </p:nvPicPr>
        <p:blipFill>
          <a:blip r:embed="rId2" cstate="print"/>
          <a:srcRect/>
          <a:stretch>
            <a:fillRect/>
          </a:stretch>
        </p:blipFill>
        <p:spPr bwMode="auto">
          <a:xfrm>
            <a:off x="838200" y="3657600"/>
            <a:ext cx="3048000" cy="838200"/>
          </a:xfrm>
          <a:prstGeom prst="rect">
            <a:avLst/>
          </a:prstGeom>
          <a:noFill/>
          <a:ln w="9525">
            <a:solidFill>
              <a:srgbClr val="00B050"/>
            </a:solid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4495800" y="3657600"/>
            <a:ext cx="2286000" cy="838200"/>
          </a:xfrm>
          <a:prstGeom prst="rect">
            <a:avLst/>
          </a:prstGeom>
          <a:noFill/>
          <a:ln w="9525">
            <a:solidFill>
              <a:srgbClr val="0070C0"/>
            </a:solidFill>
            <a:miter lim="800000"/>
            <a:headEnd/>
            <a:tailEnd/>
          </a:ln>
          <a:effectLst/>
        </p:spPr>
      </p:pic>
      <p:sp>
        <p:nvSpPr>
          <p:cNvPr id="7" name="Rectangle 6"/>
          <p:cNvSpPr/>
          <p:nvPr/>
        </p:nvSpPr>
        <p:spPr>
          <a:xfrm>
            <a:off x="609600" y="4535269"/>
            <a:ext cx="7924800" cy="646331"/>
          </a:xfrm>
          <a:prstGeom prst="rect">
            <a:avLst/>
          </a:prstGeom>
        </p:spPr>
        <p:txBody>
          <a:bodyPr wrap="square">
            <a:spAutoFit/>
          </a:bodyPr>
          <a:lstStyle/>
          <a:p>
            <a:r>
              <a:rPr lang="en-US" dirty="0">
                <a:latin typeface="Times New Roman" pitchFamily="18" charset="0"/>
                <a:cs typeface="Times New Roman" pitchFamily="18" charset="0"/>
              </a:rPr>
              <a:t>For small n, </a:t>
            </a:r>
            <a:r>
              <a:rPr lang="en-US" dirty="0" err="1">
                <a:latin typeface="Times New Roman" pitchFamily="18" charset="0"/>
                <a:cs typeface="Times New Roman" pitchFamily="18" charset="0"/>
              </a:rPr>
              <a:t>x</a:t>
            </a:r>
            <a:r>
              <a:rPr lang="en-US" sz="1100" dirty="0" err="1">
                <a:latin typeface="Times New Roman" pitchFamily="18" charset="0"/>
                <a:cs typeface="Times New Roman" pitchFamily="18" charset="0"/>
              </a:rPr>
              <a:t>n</a:t>
            </a:r>
            <a:r>
              <a:rPr lang="en-US" sz="1100" dirty="0">
                <a:latin typeface="Times New Roman" pitchFamily="18" charset="0"/>
                <a:cs typeface="Times New Roman" pitchFamily="18" charset="0"/>
              </a:rPr>
              <a:t> </a:t>
            </a:r>
            <a:r>
              <a:rPr lang="en-US" dirty="0">
                <a:latin typeface="Times New Roman" pitchFamily="18" charset="0"/>
                <a:cs typeface="Times New Roman" pitchFamily="18" charset="0"/>
              </a:rPr>
              <a:t>≪ M and r(n) ≈ ρ which is the growth rate with unlimited resources. As n → M, r(n) → 0 as we want.</a:t>
            </a:r>
          </a:p>
        </p:txBody>
      </p:sp>
      <p:pic>
        <p:nvPicPr>
          <p:cNvPr id="8196" name="Picture 4"/>
          <p:cNvPicPr>
            <a:picLocks noChangeAspect="1" noChangeArrowheads="1"/>
          </p:cNvPicPr>
          <p:nvPr/>
        </p:nvPicPr>
        <p:blipFill>
          <a:blip r:embed="rId4" cstate="print"/>
          <a:srcRect/>
          <a:stretch>
            <a:fillRect/>
          </a:stretch>
        </p:blipFill>
        <p:spPr bwMode="auto">
          <a:xfrm>
            <a:off x="2667000" y="5410200"/>
            <a:ext cx="3810000" cy="838200"/>
          </a:xfrm>
          <a:prstGeom prst="rect">
            <a:avLst/>
          </a:prstGeom>
          <a:noFill/>
          <a:ln w="9525">
            <a:solidFill>
              <a:schemeClr val="accent2">
                <a:lumMod val="75000"/>
              </a:schemeClr>
            </a:solid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229600" cy="830997"/>
          </a:xfrm>
          <a:prstGeom prst="rect">
            <a:avLst/>
          </a:prstGeom>
        </p:spPr>
        <p:txBody>
          <a:bodyPr wrap="square">
            <a:spAutoFit/>
          </a:bodyPr>
          <a:lstStyle/>
          <a:p>
            <a:pPr algn="ctr"/>
            <a:r>
              <a:rPr lang="en-US" sz="2400" dirty="0">
                <a:solidFill>
                  <a:srgbClr val="0070C0"/>
                </a:solidFill>
                <a:latin typeface="Stencil" pitchFamily="82" charset="0"/>
              </a:rPr>
              <a:t>Vectors, Mathematical Operations on Vectors, Vector Arithmetics and Vector Function</a:t>
            </a:r>
          </a:p>
        </p:txBody>
      </p:sp>
      <p:sp>
        <p:nvSpPr>
          <p:cNvPr id="3" name="Rectangle 2"/>
          <p:cNvSpPr/>
          <p:nvPr/>
        </p:nvSpPr>
        <p:spPr>
          <a:xfrm>
            <a:off x="228600" y="838200"/>
            <a:ext cx="8686800" cy="5909310"/>
          </a:xfrm>
          <a:prstGeom prst="rect">
            <a:avLst/>
          </a:prstGeom>
        </p:spPr>
        <p:txBody>
          <a:bodyPr wrap="square">
            <a:spAutoFit/>
          </a:bodyPr>
          <a:lstStyle/>
          <a:p>
            <a:pPr algn="just"/>
            <a:r>
              <a:rPr lang="en-US" b="1" dirty="0">
                <a:latin typeface="Times New Roman" pitchFamily="18" charset="0"/>
                <a:cs typeface="Times New Roman" pitchFamily="18" charset="0"/>
              </a:rPr>
              <a:t>What is </a:t>
            </a:r>
            <a:r>
              <a:rPr lang="en-US" b="1" dirty="0" err="1">
                <a:latin typeface="Times New Roman" pitchFamily="18" charset="0"/>
                <a:cs typeface="Times New Roman" pitchFamily="18" charset="0"/>
              </a:rPr>
              <a:t>NumPy</a:t>
            </a:r>
            <a:r>
              <a:rPr lang="en-US" b="1" dirty="0">
                <a:latin typeface="Times New Roman" pitchFamily="18" charset="0"/>
                <a:cs typeface="Times New Roman" pitchFamily="18" charset="0"/>
              </a:rPr>
              <a:t>?</a:t>
            </a:r>
          </a:p>
          <a:p>
            <a:pPr algn="just">
              <a:buFont typeface="Arial" pitchFamily="34" charset="0"/>
              <a:buChar char="•"/>
            </a:pP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is a python library used for working with arrays. </a:t>
            </a:r>
          </a:p>
          <a:p>
            <a:pPr algn="just">
              <a:buFont typeface="Arial" pitchFamily="34" charset="0"/>
              <a:buChar char="•"/>
            </a:pP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is a Python library and is written partially in Python, but most of the parts that require fast computation are written in C or C++.</a:t>
            </a:r>
          </a:p>
          <a:p>
            <a:pPr algn="just">
              <a:buFont typeface="Arial" pitchFamily="34" charset="0"/>
              <a:buChar char="•"/>
            </a:pPr>
            <a:r>
              <a:rPr lang="en-US" dirty="0">
                <a:latin typeface="Times New Roman" pitchFamily="18" charset="0"/>
                <a:cs typeface="Times New Roman" pitchFamily="18" charset="0"/>
              </a:rPr>
              <a:t>It also has functions for working in domain of linear algebra, </a:t>
            </a:r>
            <a:r>
              <a:rPr lang="en-US" dirty="0" err="1">
                <a:latin typeface="Times New Roman" pitchFamily="18" charset="0"/>
                <a:cs typeface="Times New Roman" pitchFamily="18" charset="0"/>
              </a:rPr>
              <a:t>fourier</a:t>
            </a:r>
            <a:r>
              <a:rPr lang="en-US" dirty="0">
                <a:latin typeface="Times New Roman" pitchFamily="18" charset="0"/>
                <a:cs typeface="Times New Roman" pitchFamily="18" charset="0"/>
              </a:rPr>
              <a:t> transform, and matrices.</a:t>
            </a:r>
          </a:p>
          <a:p>
            <a:pPr algn="just">
              <a:buFont typeface="Arial" pitchFamily="34" charset="0"/>
              <a:buChar char="•"/>
            </a:pP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was created in 2005 by Travis Oliphant. It is an open source project and you can use it freely.</a:t>
            </a:r>
          </a:p>
          <a:p>
            <a:pPr algn="just">
              <a:buFont typeface="Arial" pitchFamily="34" charset="0"/>
              <a:buChar char="•"/>
            </a:pP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stands for Numerical Python.</a:t>
            </a:r>
          </a:p>
          <a:p>
            <a:pPr algn="just">
              <a:buFont typeface="Arial" pitchFamily="34" charset="0"/>
              <a:buChar char="•"/>
            </a:pPr>
            <a:r>
              <a:rPr lang="en-US" dirty="0">
                <a:latin typeface="Times New Roman" pitchFamily="18" charset="0"/>
                <a:cs typeface="Times New Roman" pitchFamily="18" charset="0"/>
              </a:rPr>
              <a:t>In Python, lists serve the purpose of arrays, but they are slow to process.</a:t>
            </a:r>
          </a:p>
          <a:p>
            <a:pPr algn="just">
              <a:buFont typeface="Arial" pitchFamily="34" charset="0"/>
              <a:buChar char="•"/>
            </a:pP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aims to provide an array object that is up to 50x faster that traditional Python lists.</a:t>
            </a:r>
          </a:p>
          <a:p>
            <a:pPr algn="just">
              <a:buFont typeface="Arial" pitchFamily="34" charset="0"/>
              <a:buChar char="•"/>
            </a:pPr>
            <a:r>
              <a:rPr lang="en-US" dirty="0">
                <a:latin typeface="Times New Roman" pitchFamily="18" charset="0"/>
                <a:cs typeface="Times New Roman" pitchFamily="18" charset="0"/>
              </a:rPr>
              <a:t>The array object in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is called </a:t>
            </a:r>
            <a:r>
              <a:rPr lang="en-US" dirty="0" err="1">
                <a:latin typeface="Times New Roman" pitchFamily="18" charset="0"/>
                <a:cs typeface="Times New Roman" pitchFamily="18" charset="0"/>
              </a:rPr>
              <a:t>ndarray</a:t>
            </a:r>
            <a:r>
              <a:rPr lang="en-US" dirty="0">
                <a:latin typeface="Times New Roman" pitchFamily="18" charset="0"/>
                <a:cs typeface="Times New Roman" pitchFamily="18" charset="0"/>
              </a:rPr>
              <a:t>, it provides a lot of supporting functions that make working with </a:t>
            </a:r>
            <a:r>
              <a:rPr lang="en-US" dirty="0" err="1">
                <a:latin typeface="Times New Roman" pitchFamily="18" charset="0"/>
                <a:cs typeface="Times New Roman" pitchFamily="18" charset="0"/>
              </a:rPr>
              <a:t>ndarray</a:t>
            </a:r>
            <a:r>
              <a:rPr lang="en-US" dirty="0">
                <a:latin typeface="Times New Roman" pitchFamily="18" charset="0"/>
                <a:cs typeface="Times New Roman" pitchFamily="18" charset="0"/>
              </a:rPr>
              <a:t> very easy.</a:t>
            </a:r>
          </a:p>
          <a:p>
            <a:pPr algn="just">
              <a:buFont typeface="Arial" pitchFamily="34" charset="0"/>
              <a:buChar char="•"/>
            </a:pPr>
            <a:r>
              <a:rPr lang="en-US" dirty="0">
                <a:latin typeface="Times New Roman" pitchFamily="18" charset="0"/>
                <a:cs typeface="Times New Roman" pitchFamily="18" charset="0"/>
              </a:rPr>
              <a:t>Arrays are very frequently used in data science, where speed and resources are very important.</a:t>
            </a:r>
          </a:p>
          <a:p>
            <a:pPr algn="just"/>
            <a:r>
              <a:rPr lang="en-US" b="1" dirty="0">
                <a:latin typeface="Times New Roman" pitchFamily="18" charset="0"/>
                <a:cs typeface="Times New Roman" pitchFamily="18" charset="0"/>
              </a:rPr>
              <a:t>Why is </a:t>
            </a:r>
            <a:r>
              <a:rPr lang="en-US" b="1" dirty="0" err="1">
                <a:latin typeface="Times New Roman" pitchFamily="18" charset="0"/>
                <a:cs typeface="Times New Roman" pitchFamily="18" charset="0"/>
              </a:rPr>
              <a:t>NumPy</a:t>
            </a:r>
            <a:r>
              <a:rPr lang="en-US" b="1" dirty="0">
                <a:latin typeface="Times New Roman" pitchFamily="18" charset="0"/>
                <a:cs typeface="Times New Roman" pitchFamily="18" charset="0"/>
              </a:rPr>
              <a:t> Faster Than Lists?</a:t>
            </a:r>
          </a:p>
          <a:p>
            <a:pPr algn="just">
              <a:buFont typeface="Arial" pitchFamily="34" charset="0"/>
              <a:buChar char="•"/>
            </a:pP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arrays are stored at one continuous place in memory unlike lists, so processes can access and manipulate them very efficiently.</a:t>
            </a:r>
          </a:p>
          <a:p>
            <a:pPr algn="just">
              <a:buFont typeface="Arial" pitchFamily="34" charset="0"/>
              <a:buChar char="•"/>
            </a:pPr>
            <a:r>
              <a:rPr lang="en-US" dirty="0">
                <a:latin typeface="Times New Roman" pitchFamily="18" charset="0"/>
                <a:cs typeface="Times New Roman" pitchFamily="18" charset="0"/>
              </a:rPr>
              <a:t>This behavior is called locality of reference in computer science.</a:t>
            </a:r>
          </a:p>
          <a:p>
            <a:pPr algn="just">
              <a:buFont typeface="Arial" pitchFamily="34" charset="0"/>
              <a:buChar char="•"/>
            </a:pPr>
            <a:r>
              <a:rPr lang="en-US" dirty="0">
                <a:latin typeface="Times New Roman" pitchFamily="18" charset="0"/>
                <a:cs typeface="Times New Roman" pitchFamily="18" charset="0"/>
              </a:rPr>
              <a:t>This is the main reason why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is faster than lists. Also it is optimized to work with latest CPU architectures.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l="9370" t="22917" r="44949" b="6250"/>
          <a:stretch>
            <a:fillRect/>
          </a:stretch>
        </p:blipFill>
        <p:spPr bwMode="auto">
          <a:xfrm>
            <a:off x="685800" y="685800"/>
            <a:ext cx="7924800" cy="5715000"/>
          </a:xfrm>
          <a:prstGeom prst="rect">
            <a:avLst/>
          </a:prstGeom>
          <a:noFill/>
          <a:ln w="9525">
            <a:noFill/>
            <a:miter lim="800000"/>
            <a:headEnd/>
            <a:tailEnd/>
          </a:ln>
        </p:spPr>
      </p:pic>
      <p:sp>
        <p:nvSpPr>
          <p:cNvPr id="3" name="Rectangle 2"/>
          <p:cNvSpPr/>
          <p:nvPr/>
        </p:nvSpPr>
        <p:spPr>
          <a:xfrm>
            <a:off x="3751262" y="152400"/>
            <a:ext cx="1670329" cy="369332"/>
          </a:xfrm>
          <a:prstGeom prst="rect">
            <a:avLst/>
          </a:prstGeom>
        </p:spPr>
        <p:txBody>
          <a:bodyPr wrap="none">
            <a:spAutoFit/>
          </a:bodyPr>
          <a:lstStyle/>
          <a:p>
            <a:r>
              <a:rPr lang="en-US" b="1" dirty="0">
                <a:solidFill>
                  <a:schemeClr val="tx2">
                    <a:lumMod val="60000"/>
                    <a:lumOff val="40000"/>
                  </a:schemeClr>
                </a:solidFill>
              </a:rPr>
              <a:t>Logistic Growth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508" y="152400"/>
            <a:ext cx="1894429" cy="369332"/>
          </a:xfrm>
          <a:prstGeom prst="rect">
            <a:avLst/>
          </a:prstGeom>
        </p:spPr>
        <p:txBody>
          <a:bodyPr wrap="none">
            <a:spAutoFit/>
          </a:bodyPr>
          <a:lstStyle/>
          <a:p>
            <a:r>
              <a:rPr lang="en-US" b="1" dirty="0">
                <a:solidFill>
                  <a:schemeClr val="tx2">
                    <a:lumMod val="60000"/>
                    <a:lumOff val="40000"/>
                  </a:schemeClr>
                </a:solidFill>
              </a:rPr>
              <a:t>Payback of a Loan</a:t>
            </a:r>
          </a:p>
        </p:txBody>
      </p:sp>
      <p:sp>
        <p:nvSpPr>
          <p:cNvPr id="3" name="Rectangle 2"/>
          <p:cNvSpPr/>
          <p:nvPr/>
        </p:nvSpPr>
        <p:spPr>
          <a:xfrm>
            <a:off x="304800" y="914400"/>
            <a:ext cx="8534400" cy="1477328"/>
          </a:xfrm>
          <a:prstGeom prst="rect">
            <a:avLst/>
          </a:prstGeom>
        </p:spPr>
        <p:txBody>
          <a:bodyPr wrap="square">
            <a:spAutoFit/>
          </a:bodyPr>
          <a:lstStyle/>
          <a:p>
            <a:r>
              <a:rPr lang="en-US" dirty="0">
                <a:latin typeface="Times New Roman" pitchFamily="18" charset="0"/>
                <a:cs typeface="Times New Roman" pitchFamily="18" charset="0"/>
              </a:rPr>
              <a:t>A loan L is to be paid back over N months. The payback in a month consists of the fraction L/N plus the interest increase of the loan.</a:t>
            </a:r>
          </a:p>
          <a:p>
            <a:r>
              <a:rPr lang="en-US" dirty="0">
                <a:latin typeface="Times New Roman" pitchFamily="18" charset="0"/>
                <a:cs typeface="Times New Roman" pitchFamily="18" charset="0"/>
              </a:rPr>
              <a:t>Let the annual interest rate for the loan be p percent. </a:t>
            </a:r>
          </a:p>
          <a:p>
            <a:r>
              <a:rPr lang="en-US" dirty="0">
                <a:latin typeface="Times New Roman" pitchFamily="18" charset="0"/>
                <a:cs typeface="Times New Roman" pitchFamily="18" charset="0"/>
              </a:rPr>
              <a:t>The monthly interest rate is then p/12</a:t>
            </a:r>
            <a:r>
              <a:rPr lang="en-US" sz="1100" dirty="0">
                <a:latin typeface="Times New Roman" pitchFamily="18" charset="0"/>
                <a:cs typeface="Times New Roman" pitchFamily="18" charset="0"/>
              </a:rPr>
              <a:t> </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The value of the loan after month n is </a:t>
            </a:r>
            <a:r>
              <a:rPr lang="en-US" dirty="0" err="1">
                <a:latin typeface="Times New Roman" pitchFamily="18" charset="0"/>
                <a:cs typeface="Times New Roman" pitchFamily="18" charset="0"/>
              </a:rPr>
              <a:t>x</a:t>
            </a:r>
            <a:r>
              <a:rPr lang="en-US" sz="1100" dirty="0" err="1">
                <a:latin typeface="Times New Roman" pitchFamily="18" charset="0"/>
                <a:cs typeface="Times New Roman" pitchFamily="18" charset="0"/>
              </a:rPr>
              <a:t>n</a:t>
            </a:r>
            <a:r>
              <a:rPr lang="en-US" dirty="0">
                <a:latin typeface="Times New Roman" pitchFamily="18" charset="0"/>
                <a:cs typeface="Times New Roman" pitchFamily="18" charset="0"/>
              </a:rPr>
              <a:t>, and the change from x</a:t>
            </a:r>
            <a:r>
              <a:rPr lang="en-US" sz="1100" dirty="0">
                <a:latin typeface="Times New Roman" pitchFamily="18" charset="0"/>
                <a:cs typeface="Times New Roman" pitchFamily="18" charset="0"/>
              </a:rPr>
              <a:t>n−1 </a:t>
            </a:r>
            <a:r>
              <a:rPr lang="en-US" dirty="0">
                <a:latin typeface="Times New Roman" pitchFamily="18" charset="0"/>
                <a:cs typeface="Times New Roman" pitchFamily="18" charset="0"/>
              </a:rPr>
              <a:t>can be modeled as</a:t>
            </a:r>
          </a:p>
        </p:txBody>
      </p:sp>
      <p:pic>
        <p:nvPicPr>
          <p:cNvPr id="10242" name="Picture 2"/>
          <p:cNvPicPr>
            <a:picLocks noChangeAspect="1" noChangeArrowheads="1"/>
          </p:cNvPicPr>
          <p:nvPr/>
        </p:nvPicPr>
        <p:blipFill>
          <a:blip r:embed="rId2" cstate="print"/>
          <a:srcRect/>
          <a:stretch>
            <a:fillRect/>
          </a:stretch>
        </p:blipFill>
        <p:spPr bwMode="auto">
          <a:xfrm>
            <a:off x="1747837" y="2509837"/>
            <a:ext cx="5491163" cy="1681163"/>
          </a:xfrm>
          <a:prstGeom prst="rect">
            <a:avLst/>
          </a:prstGeom>
          <a:noFill/>
          <a:ln w="9525">
            <a:solidFill>
              <a:srgbClr val="C00000"/>
            </a:solid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508" y="152400"/>
            <a:ext cx="1894429" cy="369332"/>
          </a:xfrm>
          <a:prstGeom prst="rect">
            <a:avLst/>
          </a:prstGeom>
        </p:spPr>
        <p:txBody>
          <a:bodyPr wrap="none">
            <a:spAutoFit/>
          </a:bodyPr>
          <a:lstStyle/>
          <a:p>
            <a:r>
              <a:rPr lang="en-US" b="1" dirty="0">
                <a:solidFill>
                  <a:schemeClr val="tx2">
                    <a:lumMod val="60000"/>
                    <a:lumOff val="40000"/>
                  </a:schemeClr>
                </a:solidFill>
              </a:rPr>
              <a:t>Payback of a Loan</a:t>
            </a:r>
          </a:p>
        </p:txBody>
      </p:sp>
      <p:pic>
        <p:nvPicPr>
          <p:cNvPr id="5" name="Picture 3"/>
          <p:cNvPicPr>
            <a:picLocks noChangeAspect="1" noChangeArrowheads="1"/>
          </p:cNvPicPr>
          <p:nvPr/>
        </p:nvPicPr>
        <p:blipFill>
          <a:blip r:embed="rId2" cstate="print"/>
          <a:srcRect l="9590" t="22917" r="47072" b="6250"/>
          <a:stretch>
            <a:fillRect/>
          </a:stretch>
        </p:blipFill>
        <p:spPr bwMode="auto">
          <a:xfrm>
            <a:off x="685800" y="762000"/>
            <a:ext cx="7848600" cy="5181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508" y="152400"/>
            <a:ext cx="1894429" cy="369332"/>
          </a:xfrm>
          <a:prstGeom prst="rect">
            <a:avLst/>
          </a:prstGeom>
        </p:spPr>
        <p:txBody>
          <a:bodyPr wrap="none">
            <a:spAutoFit/>
          </a:bodyPr>
          <a:lstStyle/>
          <a:p>
            <a:r>
              <a:rPr lang="en-US" b="1" dirty="0">
                <a:solidFill>
                  <a:schemeClr val="tx2">
                    <a:lumMod val="60000"/>
                    <a:lumOff val="40000"/>
                  </a:schemeClr>
                </a:solidFill>
              </a:rPr>
              <a:t>Payback of a Loan</a:t>
            </a:r>
          </a:p>
        </p:txBody>
      </p:sp>
      <p:sp>
        <p:nvSpPr>
          <p:cNvPr id="3" name="Rectangle 2"/>
          <p:cNvSpPr/>
          <p:nvPr/>
        </p:nvSpPr>
        <p:spPr>
          <a:xfrm>
            <a:off x="304800" y="914400"/>
            <a:ext cx="8534400" cy="1200329"/>
          </a:xfrm>
          <a:prstGeom prst="rect">
            <a:avLst/>
          </a:prstGeom>
        </p:spPr>
        <p:txBody>
          <a:bodyPr wrap="square">
            <a:spAutoFit/>
          </a:bodyPr>
          <a:lstStyle/>
          <a:p>
            <a:r>
              <a:rPr lang="en-US" sz="2400" dirty="0">
                <a:latin typeface="Times New Roman" pitchFamily="18" charset="0"/>
                <a:cs typeface="Times New Roman" pitchFamily="18" charset="0"/>
              </a:rPr>
              <a:t>The solution of previous slide is not particularly exciting</a:t>
            </a:r>
            <a:r>
              <a:rPr lang="en-US" sz="1000" dirty="0">
                <a:latin typeface="Times New Roman" pitchFamily="18" charset="0"/>
                <a:cs typeface="Times New Roman" pitchFamily="18" charset="0"/>
              </a:rPr>
              <a:t>6</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What is more interesting, is what we pay each month, </a:t>
            </a:r>
            <a:r>
              <a:rPr lang="en-US" sz="2400" dirty="0" err="1">
                <a:latin typeface="Times New Roman" pitchFamily="18" charset="0"/>
                <a:cs typeface="Times New Roman" pitchFamily="18" charset="0"/>
              </a:rPr>
              <a:t>y</a:t>
            </a:r>
            <a:r>
              <a:rPr lang="en-US" sz="1400" dirty="0" err="1">
                <a:latin typeface="Times New Roman" pitchFamily="18" charset="0"/>
                <a:cs typeface="Times New Roman" pitchFamily="18" charset="0"/>
              </a:rPr>
              <a:t>n</a:t>
            </a:r>
            <a:r>
              <a:rPr lang="en-US" sz="2400" dirty="0">
                <a:latin typeface="Times New Roman" pitchFamily="18" charset="0"/>
                <a:cs typeface="Times New Roman" pitchFamily="18" charset="0"/>
              </a:rPr>
              <a:t>. We can keep track of both </a:t>
            </a:r>
            <a:r>
              <a:rPr lang="en-US" sz="2400" dirty="0" err="1">
                <a:latin typeface="Times New Roman" pitchFamily="18" charset="0"/>
                <a:cs typeface="Times New Roman" pitchFamily="18" charset="0"/>
              </a:rPr>
              <a:t>y</a:t>
            </a:r>
            <a:r>
              <a:rPr lang="en-US" sz="1400" dirty="0" err="1">
                <a:latin typeface="Times New Roman" pitchFamily="18" charset="0"/>
                <a:cs typeface="Times New Roman" pitchFamily="18" charset="0"/>
              </a:rPr>
              <a:t>n</a:t>
            </a:r>
            <a:r>
              <a:rPr lang="en-US" sz="1400" dirty="0">
                <a:latin typeface="Times New Roman" pitchFamily="18" charset="0"/>
                <a:cs typeface="Times New Roman" pitchFamily="18" charset="0"/>
              </a:rPr>
              <a:t> </a:t>
            </a:r>
            <a:r>
              <a:rPr lang="en-US" sz="2400" dirty="0">
                <a:latin typeface="Times New Roman" pitchFamily="18" charset="0"/>
                <a:cs typeface="Times New Roman" pitchFamily="18" charset="0"/>
              </a:rPr>
              <a:t>and </a:t>
            </a:r>
            <a:r>
              <a:rPr lang="en-US" sz="2400" dirty="0" err="1">
                <a:latin typeface="Times New Roman" pitchFamily="18" charset="0"/>
                <a:cs typeface="Times New Roman" pitchFamily="18" charset="0"/>
              </a:rPr>
              <a:t>x</a:t>
            </a:r>
            <a:r>
              <a:rPr lang="en-US" sz="1400" dirty="0" err="1">
                <a:latin typeface="Times New Roman" pitchFamily="18" charset="0"/>
                <a:cs typeface="Times New Roman" pitchFamily="18" charset="0"/>
              </a:rPr>
              <a:t>n</a:t>
            </a:r>
            <a:r>
              <a:rPr lang="en-US" sz="1400" dirty="0">
                <a:latin typeface="Times New Roman" pitchFamily="18" charset="0"/>
                <a:cs typeface="Times New Roman" pitchFamily="18" charset="0"/>
              </a:rPr>
              <a:t> </a:t>
            </a:r>
            <a:r>
              <a:rPr lang="en-US" sz="2400" dirty="0">
                <a:latin typeface="Times New Roman" pitchFamily="18" charset="0"/>
                <a:cs typeface="Times New Roman" pitchFamily="18" charset="0"/>
              </a:rPr>
              <a:t>in a variant of the previous model:</a:t>
            </a:r>
          </a:p>
        </p:txBody>
      </p:sp>
      <p:pic>
        <p:nvPicPr>
          <p:cNvPr id="11266" name="Picture 2"/>
          <p:cNvPicPr>
            <a:picLocks noChangeAspect="1" noChangeArrowheads="1"/>
          </p:cNvPicPr>
          <p:nvPr/>
        </p:nvPicPr>
        <p:blipFill>
          <a:blip r:embed="rId2" cstate="print"/>
          <a:srcRect/>
          <a:stretch>
            <a:fillRect/>
          </a:stretch>
        </p:blipFill>
        <p:spPr bwMode="auto">
          <a:xfrm>
            <a:off x="1676400" y="2362200"/>
            <a:ext cx="6400800" cy="1257300"/>
          </a:xfrm>
          <a:prstGeom prst="rect">
            <a:avLst/>
          </a:prstGeom>
          <a:noFill/>
          <a:ln w="9525">
            <a:solidFill>
              <a:srgbClr val="7030A0"/>
            </a:solid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l="10542" t="23958" r="43192" b="14583"/>
          <a:stretch>
            <a:fillRect/>
          </a:stretch>
        </p:blipFill>
        <p:spPr bwMode="auto">
          <a:xfrm>
            <a:off x="762000" y="685800"/>
            <a:ext cx="7772400" cy="5181600"/>
          </a:xfrm>
          <a:prstGeom prst="rect">
            <a:avLst/>
          </a:prstGeom>
          <a:noFill/>
          <a:ln w="9525">
            <a:noFill/>
            <a:miter lim="800000"/>
            <a:headEnd/>
            <a:tailEnd/>
          </a:ln>
        </p:spPr>
      </p:pic>
      <p:sp>
        <p:nvSpPr>
          <p:cNvPr id="3" name="Rectangle 2"/>
          <p:cNvSpPr/>
          <p:nvPr/>
        </p:nvSpPr>
        <p:spPr>
          <a:xfrm>
            <a:off x="3643508" y="152400"/>
            <a:ext cx="1894429" cy="369332"/>
          </a:xfrm>
          <a:prstGeom prst="rect">
            <a:avLst/>
          </a:prstGeom>
        </p:spPr>
        <p:txBody>
          <a:bodyPr wrap="none">
            <a:spAutoFit/>
          </a:bodyPr>
          <a:lstStyle/>
          <a:p>
            <a:r>
              <a:rPr lang="en-US" b="1" dirty="0">
                <a:solidFill>
                  <a:schemeClr val="tx2">
                    <a:lumMod val="60000"/>
                    <a:lumOff val="40000"/>
                  </a:schemeClr>
                </a:solidFill>
              </a:rPr>
              <a:t>Payback of a Loan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l="14056" t="21875" r="49634" b="6250"/>
          <a:stretch>
            <a:fillRect/>
          </a:stretch>
        </p:blipFill>
        <p:spPr bwMode="auto">
          <a:xfrm>
            <a:off x="609600" y="609600"/>
            <a:ext cx="7772400" cy="5257800"/>
          </a:xfrm>
          <a:prstGeom prst="rect">
            <a:avLst/>
          </a:prstGeom>
          <a:noFill/>
          <a:ln w="9525">
            <a:noFill/>
            <a:miter lim="800000"/>
            <a:headEnd/>
            <a:tailEnd/>
          </a:ln>
        </p:spPr>
      </p:pic>
      <p:sp>
        <p:nvSpPr>
          <p:cNvPr id="3" name="Rectangle 2"/>
          <p:cNvSpPr/>
          <p:nvPr/>
        </p:nvSpPr>
        <p:spPr>
          <a:xfrm>
            <a:off x="3643508" y="152400"/>
            <a:ext cx="1856983" cy="369332"/>
          </a:xfrm>
          <a:prstGeom prst="rect">
            <a:avLst/>
          </a:prstGeom>
        </p:spPr>
        <p:txBody>
          <a:bodyPr wrap="none">
            <a:spAutoFit/>
          </a:bodyPr>
          <a:lstStyle/>
          <a:p>
            <a:r>
              <a:rPr lang="en-US" dirty="0"/>
              <a:t>Payback of a Loan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l="14641" t="22917" r="46706" b="6250"/>
          <a:stretch>
            <a:fillRect/>
          </a:stretch>
        </p:blipFill>
        <p:spPr bwMode="auto">
          <a:xfrm>
            <a:off x="685800" y="533400"/>
            <a:ext cx="7772400" cy="5715000"/>
          </a:xfrm>
          <a:prstGeom prst="rect">
            <a:avLst/>
          </a:prstGeom>
          <a:noFill/>
          <a:ln w="9525">
            <a:noFill/>
            <a:miter lim="800000"/>
            <a:headEnd/>
            <a:tailEnd/>
          </a:ln>
        </p:spPr>
      </p:pic>
      <p:sp>
        <p:nvSpPr>
          <p:cNvPr id="3" name="Rectangle 2"/>
          <p:cNvSpPr/>
          <p:nvPr/>
        </p:nvSpPr>
        <p:spPr>
          <a:xfrm>
            <a:off x="3643508" y="152400"/>
            <a:ext cx="1894429" cy="369332"/>
          </a:xfrm>
          <a:prstGeom prst="rect">
            <a:avLst/>
          </a:prstGeom>
        </p:spPr>
        <p:txBody>
          <a:bodyPr wrap="none">
            <a:spAutoFit/>
          </a:bodyPr>
          <a:lstStyle/>
          <a:p>
            <a:r>
              <a:rPr lang="en-US" b="1" dirty="0">
                <a:solidFill>
                  <a:schemeClr val="tx2">
                    <a:lumMod val="60000"/>
                    <a:lumOff val="40000"/>
                  </a:schemeClr>
                </a:solidFill>
              </a:rPr>
              <a:t>Payback of a Loan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2761" y="228600"/>
            <a:ext cx="3098477" cy="369332"/>
          </a:xfrm>
          <a:prstGeom prst="rect">
            <a:avLst/>
          </a:prstGeom>
        </p:spPr>
        <p:txBody>
          <a:bodyPr wrap="none">
            <a:spAutoFit/>
          </a:bodyPr>
          <a:lstStyle/>
          <a:p>
            <a:r>
              <a:rPr lang="en-US" dirty="0"/>
              <a:t>Making a Living from a Fortune</a:t>
            </a:r>
          </a:p>
        </p:txBody>
      </p:sp>
      <p:sp>
        <p:nvSpPr>
          <p:cNvPr id="3" name="Rectangle 2"/>
          <p:cNvSpPr/>
          <p:nvPr/>
        </p:nvSpPr>
        <p:spPr>
          <a:xfrm>
            <a:off x="533400" y="685800"/>
            <a:ext cx="8077200" cy="1200329"/>
          </a:xfrm>
          <a:prstGeom prst="rect">
            <a:avLst/>
          </a:prstGeom>
        </p:spPr>
        <p:txBody>
          <a:bodyPr wrap="square">
            <a:spAutoFit/>
          </a:bodyPr>
          <a:lstStyle/>
          <a:p>
            <a:pPr algn="just"/>
            <a:r>
              <a:rPr lang="en-US" dirty="0">
                <a:latin typeface="Times New Roman" pitchFamily="18" charset="0"/>
                <a:cs typeface="Times New Roman" pitchFamily="18" charset="0"/>
              </a:rPr>
              <a:t>Suppose you want to live on a fortune F. You have invested the money</a:t>
            </a:r>
          </a:p>
          <a:p>
            <a:pPr algn="just"/>
            <a:r>
              <a:rPr lang="en-US" dirty="0">
                <a:latin typeface="Times New Roman" pitchFamily="18" charset="0"/>
                <a:cs typeface="Times New Roman" pitchFamily="18" charset="0"/>
              </a:rPr>
              <a:t>in a safe way that gives an annual interest of p percent. </a:t>
            </a:r>
          </a:p>
          <a:p>
            <a:pPr algn="just"/>
            <a:r>
              <a:rPr lang="en-US" dirty="0">
                <a:latin typeface="Times New Roman" pitchFamily="18" charset="0"/>
                <a:cs typeface="Times New Roman" pitchFamily="18" charset="0"/>
              </a:rPr>
              <a:t>Every year you plan to consume an amount </a:t>
            </a:r>
            <a:r>
              <a:rPr lang="en-US" dirty="0" err="1">
                <a:latin typeface="Times New Roman" pitchFamily="18" charset="0"/>
                <a:cs typeface="Times New Roman" pitchFamily="18" charset="0"/>
              </a:rPr>
              <a:t>c</a:t>
            </a:r>
            <a:r>
              <a:rPr lang="en-US" sz="1100" dirty="0" err="1">
                <a:latin typeface="Times New Roman" pitchFamily="18" charset="0"/>
                <a:cs typeface="Times New Roman" pitchFamily="18" charset="0"/>
              </a:rPr>
              <a:t>n</a:t>
            </a:r>
            <a:r>
              <a:rPr lang="en-US" dirty="0">
                <a:latin typeface="Times New Roman" pitchFamily="18" charset="0"/>
                <a:cs typeface="Times New Roman" pitchFamily="18" charset="0"/>
              </a:rPr>
              <a:t>, where n counts years. The development of your fortune </a:t>
            </a:r>
            <a:r>
              <a:rPr lang="en-US" dirty="0" err="1">
                <a:latin typeface="Times New Roman" pitchFamily="18" charset="0"/>
                <a:cs typeface="Times New Roman" pitchFamily="18" charset="0"/>
              </a:rPr>
              <a:t>x</a:t>
            </a:r>
            <a:r>
              <a:rPr lang="en-US" sz="1100" dirty="0" err="1">
                <a:latin typeface="Times New Roman" pitchFamily="18" charset="0"/>
                <a:cs typeface="Times New Roman" pitchFamily="18" charset="0"/>
              </a:rPr>
              <a:t>n</a:t>
            </a:r>
            <a:r>
              <a:rPr lang="en-US" sz="1100" dirty="0">
                <a:latin typeface="Times New Roman" pitchFamily="18" charset="0"/>
                <a:cs typeface="Times New Roman" pitchFamily="18" charset="0"/>
              </a:rPr>
              <a:t> </a:t>
            </a:r>
            <a:r>
              <a:rPr lang="en-US" dirty="0">
                <a:latin typeface="Times New Roman" pitchFamily="18" charset="0"/>
                <a:cs typeface="Times New Roman" pitchFamily="18" charset="0"/>
              </a:rPr>
              <a:t>from one year to the other can then be modeled by</a:t>
            </a:r>
          </a:p>
        </p:txBody>
      </p:sp>
      <p:pic>
        <p:nvPicPr>
          <p:cNvPr id="15362" name="Picture 2"/>
          <p:cNvPicPr>
            <a:picLocks noChangeAspect="1" noChangeArrowheads="1"/>
          </p:cNvPicPr>
          <p:nvPr/>
        </p:nvPicPr>
        <p:blipFill>
          <a:blip r:embed="rId2" cstate="print"/>
          <a:srcRect/>
          <a:stretch>
            <a:fillRect/>
          </a:stretch>
        </p:blipFill>
        <p:spPr bwMode="auto">
          <a:xfrm>
            <a:off x="2286000" y="1981200"/>
            <a:ext cx="4191000" cy="1019175"/>
          </a:xfrm>
          <a:prstGeom prst="rect">
            <a:avLst/>
          </a:prstGeom>
          <a:noFill/>
          <a:ln w="9525">
            <a:solidFill>
              <a:srgbClr val="0070C0"/>
            </a:solidFill>
            <a:miter lim="800000"/>
            <a:headEnd/>
            <a:tailEnd/>
          </a:ln>
          <a:effectLst/>
        </p:spPr>
      </p:pic>
      <p:sp>
        <p:nvSpPr>
          <p:cNvPr id="5" name="Rectangle 4"/>
          <p:cNvSpPr/>
          <p:nvPr/>
        </p:nvSpPr>
        <p:spPr>
          <a:xfrm>
            <a:off x="685800" y="2967335"/>
            <a:ext cx="7620000" cy="646331"/>
          </a:xfrm>
          <a:prstGeom prst="rect">
            <a:avLst/>
          </a:prstGeom>
        </p:spPr>
        <p:txBody>
          <a:bodyPr wrap="square">
            <a:spAutoFit/>
          </a:bodyPr>
          <a:lstStyle/>
          <a:p>
            <a:pPr algn="just"/>
            <a:r>
              <a:rPr lang="en-US" dirty="0">
                <a:latin typeface="Times New Roman" pitchFamily="18" charset="0"/>
                <a:cs typeface="Times New Roman" pitchFamily="18" charset="0"/>
              </a:rPr>
              <a:t>A simple example is to keep c constant, say q percent of the interest the first year:</a:t>
            </a:r>
          </a:p>
        </p:txBody>
      </p:sp>
      <p:pic>
        <p:nvPicPr>
          <p:cNvPr id="15363" name="Picture 3"/>
          <p:cNvPicPr>
            <a:picLocks noChangeAspect="1" noChangeArrowheads="1"/>
          </p:cNvPicPr>
          <p:nvPr/>
        </p:nvPicPr>
        <p:blipFill>
          <a:blip r:embed="rId3" cstate="print"/>
          <a:srcRect/>
          <a:stretch>
            <a:fillRect/>
          </a:stretch>
        </p:blipFill>
        <p:spPr bwMode="auto">
          <a:xfrm>
            <a:off x="2438400" y="3409950"/>
            <a:ext cx="4267200" cy="781050"/>
          </a:xfrm>
          <a:prstGeom prst="rect">
            <a:avLst/>
          </a:prstGeom>
          <a:noFill/>
          <a:ln w="9525">
            <a:solidFill>
              <a:srgbClr val="00B050"/>
            </a:solidFill>
            <a:miter lim="800000"/>
            <a:headEnd/>
            <a:tailEnd/>
          </a:ln>
          <a:effectLst/>
        </p:spPr>
      </p:pic>
      <p:pic>
        <p:nvPicPr>
          <p:cNvPr id="15364" name="Picture 4"/>
          <p:cNvPicPr>
            <a:picLocks noChangeAspect="1" noChangeArrowheads="1"/>
          </p:cNvPicPr>
          <p:nvPr/>
        </p:nvPicPr>
        <p:blipFill>
          <a:blip r:embed="rId4" cstate="print"/>
          <a:srcRect/>
          <a:stretch>
            <a:fillRect/>
          </a:stretch>
        </p:blipFill>
        <p:spPr bwMode="auto">
          <a:xfrm>
            <a:off x="1752600" y="4267200"/>
            <a:ext cx="5562600" cy="1295400"/>
          </a:xfrm>
          <a:prstGeom prst="rect">
            <a:avLst/>
          </a:prstGeom>
          <a:noFill/>
          <a:ln w="9525">
            <a:solidFill>
              <a:srgbClr val="002060"/>
            </a:solidFill>
            <a:miter lim="800000"/>
            <a:headEnd/>
            <a:tailEnd/>
          </a:ln>
          <a:effectLst/>
        </p:spPr>
      </p:pic>
      <p:pic>
        <p:nvPicPr>
          <p:cNvPr id="15365" name="Picture 5"/>
          <p:cNvPicPr>
            <a:picLocks noChangeAspect="1" noChangeArrowheads="1"/>
          </p:cNvPicPr>
          <p:nvPr/>
        </p:nvPicPr>
        <p:blipFill>
          <a:blip r:embed="rId5" cstate="print"/>
          <a:srcRect/>
          <a:stretch>
            <a:fillRect/>
          </a:stretch>
        </p:blipFill>
        <p:spPr bwMode="auto">
          <a:xfrm>
            <a:off x="4267200" y="4876800"/>
            <a:ext cx="2743200" cy="685800"/>
          </a:xfrm>
          <a:prstGeom prst="rect">
            <a:avLst/>
          </a:prstGeom>
          <a:noFill/>
          <a:ln w="9525">
            <a:solidFill>
              <a:schemeClr val="tx2"/>
            </a:solidFill>
            <a:miter lim="800000"/>
            <a:headEnd/>
            <a:tailEnd/>
          </a:ln>
          <a:effectLst/>
        </p:spPr>
      </p:pic>
      <p:sp>
        <p:nvSpPr>
          <p:cNvPr id="9" name="Rectangle 8"/>
          <p:cNvSpPr/>
          <p:nvPr/>
        </p:nvSpPr>
        <p:spPr>
          <a:xfrm>
            <a:off x="762000" y="5678269"/>
            <a:ext cx="7543800" cy="369332"/>
          </a:xfrm>
          <a:prstGeom prst="rect">
            <a:avLst/>
          </a:prstGeom>
        </p:spPr>
        <p:txBody>
          <a:bodyPr wrap="square">
            <a:spAutoFit/>
          </a:bodyPr>
          <a:lstStyle/>
          <a:p>
            <a:pPr algn="just"/>
            <a:r>
              <a:rPr lang="en-US" dirty="0">
                <a:latin typeface="Times New Roman" pitchFamily="18" charset="0"/>
                <a:cs typeface="Times New Roman" pitchFamily="18" charset="0"/>
              </a:rPr>
              <a:t>A more realistic model is to assume some inflation of I percent per year.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l="9956" t="26042" r="39092" b="6250"/>
          <a:stretch>
            <a:fillRect/>
          </a:stretch>
        </p:blipFill>
        <p:spPr bwMode="auto">
          <a:xfrm>
            <a:off x="838200" y="685800"/>
            <a:ext cx="7543800" cy="5334000"/>
          </a:xfrm>
          <a:prstGeom prst="rect">
            <a:avLst/>
          </a:prstGeom>
          <a:noFill/>
          <a:ln w="9525">
            <a:noFill/>
            <a:miter lim="800000"/>
            <a:headEnd/>
            <a:tailEnd/>
          </a:ln>
        </p:spPr>
      </p:pic>
      <p:sp>
        <p:nvSpPr>
          <p:cNvPr id="3" name="Rectangle 2"/>
          <p:cNvSpPr/>
          <p:nvPr/>
        </p:nvSpPr>
        <p:spPr>
          <a:xfrm>
            <a:off x="3022761" y="228600"/>
            <a:ext cx="3157403" cy="369332"/>
          </a:xfrm>
          <a:prstGeom prst="rect">
            <a:avLst/>
          </a:prstGeom>
        </p:spPr>
        <p:txBody>
          <a:bodyPr wrap="none">
            <a:spAutoFit/>
          </a:bodyPr>
          <a:lstStyle/>
          <a:p>
            <a:r>
              <a:rPr lang="en-US" b="1" dirty="0">
                <a:solidFill>
                  <a:schemeClr val="tx2">
                    <a:lumMod val="60000"/>
                    <a:lumOff val="40000"/>
                  </a:schemeClr>
                </a:solidFill>
              </a:rPr>
              <a:t>Making a Living from a Fortune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22761" y="228600"/>
            <a:ext cx="3157403" cy="369332"/>
          </a:xfrm>
          <a:prstGeom prst="rect">
            <a:avLst/>
          </a:prstGeom>
        </p:spPr>
        <p:txBody>
          <a:bodyPr wrap="none">
            <a:spAutoFit/>
          </a:bodyPr>
          <a:lstStyle/>
          <a:p>
            <a:r>
              <a:rPr lang="en-US" b="1" dirty="0">
                <a:solidFill>
                  <a:schemeClr val="tx2">
                    <a:lumMod val="60000"/>
                    <a:lumOff val="40000"/>
                  </a:schemeClr>
                </a:solidFill>
              </a:rPr>
              <a:t>Making a Living from a Fortune</a:t>
            </a:r>
          </a:p>
        </p:txBody>
      </p:sp>
      <p:pic>
        <p:nvPicPr>
          <p:cNvPr id="17410" name="Picture 2"/>
          <p:cNvPicPr>
            <a:picLocks noChangeAspect="1" noChangeArrowheads="1"/>
          </p:cNvPicPr>
          <p:nvPr/>
        </p:nvPicPr>
        <p:blipFill>
          <a:blip r:embed="rId2" cstate="print"/>
          <a:srcRect l="11127" t="42708" r="37921" b="6250"/>
          <a:stretch>
            <a:fillRect/>
          </a:stretch>
        </p:blipFill>
        <p:spPr bwMode="auto">
          <a:xfrm>
            <a:off x="762000" y="990600"/>
            <a:ext cx="7696200" cy="4800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229600" cy="830997"/>
          </a:xfrm>
          <a:prstGeom prst="rect">
            <a:avLst/>
          </a:prstGeom>
        </p:spPr>
        <p:txBody>
          <a:bodyPr wrap="square">
            <a:spAutoFit/>
          </a:bodyPr>
          <a:lstStyle/>
          <a:p>
            <a:pPr algn="ctr"/>
            <a:r>
              <a:rPr lang="en-US" sz="2400" dirty="0">
                <a:solidFill>
                  <a:srgbClr val="0070C0"/>
                </a:solidFill>
                <a:latin typeface="Stencil" pitchFamily="82" charset="0"/>
              </a:rPr>
              <a:t>Vectors, Mathematical Operations on Vectors, Vector Arithmetics and Vector Function</a:t>
            </a:r>
          </a:p>
        </p:txBody>
      </p:sp>
      <p:sp>
        <p:nvSpPr>
          <p:cNvPr id="3" name="Rectangle 2"/>
          <p:cNvSpPr/>
          <p:nvPr/>
        </p:nvSpPr>
        <p:spPr>
          <a:xfrm>
            <a:off x="228600" y="838200"/>
            <a:ext cx="8686800" cy="5909310"/>
          </a:xfrm>
          <a:prstGeom prst="rect">
            <a:avLst/>
          </a:prstGeom>
        </p:spPr>
        <p:txBody>
          <a:bodyPr wrap="square">
            <a:spAutoFit/>
          </a:bodyPr>
          <a:lstStyle/>
          <a:p>
            <a:pPr algn="just"/>
            <a:r>
              <a:rPr lang="en-US" b="1" dirty="0">
                <a:latin typeface="Times New Roman" pitchFamily="18" charset="0"/>
                <a:cs typeface="Times New Roman" pitchFamily="18" charset="0"/>
              </a:rPr>
              <a:t>Data Types in Python</a:t>
            </a:r>
          </a:p>
          <a:p>
            <a:pPr algn="just"/>
            <a:r>
              <a:rPr lang="en-US" dirty="0">
                <a:latin typeface="Times New Roman" pitchFamily="18" charset="0"/>
                <a:cs typeface="Times New Roman" pitchFamily="18" charset="0"/>
              </a:rPr>
              <a:t>By default Python have these data types:</a:t>
            </a:r>
          </a:p>
          <a:p>
            <a:pPr algn="just"/>
            <a:r>
              <a:rPr lang="en-US" dirty="0">
                <a:latin typeface="Times New Roman" pitchFamily="18" charset="0"/>
                <a:cs typeface="Times New Roman" pitchFamily="18" charset="0"/>
              </a:rPr>
              <a:t> strings - used to represent text data, the text is given under quote marks.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"ABCD"</a:t>
            </a:r>
          </a:p>
          <a:p>
            <a:pPr algn="just"/>
            <a:r>
              <a:rPr lang="en-US" dirty="0">
                <a:latin typeface="Times New Roman" pitchFamily="18" charset="0"/>
                <a:cs typeface="Times New Roman" pitchFamily="18" charset="0"/>
              </a:rPr>
              <a:t> integer - used to represent integer numbers.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-1, -2, -3</a:t>
            </a:r>
          </a:p>
          <a:p>
            <a:pPr algn="just"/>
            <a:r>
              <a:rPr lang="en-US" dirty="0">
                <a:latin typeface="Times New Roman" pitchFamily="18" charset="0"/>
                <a:cs typeface="Times New Roman" pitchFamily="18" charset="0"/>
              </a:rPr>
              <a:t> float - used to represent real numbers.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1.2, 42.42</a:t>
            </a:r>
          </a:p>
          <a:p>
            <a:pPr algn="just"/>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 used to represent True or False.</a:t>
            </a:r>
          </a:p>
          <a:p>
            <a:pPr algn="just"/>
            <a:r>
              <a:rPr lang="en-US" dirty="0">
                <a:latin typeface="Times New Roman" pitchFamily="18" charset="0"/>
                <a:cs typeface="Times New Roman" pitchFamily="18" charset="0"/>
              </a:rPr>
              <a:t> complex - used to represent a number in complex plain.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1.0 + 2.0j, 1.5 + 2.5j</a:t>
            </a:r>
          </a:p>
          <a:p>
            <a:pPr algn="just"/>
            <a:r>
              <a:rPr lang="en-US" b="1" dirty="0">
                <a:latin typeface="Times New Roman" pitchFamily="18" charset="0"/>
                <a:cs typeface="Times New Roman" pitchFamily="18" charset="0"/>
              </a:rPr>
              <a:t>Data Types in </a:t>
            </a:r>
            <a:r>
              <a:rPr lang="en-US" b="1" dirty="0" err="1">
                <a:latin typeface="Times New Roman" pitchFamily="18" charset="0"/>
                <a:cs typeface="Times New Roman" pitchFamily="18" charset="0"/>
              </a:rPr>
              <a:t>NumPy</a:t>
            </a:r>
            <a:endParaRPr lang="en-US" b="1"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has some extra data types, and refer to data types with one character, like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for integers, u for unsigned integers etc.</a:t>
            </a:r>
          </a:p>
          <a:p>
            <a:pPr algn="just"/>
            <a:r>
              <a:rPr lang="en-US" dirty="0">
                <a:latin typeface="Times New Roman" pitchFamily="18" charset="0"/>
                <a:cs typeface="Times New Roman" pitchFamily="18" charset="0"/>
              </a:rPr>
              <a:t>Below is a list of all data types in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and the characters used to represent them.</a:t>
            </a:r>
          </a:p>
          <a:p>
            <a:pPr algn="just"/>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integer				b - </a:t>
            </a:r>
            <a:r>
              <a:rPr lang="en-US" dirty="0" err="1">
                <a:latin typeface="Times New Roman" pitchFamily="18" charset="0"/>
                <a:cs typeface="Times New Roman" pitchFamily="18" charset="0"/>
              </a:rPr>
              <a:t>boolean</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u - unsigned integer			f - float</a:t>
            </a:r>
          </a:p>
          <a:p>
            <a:pPr algn="just"/>
            <a:r>
              <a:rPr lang="en-US" dirty="0">
                <a:latin typeface="Times New Roman" pitchFamily="18" charset="0"/>
                <a:cs typeface="Times New Roman" pitchFamily="18" charset="0"/>
              </a:rPr>
              <a:t>c - complex float			m - </a:t>
            </a:r>
            <a:r>
              <a:rPr lang="en-US" dirty="0" err="1">
                <a:latin typeface="Times New Roman" pitchFamily="18" charset="0"/>
                <a:cs typeface="Times New Roman" pitchFamily="18" charset="0"/>
              </a:rPr>
              <a:t>timedelta</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 - </a:t>
            </a:r>
            <a:r>
              <a:rPr lang="en-US" dirty="0" err="1">
                <a:latin typeface="Times New Roman" pitchFamily="18" charset="0"/>
                <a:cs typeface="Times New Roman" pitchFamily="18" charset="0"/>
              </a:rPr>
              <a:t>datetime</a:t>
            </a:r>
            <a:r>
              <a:rPr lang="en-US" dirty="0">
                <a:latin typeface="Times New Roman" pitchFamily="18" charset="0"/>
                <a:cs typeface="Times New Roman" pitchFamily="18" charset="0"/>
              </a:rPr>
              <a:t>			O - object</a:t>
            </a:r>
          </a:p>
          <a:p>
            <a:pPr algn="just"/>
            <a:r>
              <a:rPr lang="en-US" dirty="0">
                <a:latin typeface="Times New Roman" pitchFamily="18" charset="0"/>
                <a:cs typeface="Times New Roman" pitchFamily="18" charset="0"/>
              </a:rPr>
              <a:t>S - string				U - </a:t>
            </a:r>
            <a:r>
              <a:rPr lang="en-US" dirty="0" err="1">
                <a:latin typeface="Times New Roman" pitchFamily="18" charset="0"/>
                <a:cs typeface="Times New Roman" pitchFamily="18" charset="0"/>
              </a:rPr>
              <a:t>unicode</a:t>
            </a:r>
            <a:r>
              <a:rPr lang="en-US" dirty="0">
                <a:latin typeface="Times New Roman" pitchFamily="18" charset="0"/>
                <a:cs typeface="Times New Roman" pitchFamily="18" charset="0"/>
              </a:rPr>
              <a:t> string</a:t>
            </a:r>
          </a:p>
          <a:p>
            <a:pPr algn="just"/>
            <a:r>
              <a:rPr lang="en-US" dirty="0">
                <a:latin typeface="Times New Roman" pitchFamily="18" charset="0"/>
                <a:cs typeface="Times New Roman" pitchFamily="18" charset="0"/>
              </a:rPr>
              <a:t>V - fixed chunk of memory for other type ( void )</a:t>
            </a:r>
          </a:p>
          <a:p>
            <a:pPr algn="just"/>
            <a:r>
              <a:rPr lang="en-US" b="1" dirty="0">
                <a:latin typeface="Times New Roman" pitchFamily="18" charset="0"/>
                <a:cs typeface="Times New Roman" pitchFamily="18" charset="0"/>
              </a:rPr>
              <a:t>Example:</a:t>
            </a:r>
          </a:p>
          <a:p>
            <a:pPr algn="just"/>
            <a:r>
              <a:rPr lang="en-US" dirty="0">
                <a:latin typeface="Times New Roman" pitchFamily="18" charset="0"/>
                <a:cs typeface="Times New Roman" pitchFamily="18" charset="0"/>
              </a:rPr>
              <a:t>import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as </a:t>
            </a:r>
            <a:r>
              <a:rPr lang="en-US" dirty="0" err="1">
                <a:latin typeface="Times New Roman" pitchFamily="18" charset="0"/>
                <a:cs typeface="Times New Roman" pitchFamily="18" charset="0"/>
              </a:rPr>
              <a:t>np</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Output:</a:t>
            </a:r>
          </a:p>
          <a:p>
            <a:pPr algn="just"/>
            <a:r>
              <a:rPr lang="en-US" dirty="0" err="1">
                <a:latin typeface="Times New Roman" pitchFamily="18" charset="0"/>
                <a:cs typeface="Times New Roman" pitchFamily="18" charset="0"/>
              </a:rPr>
              <a:t>arr</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np.array</a:t>
            </a:r>
            <a:r>
              <a:rPr lang="en-US" dirty="0">
                <a:latin typeface="Times New Roman" pitchFamily="18" charset="0"/>
                <a:cs typeface="Times New Roman" pitchFamily="18" charset="0"/>
              </a:rPr>
              <a:t>([1, 2, 3, 4], </a:t>
            </a:r>
            <a:r>
              <a:rPr lang="en-US" dirty="0" err="1">
                <a:latin typeface="Times New Roman" pitchFamily="18" charset="0"/>
                <a:cs typeface="Times New Roman" pitchFamily="18" charset="0"/>
              </a:rPr>
              <a:t>dtype</a:t>
            </a:r>
            <a:r>
              <a:rPr lang="en-US" dirty="0">
                <a:latin typeface="Times New Roman" pitchFamily="18" charset="0"/>
                <a:cs typeface="Times New Roman" pitchFamily="18" charset="0"/>
              </a:rPr>
              <a:t>='i4')			[1 2 3 4]</a:t>
            </a:r>
          </a:p>
          <a:p>
            <a:pPr algn="just"/>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arr</a:t>
            </a:r>
            <a:r>
              <a:rPr lang="en-US" dirty="0">
                <a:latin typeface="Times New Roman" pitchFamily="18" charset="0"/>
                <a:cs typeface="Times New Roman" pitchFamily="18" charset="0"/>
              </a:rPr>
              <a:t>);	  print(</a:t>
            </a:r>
            <a:r>
              <a:rPr lang="en-US" dirty="0" err="1">
                <a:latin typeface="Times New Roman" pitchFamily="18" charset="0"/>
                <a:cs typeface="Times New Roman" pitchFamily="18" charset="0"/>
              </a:rPr>
              <a:t>arr.dtype</a:t>
            </a:r>
            <a:r>
              <a:rPr lang="en-US" dirty="0">
                <a:latin typeface="Times New Roman" pitchFamily="18" charset="0"/>
                <a:cs typeface="Times New Roman" pitchFamily="18" charset="0"/>
              </a:rPr>
              <a:t>)				 int32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71691"/>
            <a:ext cx="8839200" cy="6186309"/>
          </a:xfrm>
          <a:prstGeom prst="rect">
            <a:avLst/>
          </a:prstGeom>
        </p:spPr>
        <p:txBody>
          <a:bodyPr wrap="square">
            <a:spAutoFit/>
          </a:bodyPr>
          <a:lstStyle/>
          <a:p>
            <a:pPr algn="just">
              <a:buFont typeface="Arial" panose="020B0604020202020204" pitchFamily="34" charset="0"/>
              <a:buChar char="•"/>
            </a:pPr>
            <a:r>
              <a:rPr lang="en-US" dirty="0">
                <a:solidFill>
                  <a:srgbClr val="222222"/>
                </a:solidFill>
                <a:latin typeface="Source Sans Pro"/>
              </a:rPr>
              <a:t>A Python matrix is a specialized two-dimensional rectangular array of data stored in rows and columns. The data in a matrix can be numbers, strings, expressions, symbols, etc. Matrix is one of the important data structures that can be used in mathematical and scientific calculations.</a:t>
            </a:r>
          </a:p>
          <a:p>
            <a:pPr algn="just"/>
            <a:endParaRPr lang="en-US" dirty="0">
              <a:solidFill>
                <a:srgbClr val="222222"/>
              </a:solidFill>
              <a:latin typeface="Source Sans Pro"/>
            </a:endParaRPr>
          </a:p>
          <a:p>
            <a:pPr algn="just">
              <a:buFont typeface="Arial" panose="020B0604020202020204" pitchFamily="34" charset="0"/>
              <a:buChar char="•"/>
            </a:pPr>
            <a:r>
              <a:rPr lang="en-US" dirty="0">
                <a:solidFill>
                  <a:srgbClr val="222222"/>
                </a:solidFill>
                <a:latin typeface="Source Sans Pro"/>
              </a:rPr>
              <a:t>Python does not have a straightforward way to implement a matrix data type. Python matrix can be created using a nested list data type and by using the </a:t>
            </a:r>
            <a:r>
              <a:rPr lang="en-US" dirty="0" err="1">
                <a:solidFill>
                  <a:srgbClr val="222222"/>
                </a:solidFill>
                <a:latin typeface="Source Sans Pro"/>
              </a:rPr>
              <a:t>numpy</a:t>
            </a:r>
            <a:r>
              <a:rPr lang="en-US" dirty="0">
                <a:solidFill>
                  <a:srgbClr val="222222"/>
                </a:solidFill>
                <a:latin typeface="Source Sans Pro"/>
              </a:rPr>
              <a:t> library.</a:t>
            </a:r>
          </a:p>
          <a:p>
            <a:pPr algn="just"/>
            <a:endParaRPr lang="en-US" dirty="0">
              <a:solidFill>
                <a:srgbClr val="222222"/>
              </a:solidFill>
              <a:latin typeface="Source Sans Pro"/>
            </a:endParaRPr>
          </a:p>
          <a:p>
            <a:pPr algn="just">
              <a:buFont typeface="Arial" panose="020B0604020202020204" pitchFamily="34" charset="0"/>
              <a:buChar char="•"/>
            </a:pPr>
            <a:r>
              <a:rPr lang="en-US" dirty="0">
                <a:solidFill>
                  <a:srgbClr val="222222"/>
                </a:solidFill>
                <a:latin typeface="Source Sans Pro"/>
              </a:rPr>
              <a:t>The python library </a:t>
            </a:r>
            <a:r>
              <a:rPr lang="en-US" dirty="0" err="1">
                <a:solidFill>
                  <a:srgbClr val="222222"/>
                </a:solidFill>
                <a:latin typeface="Source Sans Pro"/>
              </a:rPr>
              <a:t>Numpy</a:t>
            </a:r>
            <a:r>
              <a:rPr lang="en-US" dirty="0">
                <a:solidFill>
                  <a:srgbClr val="222222"/>
                </a:solidFill>
                <a:latin typeface="Source Sans Pro"/>
              </a:rPr>
              <a:t> helps to deal with arrays. </a:t>
            </a:r>
            <a:r>
              <a:rPr lang="en-US" dirty="0" err="1">
                <a:solidFill>
                  <a:srgbClr val="222222"/>
                </a:solidFill>
                <a:latin typeface="Source Sans Pro"/>
              </a:rPr>
              <a:t>Numpy</a:t>
            </a:r>
            <a:r>
              <a:rPr lang="en-US" dirty="0">
                <a:solidFill>
                  <a:srgbClr val="222222"/>
                </a:solidFill>
                <a:latin typeface="Source Sans Pro"/>
              </a:rPr>
              <a:t> processes an array a little faster in comparison to the list.</a:t>
            </a:r>
          </a:p>
          <a:p>
            <a:pPr algn="just"/>
            <a:endParaRPr lang="en-US" dirty="0">
              <a:solidFill>
                <a:srgbClr val="222222"/>
              </a:solidFill>
              <a:latin typeface="Source Sans Pro"/>
            </a:endParaRPr>
          </a:p>
          <a:p>
            <a:pPr algn="just">
              <a:buFont typeface="Arial" panose="020B0604020202020204" pitchFamily="34" charset="0"/>
              <a:buChar char="•"/>
            </a:pPr>
            <a:r>
              <a:rPr lang="en-US" dirty="0">
                <a:solidFill>
                  <a:srgbClr val="222222"/>
                </a:solidFill>
                <a:latin typeface="Source Sans Pro"/>
              </a:rPr>
              <a:t>The matrix operation that can be done is addition, subtraction, multiplication, transpose, reading the rows, columns of a matrix, slicing the matrix, etc.</a:t>
            </a:r>
          </a:p>
          <a:p>
            <a:pPr algn="just">
              <a:buFont typeface="Arial" panose="020B0604020202020204" pitchFamily="34" charset="0"/>
              <a:buChar char="•"/>
            </a:pPr>
            <a:r>
              <a:rPr lang="en-US" dirty="0">
                <a:solidFill>
                  <a:srgbClr val="222222"/>
                </a:solidFill>
                <a:latin typeface="Source Sans Pro"/>
              </a:rPr>
              <a:t>To add two matrices, you can make use of </a:t>
            </a:r>
            <a:r>
              <a:rPr lang="en-US" dirty="0" err="1">
                <a:solidFill>
                  <a:srgbClr val="222222"/>
                </a:solidFill>
                <a:latin typeface="Source Sans Pro"/>
              </a:rPr>
              <a:t>numpy.array</a:t>
            </a:r>
            <a:r>
              <a:rPr lang="en-US" dirty="0">
                <a:solidFill>
                  <a:srgbClr val="222222"/>
                </a:solidFill>
                <a:latin typeface="Source Sans Pro"/>
              </a:rPr>
              <a:t>() and add them using the (+) operator.</a:t>
            </a:r>
          </a:p>
          <a:p>
            <a:pPr algn="just">
              <a:buFont typeface="Arial" panose="020B0604020202020204" pitchFamily="34" charset="0"/>
              <a:buChar char="•"/>
            </a:pPr>
            <a:r>
              <a:rPr lang="en-US" dirty="0">
                <a:solidFill>
                  <a:srgbClr val="222222"/>
                </a:solidFill>
                <a:latin typeface="Source Sans Pro"/>
              </a:rPr>
              <a:t>To multiply them will, you can make use of the </a:t>
            </a:r>
            <a:r>
              <a:rPr lang="en-US" dirty="0" err="1">
                <a:solidFill>
                  <a:srgbClr val="222222"/>
                </a:solidFill>
                <a:latin typeface="Source Sans Pro"/>
              </a:rPr>
              <a:t>numpy</a:t>
            </a:r>
            <a:r>
              <a:rPr lang="en-US" dirty="0">
                <a:solidFill>
                  <a:srgbClr val="222222"/>
                </a:solidFill>
                <a:latin typeface="Source Sans Pro"/>
              </a:rPr>
              <a:t> dot() method. Numpy.dot() is the dot product of matrix M1 and M2. Numpy.dot() handles the 2D arrays and perform matrix multiplications.</a:t>
            </a:r>
          </a:p>
          <a:p>
            <a:pPr algn="just">
              <a:buFont typeface="Arial" panose="020B0604020202020204" pitchFamily="34" charset="0"/>
              <a:buChar char="•"/>
            </a:pPr>
            <a:r>
              <a:rPr lang="en-US" dirty="0">
                <a:solidFill>
                  <a:srgbClr val="222222"/>
                </a:solidFill>
                <a:latin typeface="Source Sans Pro"/>
              </a:rPr>
              <a:t>The transpose of a matrix is calculated by changing the rows as columns and columns as rows. The transpose() function from </a:t>
            </a:r>
            <a:r>
              <a:rPr lang="en-US" dirty="0" err="1">
                <a:solidFill>
                  <a:srgbClr val="222222"/>
                </a:solidFill>
                <a:latin typeface="Source Sans Pro"/>
              </a:rPr>
              <a:t>Numpy</a:t>
            </a:r>
            <a:r>
              <a:rPr lang="en-US" dirty="0">
                <a:solidFill>
                  <a:srgbClr val="222222"/>
                </a:solidFill>
                <a:latin typeface="Source Sans Pro"/>
              </a:rPr>
              <a:t> can be used to calculate the transpose of a matrix.</a:t>
            </a:r>
          </a:p>
          <a:p>
            <a:pPr algn="just">
              <a:buFont typeface="Arial" panose="020B0604020202020204" pitchFamily="34" charset="0"/>
              <a:buChar char="•"/>
            </a:pPr>
            <a:r>
              <a:rPr lang="en-US" dirty="0">
                <a:solidFill>
                  <a:srgbClr val="222222"/>
                </a:solidFill>
                <a:latin typeface="Source Sans Pro"/>
              </a:rPr>
              <a:t>Slicing of a matrix will return you the elements based on the start /end index given.</a:t>
            </a:r>
            <a:endParaRPr lang="en-US" b="0" i="0" dirty="0">
              <a:solidFill>
                <a:srgbClr val="222222"/>
              </a:solidFill>
              <a:effectLst/>
              <a:latin typeface="Source Sans Pro"/>
            </a:endParaRPr>
          </a:p>
        </p:txBody>
      </p:sp>
      <p:sp>
        <p:nvSpPr>
          <p:cNvPr id="3" name="TextBox 2"/>
          <p:cNvSpPr txBox="1"/>
          <p:nvPr/>
        </p:nvSpPr>
        <p:spPr>
          <a:xfrm>
            <a:off x="2705100" y="145059"/>
            <a:ext cx="3733800" cy="523220"/>
          </a:xfrm>
          <a:prstGeom prst="rect">
            <a:avLst/>
          </a:prstGeom>
          <a:solidFill>
            <a:schemeClr val="accent1">
              <a:lumMod val="40000"/>
              <a:lumOff val="60000"/>
            </a:schemeClr>
          </a:solidFill>
        </p:spPr>
        <p:txBody>
          <a:bodyPr wrap="square" rtlCol="0">
            <a:spAutoFit/>
          </a:bodyPr>
          <a:lstStyle/>
          <a:p>
            <a:r>
              <a:rPr lang="en-US" sz="2800" dirty="0"/>
              <a:t>Matrix -Summary</a:t>
            </a:r>
          </a:p>
        </p:txBody>
      </p:sp>
    </p:spTree>
    <p:extLst>
      <p:ext uri="{BB962C8B-B14F-4D97-AF65-F5344CB8AC3E}">
        <p14:creationId xmlns:p14="http://schemas.microsoft.com/office/powerpoint/2010/main" val="1051035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0"/>
            <a:ext cx="8791702" cy="67710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solidFill>
                  <a:schemeClr val="tx2">
                    <a:lumMod val="60000"/>
                    <a:lumOff val="40000"/>
                  </a:schemeClr>
                </a:solidFill>
                <a:effectLst/>
                <a:latin typeface="Calibri" pitchFamily="34" charset="0"/>
                <a:ea typeface="Calibri" pitchFamily="34" charset="0"/>
                <a:cs typeface="Times New Roman" pitchFamily="18" charset="0"/>
              </a:rPr>
              <a:t>Sound program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chemeClr val="tx1"/>
                </a:solidFill>
                <a:effectLst/>
                <a:ea typeface="Calibri" pitchFamily="34" charset="0"/>
                <a:cs typeface="Times New Roman" pitchFamily="18" charset="0"/>
              </a:rPr>
              <a:t>Step1:  Have to install </a:t>
            </a:r>
            <a:r>
              <a:rPr kumimoji="0" lang="en-US" b="1" i="1" u="none" strike="noStrike" cap="none" normalizeH="0" baseline="0" dirty="0" err="1">
                <a:ln>
                  <a:noFill/>
                </a:ln>
                <a:solidFill>
                  <a:schemeClr val="tx1"/>
                </a:solidFill>
                <a:effectLst/>
                <a:ea typeface="Calibri" pitchFamily="34" charset="0"/>
                <a:cs typeface="Times New Roman" pitchFamily="18" charset="0"/>
              </a:rPr>
              <a:t>simpleaudio</a:t>
            </a:r>
            <a:r>
              <a:rPr kumimoji="0" lang="en-US" b="1" i="1" u="none" strike="noStrike" cap="none" normalizeH="0" baseline="0" dirty="0">
                <a:ln>
                  <a:noFill/>
                </a:ln>
                <a:solidFill>
                  <a:schemeClr val="tx1"/>
                </a:solidFill>
                <a:effectLst/>
                <a:ea typeface="Calibri" pitchFamily="34" charset="0"/>
                <a:cs typeface="Times New Roman" pitchFamily="18" charset="0"/>
              </a:rPr>
              <a:t> in python</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chemeClr val="tx1"/>
                </a:solidFill>
                <a:effectLst/>
                <a:ea typeface="Calibri" pitchFamily="34" charset="0"/>
                <a:cs typeface="Times New Roman" pitchFamily="18" charset="0"/>
                <a:hlinkClick r:id="rId2"/>
              </a:rPr>
              <a:t>https://pypi.org/project/simpleaudio/</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ea typeface="Calibri" pitchFamily="34" charset="0"/>
                <a:cs typeface="Times New Roman" pitchFamily="18" charset="0"/>
              </a:rPr>
              <a:t>pip install </a:t>
            </a:r>
            <a:r>
              <a:rPr kumimoji="0" lang="en-US" b="0" i="0" u="none" strike="noStrike" cap="none" normalizeH="0" baseline="0" dirty="0" err="1">
                <a:ln>
                  <a:noFill/>
                </a:ln>
                <a:solidFill>
                  <a:schemeClr val="tx1"/>
                </a:solidFill>
                <a:effectLst/>
                <a:ea typeface="Calibri" pitchFamily="34" charset="0"/>
                <a:cs typeface="Times New Roman" pitchFamily="18" charset="0"/>
              </a:rPr>
              <a:t>simpleaudio</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chemeClr val="tx1"/>
                </a:solidFill>
                <a:effectLst/>
                <a:ea typeface="Calibri" pitchFamily="34" charset="0"/>
                <a:cs typeface="Times New Roman" pitchFamily="18" charset="0"/>
              </a:rPr>
              <a:t>Step 2: open a command prompt</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ea typeface="Calibri" pitchFamily="34" charset="0"/>
                <a:cs typeface="Times New Roman" pitchFamily="18" charset="0"/>
              </a:rPr>
              <a:t>Type pip install </a:t>
            </a:r>
            <a:r>
              <a:rPr kumimoji="0" lang="en-US" b="0" i="0" u="none" strike="noStrike" cap="none" normalizeH="0" baseline="0" dirty="0" err="1">
                <a:ln>
                  <a:noFill/>
                </a:ln>
                <a:solidFill>
                  <a:schemeClr val="tx1"/>
                </a:solidFill>
                <a:effectLst/>
                <a:ea typeface="Calibri" pitchFamily="34" charset="0"/>
                <a:cs typeface="Times New Roman" pitchFamily="18" charset="0"/>
              </a:rPr>
              <a:t>simpleaudio</a:t>
            </a:r>
            <a:r>
              <a:rPr kumimoji="0" lang="en-US" b="0" i="0" u="none" strike="noStrike" cap="none" normalizeH="0" baseline="0" dirty="0">
                <a:ln>
                  <a:noFill/>
                </a:ln>
                <a:solidFill>
                  <a:schemeClr val="tx1"/>
                </a:solidFill>
                <a:effectLst/>
                <a:ea typeface="Calibri" pitchFamily="34" charset="0"/>
                <a:cs typeface="Times New Roman" pitchFamily="18" charset="0"/>
              </a:rPr>
              <a:t> and enter.</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a:ln>
                  <a:noFill/>
                </a:ln>
                <a:solidFill>
                  <a:schemeClr val="tx1"/>
                </a:solidFill>
                <a:effectLst/>
                <a:ea typeface="Calibri" pitchFamily="34" charset="0"/>
                <a:cs typeface="Times New Roman" pitchFamily="18" charset="0"/>
              </a:rPr>
              <a:t>Program:</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ea typeface="Calibri" pitchFamily="34" charset="0"/>
                <a:cs typeface="Times New Roman" pitchFamily="18" charset="0"/>
              </a:rPr>
              <a:t>import </a:t>
            </a:r>
            <a:r>
              <a:rPr kumimoji="0" lang="en-US" b="1" i="0" u="none" strike="noStrike" cap="none" normalizeH="0" baseline="0" dirty="0" err="1">
                <a:ln>
                  <a:noFill/>
                </a:ln>
                <a:solidFill>
                  <a:srgbClr val="0070C0"/>
                </a:solidFill>
                <a:effectLst/>
                <a:ea typeface="Calibri" pitchFamily="34" charset="0"/>
                <a:cs typeface="Times New Roman" pitchFamily="18" charset="0"/>
              </a:rPr>
              <a:t>numpy</a:t>
            </a:r>
            <a:r>
              <a:rPr kumimoji="0" lang="en-US" b="1" i="0" u="none" strike="noStrike" cap="none" normalizeH="0" baseline="0" dirty="0">
                <a:ln>
                  <a:noFill/>
                </a:ln>
                <a:solidFill>
                  <a:srgbClr val="0070C0"/>
                </a:solidFill>
                <a:effectLst/>
                <a:ea typeface="Calibri" pitchFamily="34" charset="0"/>
                <a:cs typeface="Times New Roman" pitchFamily="18" charset="0"/>
              </a:rPr>
              <a:t> as </a:t>
            </a:r>
            <a:r>
              <a:rPr kumimoji="0" lang="en-US" b="1" i="0" u="none" strike="noStrike" cap="none" normalizeH="0" baseline="0" dirty="0" err="1">
                <a:ln>
                  <a:noFill/>
                </a:ln>
                <a:solidFill>
                  <a:srgbClr val="0070C0"/>
                </a:solidFill>
                <a:effectLst/>
                <a:ea typeface="Calibri" pitchFamily="34" charset="0"/>
                <a:cs typeface="Times New Roman" pitchFamily="18" charset="0"/>
              </a:rPr>
              <a:t>np</a:t>
            </a:r>
            <a:endParaRPr kumimoji="0" lang="en-US" b="1" i="0" u="none" strike="noStrike" cap="none" normalizeH="0" baseline="0" dirty="0">
              <a:ln>
                <a:noFill/>
              </a:ln>
              <a:solidFill>
                <a:srgbClr val="0070C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ea typeface="Calibri" pitchFamily="34" charset="0"/>
                <a:cs typeface="Times New Roman" pitchFamily="18" charset="0"/>
              </a:rPr>
              <a:t>import </a:t>
            </a:r>
            <a:r>
              <a:rPr kumimoji="0" lang="en-US" b="1" i="0" u="none" strike="noStrike" cap="none" normalizeH="0" baseline="0" dirty="0" err="1">
                <a:ln>
                  <a:noFill/>
                </a:ln>
                <a:solidFill>
                  <a:srgbClr val="0070C0"/>
                </a:solidFill>
                <a:effectLst/>
                <a:ea typeface="Calibri" pitchFamily="34" charset="0"/>
                <a:cs typeface="Times New Roman" pitchFamily="18" charset="0"/>
              </a:rPr>
              <a:t>simpleaudio</a:t>
            </a:r>
            <a:r>
              <a:rPr kumimoji="0" lang="en-US" b="1" i="0" u="none" strike="noStrike" cap="none" normalizeH="0" baseline="0" dirty="0">
                <a:ln>
                  <a:noFill/>
                </a:ln>
                <a:solidFill>
                  <a:srgbClr val="0070C0"/>
                </a:solidFill>
                <a:effectLst/>
                <a:ea typeface="Calibri" pitchFamily="34" charset="0"/>
                <a:cs typeface="Times New Roman" pitchFamily="18" charset="0"/>
              </a:rPr>
              <a:t> as </a:t>
            </a:r>
            <a:r>
              <a:rPr kumimoji="0" lang="en-US" b="1" i="0" u="none" strike="noStrike" cap="none" normalizeH="0" baseline="0" dirty="0" err="1">
                <a:ln>
                  <a:noFill/>
                </a:ln>
                <a:solidFill>
                  <a:srgbClr val="0070C0"/>
                </a:solidFill>
                <a:effectLst/>
                <a:ea typeface="Calibri" pitchFamily="34" charset="0"/>
                <a:cs typeface="Times New Roman" pitchFamily="18" charset="0"/>
              </a:rPr>
              <a:t>sa</a:t>
            </a:r>
            <a:endParaRPr kumimoji="0" lang="en-US" b="1" i="0" u="none" strike="noStrike" cap="none" normalizeH="0" baseline="0" dirty="0">
              <a:ln>
                <a:noFill/>
              </a:ln>
              <a:solidFill>
                <a:srgbClr val="0070C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ea typeface="Calibri" pitchFamily="34" charset="0"/>
                <a:cs typeface="Times New Roman" pitchFamily="18" charset="0"/>
              </a:rPr>
              <a:t>frequency = </a:t>
            </a:r>
            <a:r>
              <a:rPr lang="en-US" b="1" dirty="0">
                <a:solidFill>
                  <a:srgbClr val="0070C0"/>
                </a:solidFill>
                <a:ea typeface="Calibri" pitchFamily="34" charset="0"/>
                <a:cs typeface="Times New Roman" pitchFamily="18" charset="0"/>
              </a:rPr>
              <a:t>440</a:t>
            </a:r>
            <a:r>
              <a:rPr kumimoji="0" lang="en-US" b="1" i="0" u="none" strike="noStrike" cap="none" normalizeH="0" baseline="0" dirty="0">
                <a:ln>
                  <a:noFill/>
                </a:ln>
                <a:solidFill>
                  <a:srgbClr val="0070C0"/>
                </a:solidFill>
                <a:effectLst/>
                <a:ea typeface="Calibri" pitchFamily="34" charset="0"/>
                <a:cs typeface="Times New Roman" pitchFamily="18" charset="0"/>
              </a:rPr>
              <a:t>  # Our played note will be 440 Hz</a:t>
            </a:r>
            <a:endParaRPr kumimoji="0" lang="en-US" b="1" i="0" u="none" strike="noStrike" cap="none" normalizeH="0" baseline="0" dirty="0">
              <a:ln>
                <a:noFill/>
              </a:ln>
              <a:solidFill>
                <a:srgbClr val="0070C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rgbClr val="0070C0"/>
                </a:solidFill>
                <a:effectLst/>
                <a:ea typeface="Calibri" pitchFamily="34" charset="0"/>
                <a:cs typeface="Times New Roman" pitchFamily="18" charset="0"/>
              </a:rPr>
              <a:t>fs</a:t>
            </a:r>
            <a:r>
              <a:rPr kumimoji="0" lang="en-US" b="1" i="0" u="none" strike="noStrike" cap="none" normalizeH="0" baseline="0" dirty="0">
                <a:ln>
                  <a:noFill/>
                </a:ln>
                <a:solidFill>
                  <a:srgbClr val="0070C0"/>
                </a:solidFill>
                <a:effectLst/>
                <a:ea typeface="Calibri" pitchFamily="34" charset="0"/>
                <a:cs typeface="Times New Roman" pitchFamily="18" charset="0"/>
              </a:rPr>
              <a:t> = 44100  # 44100 samples per second</a:t>
            </a:r>
            <a:endParaRPr kumimoji="0" lang="en-US" b="1" i="0" u="none" strike="noStrike" cap="none" normalizeH="0" baseline="0" dirty="0">
              <a:ln>
                <a:noFill/>
              </a:ln>
              <a:solidFill>
                <a:srgbClr val="0070C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ea typeface="Calibri" pitchFamily="34" charset="0"/>
                <a:cs typeface="Times New Roman" pitchFamily="18" charset="0"/>
              </a:rPr>
              <a:t>seconds = 4  # Note duration of 3 seconds</a:t>
            </a:r>
            <a:endParaRPr kumimoji="0" lang="en-US" b="1" i="0" u="none" strike="noStrike" cap="none" normalizeH="0" baseline="0" dirty="0">
              <a:ln>
                <a:noFill/>
              </a:ln>
              <a:solidFill>
                <a:srgbClr val="0070C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ea typeface="Calibri" pitchFamily="34" charset="0"/>
                <a:cs typeface="Times New Roman" pitchFamily="18" charset="0"/>
              </a:rPr>
              <a:t># Generate array with seconds*</a:t>
            </a:r>
            <a:r>
              <a:rPr kumimoji="0" lang="en-US" b="0" i="0" u="none" strike="noStrike" cap="none" normalizeH="0" baseline="0" dirty="0" err="1">
                <a:ln>
                  <a:noFill/>
                </a:ln>
                <a:solidFill>
                  <a:schemeClr val="tx1"/>
                </a:solidFill>
                <a:effectLst/>
                <a:ea typeface="Calibri" pitchFamily="34" charset="0"/>
                <a:cs typeface="Times New Roman" pitchFamily="18" charset="0"/>
              </a:rPr>
              <a:t>sample_rate</a:t>
            </a:r>
            <a:r>
              <a:rPr kumimoji="0" lang="en-US" b="0" i="0" u="none" strike="noStrike" cap="none" normalizeH="0" baseline="0" dirty="0">
                <a:ln>
                  <a:noFill/>
                </a:ln>
                <a:solidFill>
                  <a:schemeClr val="tx1"/>
                </a:solidFill>
                <a:effectLst/>
                <a:ea typeface="Calibri" pitchFamily="34" charset="0"/>
                <a:cs typeface="Times New Roman" pitchFamily="18" charset="0"/>
              </a:rPr>
              <a:t> steps, ranging between 0 and seconds</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ea typeface="Calibri" pitchFamily="34" charset="0"/>
                <a:cs typeface="Times New Roman" pitchFamily="18" charset="0"/>
              </a:rPr>
              <a:t>t = </a:t>
            </a:r>
            <a:r>
              <a:rPr kumimoji="0" lang="en-US" b="1" i="0" u="none" strike="noStrike" cap="none" normalizeH="0" baseline="0" dirty="0" err="1">
                <a:ln>
                  <a:noFill/>
                </a:ln>
                <a:solidFill>
                  <a:srgbClr val="0070C0"/>
                </a:solidFill>
                <a:effectLst/>
                <a:ea typeface="Calibri" pitchFamily="34" charset="0"/>
                <a:cs typeface="Times New Roman" pitchFamily="18" charset="0"/>
              </a:rPr>
              <a:t>np.linspace</a:t>
            </a:r>
            <a:r>
              <a:rPr kumimoji="0" lang="en-US" b="1" i="0" u="none" strike="noStrike" cap="none" normalizeH="0" baseline="0" dirty="0">
                <a:ln>
                  <a:noFill/>
                </a:ln>
                <a:solidFill>
                  <a:srgbClr val="0070C0"/>
                </a:solidFill>
                <a:effectLst/>
                <a:ea typeface="Calibri" pitchFamily="34" charset="0"/>
                <a:cs typeface="Times New Roman" pitchFamily="18" charset="0"/>
              </a:rPr>
              <a:t>(0, seconds, seconds * </a:t>
            </a:r>
            <a:r>
              <a:rPr kumimoji="0" lang="en-US" b="1" i="0" u="none" strike="noStrike" cap="none" normalizeH="0" baseline="0" dirty="0" err="1">
                <a:ln>
                  <a:noFill/>
                </a:ln>
                <a:solidFill>
                  <a:srgbClr val="0070C0"/>
                </a:solidFill>
                <a:effectLst/>
                <a:ea typeface="Calibri" pitchFamily="34" charset="0"/>
                <a:cs typeface="Times New Roman" pitchFamily="18" charset="0"/>
              </a:rPr>
              <a:t>fs</a:t>
            </a:r>
            <a:r>
              <a:rPr kumimoji="0" lang="en-US" b="1" i="0" u="none" strike="noStrike" cap="none" normalizeH="0" baseline="0" dirty="0">
                <a:ln>
                  <a:noFill/>
                </a:ln>
                <a:solidFill>
                  <a:srgbClr val="0070C0"/>
                </a:solidFill>
                <a:effectLst/>
                <a:ea typeface="Calibri" pitchFamily="34" charset="0"/>
                <a:cs typeface="Times New Roman" pitchFamily="18" charset="0"/>
              </a:rPr>
              <a:t>, False)</a:t>
            </a:r>
            <a:endParaRPr kumimoji="0" lang="en-US" b="1" i="0" u="none" strike="noStrike" cap="none" normalizeH="0" baseline="0" dirty="0">
              <a:ln>
                <a:noFill/>
              </a:ln>
              <a:solidFill>
                <a:srgbClr val="0070C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ea typeface="Calibri" pitchFamily="34" charset="0"/>
                <a:cs typeface="Times New Roman" pitchFamily="18" charset="0"/>
              </a:rPr>
              <a:t># Generate a 440 Hz sine wave</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ea typeface="Calibri" pitchFamily="34" charset="0"/>
                <a:cs typeface="Times New Roman" pitchFamily="18" charset="0"/>
              </a:rPr>
              <a:t>note = np.sin(frequency * t * 2 * </a:t>
            </a:r>
            <a:r>
              <a:rPr kumimoji="0" lang="en-US" b="1" i="0" u="none" strike="noStrike" cap="none" normalizeH="0" baseline="0" dirty="0" err="1">
                <a:ln>
                  <a:noFill/>
                </a:ln>
                <a:solidFill>
                  <a:srgbClr val="0070C0"/>
                </a:solidFill>
                <a:effectLst/>
                <a:ea typeface="Calibri" pitchFamily="34" charset="0"/>
                <a:cs typeface="Times New Roman" pitchFamily="18" charset="0"/>
              </a:rPr>
              <a:t>np.pi</a:t>
            </a:r>
            <a:r>
              <a:rPr kumimoji="0" lang="en-US" b="1" i="0" u="none" strike="noStrike" cap="none" normalizeH="0" baseline="0" dirty="0">
                <a:ln>
                  <a:noFill/>
                </a:ln>
                <a:solidFill>
                  <a:srgbClr val="0070C0"/>
                </a:solidFill>
                <a:effectLst/>
                <a:ea typeface="Calibri" pitchFamily="34" charset="0"/>
                <a:cs typeface="Times New Roman" pitchFamily="18" charset="0"/>
              </a:rPr>
              <a:t>)</a:t>
            </a:r>
            <a:endParaRPr kumimoji="0" lang="en-US" b="1" i="0" u="none" strike="noStrike" cap="none" normalizeH="0" baseline="0" dirty="0">
              <a:ln>
                <a:noFill/>
              </a:ln>
              <a:solidFill>
                <a:srgbClr val="0070C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ea typeface="Calibri" pitchFamily="34" charset="0"/>
                <a:cs typeface="Times New Roman" pitchFamily="18" charset="0"/>
              </a:rPr>
              <a:t># Ensure that highest value is in 16-bit range</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ea typeface="Calibri" pitchFamily="34" charset="0"/>
                <a:cs typeface="Times New Roman" pitchFamily="18" charset="0"/>
              </a:rPr>
              <a:t>audio = note * (2**15 - 1) / np.max(np.abs(note))</a:t>
            </a:r>
            <a:endParaRPr kumimoji="0" lang="en-US" b="1" i="0" u="none" strike="noStrike" cap="none" normalizeH="0" baseline="0" dirty="0">
              <a:ln>
                <a:noFill/>
              </a:ln>
              <a:solidFill>
                <a:srgbClr val="0070C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ea typeface="Calibri" pitchFamily="34" charset="0"/>
                <a:cs typeface="Times New Roman" pitchFamily="18" charset="0"/>
              </a:rPr>
              <a:t># Convert to 16-bit data</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ea typeface="Calibri" pitchFamily="34" charset="0"/>
                <a:cs typeface="Times New Roman" pitchFamily="18" charset="0"/>
              </a:rPr>
              <a:t>audio = </a:t>
            </a:r>
            <a:r>
              <a:rPr kumimoji="0" lang="en-US" b="1" i="0" u="none" strike="noStrike" cap="none" normalizeH="0" baseline="0" dirty="0" err="1">
                <a:ln>
                  <a:noFill/>
                </a:ln>
                <a:solidFill>
                  <a:srgbClr val="0070C0"/>
                </a:solidFill>
                <a:effectLst/>
                <a:ea typeface="Calibri" pitchFamily="34" charset="0"/>
                <a:cs typeface="Times New Roman" pitchFamily="18" charset="0"/>
              </a:rPr>
              <a:t>audio.astype</a:t>
            </a:r>
            <a:r>
              <a:rPr kumimoji="0" lang="en-US" b="1" i="0" u="none" strike="noStrike" cap="none" normalizeH="0" baseline="0" dirty="0">
                <a:ln>
                  <a:noFill/>
                </a:ln>
                <a:solidFill>
                  <a:srgbClr val="0070C0"/>
                </a:solidFill>
                <a:effectLst/>
                <a:ea typeface="Calibri" pitchFamily="34" charset="0"/>
                <a:cs typeface="Times New Roman" pitchFamily="18" charset="0"/>
              </a:rPr>
              <a:t>(np.int16)</a:t>
            </a:r>
            <a:endParaRPr kumimoji="0" lang="en-US" b="1" i="0" u="none" strike="noStrike" cap="none" normalizeH="0" baseline="0" dirty="0">
              <a:ln>
                <a:noFill/>
              </a:ln>
              <a:solidFill>
                <a:srgbClr val="0070C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ea typeface="Calibri" pitchFamily="34" charset="0"/>
                <a:cs typeface="Times New Roman" pitchFamily="18" charset="0"/>
              </a:rPr>
              <a:t># Start playback</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rgbClr val="0070C0"/>
                </a:solidFill>
                <a:effectLst/>
                <a:ea typeface="Calibri" pitchFamily="34" charset="0"/>
                <a:cs typeface="Times New Roman" pitchFamily="18" charset="0"/>
              </a:rPr>
              <a:t>play_obj</a:t>
            </a:r>
            <a:r>
              <a:rPr kumimoji="0" lang="en-US" b="1" i="0" u="none" strike="noStrike" cap="none" normalizeH="0" baseline="0" dirty="0">
                <a:ln>
                  <a:noFill/>
                </a:ln>
                <a:solidFill>
                  <a:srgbClr val="0070C0"/>
                </a:solidFill>
                <a:effectLst/>
                <a:ea typeface="Calibri" pitchFamily="34" charset="0"/>
                <a:cs typeface="Times New Roman" pitchFamily="18" charset="0"/>
              </a:rPr>
              <a:t> = </a:t>
            </a:r>
            <a:r>
              <a:rPr kumimoji="0" lang="en-US" b="1" i="0" u="none" strike="noStrike" cap="none" normalizeH="0" baseline="0" dirty="0" err="1">
                <a:ln>
                  <a:noFill/>
                </a:ln>
                <a:solidFill>
                  <a:srgbClr val="0070C0"/>
                </a:solidFill>
                <a:effectLst/>
                <a:ea typeface="Calibri" pitchFamily="34" charset="0"/>
                <a:cs typeface="Times New Roman" pitchFamily="18" charset="0"/>
              </a:rPr>
              <a:t>sa.play_buffer</a:t>
            </a:r>
            <a:r>
              <a:rPr kumimoji="0" lang="en-US" b="1" i="0" u="none" strike="noStrike" cap="none" normalizeH="0" baseline="0" dirty="0">
                <a:ln>
                  <a:noFill/>
                </a:ln>
                <a:solidFill>
                  <a:srgbClr val="0070C0"/>
                </a:solidFill>
                <a:effectLst/>
                <a:ea typeface="Calibri" pitchFamily="34" charset="0"/>
                <a:cs typeface="Times New Roman" pitchFamily="18" charset="0"/>
              </a:rPr>
              <a:t>(audio, 1, 2, </a:t>
            </a:r>
            <a:r>
              <a:rPr kumimoji="0" lang="en-US" b="1" i="0" u="none" strike="noStrike" cap="none" normalizeH="0" baseline="0" dirty="0" err="1">
                <a:ln>
                  <a:noFill/>
                </a:ln>
                <a:solidFill>
                  <a:srgbClr val="0070C0"/>
                </a:solidFill>
                <a:effectLst/>
                <a:ea typeface="Calibri" pitchFamily="34" charset="0"/>
                <a:cs typeface="Times New Roman" pitchFamily="18" charset="0"/>
              </a:rPr>
              <a:t>fs</a:t>
            </a:r>
            <a:r>
              <a:rPr kumimoji="0" lang="en-US" b="1" i="0" u="none" strike="noStrike" cap="none" normalizeH="0" baseline="0" dirty="0">
                <a:ln>
                  <a:noFill/>
                </a:ln>
                <a:solidFill>
                  <a:srgbClr val="0070C0"/>
                </a:solidFill>
                <a:effectLst/>
                <a:ea typeface="Calibri" pitchFamily="34" charset="0"/>
                <a:cs typeface="Times New Roman" pitchFamily="18" charset="0"/>
              </a:rPr>
              <a:t>)</a:t>
            </a:r>
            <a:endParaRPr kumimoji="0" lang="en-US" b="1" i="0" u="none" strike="noStrike" cap="none" normalizeH="0" baseline="0" dirty="0">
              <a:ln>
                <a:noFill/>
              </a:ln>
              <a:solidFill>
                <a:srgbClr val="0070C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ea typeface="Calibri" pitchFamily="34" charset="0"/>
                <a:cs typeface="Times New Roman" pitchFamily="18" charset="0"/>
              </a:rPr>
              <a:t># Wait for playback to finish before exiting</a:t>
            </a: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rgbClr val="0070C0"/>
                </a:solidFill>
                <a:effectLst/>
                <a:ea typeface="Calibri" pitchFamily="34" charset="0"/>
                <a:cs typeface="Times New Roman" pitchFamily="18" charset="0"/>
              </a:rPr>
              <a:t>play_obj.wait_done</a:t>
            </a:r>
            <a:r>
              <a:rPr kumimoji="0" lang="en-US" b="1" i="0" u="none" strike="noStrike" cap="none" normalizeH="0" baseline="0" dirty="0">
                <a:ln>
                  <a:noFill/>
                </a:ln>
                <a:solidFill>
                  <a:srgbClr val="0070C0"/>
                </a:solidFill>
                <a:effectLst/>
                <a:ea typeface="Calibri" pitchFamily="34" charset="0"/>
                <a:cs typeface="Times New Roman" pitchFamily="18" charset="0"/>
              </a:rPr>
              <a:t>()</a:t>
            </a:r>
            <a:endParaRPr kumimoji="0" lang="en-US" b="1" i="0" u="none" strike="noStrike" cap="none" normalizeH="0" baseline="0" dirty="0">
              <a:ln>
                <a:noFill/>
              </a:ln>
              <a:solidFill>
                <a:srgbClr val="0070C0"/>
              </a:solidFill>
              <a:effectLst/>
              <a:cs typeface="Arial" pitchFamily="34" charset="0"/>
            </a:endParaRPr>
          </a:p>
        </p:txBody>
      </p:sp>
    </p:spTree>
    <p:extLst>
      <p:ext uri="{BB962C8B-B14F-4D97-AF65-F5344CB8AC3E}">
        <p14:creationId xmlns:p14="http://schemas.microsoft.com/office/powerpoint/2010/main" val="2413620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3086100" cy="214952"/>
          </a:xfrm>
          <a:solidFill>
            <a:schemeClr val="bg1"/>
          </a:solidFill>
        </p:spPr>
        <p:txBody>
          <a:bodyPr>
            <a:normAutofit fontScale="90000"/>
          </a:bodyPr>
          <a:lstStyle/>
          <a:p>
            <a:r>
              <a:rPr lang="en-US" dirty="0">
                <a:solidFill>
                  <a:srgbClr val="0070C0"/>
                </a:solidFill>
              </a:rPr>
              <a:t>Animation</a:t>
            </a:r>
          </a:p>
        </p:txBody>
      </p:sp>
      <p:sp>
        <p:nvSpPr>
          <p:cNvPr id="3" name="Content Placeholder 2"/>
          <p:cNvSpPr>
            <a:spLocks noGrp="1"/>
          </p:cNvSpPr>
          <p:nvPr>
            <p:ph idx="1"/>
          </p:nvPr>
        </p:nvSpPr>
        <p:spPr>
          <a:xfrm>
            <a:off x="381000" y="609600"/>
            <a:ext cx="8382000" cy="3733800"/>
          </a:xfrm>
        </p:spPr>
        <p:txBody>
          <a:bodyPr>
            <a:normAutofit fontScale="25000" lnSpcReduction="20000"/>
          </a:bodyPr>
          <a:lstStyle/>
          <a:p>
            <a:pPr fontAlgn="base"/>
            <a:r>
              <a:rPr lang="en-US" sz="7200" dirty="0" err="1"/>
              <a:t>Matplotlib</a:t>
            </a:r>
            <a:r>
              <a:rPr lang="en-US" sz="7200" dirty="0"/>
              <a:t> library of Python is a plotting tool used to plot graphs of functions or figures. It can also be used as an animation tool too. </a:t>
            </a:r>
          </a:p>
          <a:p>
            <a:pPr fontAlgn="base"/>
            <a:r>
              <a:rPr lang="en-US" sz="7200" dirty="0"/>
              <a:t>The plotted graphs when added with animations gives a more powerful visualization and helps the presenter to catch a larger number of audience</a:t>
            </a:r>
          </a:p>
          <a:p>
            <a:pPr fontAlgn="base"/>
            <a:r>
              <a:rPr lang="en-US" sz="7200" dirty="0"/>
              <a:t>Animations in </a:t>
            </a:r>
            <a:r>
              <a:rPr lang="en-US" sz="7200" dirty="0" err="1"/>
              <a:t>Matplotlib</a:t>
            </a:r>
            <a:r>
              <a:rPr lang="en-US" sz="7200" dirty="0"/>
              <a:t> can be made by using the Animation class in two ways:</a:t>
            </a:r>
          </a:p>
          <a:p>
            <a:pPr fontAlgn="base"/>
            <a:r>
              <a:rPr lang="en-US" sz="7200" b="1" dirty="0"/>
              <a:t>By calling a function over and over:</a:t>
            </a:r>
            <a:r>
              <a:rPr lang="en-US" sz="7200" dirty="0"/>
              <a:t> It uses a predefined function which when ran again and again creates an animation.</a:t>
            </a:r>
          </a:p>
          <a:p>
            <a:pPr fontAlgn="base"/>
            <a:r>
              <a:rPr lang="en-US" sz="7200" dirty="0"/>
              <a:t>set a blank figure or a blank window on which the entire animation will be drawn.</a:t>
            </a:r>
          </a:p>
          <a:p>
            <a:pPr fontAlgn="base"/>
            <a:r>
              <a:rPr lang="en-US" sz="7200" dirty="0"/>
              <a:t> Next we initialize a variable line which will contain the x and y co-ordinates of the plot. </a:t>
            </a:r>
          </a:p>
          <a:p>
            <a:pPr fontAlgn="base"/>
            <a:r>
              <a:rPr lang="en-US" sz="7200" dirty="0"/>
              <a:t>These are kept empty at first as the data in it will continuously keep changing because of the animation. Finally, we state the animation function animate(</a:t>
            </a:r>
            <a:r>
              <a:rPr lang="en-US" sz="7200" dirty="0" err="1"/>
              <a:t>i</a:t>
            </a:r>
            <a:r>
              <a:rPr lang="en-US" sz="7200" dirty="0"/>
              <a:t>) which takes an argument </a:t>
            </a:r>
            <a:r>
              <a:rPr lang="en-US" sz="7200" b="1" dirty="0" err="1"/>
              <a:t>i</a:t>
            </a:r>
            <a:r>
              <a:rPr lang="en-US" sz="7200" dirty="0"/>
              <a:t>, where </a:t>
            </a:r>
            <a:r>
              <a:rPr lang="en-US" sz="7200" b="1" dirty="0" err="1"/>
              <a:t>i</a:t>
            </a:r>
            <a:r>
              <a:rPr lang="en-US" sz="7200" dirty="0"/>
              <a:t> is called the frame number and using this we create the sine wave(or any other figure) which will continuously vary depending upon the value of </a:t>
            </a:r>
            <a:r>
              <a:rPr lang="en-US" sz="7200" b="1" dirty="0" err="1"/>
              <a:t>i</a:t>
            </a:r>
            <a:r>
              <a:rPr lang="en-US" sz="7200" dirty="0"/>
              <a:t>. </a:t>
            </a:r>
          </a:p>
          <a:p>
            <a:pPr fontAlgn="base"/>
            <a:r>
              <a:rPr lang="en-US" sz="7200" dirty="0"/>
              <a:t>In the last line </a:t>
            </a:r>
            <a:r>
              <a:rPr lang="en-US" sz="7200" dirty="0" err="1"/>
              <a:t>anim</a:t>
            </a:r>
            <a:r>
              <a:rPr lang="en-US" sz="7200" dirty="0"/>
              <a:t> = </a:t>
            </a:r>
            <a:r>
              <a:rPr lang="en-US" sz="7200" dirty="0" err="1"/>
              <a:t>FuncAnimation</a:t>
            </a:r>
            <a:r>
              <a:rPr lang="en-US" sz="7200" dirty="0"/>
              <a:t>(fig, animate, </a:t>
            </a:r>
            <a:r>
              <a:rPr lang="en-US" sz="7200" dirty="0" err="1"/>
              <a:t>init_func</a:t>
            </a:r>
            <a:r>
              <a:rPr lang="en-US" sz="7200" dirty="0"/>
              <a:t>=init, frames=200, interval=20, </a:t>
            </a:r>
            <a:r>
              <a:rPr lang="en-US" sz="7200" dirty="0" err="1"/>
              <a:t>blit</a:t>
            </a:r>
            <a:r>
              <a:rPr lang="en-US" sz="7200" dirty="0"/>
              <a:t>=True) </a:t>
            </a:r>
          </a:p>
          <a:p>
            <a:pPr fontAlgn="base"/>
            <a:r>
              <a:rPr lang="en-US" sz="7200" dirty="0"/>
              <a:t> use the </a:t>
            </a:r>
            <a:r>
              <a:rPr lang="en-US" sz="7200" dirty="0" err="1"/>
              <a:t>FuncAnimation</a:t>
            </a:r>
            <a:r>
              <a:rPr lang="en-US" sz="7200" dirty="0"/>
              <a:t> function to create an animation which will display 200 frames per second and in an interval of 20 micro </a:t>
            </a:r>
            <a:r>
              <a:rPr lang="en-US" sz="7200" dirty="0" err="1"/>
              <a:t>secs</a:t>
            </a:r>
            <a:r>
              <a:rPr lang="en-US" sz="7200" dirty="0"/>
              <a:t>.</a:t>
            </a:r>
          </a:p>
          <a:p>
            <a:pPr fontAlgn="base"/>
            <a:r>
              <a:rPr lang="en-US" sz="7200" dirty="0"/>
              <a:t> encapsulated in the new </a:t>
            </a:r>
            <a:r>
              <a:rPr lang="en-US" sz="7200" dirty="0" err="1"/>
              <a:t>to_jshtml</a:t>
            </a:r>
            <a:r>
              <a:rPr lang="en-US" sz="7200" dirty="0"/>
              <a:t> method, we are now able to embed an interactive JavaScript widget for playback of </a:t>
            </a:r>
            <a:r>
              <a:rPr lang="en-US" sz="7200" dirty="0" err="1"/>
              <a:t>Matplotlib</a:t>
            </a:r>
            <a:r>
              <a:rPr lang="en-US" sz="7200" dirty="0"/>
              <a:t> animations directly inside a </a:t>
            </a:r>
            <a:r>
              <a:rPr lang="en-US" sz="7200" dirty="0" err="1"/>
              <a:t>Jupyter</a:t>
            </a:r>
            <a:r>
              <a:rPr lang="en-US" sz="7200" dirty="0"/>
              <a:t> Notebook.</a:t>
            </a:r>
          </a:p>
          <a:p>
            <a:pPr fontAlgn="base"/>
            <a:r>
              <a:rPr lang="en-US" sz="7200" dirty="0"/>
              <a:t>Now to create an interactive JavaScript widget using the </a:t>
            </a:r>
            <a:r>
              <a:rPr lang="en-US" sz="7200" dirty="0" err="1"/>
              <a:t>to_jshtml</a:t>
            </a:r>
            <a:r>
              <a:rPr lang="en-US" sz="7200" dirty="0"/>
              <a:t> method:</a:t>
            </a:r>
          </a:p>
          <a:p>
            <a:pPr fontAlgn="base">
              <a:buNone/>
            </a:pPr>
            <a:endParaRPr lang="en-US" sz="7200" b="1" dirty="0"/>
          </a:p>
          <a:p>
            <a:pPr fontAlgn="base">
              <a:buNone/>
            </a:pPr>
            <a:endParaRPr lang="en-US" sz="7200" dirty="0"/>
          </a:p>
          <a:p>
            <a:pPr fontAlgn="base"/>
            <a:endParaRPr lang="en-US" dirty="0"/>
          </a:p>
          <a:p>
            <a:endParaRPr lang="en-US" dirty="0"/>
          </a:p>
        </p:txBody>
      </p:sp>
    </p:spTree>
    <p:extLst>
      <p:ext uri="{BB962C8B-B14F-4D97-AF65-F5344CB8AC3E}">
        <p14:creationId xmlns:p14="http://schemas.microsoft.com/office/powerpoint/2010/main" val="1396481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0"/>
            <a:ext cx="3505200" cy="609600"/>
          </a:xfrm>
          <a:solidFill>
            <a:schemeClr val="bg1"/>
          </a:solidFill>
        </p:spPr>
        <p:txBody>
          <a:bodyPr>
            <a:normAutofit fontScale="90000"/>
          </a:bodyPr>
          <a:lstStyle/>
          <a:p>
            <a:r>
              <a:rPr lang="en-US" b="1" dirty="0">
                <a:solidFill>
                  <a:schemeClr val="tx2">
                    <a:lumMod val="60000"/>
                    <a:lumOff val="40000"/>
                  </a:schemeClr>
                </a:solidFill>
              </a:rPr>
              <a:t>Example</a:t>
            </a:r>
          </a:p>
        </p:txBody>
      </p:sp>
      <p:sp>
        <p:nvSpPr>
          <p:cNvPr id="4" name="Rectangle 3"/>
          <p:cNvSpPr/>
          <p:nvPr/>
        </p:nvSpPr>
        <p:spPr>
          <a:xfrm>
            <a:off x="381000" y="990600"/>
            <a:ext cx="8610600" cy="1477328"/>
          </a:xfrm>
          <a:prstGeom prst="rect">
            <a:avLst/>
          </a:prstGeom>
        </p:spPr>
        <p:txBody>
          <a:bodyPr wrap="square">
            <a:spAutoFit/>
          </a:bodyPr>
          <a:lstStyle/>
          <a:p>
            <a:r>
              <a:rPr lang="en-US" dirty="0">
                <a:solidFill>
                  <a:srgbClr val="374151"/>
                </a:solidFill>
                <a:latin typeface="ui-sans-serif"/>
              </a:rPr>
              <a:t>As can be seen from code, in </a:t>
            </a:r>
            <a:r>
              <a:rPr lang="en-US" dirty="0" err="1">
                <a:solidFill>
                  <a:srgbClr val="374151"/>
                </a:solidFill>
                <a:latin typeface="ui-sans-serif"/>
              </a:rPr>
              <a:t>init</a:t>
            </a:r>
            <a:r>
              <a:rPr lang="en-US" dirty="0">
                <a:solidFill>
                  <a:srgbClr val="374151"/>
                </a:solidFill>
                <a:latin typeface="ui-sans-serif"/>
              </a:rPr>
              <a:t> function we set our x and y axis limits. In the update function, the arrays x, </a:t>
            </a:r>
            <a:r>
              <a:rPr lang="en-US" dirty="0" err="1">
                <a:solidFill>
                  <a:srgbClr val="374151"/>
                </a:solidFill>
                <a:latin typeface="ui-sans-serif"/>
              </a:rPr>
              <a:t>ysin</a:t>
            </a:r>
            <a:r>
              <a:rPr lang="en-US" dirty="0">
                <a:solidFill>
                  <a:srgbClr val="374151"/>
                </a:solidFill>
                <a:latin typeface="ui-sans-serif"/>
              </a:rPr>
              <a:t> and </a:t>
            </a:r>
            <a:r>
              <a:rPr lang="en-US" dirty="0" err="1">
                <a:solidFill>
                  <a:srgbClr val="374151"/>
                </a:solidFill>
                <a:latin typeface="ui-sans-serif"/>
              </a:rPr>
              <a:t>ycos</a:t>
            </a:r>
            <a:r>
              <a:rPr lang="en-US" dirty="0">
                <a:solidFill>
                  <a:srgbClr val="374151"/>
                </a:solidFill>
                <a:latin typeface="ui-sans-serif"/>
              </a:rPr>
              <a:t> are appended with respective values and functions.</a:t>
            </a:r>
          </a:p>
          <a:p>
            <a:r>
              <a:rPr lang="en-US" dirty="0">
                <a:solidFill>
                  <a:srgbClr val="374151"/>
                </a:solidFill>
                <a:latin typeface="ui-sans-serif"/>
              </a:rPr>
              <a:t>A Line2D object has </a:t>
            </a:r>
            <a:r>
              <a:rPr lang="en-US" dirty="0" err="1">
                <a:solidFill>
                  <a:srgbClr val="374151"/>
                </a:solidFill>
                <a:latin typeface="ui-sans-serif"/>
              </a:rPr>
              <a:t>set_data</a:t>
            </a:r>
            <a:r>
              <a:rPr lang="en-US" dirty="0">
                <a:solidFill>
                  <a:srgbClr val="374151"/>
                </a:solidFill>
                <a:latin typeface="ui-sans-serif"/>
              </a:rPr>
              <a:t> function in which you can pass the x values and y values. Now it’s time to call our main animation function.</a:t>
            </a:r>
            <a:endParaRPr lang="en-US" b="0" i="0" dirty="0">
              <a:solidFill>
                <a:srgbClr val="374151"/>
              </a:solidFill>
              <a:effectLst/>
              <a:latin typeface="ui-sans-serif"/>
            </a:endParaRPr>
          </a:p>
        </p:txBody>
      </p:sp>
      <p:pic>
        <p:nvPicPr>
          <p:cNvPr id="5" name="Content Placeholder 3"/>
          <p:cNvPicPr>
            <a:picLocks noGrp="1" noChangeAspect="1"/>
          </p:cNvPicPr>
          <p:nvPr>
            <p:ph idx="1"/>
          </p:nvPr>
        </p:nvPicPr>
        <p:blipFill>
          <a:blip r:embed="rId2"/>
          <a:stretch>
            <a:fillRect/>
          </a:stretch>
        </p:blipFill>
        <p:spPr>
          <a:xfrm>
            <a:off x="2209800" y="2590800"/>
            <a:ext cx="3872161" cy="2870994"/>
          </a:xfrm>
          <a:prstGeom prst="rect">
            <a:avLst/>
          </a:prstGeom>
        </p:spPr>
      </p:pic>
    </p:spTree>
    <p:extLst>
      <p:ext uri="{BB962C8B-B14F-4D97-AF65-F5344CB8AC3E}">
        <p14:creationId xmlns:p14="http://schemas.microsoft.com/office/powerpoint/2010/main" val="2956325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229600" cy="5287963"/>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np</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matplotlib.pyplot</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plt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matplotlib.animation</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FuncAnimation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PillowWriter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matplotlib</a:t>
            </a:r>
            <a:r>
              <a:rPr lang="en-US" sz="1600" dirty="0">
                <a:latin typeface="Times New Roman" panose="02020603050405020304" pitchFamily="18" charset="0"/>
                <a:cs typeface="Times New Roman" panose="02020603050405020304" pitchFamily="18" charset="0"/>
              </a:rPr>
              <a:t> notebook </a:t>
            </a:r>
            <a:r>
              <a:rPr lang="en-US" sz="1600" b="1" dirty="0">
                <a:solidFill>
                  <a:srgbClr val="FF0000"/>
                </a:solidFill>
                <a:latin typeface="Times New Roman" panose="02020603050405020304" pitchFamily="18" charset="0"/>
                <a:cs typeface="Times New Roman" panose="02020603050405020304" pitchFamily="18" charset="0"/>
              </a:rPr>
              <a:t>#will lead to interactive plots embedded within the notebook, you can zoom and resize the figure</a:t>
            </a:r>
          </a:p>
          <a:p>
            <a:pPr marL="0" indent="0">
              <a:buNone/>
            </a:pPr>
            <a:r>
              <a:rPr lang="en-US" sz="1600" dirty="0"/>
              <a:t>#To begin, we will initialize empty objects as shown below</a:t>
            </a:r>
            <a:endParaRPr lang="en-US" sz="16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fig, ax = </a:t>
            </a:r>
            <a:r>
              <a:rPr lang="en-US" sz="1600" dirty="0" err="1">
                <a:latin typeface="Times New Roman" panose="02020603050405020304" pitchFamily="18" charset="0"/>
                <a:cs typeface="Times New Roman" panose="02020603050405020304" pitchFamily="18" charset="0"/>
              </a:rPr>
              <a:t>plt.subplots</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x, </a:t>
            </a:r>
            <a:r>
              <a:rPr lang="en-US" sz="1600" dirty="0" err="1">
                <a:latin typeface="Times New Roman" panose="02020603050405020304" pitchFamily="18" charset="0"/>
                <a:cs typeface="Times New Roman" panose="02020603050405020304" pitchFamily="18" charset="0"/>
              </a:rPr>
              <a:t>ysin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ycos</a:t>
            </a:r>
            <a:r>
              <a:rPr lang="en-US" sz="1600" dirty="0">
                <a:latin typeface="Times New Roman" panose="02020603050405020304" pitchFamily="18" charset="0"/>
                <a:cs typeface="Times New Roman" panose="02020603050405020304" pitchFamily="18" charset="0"/>
              </a:rPr>
              <a:t> = [], [], []  </a:t>
            </a:r>
          </a:p>
          <a:p>
            <a:pPr marL="0" indent="0">
              <a:buNone/>
            </a:pPr>
            <a:r>
              <a:rPr lang="en-US" sz="1600" dirty="0">
                <a:latin typeface="Times New Roman" panose="02020603050405020304" pitchFamily="18" charset="0"/>
                <a:cs typeface="Times New Roman" panose="02020603050405020304" pitchFamily="18" charset="0"/>
              </a:rPr>
              <a:t>ln1, = </a:t>
            </a:r>
            <a:r>
              <a:rPr lang="en-US" sz="1600" dirty="0" err="1">
                <a:latin typeface="Times New Roman" panose="02020603050405020304" pitchFamily="18" charset="0"/>
                <a:cs typeface="Times New Roman" panose="02020603050405020304" pitchFamily="18" charset="0"/>
              </a:rPr>
              <a:t>plt.plot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ro</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ln2, = </a:t>
            </a:r>
            <a:r>
              <a:rPr lang="en-US" sz="1600" dirty="0" err="1">
                <a:latin typeface="Times New Roman" panose="02020603050405020304" pitchFamily="18" charset="0"/>
                <a:cs typeface="Times New Roman" panose="02020603050405020304" pitchFamily="18" charset="0"/>
              </a:rPr>
              <a:t>plt.plot</a:t>
            </a:r>
            <a:r>
              <a:rPr lang="en-US" sz="1600" dirty="0">
                <a:latin typeface="Times New Roman" panose="02020603050405020304" pitchFamily="18" charset="0"/>
                <a:cs typeface="Times New Roman" panose="02020603050405020304" pitchFamily="18" charset="0"/>
              </a:rPr>
              <a:t>([], [], 'm*')</a:t>
            </a:r>
          </a:p>
          <a:p>
            <a:pPr marL="0" indent="0">
              <a:buNone/>
            </a:pPr>
            <a:r>
              <a:rPr lang="en-US" sz="1600" dirty="0"/>
              <a:t>#Please note that the call to </a:t>
            </a:r>
            <a:r>
              <a:rPr lang="en-US" sz="1600" dirty="0" err="1"/>
              <a:t>plt.plot</a:t>
            </a:r>
            <a:r>
              <a:rPr lang="en-US" sz="1600" dirty="0"/>
              <a:t>([],[], ‘</a:t>
            </a:r>
            <a:r>
              <a:rPr lang="en-US" sz="1600" dirty="0" err="1"/>
              <a:t>ro</a:t>
            </a:r>
            <a:r>
              <a:rPr lang="en-US" sz="1600" dirty="0"/>
              <a:t>’) returns a tuple with one element. This is </a:t>
            </a:r>
          </a:p>
          <a:p>
            <a:pPr marL="0" indent="0">
              <a:buNone/>
            </a:pPr>
            <a:r>
              <a:rPr lang="en-US" sz="1600" dirty="0"/>
              <a:t>#unpacked into a variable ln1. To unpack single item tuples, this convention is #followed. If you print the type of ln1 and ln2, you will get a Line2D object.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def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ax.set_xlim</a:t>
            </a:r>
            <a:r>
              <a:rPr lang="en-US" sz="1600" dirty="0">
                <a:latin typeface="Times New Roman" panose="02020603050405020304" pitchFamily="18" charset="0"/>
                <a:cs typeface="Times New Roman" panose="02020603050405020304" pitchFamily="18" charset="0"/>
              </a:rPr>
              <a:t>(0, 2*</a:t>
            </a:r>
            <a:r>
              <a:rPr lang="en-US" sz="1600" dirty="0" err="1">
                <a:latin typeface="Times New Roman" panose="02020603050405020304" pitchFamily="18" charset="0"/>
                <a:cs typeface="Times New Roman" panose="02020603050405020304" pitchFamily="18" charset="0"/>
              </a:rPr>
              <a:t>np.pi</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ax.set_ylim</a:t>
            </a:r>
            <a:r>
              <a:rPr lang="en-US" sz="1600" dirty="0">
                <a:latin typeface="Times New Roman" panose="02020603050405020304" pitchFamily="18" charset="0"/>
                <a:cs typeface="Times New Roman" panose="02020603050405020304" pitchFamily="18" charset="0"/>
              </a:rPr>
              <a:t>(-1, 1)</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t>def</a:t>
            </a:r>
            <a:r>
              <a:rPr lang="en-US" sz="1600" dirty="0"/>
              <a:t> update(</a:t>
            </a:r>
            <a:r>
              <a:rPr lang="en-US" sz="1600" dirty="0" err="1"/>
              <a:t>i</a:t>
            </a:r>
            <a:r>
              <a:rPr lang="en-US" sz="1600" dirty="0"/>
              <a:t>):  </a:t>
            </a:r>
          </a:p>
          <a:p>
            <a:pPr marL="0" indent="0">
              <a:buNone/>
            </a:pPr>
            <a:r>
              <a:rPr lang="en-US" sz="1600" dirty="0"/>
              <a:t>    </a:t>
            </a:r>
            <a:r>
              <a:rPr lang="en-US" sz="1600" dirty="0" err="1"/>
              <a:t>x.append</a:t>
            </a:r>
            <a:r>
              <a:rPr lang="en-US" sz="1600" dirty="0"/>
              <a:t>(</a:t>
            </a:r>
            <a:r>
              <a:rPr lang="en-US" sz="1600" dirty="0" err="1"/>
              <a:t>i</a:t>
            </a:r>
            <a:r>
              <a:rPr lang="en-US" sz="1600" dirty="0"/>
              <a:t>)  </a:t>
            </a:r>
          </a:p>
          <a:p>
            <a:pPr marL="0" indent="0">
              <a:buNone/>
            </a:pPr>
            <a:r>
              <a:rPr lang="en-US" sz="1600" dirty="0"/>
              <a:t>    </a:t>
            </a:r>
            <a:r>
              <a:rPr lang="en-US" sz="1600" dirty="0" err="1"/>
              <a:t>ysin.append</a:t>
            </a:r>
            <a:r>
              <a:rPr lang="en-US" sz="1600" dirty="0"/>
              <a:t>(</a:t>
            </a:r>
            <a:r>
              <a:rPr lang="en-US" sz="1600" dirty="0" err="1"/>
              <a:t>np.sin</a:t>
            </a:r>
            <a:r>
              <a:rPr lang="en-US" sz="1600" dirty="0"/>
              <a:t>(</a:t>
            </a:r>
            <a:r>
              <a:rPr lang="en-US" sz="1600" dirty="0" err="1"/>
              <a:t>i</a:t>
            </a:r>
            <a:r>
              <a:rPr lang="en-US" sz="1600" dirty="0"/>
              <a:t>))  </a:t>
            </a:r>
          </a:p>
          <a:p>
            <a:pPr marL="0" indent="0">
              <a:buNone/>
            </a:pPr>
            <a:r>
              <a:rPr lang="en-US" sz="1600" dirty="0"/>
              <a:t>    </a:t>
            </a:r>
            <a:r>
              <a:rPr lang="en-US" sz="1600" dirty="0" err="1"/>
              <a:t>ycos.append</a:t>
            </a:r>
            <a:r>
              <a:rPr lang="en-US" sz="1600" dirty="0"/>
              <a:t>(</a:t>
            </a:r>
            <a:r>
              <a:rPr lang="en-US" sz="1600" dirty="0" err="1"/>
              <a:t>np.cos</a:t>
            </a:r>
            <a:r>
              <a:rPr lang="en-US" sz="1600" dirty="0"/>
              <a:t>(</a:t>
            </a:r>
            <a:r>
              <a:rPr lang="en-US" sz="1600" dirty="0" err="1"/>
              <a:t>i</a:t>
            </a:r>
            <a:r>
              <a:rPr lang="en-US" sz="1600" dirty="0"/>
              <a:t>))  </a:t>
            </a:r>
          </a:p>
          <a:p>
            <a:pPr marL="0" indent="0">
              <a:buNone/>
            </a:pPr>
            <a:r>
              <a:rPr lang="en-US" sz="1600" dirty="0"/>
              <a:t>    ln1.set_data(x, </a:t>
            </a:r>
            <a:r>
              <a:rPr lang="en-US" sz="1600" dirty="0" err="1"/>
              <a:t>ysin</a:t>
            </a:r>
            <a:r>
              <a:rPr lang="en-US" sz="1600" dirty="0"/>
              <a:t>)  </a:t>
            </a:r>
          </a:p>
          <a:p>
            <a:pPr marL="0" indent="0">
              <a:buNone/>
            </a:pPr>
            <a:r>
              <a:rPr lang="en-US" sz="1600" dirty="0"/>
              <a:t>    ln2.set_data(x, </a:t>
            </a:r>
            <a:r>
              <a:rPr lang="en-US" sz="1600" dirty="0" err="1"/>
              <a:t>ycos</a:t>
            </a:r>
            <a:r>
              <a:rPr lang="en-US" sz="1600" dirty="0"/>
              <a:t>) </a:t>
            </a:r>
          </a:p>
          <a:p>
            <a:pPr marL="0" indent="0">
              <a:buNone/>
            </a:pPr>
            <a:r>
              <a:rPr lang="en-US" sz="1600" dirty="0" err="1"/>
              <a:t>ani</a:t>
            </a:r>
            <a:r>
              <a:rPr lang="en-US" sz="1600" dirty="0"/>
              <a:t> = </a:t>
            </a:r>
            <a:r>
              <a:rPr lang="en-US" sz="1600" dirty="0" err="1"/>
              <a:t>FuncAnimation</a:t>
            </a:r>
            <a:r>
              <a:rPr lang="en-US" sz="1600" dirty="0"/>
              <a:t>(fig, update, </a:t>
            </a:r>
            <a:r>
              <a:rPr lang="en-US" sz="1600" dirty="0" err="1"/>
              <a:t>np.linspace</a:t>
            </a:r>
            <a:r>
              <a:rPr lang="en-US" sz="1600" dirty="0"/>
              <a:t>(0, 2*</a:t>
            </a:r>
            <a:r>
              <a:rPr lang="en-US" sz="1600" dirty="0" err="1"/>
              <a:t>np.pi</a:t>
            </a:r>
            <a:r>
              <a:rPr lang="en-US" sz="1600" dirty="0"/>
              <a:t>, 64), </a:t>
            </a:r>
            <a:r>
              <a:rPr lang="en-US" sz="1600" dirty="0" err="1"/>
              <a:t>init_func</a:t>
            </a:r>
            <a:r>
              <a:rPr lang="en-US" sz="1600" dirty="0"/>
              <a:t>=</a:t>
            </a:r>
            <a:r>
              <a:rPr lang="en-US" sz="1600" dirty="0" err="1"/>
              <a:t>init</a:t>
            </a:r>
            <a:r>
              <a:rPr lang="en-US" sz="1600" dirty="0"/>
              <a:t>)  </a:t>
            </a:r>
          </a:p>
          <a:p>
            <a:pPr marL="0" indent="0">
              <a:buNone/>
            </a:pPr>
            <a:r>
              <a:rPr lang="en-US" sz="1600" dirty="0" err="1"/>
              <a:t>plt.show</a:t>
            </a:r>
            <a:r>
              <a:rPr lang="en-US" sz="1600" dirty="0"/>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p:txBody>
      </p:sp>
      <p:sp>
        <p:nvSpPr>
          <p:cNvPr id="2" name="TextBox 1"/>
          <p:cNvSpPr txBox="1"/>
          <p:nvPr/>
        </p:nvSpPr>
        <p:spPr>
          <a:xfrm>
            <a:off x="3810000" y="2275"/>
            <a:ext cx="2971800" cy="369332"/>
          </a:xfrm>
          <a:prstGeom prst="rect">
            <a:avLst/>
          </a:prstGeom>
          <a:solidFill>
            <a:schemeClr val="bg1"/>
          </a:solidFill>
        </p:spPr>
        <p:txBody>
          <a:bodyPr wrap="square" rtlCol="0">
            <a:spAutoFit/>
          </a:bodyPr>
          <a:lstStyle/>
          <a:p>
            <a:r>
              <a:rPr lang="en-US" b="1" dirty="0">
                <a:solidFill>
                  <a:schemeClr val="tx2">
                    <a:lumMod val="60000"/>
                    <a:lumOff val="40000"/>
                  </a:schemeClr>
                </a:solidFill>
              </a:rPr>
              <a:t>Animation-example code</a:t>
            </a:r>
          </a:p>
        </p:txBody>
      </p:sp>
    </p:spTree>
    <p:extLst>
      <p:ext uri="{BB962C8B-B14F-4D97-AF65-F5344CB8AC3E}">
        <p14:creationId xmlns:p14="http://schemas.microsoft.com/office/powerpoint/2010/main" val="385645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229600" cy="830997"/>
          </a:xfrm>
          <a:prstGeom prst="rect">
            <a:avLst/>
          </a:prstGeom>
        </p:spPr>
        <p:txBody>
          <a:bodyPr wrap="square">
            <a:spAutoFit/>
          </a:bodyPr>
          <a:lstStyle/>
          <a:p>
            <a:pPr algn="ctr"/>
            <a:r>
              <a:rPr lang="en-US" sz="2400" dirty="0">
                <a:solidFill>
                  <a:srgbClr val="0070C0"/>
                </a:solidFill>
                <a:latin typeface="Stencil" pitchFamily="82" charset="0"/>
              </a:rPr>
              <a:t>Vectors, Mathematical Operations on Vectors, Vector Arithmetics and Vector Function</a:t>
            </a:r>
          </a:p>
        </p:txBody>
      </p:sp>
      <p:sp>
        <p:nvSpPr>
          <p:cNvPr id="3" name="Rectangle 2"/>
          <p:cNvSpPr/>
          <p:nvPr/>
        </p:nvSpPr>
        <p:spPr>
          <a:xfrm>
            <a:off x="381000" y="1066800"/>
            <a:ext cx="8305800" cy="5355312"/>
          </a:xfrm>
          <a:prstGeom prst="rect">
            <a:avLst/>
          </a:prstGeom>
        </p:spPr>
        <p:txBody>
          <a:bodyPr wrap="square">
            <a:spAutoFit/>
          </a:bodyPr>
          <a:lstStyle/>
          <a:p>
            <a:pPr algn="just"/>
            <a:r>
              <a:rPr lang="en-US" b="1" dirty="0">
                <a:latin typeface="Times New Roman" pitchFamily="18" charset="0"/>
                <a:cs typeface="Times New Roman" pitchFamily="18" charset="0"/>
              </a:rPr>
              <a:t>List </a:t>
            </a:r>
            <a:r>
              <a:rPr lang="en-US" b="1" dirty="0" err="1">
                <a:latin typeface="Times New Roman" pitchFamily="18" charset="0"/>
                <a:cs typeface="Times New Roman" pitchFamily="18" charset="0"/>
              </a:rPr>
              <a:t>vs</a:t>
            </a:r>
            <a:r>
              <a:rPr lang="en-US" b="1" dirty="0">
                <a:latin typeface="Times New Roman" pitchFamily="18" charset="0"/>
                <a:cs typeface="Times New Roman" pitchFamily="18" charset="0"/>
              </a:rPr>
              <a:t> Array</a:t>
            </a:r>
          </a:p>
          <a:p>
            <a:pPr algn="just">
              <a:buFont typeface="Arial" pitchFamily="34" charset="0"/>
              <a:buChar char="•"/>
            </a:pPr>
            <a:r>
              <a:rPr lang="en-US" b="1" dirty="0">
                <a:latin typeface="Times New Roman" pitchFamily="18" charset="0"/>
                <a:cs typeface="Times New Roman" pitchFamily="18" charset="0"/>
              </a:rPr>
              <a:t>Arrays need to be declared. Lists don’t</a:t>
            </a:r>
            <a:r>
              <a:rPr lang="en-US" dirty="0">
                <a:latin typeface="Times New Roman" pitchFamily="18" charset="0"/>
                <a:cs typeface="Times New Roman" pitchFamily="18" charset="0"/>
              </a:rPr>
              <a:t>, since they are built into Python. </a:t>
            </a:r>
          </a:p>
          <a:p>
            <a:pPr algn="just">
              <a:buFont typeface="Arial" pitchFamily="34" charset="0"/>
              <a:buChar char="•"/>
            </a:pPr>
            <a:r>
              <a:rPr lang="en-US" dirty="0">
                <a:latin typeface="Times New Roman" pitchFamily="18" charset="0"/>
                <a:cs typeface="Times New Roman" pitchFamily="18" charset="0"/>
              </a:rPr>
              <a:t>Lists are created by simply enclosing a sequence of elements into square brackets.</a:t>
            </a:r>
          </a:p>
          <a:p>
            <a:pPr algn="just">
              <a:buFont typeface="Arial" pitchFamily="34" charset="0"/>
              <a:buChar char="•"/>
            </a:pPr>
            <a:r>
              <a:rPr lang="en-US" dirty="0">
                <a:latin typeface="Times New Roman" pitchFamily="18" charset="0"/>
                <a:cs typeface="Times New Roman" pitchFamily="18" charset="0"/>
              </a:rPr>
              <a:t>Creating an array, on the other hand, requires a specific function from either the </a:t>
            </a:r>
            <a:r>
              <a:rPr lang="en-US" i="1" dirty="0">
                <a:latin typeface="Times New Roman" pitchFamily="18" charset="0"/>
                <a:cs typeface="Times New Roman" pitchFamily="18" charset="0"/>
              </a:rPr>
              <a:t>array</a:t>
            </a:r>
            <a:r>
              <a:rPr lang="en-US" dirty="0">
                <a:latin typeface="Times New Roman" pitchFamily="18" charset="0"/>
                <a:cs typeface="Times New Roman" pitchFamily="18" charset="0"/>
              </a:rPr>
              <a:t> module (i.e., </a:t>
            </a:r>
            <a:r>
              <a:rPr lang="en-US" i="1" dirty="0" err="1">
                <a:latin typeface="Times New Roman" pitchFamily="18" charset="0"/>
                <a:cs typeface="Times New Roman" pitchFamily="18" charset="0"/>
              </a:rPr>
              <a:t>array.array</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or </a:t>
            </a:r>
            <a:r>
              <a:rPr lang="en-US" i="1" dirty="0" err="1">
                <a:latin typeface="Times New Roman" pitchFamily="18" charset="0"/>
                <a:cs typeface="Times New Roman" pitchFamily="18" charset="0"/>
              </a:rPr>
              <a:t>NumPy</a:t>
            </a:r>
            <a:r>
              <a:rPr lang="en-US" dirty="0">
                <a:latin typeface="Times New Roman" pitchFamily="18" charset="0"/>
                <a:cs typeface="Times New Roman" pitchFamily="18" charset="0"/>
              </a:rPr>
              <a:t> package (i.e., </a:t>
            </a:r>
            <a:r>
              <a:rPr lang="en-US" i="1" dirty="0" err="1">
                <a:latin typeface="Times New Roman" pitchFamily="18" charset="0"/>
                <a:cs typeface="Times New Roman" pitchFamily="18" charset="0"/>
              </a:rPr>
              <a:t>numpy.array</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a:t>
            </a:r>
          </a:p>
          <a:p>
            <a:pPr algn="just">
              <a:buFont typeface="Arial" pitchFamily="34" charset="0"/>
              <a:buChar char="•"/>
            </a:pPr>
            <a:r>
              <a:rPr lang="en-US" dirty="0">
                <a:latin typeface="Times New Roman" pitchFamily="18" charset="0"/>
                <a:cs typeface="Times New Roman" pitchFamily="18" charset="0"/>
              </a:rPr>
              <a:t>Because of this, lists are used more often than arrays.</a:t>
            </a:r>
          </a:p>
          <a:p>
            <a:pPr algn="just">
              <a:buFont typeface="Arial" pitchFamily="34" charset="0"/>
              <a:buChar char="•"/>
            </a:pPr>
            <a:r>
              <a:rPr lang="en-US" b="1" dirty="0">
                <a:latin typeface="Times New Roman" pitchFamily="18" charset="0"/>
                <a:cs typeface="Times New Roman" pitchFamily="18" charset="0"/>
              </a:rPr>
              <a:t>Arrays can store data very compactly</a:t>
            </a:r>
            <a:r>
              <a:rPr lang="en-US" dirty="0">
                <a:latin typeface="Times New Roman" pitchFamily="18" charset="0"/>
                <a:cs typeface="Times New Roman" pitchFamily="18" charset="0"/>
              </a:rPr>
              <a:t> and are more efficient for storing large amounts of data.</a:t>
            </a:r>
          </a:p>
          <a:p>
            <a:pPr algn="just">
              <a:buFont typeface="Arial" pitchFamily="34" charset="0"/>
              <a:buChar char="•"/>
            </a:pPr>
            <a:r>
              <a:rPr lang="en-US" b="1" dirty="0">
                <a:latin typeface="Times New Roman" pitchFamily="18" charset="0"/>
                <a:cs typeface="Times New Roman" pitchFamily="18" charset="0"/>
              </a:rPr>
              <a:t>Arrays are great for numerical operations</a:t>
            </a:r>
            <a:r>
              <a:rPr lang="en-US" dirty="0">
                <a:latin typeface="Times New Roman" pitchFamily="18" charset="0"/>
                <a:cs typeface="Times New Roman" pitchFamily="18" charset="0"/>
              </a:rPr>
              <a:t>; lists cannot directly handle math operations. For example, you can divide each element of an array by the same number with just one line of code. If you try the same with a list, you’ll get an error.</a:t>
            </a:r>
          </a:p>
          <a:p>
            <a:pPr algn="just">
              <a:buFont typeface="Arial" pitchFamily="34" charset="0"/>
              <a:buChar char="•"/>
            </a:pPr>
            <a:r>
              <a:rPr lang="en-US" dirty="0"/>
              <a:t>To use arrays in Python, you need to import either an </a:t>
            </a:r>
            <a:r>
              <a:rPr lang="en-US" b="1" i="1" dirty="0"/>
              <a:t>array</a:t>
            </a:r>
            <a:r>
              <a:rPr lang="en-US" b="1" dirty="0"/>
              <a:t> module</a:t>
            </a:r>
            <a:r>
              <a:rPr lang="en-US" dirty="0"/>
              <a:t> or a </a:t>
            </a:r>
            <a:r>
              <a:rPr lang="en-US" b="1" i="1" dirty="0" err="1"/>
              <a:t>NumPy</a:t>
            </a:r>
            <a:r>
              <a:rPr lang="en-US" b="1" dirty="0"/>
              <a:t> package</a:t>
            </a:r>
            <a:r>
              <a:rPr lang="en-US" dirty="0"/>
              <a:t>.</a:t>
            </a:r>
            <a:endParaRPr lang="en-US" dirty="0">
              <a:latin typeface="Times New Roman" pitchFamily="18" charset="0"/>
              <a:cs typeface="Times New Roman" pitchFamily="18" charset="0"/>
            </a:endParaRPr>
          </a:p>
          <a:p>
            <a:pPr fontAlgn="base"/>
            <a:r>
              <a:rPr lang="en-US" dirty="0">
                <a:solidFill>
                  <a:srgbClr val="0070C0"/>
                </a:solidFill>
                <a:latin typeface="Consolas" pitchFamily="49" charset="0"/>
              </a:rPr>
              <a:t>list</a:t>
            </a:r>
            <a:r>
              <a:rPr lang="en-US" dirty="0">
                <a:latin typeface="Consolas" pitchFamily="49" charset="0"/>
              </a:rPr>
              <a:t> = [3, 6, 9, 12]			</a:t>
            </a:r>
            <a:r>
              <a:rPr lang="en-US" dirty="0">
                <a:solidFill>
                  <a:srgbClr val="FF0000"/>
                </a:solidFill>
                <a:latin typeface="Monaco"/>
              </a:rPr>
              <a:t>import</a:t>
            </a:r>
            <a:r>
              <a:rPr lang="en-US" dirty="0">
                <a:solidFill>
                  <a:srgbClr val="333333"/>
                </a:solidFill>
                <a:latin typeface="Monaco"/>
              </a:rPr>
              <a:t> </a:t>
            </a:r>
            <a:r>
              <a:rPr lang="en-US" dirty="0">
                <a:solidFill>
                  <a:srgbClr val="0070C0"/>
                </a:solidFill>
                <a:latin typeface="Monaco"/>
              </a:rPr>
              <a:t>array</a:t>
            </a:r>
            <a:r>
              <a:rPr lang="en-US" dirty="0">
                <a:solidFill>
                  <a:srgbClr val="333333"/>
                </a:solidFill>
                <a:latin typeface="Monaco"/>
              </a:rPr>
              <a:t> </a:t>
            </a:r>
            <a:r>
              <a:rPr lang="en-US" dirty="0">
                <a:solidFill>
                  <a:srgbClr val="FF0000"/>
                </a:solidFill>
                <a:latin typeface="Monaco"/>
              </a:rPr>
              <a:t>as</a:t>
            </a:r>
            <a:r>
              <a:rPr lang="en-US" dirty="0">
                <a:solidFill>
                  <a:srgbClr val="333333"/>
                </a:solidFill>
                <a:latin typeface="Monaco"/>
              </a:rPr>
              <a:t> </a:t>
            </a:r>
            <a:r>
              <a:rPr lang="en-US" dirty="0" err="1">
                <a:solidFill>
                  <a:srgbClr val="00B050"/>
                </a:solidFill>
                <a:latin typeface="Monaco"/>
              </a:rPr>
              <a:t>arr</a:t>
            </a:r>
            <a:endParaRPr lang="en-US" dirty="0">
              <a:solidFill>
                <a:srgbClr val="00B050"/>
              </a:solidFill>
              <a:latin typeface="Monaco"/>
            </a:endParaRPr>
          </a:p>
          <a:p>
            <a:pPr fontAlgn="base"/>
            <a:r>
              <a:rPr lang="en-US" dirty="0">
                <a:solidFill>
                  <a:srgbClr val="FF0000"/>
                </a:solidFill>
                <a:latin typeface="Consolas" pitchFamily="49" charset="0"/>
              </a:rPr>
              <a:t>print</a:t>
            </a:r>
            <a:r>
              <a:rPr lang="en-US" dirty="0">
                <a:latin typeface="Consolas" pitchFamily="49" charset="0"/>
              </a:rPr>
              <a:t>(</a:t>
            </a:r>
            <a:r>
              <a:rPr lang="en-US" dirty="0">
                <a:solidFill>
                  <a:srgbClr val="0070C0"/>
                </a:solidFill>
                <a:latin typeface="Consolas" pitchFamily="49" charset="0"/>
              </a:rPr>
              <a:t>list</a:t>
            </a:r>
            <a:r>
              <a:rPr lang="en-US" dirty="0">
                <a:latin typeface="Consolas" pitchFamily="49" charset="0"/>
              </a:rPr>
              <a:t>)				</a:t>
            </a:r>
            <a:r>
              <a:rPr lang="en-US" dirty="0">
                <a:solidFill>
                  <a:srgbClr val="FF0000"/>
                </a:solidFill>
                <a:latin typeface="Monaco"/>
              </a:rPr>
              <a:t>import</a:t>
            </a:r>
            <a:r>
              <a:rPr lang="en-US" dirty="0">
                <a:solidFill>
                  <a:srgbClr val="333333"/>
                </a:solidFill>
                <a:latin typeface="Monaco"/>
              </a:rPr>
              <a:t> </a:t>
            </a:r>
            <a:r>
              <a:rPr lang="en-US" dirty="0" err="1">
                <a:solidFill>
                  <a:srgbClr val="0070C0"/>
                </a:solidFill>
                <a:latin typeface="Monaco"/>
              </a:rPr>
              <a:t>numpy</a:t>
            </a:r>
            <a:r>
              <a:rPr lang="en-US" dirty="0">
                <a:solidFill>
                  <a:srgbClr val="333333"/>
                </a:solidFill>
                <a:latin typeface="Monaco"/>
              </a:rPr>
              <a:t> </a:t>
            </a:r>
            <a:r>
              <a:rPr lang="en-US" dirty="0">
                <a:solidFill>
                  <a:srgbClr val="FF0000"/>
                </a:solidFill>
                <a:latin typeface="Monaco"/>
              </a:rPr>
              <a:t>as</a:t>
            </a:r>
            <a:r>
              <a:rPr lang="en-US" dirty="0">
                <a:solidFill>
                  <a:srgbClr val="333333"/>
                </a:solidFill>
                <a:latin typeface="Monaco"/>
              </a:rPr>
              <a:t> </a:t>
            </a:r>
            <a:r>
              <a:rPr lang="en-US" dirty="0" err="1">
                <a:solidFill>
                  <a:srgbClr val="00B050"/>
                </a:solidFill>
                <a:latin typeface="Monaco"/>
              </a:rPr>
              <a:t>np</a:t>
            </a:r>
            <a:endParaRPr lang="en-US" dirty="0">
              <a:solidFill>
                <a:srgbClr val="00B050"/>
              </a:solidFill>
              <a:latin typeface="Consolas" pitchFamily="49" charset="0"/>
            </a:endParaRPr>
          </a:p>
          <a:p>
            <a:pPr fontAlgn="base"/>
            <a:r>
              <a:rPr lang="en-US" dirty="0">
                <a:solidFill>
                  <a:srgbClr val="FF0000"/>
                </a:solidFill>
                <a:latin typeface="Consolas" pitchFamily="49" charset="0"/>
              </a:rPr>
              <a:t>print</a:t>
            </a:r>
            <a:r>
              <a:rPr lang="en-US" dirty="0">
                <a:latin typeface="Consolas" pitchFamily="49" charset="0"/>
              </a:rPr>
              <a:t>(</a:t>
            </a:r>
            <a:r>
              <a:rPr lang="en-US" dirty="0">
                <a:solidFill>
                  <a:srgbClr val="FF0000"/>
                </a:solidFill>
                <a:latin typeface="Consolas" pitchFamily="49" charset="0"/>
              </a:rPr>
              <a:t>type</a:t>
            </a:r>
            <a:r>
              <a:rPr lang="en-US" dirty="0">
                <a:latin typeface="Consolas" pitchFamily="49" charset="0"/>
              </a:rPr>
              <a:t>(</a:t>
            </a:r>
            <a:r>
              <a:rPr lang="en-US" dirty="0">
                <a:solidFill>
                  <a:srgbClr val="0070C0"/>
                </a:solidFill>
                <a:latin typeface="Consolas" pitchFamily="49" charset="0"/>
              </a:rPr>
              <a:t>list</a:t>
            </a:r>
            <a:r>
              <a:rPr lang="en-US" dirty="0">
                <a:latin typeface="Consolas" pitchFamily="49" charset="0"/>
              </a:rPr>
              <a:t>))</a:t>
            </a:r>
          </a:p>
          <a:p>
            <a:pPr algn="just"/>
            <a:r>
              <a:rPr lang="en-US" b="1" dirty="0"/>
              <a:t>Output</a:t>
            </a:r>
          </a:p>
          <a:p>
            <a:pPr algn="just"/>
            <a:r>
              <a:rPr lang="en-US" dirty="0">
                <a:solidFill>
                  <a:srgbClr val="0070C0"/>
                </a:solidFill>
              </a:rPr>
              <a:t>[3, 6, 9, 12] </a:t>
            </a:r>
          </a:p>
          <a:p>
            <a:pPr algn="just"/>
            <a:r>
              <a:rPr lang="en-US" dirty="0">
                <a:solidFill>
                  <a:srgbClr val="00B050"/>
                </a:solidFill>
              </a:rPr>
              <a:t>&lt;class 'list'&gt;</a:t>
            </a:r>
            <a:endParaRPr lang="en-US" dirty="0">
              <a:solidFill>
                <a:srgbClr val="00B05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971800"/>
            <a:ext cx="5562600" cy="2057400"/>
          </a:xfrm>
          <a:prstGeom prst="rect">
            <a:avLst/>
          </a:prstGeom>
          <a:noFill/>
        </p:spPr>
        <p:txBody>
          <a:bodyPr wrap="square" rtlCol="0">
            <a:spAutoFit/>
          </a:bodyPr>
          <a:lstStyle/>
          <a:p>
            <a:endParaRPr lang="en-US" dirty="0"/>
          </a:p>
        </p:txBody>
      </p:sp>
      <p:sp>
        <p:nvSpPr>
          <p:cNvPr id="6" name="Rectangle 4"/>
          <p:cNvSpPr>
            <a:spLocks noChangeArrowheads="1"/>
          </p:cNvSpPr>
          <p:nvPr/>
        </p:nvSpPr>
        <p:spPr bwMode="auto">
          <a:xfrm>
            <a:off x="609600" y="28433"/>
            <a:ext cx="746760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000000"/>
              </a:solidFill>
              <a:effectLst/>
              <a:latin typeface="Verdana" panose="020B0604030504040204" pitchFamily="34" charset="0"/>
            </a:endParaRPr>
          </a:p>
          <a:p>
            <a:r>
              <a:rPr lang="en-US" dirty="0"/>
              <a:t>A list object is handy for storing tabular data, such as a sequence of objects or a table of objects. An array is very similar to a list, but less flexible and computationally much more efficient.</a:t>
            </a:r>
            <a:endParaRPr 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Verdana" panose="020B0604030504040204" pitchFamily="34" charset="0"/>
              </a:rPr>
              <a:t>NumPy</a:t>
            </a:r>
            <a:r>
              <a:rPr kumimoji="0" lang="en-US" b="0" i="0" u="none" strike="noStrike" cap="none" normalizeH="0" baseline="0" dirty="0">
                <a:ln>
                  <a:noFill/>
                </a:ln>
                <a:solidFill>
                  <a:srgbClr val="000000"/>
                </a:solidFill>
                <a:effectLst/>
                <a:latin typeface="Verdana" panose="020B0604030504040204" pitchFamily="34" charset="0"/>
              </a:rPr>
              <a:t> is used to work with arrays. The array object in </a:t>
            </a:r>
            <a:r>
              <a:rPr kumimoji="0" lang="en-US" b="0" i="0" u="none" strike="noStrike" cap="none" normalizeH="0" baseline="0" dirty="0" err="1">
                <a:ln>
                  <a:noFill/>
                </a:ln>
                <a:solidFill>
                  <a:srgbClr val="000000"/>
                </a:solidFill>
                <a:effectLst/>
                <a:latin typeface="Verdana" panose="020B0604030504040204" pitchFamily="34" charset="0"/>
              </a:rPr>
              <a:t>NumPy</a:t>
            </a:r>
            <a:r>
              <a:rPr kumimoji="0" lang="en-US" b="0" i="0" u="none" strike="noStrike" cap="none" normalizeH="0" baseline="0" dirty="0">
                <a:ln>
                  <a:noFill/>
                </a:ln>
                <a:solidFill>
                  <a:srgbClr val="000000"/>
                </a:solidFill>
                <a:effectLst/>
                <a:latin typeface="Verdana" panose="020B0604030504040204" pitchFamily="34" charset="0"/>
              </a:rPr>
              <a:t> is called </a:t>
            </a:r>
            <a:r>
              <a:rPr kumimoji="0" lang="en-US" b="0" i="0" u="none" strike="noStrike" cap="none" normalizeH="0" baseline="0" dirty="0" err="1">
                <a:ln>
                  <a:noFill/>
                </a:ln>
                <a:solidFill>
                  <a:srgbClr val="DC143C"/>
                </a:solidFill>
                <a:effectLst/>
                <a:latin typeface="Consolas" panose="020B0609020204030204" pitchFamily="49" charset="0"/>
              </a:rPr>
              <a:t>ndarray</a:t>
            </a:r>
            <a:r>
              <a:rPr kumimoji="0" lang="en-US" b="0" i="0" u="none" strike="noStrike" cap="none" normalizeH="0" baseline="0" dirty="0" err="1">
                <a:ln>
                  <a:noFill/>
                </a:ln>
                <a:solidFill>
                  <a:srgbClr val="000000"/>
                </a:solidFill>
                <a:effectLst/>
                <a:latin typeface="Verdana" panose="020B0604030504040204" pitchFamily="34" charset="0"/>
              </a:rPr>
              <a:t>.create</a:t>
            </a:r>
            <a:r>
              <a:rPr kumimoji="0" lang="en-US" b="0" i="0" u="none" strike="noStrike" cap="none" normalizeH="0" baseline="0" dirty="0">
                <a:ln>
                  <a:noFill/>
                </a:ln>
                <a:solidFill>
                  <a:srgbClr val="000000"/>
                </a:solidFill>
                <a:effectLst/>
                <a:latin typeface="Verdana" panose="020B0604030504040204" pitchFamily="34" charset="0"/>
              </a:rPr>
              <a:t> a </a:t>
            </a:r>
            <a:r>
              <a:rPr kumimoji="0" lang="en-US" b="0" i="0" u="none" strike="noStrike" cap="none" normalizeH="0" baseline="0" dirty="0" err="1">
                <a:ln>
                  <a:noFill/>
                </a:ln>
                <a:solidFill>
                  <a:srgbClr val="000000"/>
                </a:solidFill>
                <a:effectLst/>
                <a:latin typeface="Verdana" panose="020B0604030504040204" pitchFamily="34" charset="0"/>
              </a:rPr>
              <a:t>NumPy</a:t>
            </a:r>
            <a:r>
              <a:rPr kumimoji="0" lang="en-US" b="0" i="0" u="none" strike="noStrike" cap="none" normalizeH="0" baseline="0" dirty="0">
                <a:ln>
                  <a:noFill/>
                </a:ln>
                <a:solidFill>
                  <a:srgbClr val="000000"/>
                </a:solidFill>
                <a:effectLst/>
                <a:latin typeface="Verdana" panose="020B0604030504040204" pitchFamily="34" charset="0"/>
              </a:rPr>
              <a:t> </a:t>
            </a:r>
            <a:r>
              <a:rPr kumimoji="0" lang="en-US" b="0" i="0" u="none" strike="noStrike" cap="none" normalizeH="0" baseline="0" dirty="0" err="1">
                <a:ln>
                  <a:noFill/>
                </a:ln>
                <a:solidFill>
                  <a:srgbClr val="DC143C"/>
                </a:solidFill>
                <a:effectLst/>
                <a:latin typeface="Consolas" panose="020B0609020204030204" pitchFamily="49" charset="0"/>
              </a:rPr>
              <a:t>ndarray</a:t>
            </a:r>
            <a:r>
              <a:rPr kumimoji="0" lang="en-US" b="0" i="0" u="none" strike="noStrike" cap="none" normalizeH="0" baseline="0" dirty="0">
                <a:ln>
                  <a:noFill/>
                </a:ln>
                <a:solidFill>
                  <a:srgbClr val="000000"/>
                </a:solidFill>
                <a:effectLst/>
                <a:latin typeface="Verdana" panose="020B0604030504040204" pitchFamily="34" charset="0"/>
              </a:rPr>
              <a:t> object by using the </a:t>
            </a:r>
            <a:r>
              <a:rPr kumimoji="0" lang="en-US" b="0" i="0" u="none" strike="noStrike" cap="none" normalizeH="0" baseline="0" dirty="0">
                <a:ln>
                  <a:noFill/>
                </a:ln>
                <a:solidFill>
                  <a:srgbClr val="DC143C"/>
                </a:solidFill>
                <a:effectLst/>
                <a:latin typeface="Consolas" panose="020B0609020204030204" pitchFamily="49" charset="0"/>
              </a:rPr>
              <a:t>array()</a:t>
            </a:r>
            <a:r>
              <a:rPr kumimoji="0" lang="en-US" b="0" i="0" u="none" strike="noStrike" cap="none" normalizeH="0" baseline="0" dirty="0">
                <a:ln>
                  <a:noFill/>
                </a:ln>
                <a:solidFill>
                  <a:srgbClr val="000000"/>
                </a:solidFill>
                <a:effectLst/>
                <a:latin typeface="Verdana" panose="020B0604030504040204" pitchFamily="34" charset="0"/>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000000"/>
              </a:solidFill>
              <a:effectLst/>
              <a:latin typeface="Verdana" panose="020B0604030504040204" pitchFamily="34" charset="0"/>
            </a:endParaRPr>
          </a:p>
          <a:p>
            <a:r>
              <a:rPr lang="en-US" dirty="0"/>
              <a:t>import </a:t>
            </a:r>
            <a:r>
              <a:rPr lang="en-US" dirty="0" err="1"/>
              <a:t>numpy</a:t>
            </a:r>
            <a:r>
              <a:rPr lang="en-US" dirty="0"/>
              <a:t> as </a:t>
            </a:r>
            <a:r>
              <a:rPr lang="en-US" dirty="0" err="1"/>
              <a:t>np</a:t>
            </a:r>
            <a:br>
              <a:rPr lang="en-US" dirty="0"/>
            </a:br>
            <a:r>
              <a:rPr lang="en-US" dirty="0" err="1"/>
              <a:t>arr</a:t>
            </a:r>
            <a:r>
              <a:rPr lang="en-US" dirty="0"/>
              <a:t> = </a:t>
            </a:r>
            <a:r>
              <a:rPr lang="en-US" dirty="0" err="1"/>
              <a:t>np.array</a:t>
            </a:r>
            <a:r>
              <a:rPr lang="en-US" dirty="0"/>
              <a:t>([1, 2, 3, 4, 5])</a:t>
            </a:r>
            <a:br>
              <a:rPr lang="en-US" dirty="0"/>
            </a:br>
            <a:r>
              <a:rPr lang="en-US" dirty="0"/>
              <a:t>print(</a:t>
            </a:r>
            <a:r>
              <a:rPr lang="en-US" dirty="0" err="1"/>
              <a:t>arr</a:t>
            </a:r>
            <a:r>
              <a:rPr lang="en-US" dirty="0"/>
              <a:t>)</a:t>
            </a:r>
            <a:br>
              <a:rPr lang="en-US" dirty="0"/>
            </a:br>
            <a:r>
              <a:rPr lang="en-US" dirty="0"/>
              <a:t>print(type(</a:t>
            </a:r>
            <a:r>
              <a:rPr lang="en-US" dirty="0" err="1"/>
              <a:t>arr</a:t>
            </a:r>
            <a:r>
              <a:rPr lang="en-US" dirty="0"/>
              <a:t>))</a:t>
            </a:r>
            <a:r>
              <a:rPr lang="en-US" dirty="0">
                <a:solidFill>
                  <a:srgbClr val="000000"/>
                </a:solidFill>
                <a:latin typeface="Verdana" panose="020B0604030504040204" pitchFamily="34" charset="0"/>
              </a:rPr>
              <a:t>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To create an </a:t>
            </a:r>
            <a:r>
              <a:rPr lang="en-US" dirty="0" err="1">
                <a:solidFill>
                  <a:srgbClr val="DC143C"/>
                </a:solidFill>
                <a:latin typeface="Consolas" panose="020B0609020204030204" pitchFamily="49" charset="0"/>
              </a:rPr>
              <a:t>ndarray</a:t>
            </a:r>
            <a:r>
              <a:rPr lang="en-US" dirty="0">
                <a:solidFill>
                  <a:srgbClr val="000000"/>
                </a:solidFill>
                <a:latin typeface="Verdana" panose="020B0604030504040204" pitchFamily="34" charset="0"/>
              </a:rPr>
              <a:t>, we can pass a list, tuple or any array-like object into the </a:t>
            </a:r>
            <a:r>
              <a:rPr lang="en-US" dirty="0">
                <a:solidFill>
                  <a:srgbClr val="DC143C"/>
                </a:solidFill>
                <a:latin typeface="Consolas" panose="020B0609020204030204" pitchFamily="49" charset="0"/>
              </a:rPr>
              <a:t>array()</a:t>
            </a:r>
            <a:r>
              <a:rPr lang="en-US" dirty="0">
                <a:solidFill>
                  <a:srgbClr val="000000"/>
                </a:solidFill>
                <a:latin typeface="Verdana" panose="020B0604030504040204" pitchFamily="34" charset="0"/>
              </a:rPr>
              <a:t> method, and it will be converted into an </a:t>
            </a:r>
            <a:r>
              <a:rPr lang="en-US" dirty="0" err="1">
                <a:solidFill>
                  <a:srgbClr val="DC143C"/>
                </a:solidFill>
                <a:latin typeface="Consolas" panose="020B0609020204030204" pitchFamily="49" charset="0"/>
              </a:rPr>
              <a:t>ndarray</a:t>
            </a:r>
            <a:r>
              <a:rPr lang="en-US" sz="1100" dirty="0"/>
              <a:t> </a:t>
            </a:r>
          </a:p>
          <a:p>
            <a:pPr lvl="0"/>
            <a:r>
              <a:rPr lang="en-US" dirty="0" err="1"/>
              <a:t>arr</a:t>
            </a:r>
            <a:r>
              <a:rPr lang="en-US" dirty="0"/>
              <a:t> = </a:t>
            </a:r>
            <a:r>
              <a:rPr lang="en-US" dirty="0" err="1"/>
              <a:t>np.array</a:t>
            </a:r>
            <a:r>
              <a:rPr lang="en-US" dirty="0"/>
              <a:t>((1, 2, 3, 4, 5))</a:t>
            </a:r>
          </a:p>
          <a:p>
            <a:pPr lvl="0"/>
            <a:endParaRPr lang="en-US" dirty="0"/>
          </a:p>
          <a:p>
            <a:pPr lvl="0"/>
            <a:r>
              <a:rPr lang="en-US" dirty="0"/>
              <a:t> 2D array:</a:t>
            </a:r>
          </a:p>
          <a:p>
            <a:pPr lvl="0"/>
            <a:r>
              <a:rPr lang="en-US" dirty="0" err="1"/>
              <a:t>arr</a:t>
            </a:r>
            <a:r>
              <a:rPr lang="en-US" dirty="0"/>
              <a:t> = </a:t>
            </a:r>
            <a:r>
              <a:rPr lang="en-US" dirty="0" err="1"/>
              <a:t>np.array</a:t>
            </a:r>
            <a:r>
              <a:rPr lang="en-US" dirty="0"/>
              <a:t>([[1, 2, 3], [4, 5, 6]])</a:t>
            </a:r>
          </a:p>
          <a:p>
            <a:pPr lvl="0"/>
            <a:r>
              <a:rPr lang="en-US" dirty="0"/>
              <a:t>Access array element:</a:t>
            </a:r>
          </a:p>
          <a:p>
            <a:pPr lvl="0"/>
            <a:r>
              <a:rPr lang="en-US" dirty="0"/>
              <a:t>print('2nd element on 1st dim: ', </a:t>
            </a:r>
            <a:r>
              <a:rPr lang="en-US" dirty="0" err="1"/>
              <a:t>arr</a:t>
            </a:r>
            <a:r>
              <a:rPr lang="en-US" dirty="0"/>
              <a:t>[0, 1])</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56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229600" cy="830997"/>
          </a:xfrm>
          <a:prstGeom prst="rect">
            <a:avLst/>
          </a:prstGeom>
        </p:spPr>
        <p:txBody>
          <a:bodyPr wrap="square">
            <a:spAutoFit/>
          </a:bodyPr>
          <a:lstStyle/>
          <a:p>
            <a:pPr algn="ctr"/>
            <a:r>
              <a:rPr lang="en-US" sz="2400" dirty="0">
                <a:solidFill>
                  <a:srgbClr val="0070C0"/>
                </a:solidFill>
                <a:latin typeface="Stencil" pitchFamily="82" charset="0"/>
              </a:rPr>
              <a:t>Vectors, Mathematical Operations on Vectors, Vector Arithmetics and Vector Function</a:t>
            </a:r>
          </a:p>
        </p:txBody>
      </p:sp>
      <p:sp>
        <p:nvSpPr>
          <p:cNvPr id="3" name="Rectangle 2"/>
          <p:cNvSpPr/>
          <p:nvPr/>
        </p:nvSpPr>
        <p:spPr>
          <a:xfrm>
            <a:off x="381000" y="1066800"/>
            <a:ext cx="8305800" cy="5078313"/>
          </a:xfrm>
          <a:prstGeom prst="rect">
            <a:avLst/>
          </a:prstGeom>
        </p:spPr>
        <p:txBody>
          <a:bodyPr wrap="square">
            <a:spAutoFit/>
          </a:bodyPr>
          <a:lstStyle/>
          <a:p>
            <a:r>
              <a:rPr lang="en-US" dirty="0">
                <a:latin typeface="Times New Roman" pitchFamily="18" charset="0"/>
                <a:cs typeface="Times New Roman" pitchFamily="18" charset="0"/>
              </a:rPr>
              <a:t>The Python </a:t>
            </a:r>
            <a:r>
              <a:rPr lang="en-US" b="1" i="1" dirty="0">
                <a:latin typeface="Times New Roman" pitchFamily="18" charset="0"/>
                <a:cs typeface="Times New Roman" pitchFamily="18" charset="0"/>
              </a:rPr>
              <a:t>array</a:t>
            </a:r>
            <a:r>
              <a:rPr lang="en-US" b="1" dirty="0">
                <a:latin typeface="Times New Roman" pitchFamily="18" charset="0"/>
                <a:cs typeface="Times New Roman" pitchFamily="18" charset="0"/>
              </a:rPr>
              <a:t> module requires all array elements to be of the same type</a:t>
            </a:r>
            <a:r>
              <a:rPr lang="en-US" dirty="0">
                <a:latin typeface="Times New Roman" pitchFamily="18" charset="0"/>
                <a:cs typeface="Times New Roman" pitchFamily="18" charset="0"/>
              </a:rPr>
              <a:t>. Moreover, to create an array, you’ll need to specify a value type. In the code below, the </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signifies that all elements in </a:t>
            </a:r>
            <a:r>
              <a:rPr lang="en-US" i="1" dirty="0">
                <a:latin typeface="Times New Roman" pitchFamily="18" charset="0"/>
                <a:cs typeface="Times New Roman" pitchFamily="18" charset="0"/>
              </a:rPr>
              <a:t>array_1</a:t>
            </a:r>
            <a:r>
              <a:rPr lang="en-US" dirty="0">
                <a:latin typeface="Times New Roman" pitchFamily="18" charset="0"/>
                <a:cs typeface="Times New Roman" pitchFamily="18" charset="0"/>
              </a:rPr>
              <a:t> are integers:</a:t>
            </a:r>
          </a:p>
          <a:p>
            <a:pPr fontAlgn="base"/>
            <a:r>
              <a:rPr lang="en-US" dirty="0">
                <a:latin typeface="Times New Roman" pitchFamily="18" charset="0"/>
                <a:cs typeface="Times New Roman" pitchFamily="18" charset="0"/>
              </a:rPr>
              <a:t>array_1 = </a:t>
            </a:r>
            <a:r>
              <a:rPr lang="en-US" dirty="0" err="1">
                <a:latin typeface="Times New Roman" pitchFamily="18" charset="0"/>
                <a:cs typeface="Times New Roman" pitchFamily="18" charset="0"/>
              </a:rPr>
              <a:t>arr.array</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[3, 6, 9, 12])</a:t>
            </a:r>
          </a:p>
          <a:p>
            <a:pPr fontAlgn="base"/>
            <a:r>
              <a:rPr lang="en-US" dirty="0">
                <a:latin typeface="Times New Roman" pitchFamily="18" charset="0"/>
                <a:cs typeface="Times New Roman" pitchFamily="18" charset="0"/>
              </a:rPr>
              <a:t>print(array_1)</a:t>
            </a:r>
          </a:p>
          <a:p>
            <a:pPr fontAlgn="base"/>
            <a:r>
              <a:rPr lang="en-US" dirty="0">
                <a:latin typeface="Times New Roman" pitchFamily="18" charset="0"/>
                <a:cs typeface="Times New Roman" pitchFamily="18" charset="0"/>
              </a:rPr>
              <a:t>print(type(array_1))</a:t>
            </a:r>
          </a:p>
          <a:p>
            <a:pPr fontAlgn="base"/>
            <a:r>
              <a:rPr lang="en-US" dirty="0">
                <a:latin typeface="Times New Roman" pitchFamily="18" charset="0"/>
                <a:cs typeface="Times New Roman" pitchFamily="18" charset="0"/>
              </a:rPr>
              <a:t>Output:</a:t>
            </a:r>
          </a:p>
          <a:p>
            <a:pPr fontAlgn="base"/>
            <a:r>
              <a:rPr lang="en-US" dirty="0">
                <a:latin typeface="Times New Roman" pitchFamily="18" charset="0"/>
                <a:cs typeface="Times New Roman" pitchFamily="18" charset="0"/>
              </a:rPr>
              <a:t>array('</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[3, 6, 9, 12])</a:t>
            </a:r>
          </a:p>
          <a:p>
            <a:pPr fontAlgn="base"/>
            <a:r>
              <a:rPr lang="en-US" dirty="0">
                <a:latin typeface="Times New Roman" pitchFamily="18" charset="0"/>
                <a:cs typeface="Times New Roman" pitchFamily="18" charset="0"/>
              </a:rPr>
              <a:t> &lt;class '</a:t>
            </a:r>
            <a:r>
              <a:rPr lang="en-US" dirty="0" err="1">
                <a:latin typeface="Times New Roman" pitchFamily="18" charset="0"/>
                <a:cs typeface="Times New Roman" pitchFamily="18" charset="0"/>
              </a:rPr>
              <a:t>array.array</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On the other hand, </a:t>
            </a:r>
            <a:r>
              <a:rPr lang="en-US" b="1" i="1" dirty="0" err="1">
                <a:latin typeface="Times New Roman" pitchFamily="18" charset="0"/>
                <a:cs typeface="Times New Roman" pitchFamily="18" charset="0"/>
              </a:rPr>
              <a:t>NumPy</a:t>
            </a:r>
            <a:r>
              <a:rPr lang="en-US" b="1" dirty="0">
                <a:latin typeface="Times New Roman" pitchFamily="18" charset="0"/>
                <a:cs typeface="Times New Roman" pitchFamily="18" charset="0"/>
              </a:rPr>
              <a:t> arrays support different data types</a:t>
            </a:r>
            <a:r>
              <a:rPr lang="en-US" dirty="0">
                <a:latin typeface="Times New Roman" pitchFamily="18" charset="0"/>
                <a:cs typeface="Times New Roman" pitchFamily="18" charset="0"/>
              </a:rPr>
              <a:t>. To create a </a:t>
            </a:r>
            <a:r>
              <a:rPr lang="en-US" i="1" dirty="0" err="1">
                <a:latin typeface="Times New Roman" pitchFamily="18" charset="0"/>
                <a:cs typeface="Times New Roman" pitchFamily="18" charset="0"/>
              </a:rPr>
              <a:t>NumPy</a:t>
            </a:r>
            <a:r>
              <a:rPr lang="en-US" dirty="0">
                <a:latin typeface="Times New Roman" pitchFamily="18" charset="0"/>
                <a:cs typeface="Times New Roman" pitchFamily="18" charset="0"/>
              </a:rPr>
              <a:t> array, you only need to specify the items (enclosed in square brackets, of course):</a:t>
            </a:r>
          </a:p>
          <a:p>
            <a:pPr fontAlgn="base"/>
            <a:r>
              <a:rPr lang="en-US" dirty="0">
                <a:latin typeface="Times New Roman" pitchFamily="18" charset="0"/>
                <a:cs typeface="Times New Roman" pitchFamily="18" charset="0"/>
              </a:rPr>
              <a:t>array_2 = </a:t>
            </a:r>
            <a:r>
              <a:rPr lang="en-US" dirty="0" err="1">
                <a:latin typeface="Times New Roman" pitchFamily="18" charset="0"/>
                <a:cs typeface="Times New Roman" pitchFamily="18" charset="0"/>
              </a:rPr>
              <a:t>np.array</a:t>
            </a:r>
            <a:r>
              <a:rPr lang="en-US" dirty="0">
                <a:latin typeface="Times New Roman" pitchFamily="18" charset="0"/>
                <a:cs typeface="Times New Roman" pitchFamily="18" charset="0"/>
              </a:rPr>
              <a:t>(["numbers", 3, 6, 9, 12])</a:t>
            </a:r>
          </a:p>
          <a:p>
            <a:pPr fontAlgn="base"/>
            <a:r>
              <a:rPr lang="en-US" dirty="0">
                <a:latin typeface="Times New Roman" pitchFamily="18" charset="0"/>
                <a:cs typeface="Times New Roman" pitchFamily="18" charset="0"/>
              </a:rPr>
              <a:t>print (array_2)</a:t>
            </a:r>
          </a:p>
          <a:p>
            <a:pPr fontAlgn="base"/>
            <a:r>
              <a:rPr lang="en-US" dirty="0">
                <a:latin typeface="Times New Roman" pitchFamily="18" charset="0"/>
                <a:cs typeface="Times New Roman" pitchFamily="18" charset="0"/>
              </a:rPr>
              <a:t>print(type(array_2))</a:t>
            </a:r>
          </a:p>
          <a:p>
            <a:pPr fontAlgn="base"/>
            <a:r>
              <a:rPr lang="en-US" dirty="0">
                <a:latin typeface="Times New Roman" pitchFamily="18" charset="0"/>
                <a:cs typeface="Times New Roman" pitchFamily="18" charset="0"/>
              </a:rPr>
              <a:t>Output:</a:t>
            </a:r>
          </a:p>
          <a:p>
            <a:r>
              <a:rPr lang="en-US" dirty="0">
                <a:latin typeface="Times New Roman" pitchFamily="18" charset="0"/>
                <a:cs typeface="Times New Roman" pitchFamily="18" charset="0"/>
              </a:rPr>
              <a:t>['numbers' '3' '6' '9' '12']</a:t>
            </a:r>
          </a:p>
          <a:p>
            <a:r>
              <a:rPr lang="en-US" dirty="0">
                <a:latin typeface="Times New Roman" pitchFamily="18" charset="0"/>
                <a:cs typeface="Times New Roman" pitchFamily="18" charset="0"/>
              </a:rPr>
              <a:t> &lt;class '</a:t>
            </a:r>
            <a:r>
              <a:rPr lang="en-US" dirty="0" err="1">
                <a:latin typeface="Times New Roman" pitchFamily="18" charset="0"/>
                <a:cs typeface="Times New Roman" pitchFamily="18" charset="0"/>
              </a:rPr>
              <a:t>numpy.ndarray</a:t>
            </a:r>
            <a:r>
              <a:rPr lang="en-US" dirty="0">
                <a:latin typeface="Times New Roman" pitchFamily="18" charset="0"/>
                <a:cs typeface="Times New Roman" pitchFamily="18" charset="0"/>
              </a:rPr>
              <a:t>'&gt;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229600" cy="830997"/>
          </a:xfrm>
          <a:prstGeom prst="rect">
            <a:avLst/>
          </a:prstGeom>
        </p:spPr>
        <p:txBody>
          <a:bodyPr wrap="square">
            <a:spAutoFit/>
          </a:bodyPr>
          <a:lstStyle/>
          <a:p>
            <a:pPr algn="ctr"/>
            <a:r>
              <a:rPr lang="en-US" sz="2400" dirty="0">
                <a:solidFill>
                  <a:srgbClr val="0070C0"/>
                </a:solidFill>
                <a:latin typeface="Stencil" pitchFamily="82" charset="0"/>
              </a:rPr>
              <a:t>Vectors, Mathematical Operations on Vectors, Vector Arithmetics and Vector Function</a:t>
            </a:r>
          </a:p>
        </p:txBody>
      </p:sp>
      <p:sp>
        <p:nvSpPr>
          <p:cNvPr id="3" name="Rectangle 2"/>
          <p:cNvSpPr/>
          <p:nvPr/>
        </p:nvSpPr>
        <p:spPr>
          <a:xfrm>
            <a:off x="381000" y="1066800"/>
            <a:ext cx="8305800" cy="4524315"/>
          </a:xfrm>
          <a:prstGeom prst="rect">
            <a:avLst/>
          </a:prstGeom>
        </p:spPr>
        <p:txBody>
          <a:bodyPr wrap="square">
            <a:spAutoFit/>
          </a:bodyPr>
          <a:lstStyle/>
          <a:p>
            <a:pPr algn="just"/>
            <a:r>
              <a:rPr lang="en-US" b="1" dirty="0">
                <a:latin typeface="Times New Roman" pitchFamily="18" charset="0"/>
                <a:cs typeface="Times New Roman" pitchFamily="18" charset="0"/>
              </a:rPr>
              <a:t>List </a:t>
            </a:r>
            <a:r>
              <a:rPr lang="en-US" b="1" dirty="0" err="1">
                <a:latin typeface="Times New Roman" pitchFamily="18" charset="0"/>
                <a:cs typeface="Times New Roman" pitchFamily="18" charset="0"/>
              </a:rPr>
              <a:t>vs</a:t>
            </a:r>
            <a:r>
              <a:rPr lang="en-US" b="1" dirty="0">
                <a:latin typeface="Times New Roman" pitchFamily="18" charset="0"/>
                <a:cs typeface="Times New Roman" pitchFamily="18" charset="0"/>
              </a:rPr>
              <a:t> Array</a:t>
            </a:r>
          </a:p>
          <a:p>
            <a:pPr algn="just">
              <a:buFont typeface="Arial" pitchFamily="34" charset="0"/>
              <a:buChar char="•"/>
            </a:pPr>
            <a:r>
              <a:rPr lang="en-US" dirty="0">
                <a:latin typeface="Times New Roman" pitchFamily="18" charset="0"/>
                <a:cs typeface="Times New Roman" pitchFamily="18" charset="0"/>
              </a:rPr>
              <a:t>If you need to store a relatively short sequence of items and you don’t plan to do any mathematical operations with it, a </a:t>
            </a:r>
            <a:r>
              <a:rPr lang="en-US" b="1" dirty="0">
                <a:latin typeface="Times New Roman" pitchFamily="18" charset="0"/>
                <a:cs typeface="Times New Roman" pitchFamily="18" charset="0"/>
              </a:rPr>
              <a:t>list</a:t>
            </a:r>
            <a:r>
              <a:rPr lang="en-US" dirty="0">
                <a:latin typeface="Times New Roman" pitchFamily="18" charset="0"/>
                <a:cs typeface="Times New Roman" pitchFamily="18" charset="0"/>
              </a:rPr>
              <a:t> is the preferred choice. This data structure will allow you to store an ordered, mutable, and indexed sequence of items without importing any additional modules or packages.</a:t>
            </a:r>
          </a:p>
          <a:p>
            <a:pPr algn="just">
              <a:buFont typeface="Arial" pitchFamily="34" charset="0"/>
              <a:buChar char="•"/>
            </a:pPr>
            <a:r>
              <a:rPr lang="en-US" dirty="0">
                <a:latin typeface="Times New Roman" pitchFamily="18" charset="0"/>
                <a:cs typeface="Times New Roman" pitchFamily="18" charset="0"/>
              </a:rPr>
              <a:t>If you have a very long sequence of items, consider using an </a:t>
            </a:r>
            <a:r>
              <a:rPr lang="en-US" b="1" dirty="0">
                <a:latin typeface="Times New Roman" pitchFamily="18" charset="0"/>
                <a:cs typeface="Times New Roman" pitchFamily="18" charset="0"/>
              </a:rPr>
              <a:t>array</a:t>
            </a:r>
            <a:r>
              <a:rPr lang="en-US" dirty="0">
                <a:latin typeface="Times New Roman" pitchFamily="18" charset="0"/>
                <a:cs typeface="Times New Roman" pitchFamily="18" charset="0"/>
              </a:rPr>
              <a:t>. This structure offers more efficient data storage.</a:t>
            </a:r>
          </a:p>
          <a:p>
            <a:pPr algn="just">
              <a:buFont typeface="Arial" pitchFamily="34" charset="0"/>
              <a:buChar char="•"/>
            </a:pPr>
            <a:r>
              <a:rPr lang="en-US" dirty="0">
                <a:latin typeface="Times New Roman" pitchFamily="18" charset="0"/>
                <a:cs typeface="Times New Roman" pitchFamily="18" charset="0"/>
              </a:rPr>
              <a:t>If you plan to do any numerical operations with your combination of items, use an </a:t>
            </a:r>
            <a:r>
              <a:rPr lang="en-US" b="1" dirty="0">
                <a:latin typeface="Times New Roman" pitchFamily="18" charset="0"/>
                <a:cs typeface="Times New Roman" pitchFamily="18" charset="0"/>
              </a:rPr>
              <a:t>array</a:t>
            </a:r>
            <a:r>
              <a:rPr lang="en-US" dirty="0">
                <a:latin typeface="Times New Roman" pitchFamily="18" charset="0"/>
                <a:cs typeface="Times New Roman" pitchFamily="18" charset="0"/>
              </a:rPr>
              <a:t>. Data analytics and data science rely heavily on (mostly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arrays.</a:t>
            </a:r>
          </a:p>
          <a:p>
            <a:pPr fontAlgn="base"/>
            <a:r>
              <a:rPr lang="en-US" dirty="0"/>
              <a:t>array = </a:t>
            </a:r>
            <a:r>
              <a:rPr lang="en-US" dirty="0" err="1"/>
              <a:t>np.array</a:t>
            </a:r>
            <a:r>
              <a:rPr lang="en-US" dirty="0"/>
              <a:t>([3, 6, 9, 12])		</a:t>
            </a:r>
            <a:r>
              <a:rPr lang="fr-FR" dirty="0" err="1"/>
              <a:t>list</a:t>
            </a:r>
            <a:r>
              <a:rPr lang="fr-FR" dirty="0"/>
              <a:t> = [3, 6, 9, 12]</a:t>
            </a:r>
          </a:p>
          <a:p>
            <a:pPr fontAlgn="base"/>
            <a:r>
              <a:rPr lang="en-US" dirty="0"/>
              <a:t>division = array/3			</a:t>
            </a:r>
            <a:r>
              <a:rPr lang="fr-FR" dirty="0"/>
              <a:t>division = </a:t>
            </a:r>
            <a:r>
              <a:rPr lang="fr-FR" dirty="0" err="1"/>
              <a:t>list</a:t>
            </a:r>
            <a:r>
              <a:rPr lang="fr-FR" dirty="0"/>
              <a:t>/3</a:t>
            </a:r>
            <a:endParaRPr lang="en-US" dirty="0"/>
          </a:p>
          <a:p>
            <a:pPr fontAlgn="base"/>
            <a:r>
              <a:rPr lang="en-US" dirty="0"/>
              <a:t>print(division)</a:t>
            </a:r>
          </a:p>
          <a:p>
            <a:pPr fontAlgn="base"/>
            <a:r>
              <a:rPr lang="en-US" dirty="0"/>
              <a:t>print (type(division))</a:t>
            </a:r>
          </a:p>
          <a:p>
            <a:r>
              <a:rPr lang="en-US" dirty="0"/>
              <a:t>Output:</a:t>
            </a:r>
          </a:p>
          <a:p>
            <a:r>
              <a:rPr lang="en-US" dirty="0"/>
              <a:t>[1. 2. 3. 4.] </a:t>
            </a:r>
          </a:p>
          <a:p>
            <a:r>
              <a:rPr lang="en-US" dirty="0"/>
              <a:t>&lt;class '</a:t>
            </a:r>
            <a:r>
              <a:rPr lang="en-US" dirty="0" err="1"/>
              <a:t>numpy.ndarray</a:t>
            </a:r>
            <a:r>
              <a:rPr lang="en-US" dirty="0"/>
              <a:t>'&gt;</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114800" y="4191000"/>
            <a:ext cx="4419600" cy="1381125"/>
          </a:xfrm>
          <a:prstGeom prst="rect">
            <a:avLst/>
          </a:prstGeom>
          <a:noFill/>
          <a:ln w="9525">
            <a:solidFill>
              <a:schemeClr val="tx1"/>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229600" cy="830997"/>
          </a:xfrm>
          <a:prstGeom prst="rect">
            <a:avLst/>
          </a:prstGeom>
        </p:spPr>
        <p:txBody>
          <a:bodyPr wrap="square">
            <a:spAutoFit/>
          </a:bodyPr>
          <a:lstStyle/>
          <a:p>
            <a:pPr algn="ctr"/>
            <a:r>
              <a:rPr lang="en-US" sz="2400" dirty="0">
                <a:solidFill>
                  <a:srgbClr val="0070C0"/>
                </a:solidFill>
                <a:latin typeface="Stencil" pitchFamily="82" charset="0"/>
              </a:rPr>
              <a:t>Vectors, Mathematical Operations on Vectors, Vector Arithmetics and Vector Function</a:t>
            </a:r>
          </a:p>
        </p:txBody>
      </p:sp>
      <p:sp>
        <p:nvSpPr>
          <p:cNvPr id="3" name="Rectangle 2"/>
          <p:cNvSpPr/>
          <p:nvPr/>
        </p:nvSpPr>
        <p:spPr>
          <a:xfrm>
            <a:off x="381000" y="1066800"/>
            <a:ext cx="8305800" cy="5078313"/>
          </a:xfrm>
          <a:prstGeom prst="rect">
            <a:avLst/>
          </a:prstGeom>
        </p:spPr>
        <p:txBody>
          <a:bodyPr wrap="square">
            <a:spAutoFit/>
          </a:bodyPr>
          <a:lstStyle/>
          <a:p>
            <a:r>
              <a:rPr lang="en-US" b="1" dirty="0" err="1"/>
              <a:t>linspace</a:t>
            </a:r>
            <a:r>
              <a:rPr lang="en-US" dirty="0"/>
              <a:t> is an in-built function in Python’s </a:t>
            </a:r>
            <a:r>
              <a:rPr lang="en-US" dirty="0" err="1"/>
              <a:t>NumPy</a:t>
            </a:r>
            <a:r>
              <a:rPr lang="en-US" dirty="0"/>
              <a:t> library. It is used to create an evenly spaced sequence in a specified interval.</a:t>
            </a:r>
          </a:p>
          <a:p>
            <a:r>
              <a:rPr lang="en-US" dirty="0"/>
              <a:t>The function signature of </a:t>
            </a:r>
            <a:r>
              <a:rPr lang="en-US" dirty="0" err="1"/>
              <a:t>linspace</a:t>
            </a:r>
            <a:r>
              <a:rPr lang="en-US" dirty="0"/>
              <a:t> is:</a:t>
            </a:r>
          </a:p>
          <a:p>
            <a:endParaRPr lang="en-US" dirty="0"/>
          </a:p>
          <a:p>
            <a:endParaRPr lang="en-US" dirty="0"/>
          </a:p>
          <a:p>
            <a:endParaRPr lang="en-US" dirty="0"/>
          </a:p>
          <a:p>
            <a:r>
              <a:rPr lang="en-US" b="1" dirty="0"/>
              <a:t>Required parameters</a:t>
            </a:r>
          </a:p>
          <a:p>
            <a:r>
              <a:rPr lang="en-US" b="1" dirty="0"/>
              <a:t>start</a:t>
            </a:r>
            <a:r>
              <a:rPr lang="en-US" dirty="0"/>
              <a:t>: The starting value of the sequence.</a:t>
            </a:r>
          </a:p>
          <a:p>
            <a:r>
              <a:rPr lang="en-US" b="1" dirty="0"/>
              <a:t>end</a:t>
            </a:r>
            <a:r>
              <a:rPr lang="en-US" dirty="0"/>
              <a:t>: The end value of the sequence unless the endpoint is set to False.</a:t>
            </a:r>
          </a:p>
          <a:p>
            <a:r>
              <a:rPr lang="en-US" b="1" dirty="0"/>
              <a:t>Optional parameters</a:t>
            </a:r>
          </a:p>
          <a:p>
            <a:r>
              <a:rPr lang="en-US" b="1" dirty="0"/>
              <a:t>num</a:t>
            </a:r>
            <a:r>
              <a:rPr lang="en-US" dirty="0"/>
              <a:t>: The number of samples needed to generate within the interval. The default value is 50.</a:t>
            </a:r>
          </a:p>
          <a:p>
            <a:r>
              <a:rPr lang="en-US" b="1" dirty="0"/>
              <a:t>endpoint</a:t>
            </a:r>
            <a:r>
              <a:rPr lang="en-US" dirty="0"/>
              <a:t>: If the endpoint is set to false, then the end value is not included in the sequence.</a:t>
            </a:r>
          </a:p>
          <a:p>
            <a:r>
              <a:rPr lang="en-US" b="1" dirty="0" err="1"/>
              <a:t>retstep</a:t>
            </a:r>
            <a:r>
              <a:rPr lang="en-US" b="1" dirty="0"/>
              <a:t> </a:t>
            </a:r>
            <a:r>
              <a:rPr lang="en-US" dirty="0"/>
              <a:t>: If the </a:t>
            </a:r>
            <a:r>
              <a:rPr lang="en-US" dirty="0" err="1"/>
              <a:t>retstep</a:t>
            </a:r>
            <a:r>
              <a:rPr lang="en-US" dirty="0"/>
              <a:t> is true then (samples, step) is returned. **Step</a:t>
            </a:r>
            <a:r>
              <a:rPr lang="en-US" i="1" dirty="0"/>
              <a:t>​</a:t>
            </a:r>
            <a:r>
              <a:rPr lang="en-US" dirty="0"/>
              <a:t> refers to the spacing between the values in the interval.</a:t>
            </a:r>
          </a:p>
          <a:p>
            <a:r>
              <a:rPr lang="en-US" b="1" dirty="0" err="1"/>
              <a:t>dtype</a:t>
            </a:r>
            <a:r>
              <a:rPr lang="en-US" dirty="0"/>
              <a:t>: The type of output array. The </a:t>
            </a:r>
            <a:r>
              <a:rPr lang="en-US" dirty="0" err="1"/>
              <a:t>datatype</a:t>
            </a:r>
            <a:r>
              <a:rPr lang="en-US" dirty="0"/>
              <a:t> is inferred if it is ​not specified.</a:t>
            </a:r>
          </a:p>
          <a:p>
            <a:r>
              <a:rPr lang="en-US" b="1" dirty="0"/>
              <a:t>axis</a:t>
            </a:r>
            <a:r>
              <a:rPr lang="en-US" dirty="0"/>
              <a:t>: The axis in the result to store the samples.</a:t>
            </a:r>
          </a:p>
        </p:txBody>
      </p:sp>
      <p:pic>
        <p:nvPicPr>
          <p:cNvPr id="2050" name="Picture 2"/>
          <p:cNvPicPr>
            <a:picLocks noChangeAspect="1" noChangeArrowheads="1"/>
          </p:cNvPicPr>
          <p:nvPr/>
        </p:nvPicPr>
        <p:blipFill>
          <a:blip r:embed="rId2" cstate="print"/>
          <a:srcRect/>
          <a:stretch>
            <a:fillRect/>
          </a:stretch>
        </p:blipFill>
        <p:spPr bwMode="auto">
          <a:xfrm>
            <a:off x="1295400" y="2057400"/>
            <a:ext cx="6107113" cy="533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229600" cy="830997"/>
          </a:xfrm>
          <a:prstGeom prst="rect">
            <a:avLst/>
          </a:prstGeom>
        </p:spPr>
        <p:txBody>
          <a:bodyPr wrap="square">
            <a:spAutoFit/>
          </a:bodyPr>
          <a:lstStyle/>
          <a:p>
            <a:pPr algn="ctr"/>
            <a:r>
              <a:rPr lang="en-US" sz="2400" dirty="0">
                <a:solidFill>
                  <a:srgbClr val="0070C0"/>
                </a:solidFill>
                <a:latin typeface="Stencil" pitchFamily="82" charset="0"/>
              </a:rPr>
              <a:t>Vectors, Mathematical Operations on Vectors, Vector Arithmetics and Vector Function</a:t>
            </a:r>
          </a:p>
        </p:txBody>
      </p:sp>
      <p:sp>
        <p:nvSpPr>
          <p:cNvPr id="1025" name="Rectangle 1"/>
          <p:cNvSpPr>
            <a:spLocks noChangeArrowheads="1"/>
          </p:cNvSpPr>
          <p:nvPr/>
        </p:nvSpPr>
        <p:spPr bwMode="auto">
          <a:xfrm>
            <a:off x="609600" y="1295400"/>
            <a:ext cx="1676400" cy="258532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yellow: ’y’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magenta: ’m’</a:t>
            </a:r>
          </a:p>
          <a:p>
            <a:pPr algn="just" eaLnBrk="0" fontAlgn="base" hangingPunct="0">
              <a:spcBef>
                <a:spcPct val="0"/>
              </a:spcBef>
              <a:spcAft>
                <a:spcPct val="0"/>
              </a:spcAft>
            </a:pPr>
            <a:r>
              <a:rPr lang="en-US" dirty="0">
                <a:latin typeface="Times New Roman" pitchFamily="18" charset="0"/>
                <a:cs typeface="Times New Roman" pitchFamily="18" charset="0"/>
              </a:rPr>
              <a:t>cyan: ’c’</a:t>
            </a:r>
          </a:p>
          <a:p>
            <a:pPr algn="just" eaLnBrk="0" fontAlgn="base" hangingPunct="0">
              <a:spcBef>
                <a:spcPct val="0"/>
              </a:spcBef>
              <a:spcAft>
                <a:spcPct val="0"/>
              </a:spcAft>
            </a:pPr>
            <a:r>
              <a:rPr lang="en-US" dirty="0">
                <a:latin typeface="Times New Roman" pitchFamily="18" charset="0"/>
                <a:cs typeface="Times New Roman" pitchFamily="18" charset="0"/>
              </a:rPr>
              <a:t>red: ’r’</a:t>
            </a:r>
          </a:p>
          <a:p>
            <a:pPr algn="just" eaLnBrk="0" fontAlgn="base" hangingPunct="0">
              <a:spcBef>
                <a:spcPct val="0"/>
              </a:spcBef>
              <a:spcAft>
                <a:spcPct val="0"/>
              </a:spcAft>
            </a:pPr>
            <a:r>
              <a:rPr lang="en-US" dirty="0">
                <a:latin typeface="Times New Roman" pitchFamily="18" charset="0"/>
                <a:cs typeface="Times New Roman" pitchFamily="18" charset="0"/>
              </a:rPr>
              <a:t>green: ’g’</a:t>
            </a:r>
          </a:p>
          <a:p>
            <a:pPr algn="just" eaLnBrk="0" fontAlgn="base" hangingPunct="0">
              <a:spcBef>
                <a:spcPct val="0"/>
              </a:spcBef>
              <a:spcAft>
                <a:spcPct val="0"/>
              </a:spcAft>
            </a:pPr>
            <a:r>
              <a:rPr lang="en-US" dirty="0">
                <a:latin typeface="Times New Roman" pitchFamily="18" charset="0"/>
                <a:cs typeface="Times New Roman" pitchFamily="18" charset="0"/>
              </a:rPr>
              <a:t>blue: ’b’</a:t>
            </a:r>
          </a:p>
          <a:p>
            <a:pPr algn="just" eaLnBrk="0" fontAlgn="base" hangingPunct="0">
              <a:spcBef>
                <a:spcPct val="0"/>
              </a:spcBef>
              <a:spcAft>
                <a:spcPct val="0"/>
              </a:spcAft>
            </a:pPr>
            <a:r>
              <a:rPr lang="en-US" dirty="0">
                <a:latin typeface="Times New Roman" pitchFamily="18" charset="0"/>
                <a:cs typeface="Times New Roman" pitchFamily="18" charset="0"/>
              </a:rPr>
              <a:t>white: ’w’</a:t>
            </a:r>
          </a:p>
          <a:p>
            <a:pPr algn="just" eaLnBrk="0" fontAlgn="base" hangingPunct="0">
              <a:spcBef>
                <a:spcPct val="0"/>
              </a:spcBef>
              <a:spcAft>
                <a:spcPct val="0"/>
              </a:spcAft>
            </a:pPr>
            <a:r>
              <a:rPr lang="en-US" dirty="0">
                <a:latin typeface="Times New Roman" pitchFamily="18" charset="0"/>
                <a:cs typeface="Times New Roman" pitchFamily="18" charset="0"/>
              </a:rPr>
              <a:t>black: ’k’</a:t>
            </a:r>
          </a:p>
          <a:p>
            <a:pPr algn="just" eaLnBrk="0" fontAlgn="base" hangingPunct="0">
              <a:spcBef>
                <a:spcPct val="0"/>
              </a:spcBef>
              <a:spcAft>
                <a:spcPct val="0"/>
              </a:spcAf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381000" y="4390072"/>
            <a:ext cx="4038600" cy="1477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different available line types are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solid line: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dashed line: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dotted line: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dash-dot line: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027" name="Rectangle 3"/>
          <p:cNvSpPr>
            <a:spLocks noChangeArrowheads="1"/>
          </p:cNvSpPr>
          <p:nvPr/>
        </p:nvSpPr>
        <p:spPr bwMode="auto">
          <a:xfrm>
            <a:off x="4572000" y="1496198"/>
            <a:ext cx="3733800" cy="452431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Lots of markers at data points are available: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plus sign: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circle: ’o’</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asterisk: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point: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cross: ’x’</a:t>
            </a:r>
          </a:p>
          <a:p>
            <a:pPr lvl="0" eaLnBrk="0" fontAlgn="base" hangingPunct="0">
              <a:spcBef>
                <a:spcPct val="0"/>
              </a:spcBef>
              <a:spcAft>
                <a:spcPct val="0"/>
              </a:spcAft>
            </a:pPr>
            <a:r>
              <a:rPr lang="en-US" dirty="0">
                <a:solidFill>
                  <a:schemeClr val="tx1"/>
                </a:solidFill>
                <a:latin typeface="Times New Roman" pitchFamily="18" charset="0"/>
                <a:ea typeface="Calibri" pitchFamily="34" charset="0"/>
                <a:cs typeface="Times New Roman" pitchFamily="18" charset="0"/>
              </a:rPr>
              <a:t>square: ’s’</a:t>
            </a:r>
          </a:p>
          <a:p>
            <a:pPr lvl="0" eaLnBrk="0" fontAlgn="base" hangingPunct="0">
              <a:spcBef>
                <a:spcPct val="0"/>
              </a:spcBef>
              <a:spcAft>
                <a:spcPct val="0"/>
              </a:spcAft>
            </a:pPr>
            <a:r>
              <a:rPr lang="en-US" dirty="0">
                <a:solidFill>
                  <a:schemeClr val="tx1"/>
                </a:solidFill>
                <a:latin typeface="Times New Roman" pitchFamily="18" charset="0"/>
                <a:ea typeface="Calibri" pitchFamily="34" charset="0"/>
                <a:cs typeface="Times New Roman" pitchFamily="18" charset="0"/>
              </a:rPr>
              <a:t>. diamond: ’d’</a:t>
            </a:r>
          </a:p>
          <a:p>
            <a:pPr lvl="0" eaLnBrk="0" fontAlgn="base" hangingPunct="0">
              <a:spcBef>
                <a:spcPct val="0"/>
              </a:spcBef>
              <a:spcAft>
                <a:spcPct val="0"/>
              </a:spcAft>
            </a:pPr>
            <a:r>
              <a:rPr lang="en-US" dirty="0">
                <a:solidFill>
                  <a:schemeClr val="tx1"/>
                </a:solidFill>
                <a:latin typeface="Times New Roman" pitchFamily="18" charset="0"/>
                <a:ea typeface="Calibri" pitchFamily="34" charset="0"/>
                <a:cs typeface="Times New Roman" pitchFamily="18" charset="0"/>
              </a:rPr>
              <a:t>. upward-pointing triangle: ’^’</a:t>
            </a:r>
          </a:p>
          <a:p>
            <a:pPr lvl="0" eaLnBrk="0" fontAlgn="base" hangingPunct="0">
              <a:spcBef>
                <a:spcPct val="0"/>
              </a:spcBef>
              <a:spcAft>
                <a:spcPct val="0"/>
              </a:spcAft>
            </a:pPr>
            <a:r>
              <a:rPr lang="en-US" dirty="0">
                <a:solidFill>
                  <a:schemeClr val="tx1"/>
                </a:solidFill>
                <a:latin typeface="Times New Roman" pitchFamily="18" charset="0"/>
                <a:ea typeface="Calibri" pitchFamily="34" charset="0"/>
                <a:cs typeface="Times New Roman" pitchFamily="18" charset="0"/>
              </a:rPr>
              <a:t>. downward-pointing triangle: ’v’</a:t>
            </a:r>
          </a:p>
          <a:p>
            <a:pPr lvl="0" eaLnBrk="0" fontAlgn="base" hangingPunct="0">
              <a:spcBef>
                <a:spcPct val="0"/>
              </a:spcBef>
              <a:spcAft>
                <a:spcPct val="0"/>
              </a:spcAft>
            </a:pPr>
            <a:r>
              <a:rPr lang="en-US" dirty="0">
                <a:solidFill>
                  <a:schemeClr val="tx1"/>
                </a:solidFill>
                <a:latin typeface="Times New Roman" pitchFamily="18" charset="0"/>
                <a:ea typeface="Calibri" pitchFamily="34" charset="0"/>
                <a:cs typeface="Times New Roman" pitchFamily="18" charset="0"/>
              </a:rPr>
              <a:t>. right-pointing triangle: ’&gt;’</a:t>
            </a:r>
          </a:p>
          <a:p>
            <a:pPr lvl="0" eaLnBrk="0" fontAlgn="base" hangingPunct="0">
              <a:spcBef>
                <a:spcPct val="0"/>
              </a:spcBef>
              <a:spcAft>
                <a:spcPct val="0"/>
              </a:spcAft>
            </a:pPr>
            <a:r>
              <a:rPr lang="en-US" dirty="0">
                <a:solidFill>
                  <a:schemeClr val="tx1"/>
                </a:solidFill>
                <a:latin typeface="Times New Roman" pitchFamily="18" charset="0"/>
                <a:ea typeface="Calibri" pitchFamily="34" charset="0"/>
                <a:cs typeface="Times New Roman" pitchFamily="18" charset="0"/>
              </a:rPr>
              <a:t>. left-pointing triangle: ’&lt;’</a:t>
            </a:r>
          </a:p>
          <a:p>
            <a:pPr lvl="0" eaLnBrk="0" fontAlgn="base" hangingPunct="0">
              <a:spcBef>
                <a:spcPct val="0"/>
              </a:spcBef>
              <a:spcAft>
                <a:spcPct val="0"/>
              </a:spcAft>
            </a:pPr>
            <a:r>
              <a:rPr lang="en-US" dirty="0">
                <a:solidFill>
                  <a:schemeClr val="tx1"/>
                </a:solidFill>
                <a:latin typeface="Times New Roman" pitchFamily="18" charset="0"/>
                <a:ea typeface="Calibri" pitchFamily="34" charset="0"/>
                <a:cs typeface="Times New Roman" pitchFamily="18" charset="0"/>
              </a:rPr>
              <a:t>. five-point star (pentagram): ’p’</a:t>
            </a:r>
          </a:p>
          <a:p>
            <a:pPr lvl="0" eaLnBrk="0" fontAlgn="base" hangingPunct="0">
              <a:spcBef>
                <a:spcPct val="0"/>
              </a:spcBef>
              <a:spcAft>
                <a:spcPct val="0"/>
              </a:spcAft>
            </a:pPr>
            <a:r>
              <a:rPr lang="en-US" dirty="0">
                <a:solidFill>
                  <a:schemeClr val="tx1"/>
                </a:solidFill>
                <a:latin typeface="Times New Roman" pitchFamily="18" charset="0"/>
                <a:ea typeface="Calibri" pitchFamily="34" charset="0"/>
                <a:cs typeface="Times New Roman" pitchFamily="18" charset="0"/>
              </a:rPr>
              <a:t>. six-point star (hexagram): ’h’</a:t>
            </a:r>
          </a:p>
          <a:p>
            <a:pPr lvl="0" eaLnBrk="0" fontAlgn="base" hangingPunct="0">
              <a:spcBef>
                <a:spcPct val="0"/>
              </a:spcBef>
              <a:spcAft>
                <a:spcPct val="0"/>
              </a:spcAft>
            </a:pPr>
            <a:r>
              <a:rPr lang="en-US" dirty="0">
                <a:solidFill>
                  <a:schemeClr val="tx1"/>
                </a:solidFill>
                <a:latin typeface="Times New Roman" pitchFamily="18" charset="0"/>
                <a:ea typeface="Calibri" pitchFamily="34" charset="0"/>
                <a:cs typeface="Times New Roman" pitchFamily="18" charset="0"/>
              </a:rPr>
              <a:t>. no marker (default</a:t>
            </a:r>
            <a:r>
              <a:rPr lang="en-US">
                <a:solidFill>
                  <a:schemeClr val="tx1"/>
                </a:solidFill>
                <a:latin typeface="Times New Roman" pitchFamily="18" charset="0"/>
                <a:ea typeface="Calibri" pitchFamily="34" charset="0"/>
                <a:cs typeface="Times New Roman" pitchFamily="18" charset="0"/>
              </a:rPr>
              <a:t>): None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1204</TotalTime>
  <Words>2074</Words>
  <Application>Microsoft Office PowerPoint</Application>
  <PresentationFormat>On-screen Show (4:3)</PresentationFormat>
  <Paragraphs>308</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functionality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Animation</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Subhashini</dc:creator>
  <cp:lastModifiedBy>Likhit Ganni</cp:lastModifiedBy>
  <cp:revision>27</cp:revision>
  <dcterms:created xsi:type="dcterms:W3CDTF">2020-08-03T08:36:09Z</dcterms:created>
  <dcterms:modified xsi:type="dcterms:W3CDTF">2022-10-17T09:35:10Z</dcterms:modified>
</cp:coreProperties>
</file>