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72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0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3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98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96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8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1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73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602E-C25E-476C-8EF9-79E0E8454486}" type="datetimeFigureOut">
              <a:rPr lang="en-IN" smtClean="0"/>
              <a:t>11-03-2020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88BB-7F03-4A9C-9351-490DA45A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87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 txBox="1">
            <a:spLocks/>
          </p:cNvSpPr>
          <p:nvPr/>
        </p:nvSpPr>
        <p:spPr>
          <a:xfrm>
            <a:off x="1072387" y="98762"/>
            <a:ext cx="9709219" cy="936795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9. </a:t>
            </a:r>
            <a:r>
              <a:rPr lang="en-IN" spc="-20" smtClean="0"/>
              <a:t>Electro</a:t>
            </a:r>
            <a:r>
              <a:rPr lang="en-IN" strike="sngStrike" spc="-20" smtClean="0"/>
              <a:t>-</a:t>
            </a:r>
            <a:r>
              <a:rPr lang="en-IN" spc="-20" smtClean="0"/>
              <a:t>Optic</a:t>
            </a:r>
            <a:r>
              <a:rPr lang="en-IN" spc="420" smtClean="0"/>
              <a:t> </a:t>
            </a:r>
            <a:r>
              <a:rPr lang="en-IN" spc="-25" smtClean="0"/>
              <a:t>Modulators</a:t>
            </a:r>
            <a:endParaRPr lang="en-IN" spc="-25" dirty="0"/>
          </a:p>
        </p:txBody>
      </p:sp>
      <p:sp>
        <p:nvSpPr>
          <p:cNvPr id="5" name="object 8"/>
          <p:cNvSpPr/>
          <p:nvPr/>
        </p:nvSpPr>
        <p:spPr>
          <a:xfrm>
            <a:off x="2329224" y="1679402"/>
            <a:ext cx="7920000" cy="2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5054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 txBox="1"/>
          <p:nvPr/>
        </p:nvSpPr>
        <p:spPr>
          <a:xfrm>
            <a:off x="1288473" y="119979"/>
            <a:ext cx="611325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000" b="1" spc="-2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sz="4000" b="1" spc="-7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Consumption</a:t>
            </a:r>
            <a:endParaRPr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2"/>
          <p:cNvSpPr/>
          <p:nvPr/>
        </p:nvSpPr>
        <p:spPr>
          <a:xfrm>
            <a:off x="2000390" y="815432"/>
            <a:ext cx="7560000" cy="57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821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/>
          <p:cNvSpPr/>
          <p:nvPr/>
        </p:nvSpPr>
        <p:spPr>
          <a:xfrm>
            <a:off x="1396538" y="482367"/>
            <a:ext cx="7596000" cy="59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66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2"/>
          <p:cNvSpPr/>
          <p:nvPr/>
        </p:nvSpPr>
        <p:spPr>
          <a:xfrm>
            <a:off x="2204314" y="1334707"/>
            <a:ext cx="7560000" cy="37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838007" y="0"/>
            <a:ext cx="229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Isolation</a:t>
            </a:r>
            <a:endParaRPr lang="en-IN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0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/>
          <p:nvPr/>
        </p:nvSpPr>
        <p:spPr>
          <a:xfrm>
            <a:off x="2076010" y="187590"/>
            <a:ext cx="8339837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1" spc="2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</a:t>
            </a:r>
            <a:r>
              <a:rPr sz="4000" b="1" strike="sng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4000" b="1" strike="no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</a:t>
            </a:r>
            <a:r>
              <a:rPr sz="4000" b="1" strike="noStrike" spc="-17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b="1" strike="no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endParaRPr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2076010" y="1060933"/>
            <a:ext cx="7200000" cy="50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22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/>
          <p:nvPr/>
        </p:nvSpPr>
        <p:spPr>
          <a:xfrm>
            <a:off x="2174055" y="1272070"/>
            <a:ext cx="7920000" cy="46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6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/>
          <p:nvPr/>
        </p:nvSpPr>
        <p:spPr>
          <a:xfrm>
            <a:off x="2160199" y="761451"/>
            <a:ext cx="7920000" cy="54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21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/>
          <p:cNvSpPr/>
          <p:nvPr/>
        </p:nvSpPr>
        <p:spPr>
          <a:xfrm>
            <a:off x="1661437" y="784399"/>
            <a:ext cx="8100000" cy="55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578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2804713" y="136005"/>
            <a:ext cx="6120000" cy="32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6"/>
          <p:cNvSpPr/>
          <p:nvPr/>
        </p:nvSpPr>
        <p:spPr>
          <a:xfrm>
            <a:off x="3067396" y="3376005"/>
            <a:ext cx="6480000" cy="324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8967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/>
          <p:nvPr/>
        </p:nvSpPr>
        <p:spPr>
          <a:xfrm>
            <a:off x="1608051" y="1334865"/>
            <a:ext cx="8136000" cy="39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087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 txBox="1"/>
          <p:nvPr/>
        </p:nvSpPr>
        <p:spPr>
          <a:xfrm>
            <a:off x="931025" y="162097"/>
            <a:ext cx="9661328" cy="5398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400" b="1" spc="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Single-Waveguide </a:t>
            </a:r>
            <a:r>
              <a:rPr sz="3400" b="1" spc="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Electro-Optic</a:t>
            </a:r>
            <a:r>
              <a:rPr sz="3400" b="1" spc="-24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400" b="1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Modulators</a:t>
            </a:r>
            <a:endParaRPr sz="3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4"/>
          <p:cNvSpPr/>
          <p:nvPr/>
        </p:nvSpPr>
        <p:spPr>
          <a:xfrm>
            <a:off x="1441239" y="1065357"/>
            <a:ext cx="8496000" cy="4022032"/>
          </a:xfrm>
          <a:prstGeom prst="rect">
            <a:avLst/>
          </a:prstGeom>
          <a:blipFill>
            <a:blip r:embed="rId2" cstate="print"/>
            <a:srcRect/>
            <a:stretch>
              <a:fillRect b="-11884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755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4"/>
          <p:cNvSpPr txBox="1"/>
          <p:nvPr/>
        </p:nvSpPr>
        <p:spPr>
          <a:xfrm>
            <a:off x="3596685" y="510678"/>
            <a:ext cx="3405504" cy="847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3850" marR="56515" lvl="1" indent="-323850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23850" algn="l"/>
              </a:tabLst>
            </a:pPr>
            <a:r>
              <a:rPr sz="1600" b="1" spc="5" dirty="0">
                <a:latin typeface="Times New Roman"/>
                <a:cs typeface="Times New Roman"/>
              </a:rPr>
              <a:t>Basic Operation Characteristics</a:t>
            </a:r>
            <a:r>
              <a:rPr sz="1600" b="1" spc="-16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of  </a:t>
            </a:r>
            <a:r>
              <a:rPr sz="1600" b="1" dirty="0">
                <a:latin typeface="Times New Roman"/>
                <a:cs typeface="Times New Roman"/>
              </a:rPr>
              <a:t>Switches </a:t>
            </a:r>
            <a:r>
              <a:rPr sz="1600" b="1" spc="15" dirty="0">
                <a:latin typeface="Times New Roman"/>
                <a:cs typeface="Times New Roman"/>
              </a:rPr>
              <a:t>and</a:t>
            </a:r>
            <a:r>
              <a:rPr sz="1600" b="1" spc="-150" dirty="0">
                <a:latin typeface="Times New Roman"/>
                <a:cs typeface="Times New Roman"/>
              </a:rPr>
              <a:t> </a:t>
            </a:r>
            <a:r>
              <a:rPr sz="1600" b="1" spc="10" dirty="0">
                <a:latin typeface="Times New Roman"/>
                <a:cs typeface="Times New Roman"/>
              </a:rPr>
              <a:t>Modulators</a:t>
            </a:r>
            <a:endParaRPr sz="1600" dirty="0">
              <a:latin typeface="Times New Roman"/>
              <a:cs typeface="Times New Roman"/>
            </a:endParaRPr>
          </a:p>
          <a:p>
            <a:pPr marL="451484" lvl="2" indent="-415290">
              <a:lnSpc>
                <a:spcPct val="100000"/>
              </a:lnSpc>
              <a:spcBef>
                <a:spcPts val="919"/>
              </a:spcBef>
              <a:buAutoNum type="arabicPeriod"/>
              <a:tabLst>
                <a:tab pos="452120" algn="l"/>
              </a:tabLst>
            </a:pPr>
            <a:r>
              <a:rPr sz="1400" b="1" spc="-5" dirty="0">
                <a:latin typeface="Times New Roman"/>
                <a:cs typeface="Times New Roman"/>
              </a:rPr>
              <a:t>Modulation Depth </a:t>
            </a:r>
            <a:r>
              <a:rPr sz="1400" b="1" spc="-10" dirty="0">
                <a:latin typeface="Times New Roman"/>
                <a:cs typeface="Times New Roman"/>
              </a:rPr>
              <a:t>(Modulation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Index)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5" name="object 15"/>
          <p:cNvSpPr/>
          <p:nvPr/>
        </p:nvSpPr>
        <p:spPr>
          <a:xfrm>
            <a:off x="2142624" y="1779706"/>
            <a:ext cx="8280000" cy="36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87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/>
          <p:cNvSpPr txBox="1"/>
          <p:nvPr/>
        </p:nvSpPr>
        <p:spPr>
          <a:xfrm>
            <a:off x="3624350" y="0"/>
            <a:ext cx="4660448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sz="3600" b="1" spc="14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0"/>
          <p:cNvSpPr/>
          <p:nvPr/>
        </p:nvSpPr>
        <p:spPr>
          <a:xfrm>
            <a:off x="1500826" y="820157"/>
            <a:ext cx="8280000" cy="52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765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2262122" y="388637"/>
            <a:ext cx="7920000" cy="61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873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/>
          <p:nvPr/>
        </p:nvSpPr>
        <p:spPr>
          <a:xfrm>
            <a:off x="2523258" y="725091"/>
            <a:ext cx="7560000" cy="45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871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/>
          <p:nvPr/>
        </p:nvSpPr>
        <p:spPr>
          <a:xfrm>
            <a:off x="1847190" y="1261663"/>
            <a:ext cx="7200000" cy="32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175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 txBox="1"/>
          <p:nvPr/>
        </p:nvSpPr>
        <p:spPr>
          <a:xfrm>
            <a:off x="2535383" y="0"/>
            <a:ext cx="6142238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Polarization</a:t>
            </a:r>
            <a:r>
              <a:rPr sz="3600" b="1" spc="21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6"/>
          <p:cNvSpPr/>
          <p:nvPr/>
        </p:nvSpPr>
        <p:spPr>
          <a:xfrm>
            <a:off x="2366502" y="750966"/>
            <a:ext cx="6480000" cy="57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519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2123346" y="734519"/>
            <a:ext cx="7416000" cy="2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62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2532491" y="657560"/>
            <a:ext cx="7416000" cy="39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03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/>
          <p:nvPr/>
        </p:nvSpPr>
        <p:spPr>
          <a:xfrm>
            <a:off x="1883325" y="1388868"/>
            <a:ext cx="8280000" cy="21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1572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 txBox="1"/>
          <p:nvPr/>
        </p:nvSpPr>
        <p:spPr>
          <a:xfrm>
            <a:off x="3466408" y="0"/>
            <a:ext cx="4822939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</a:t>
            </a:r>
            <a:r>
              <a:rPr sz="3600" b="1" spc="16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5"/>
          <p:cNvSpPr/>
          <p:nvPr/>
        </p:nvSpPr>
        <p:spPr>
          <a:xfrm>
            <a:off x="1542700" y="1405811"/>
            <a:ext cx="7668000" cy="30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408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1904721" y="464080"/>
            <a:ext cx="8496000" cy="6120000"/>
            <a:chOff x="682751" y="405892"/>
            <a:chExt cx="4255008" cy="3163823"/>
          </a:xfrm>
        </p:grpSpPr>
        <p:sp>
          <p:nvSpPr>
            <p:cNvPr id="3" name="object 5"/>
            <p:cNvSpPr/>
            <p:nvPr/>
          </p:nvSpPr>
          <p:spPr>
            <a:xfrm>
              <a:off x="725423" y="405892"/>
              <a:ext cx="4126991" cy="19751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6"/>
            <p:cNvSpPr/>
            <p:nvPr/>
          </p:nvSpPr>
          <p:spPr>
            <a:xfrm>
              <a:off x="682751" y="2362707"/>
              <a:ext cx="4255008" cy="12070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21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9"/>
          <p:cNvSpPr/>
          <p:nvPr/>
        </p:nvSpPr>
        <p:spPr>
          <a:xfrm>
            <a:off x="1994256" y="788854"/>
            <a:ext cx="8640000" cy="54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253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/>
          <p:nvPr/>
        </p:nvSpPr>
        <p:spPr>
          <a:xfrm>
            <a:off x="2158537" y="464635"/>
            <a:ext cx="7488000" cy="25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0"/>
          <p:cNvSpPr/>
          <p:nvPr/>
        </p:nvSpPr>
        <p:spPr>
          <a:xfrm>
            <a:off x="2508719" y="3443754"/>
            <a:ext cx="6552000" cy="21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9859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/>
          <p:nvPr/>
        </p:nvSpPr>
        <p:spPr>
          <a:xfrm>
            <a:off x="2466982" y="551337"/>
            <a:ext cx="8424000" cy="504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47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8"/>
          <p:cNvSpPr txBox="1"/>
          <p:nvPr/>
        </p:nvSpPr>
        <p:spPr>
          <a:xfrm>
            <a:off x="2103120" y="58465"/>
            <a:ext cx="6865445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Electro-Absorption</a:t>
            </a:r>
            <a:r>
              <a:rPr sz="3600" b="1" spc="25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Modulation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0"/>
          <p:cNvSpPr/>
          <p:nvPr/>
        </p:nvSpPr>
        <p:spPr>
          <a:xfrm>
            <a:off x="1622210" y="1293861"/>
            <a:ext cx="8146800" cy="36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4818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/>
          <p:cNvSpPr/>
          <p:nvPr/>
        </p:nvSpPr>
        <p:spPr>
          <a:xfrm>
            <a:off x="7791241" y="1284268"/>
            <a:ext cx="3780000" cy="28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83288" y="336617"/>
            <a:ext cx="4183520" cy="6120000"/>
          </a:xfrm>
          <a:prstGeom prst="rect">
            <a:avLst/>
          </a:prstGeom>
          <a:blipFill>
            <a:blip r:embed="rId3" cstate="print"/>
            <a:srcRect/>
            <a:stretch>
              <a:fillRect r="-2563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230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/>
          <p:nvPr/>
        </p:nvSpPr>
        <p:spPr>
          <a:xfrm>
            <a:off x="1178744" y="676887"/>
            <a:ext cx="8640000" cy="576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97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/>
          <p:nvPr/>
        </p:nvSpPr>
        <p:spPr>
          <a:xfrm>
            <a:off x="2143355" y="1298677"/>
            <a:ext cx="8352000" cy="46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1613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464032" y="1420408"/>
            <a:ext cx="8812800" cy="3459163"/>
            <a:chOff x="3267896" y="1794480"/>
            <a:chExt cx="4407521" cy="1928247"/>
          </a:xfrm>
        </p:grpSpPr>
        <p:sp>
          <p:nvSpPr>
            <p:cNvPr id="2" name="object 15"/>
            <p:cNvSpPr/>
            <p:nvPr/>
          </p:nvSpPr>
          <p:spPr>
            <a:xfrm>
              <a:off x="3267896" y="1794480"/>
              <a:ext cx="3541890" cy="1928247"/>
            </a:xfrm>
            <a:prstGeom prst="rect">
              <a:avLst/>
            </a:prstGeom>
            <a:blipFill>
              <a:blip r:embed="rId2" cstate="print"/>
              <a:srcRect/>
              <a:stretch>
                <a:fillRect b="-8234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16"/>
            <p:cNvSpPr/>
            <p:nvPr/>
          </p:nvSpPr>
          <p:spPr>
            <a:xfrm>
              <a:off x="6511082" y="1797442"/>
              <a:ext cx="1164335" cy="231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7"/>
            <p:cNvSpPr/>
            <p:nvPr/>
          </p:nvSpPr>
          <p:spPr>
            <a:xfrm>
              <a:off x="6620810" y="2541153"/>
              <a:ext cx="780288" cy="2621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8"/>
            <p:cNvSpPr/>
            <p:nvPr/>
          </p:nvSpPr>
          <p:spPr>
            <a:xfrm>
              <a:off x="6035594" y="2882530"/>
              <a:ext cx="1085087" cy="2316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9"/>
            <p:cNvSpPr/>
            <p:nvPr/>
          </p:nvSpPr>
          <p:spPr>
            <a:xfrm>
              <a:off x="5584491" y="2431426"/>
              <a:ext cx="372110" cy="530860"/>
            </a:xfrm>
            <a:custGeom>
              <a:avLst/>
              <a:gdLst/>
              <a:ahLst/>
              <a:cxnLst/>
              <a:rect l="l" t="t" r="r" b="b"/>
              <a:pathLst>
                <a:path w="372109" h="530860">
                  <a:moveTo>
                    <a:pt x="23690" y="32115"/>
                  </a:moveTo>
                  <a:lnTo>
                    <a:pt x="16481" y="36440"/>
                  </a:lnTo>
                  <a:lnTo>
                    <a:pt x="371856" y="530351"/>
                  </a:lnTo>
                  <a:lnTo>
                    <a:pt x="23690" y="32115"/>
                  </a:lnTo>
                  <a:close/>
                </a:path>
                <a:path w="372109" h="530860">
                  <a:moveTo>
                    <a:pt x="0" y="0"/>
                  </a:moveTo>
                  <a:lnTo>
                    <a:pt x="6096" y="42671"/>
                  </a:lnTo>
                  <a:lnTo>
                    <a:pt x="16481" y="36440"/>
                  </a:lnTo>
                  <a:lnTo>
                    <a:pt x="12192" y="30479"/>
                  </a:lnTo>
                  <a:lnTo>
                    <a:pt x="12192" y="24383"/>
                  </a:lnTo>
                  <a:lnTo>
                    <a:pt x="36575" y="24383"/>
                  </a:lnTo>
                  <a:lnTo>
                    <a:pt x="0" y="0"/>
                  </a:lnTo>
                  <a:close/>
                </a:path>
                <a:path w="372109" h="530860">
                  <a:moveTo>
                    <a:pt x="18288" y="24383"/>
                  </a:moveTo>
                  <a:lnTo>
                    <a:pt x="12192" y="24383"/>
                  </a:lnTo>
                  <a:lnTo>
                    <a:pt x="12192" y="30479"/>
                  </a:lnTo>
                  <a:lnTo>
                    <a:pt x="16481" y="36440"/>
                  </a:lnTo>
                  <a:lnTo>
                    <a:pt x="23690" y="32115"/>
                  </a:lnTo>
                  <a:lnTo>
                    <a:pt x="18288" y="24383"/>
                  </a:lnTo>
                  <a:close/>
                </a:path>
                <a:path w="372109" h="530860">
                  <a:moveTo>
                    <a:pt x="36575" y="24383"/>
                  </a:moveTo>
                  <a:lnTo>
                    <a:pt x="18288" y="24383"/>
                  </a:lnTo>
                  <a:lnTo>
                    <a:pt x="23690" y="32115"/>
                  </a:lnTo>
                  <a:lnTo>
                    <a:pt x="36575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3801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2626200" y="976480"/>
            <a:ext cx="5083200" cy="449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9122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/>
          <p:nvPr/>
        </p:nvSpPr>
        <p:spPr>
          <a:xfrm>
            <a:off x="2921637" y="1951286"/>
            <a:ext cx="69840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1870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/>
          <p:nvPr/>
        </p:nvSpPr>
        <p:spPr>
          <a:xfrm>
            <a:off x="2475069" y="1024521"/>
            <a:ext cx="6703200" cy="327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267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2"/>
          <p:cNvSpPr/>
          <p:nvPr/>
        </p:nvSpPr>
        <p:spPr>
          <a:xfrm>
            <a:off x="1976213" y="1347255"/>
            <a:ext cx="7920000" cy="43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958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5"/>
          <p:cNvSpPr txBox="1"/>
          <p:nvPr/>
        </p:nvSpPr>
        <p:spPr>
          <a:xfrm>
            <a:off x="124691" y="69549"/>
            <a:ext cx="11621193" cy="5753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58750" marR="5080" indent="-146685">
              <a:lnSpc>
                <a:spcPct val="102499"/>
              </a:lnSpc>
              <a:spcBef>
                <a:spcPts val="80"/>
              </a:spcBef>
            </a:pPr>
            <a:r>
              <a:rPr sz="3600" b="1" spc="1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</a:t>
            </a:r>
            <a:r>
              <a:rPr sz="3600" b="1" strike="sngStrike" spc="1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b="1" strike="noStrike" spc="1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</a:t>
            </a:r>
            <a:r>
              <a:rPr sz="3600" b="1" strike="noStrike" spc="-204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trike="noStrike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Waveguide  </a:t>
            </a:r>
            <a:r>
              <a:rPr sz="3600" b="1" strike="no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</a:t>
            </a:r>
            <a:r>
              <a:rPr sz="3600" b="1" strike="sng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600" b="1" strike="no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</a:t>
            </a:r>
            <a:r>
              <a:rPr sz="3600" b="1" strike="noStrike" spc="-7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trike="noStrike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Modulators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7"/>
          <p:cNvSpPr/>
          <p:nvPr/>
        </p:nvSpPr>
        <p:spPr>
          <a:xfrm>
            <a:off x="2226215" y="930469"/>
            <a:ext cx="6028323" cy="5256000"/>
          </a:xfrm>
          <a:prstGeom prst="rect">
            <a:avLst/>
          </a:prstGeom>
          <a:blipFill>
            <a:blip r:embed="rId2" cstate="print"/>
            <a:srcRect/>
            <a:stretch>
              <a:fillRect r="-2039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73688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3035299" y="112222"/>
            <a:ext cx="4512657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1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 </a:t>
            </a:r>
            <a:r>
              <a:rPr sz="36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3600" b="1" spc="-7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1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7"/>
          <p:cNvSpPr/>
          <p:nvPr/>
        </p:nvSpPr>
        <p:spPr>
          <a:xfrm>
            <a:off x="4005626" y="1602925"/>
            <a:ext cx="4824000" cy="24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8"/>
          <p:cNvSpPr/>
          <p:nvPr/>
        </p:nvSpPr>
        <p:spPr>
          <a:xfrm>
            <a:off x="4216365" y="4793921"/>
            <a:ext cx="4752000" cy="36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0"/>
          <p:cNvSpPr txBox="1"/>
          <p:nvPr/>
        </p:nvSpPr>
        <p:spPr>
          <a:xfrm>
            <a:off x="936099" y="1160496"/>
            <a:ext cx="4535043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b="1" spc="-3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Coupling</a:t>
            </a:r>
            <a:r>
              <a:rPr sz="2800" b="1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5" dirty="0">
                <a:latin typeface="Arial" panose="020B0604020202020204" pitchFamily="34" charset="0"/>
                <a:cs typeface="Arial" panose="020B0604020202020204" pitchFamily="34" charset="0"/>
              </a:rPr>
              <a:t>Equations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12"/>
          <p:cNvSpPr txBox="1"/>
          <p:nvPr/>
        </p:nvSpPr>
        <p:spPr>
          <a:xfrm>
            <a:off x="1014153" y="4020301"/>
            <a:ext cx="3793478" cy="39626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b="1" spc="-5" dirty="0"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  <a:r>
              <a:rPr sz="2500" b="1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b="1" spc="-5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749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/>
          <p:nvPr/>
        </p:nvSpPr>
        <p:spPr>
          <a:xfrm>
            <a:off x="1464158" y="1406525"/>
            <a:ext cx="8568000" cy="10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5"/>
          <p:cNvSpPr/>
          <p:nvPr/>
        </p:nvSpPr>
        <p:spPr>
          <a:xfrm>
            <a:off x="1584445" y="3192605"/>
            <a:ext cx="7488000" cy="96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7"/>
          <p:cNvSpPr txBox="1"/>
          <p:nvPr/>
        </p:nvSpPr>
        <p:spPr>
          <a:xfrm>
            <a:off x="1260266" y="1064706"/>
            <a:ext cx="1131594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lu</a:t>
            </a:r>
            <a:r>
              <a:rPr b="1" spc="5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b="1" spc="-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b="1" spc="-3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b="1" spc="35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18"/>
          <p:cNvSpPr/>
          <p:nvPr/>
        </p:nvSpPr>
        <p:spPr>
          <a:xfrm>
            <a:off x="2391860" y="4879693"/>
            <a:ext cx="1944000" cy="360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19"/>
          <p:cNvSpPr/>
          <p:nvPr/>
        </p:nvSpPr>
        <p:spPr>
          <a:xfrm>
            <a:off x="5158179" y="4827059"/>
            <a:ext cx="2880000" cy="10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1"/>
          <p:cNvSpPr txBox="1"/>
          <p:nvPr/>
        </p:nvSpPr>
        <p:spPr>
          <a:xfrm>
            <a:off x="1342828" y="4269692"/>
            <a:ext cx="943171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Arial" panose="020B0604020202020204" pitchFamily="34" charset="0"/>
                <a:cs typeface="Arial" panose="020B0604020202020204" pitchFamily="34" charset="0"/>
              </a:rPr>
              <a:t>wh</a:t>
            </a:r>
            <a:r>
              <a:rPr b="1" spc="4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b="1" spc="-5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34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9"/>
          <p:cNvSpPr txBox="1"/>
          <p:nvPr/>
        </p:nvSpPr>
        <p:spPr>
          <a:xfrm>
            <a:off x="722098" y="164986"/>
            <a:ext cx="2794186" cy="4732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</a:t>
            </a:r>
            <a:r>
              <a:rPr sz="3000" b="1" spc="1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0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endParaRPr sz="3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6"/>
          <p:cNvSpPr/>
          <p:nvPr/>
        </p:nvSpPr>
        <p:spPr>
          <a:xfrm>
            <a:off x="3026385" y="986835"/>
            <a:ext cx="8020800" cy="105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3026385" y="1793975"/>
            <a:ext cx="5119200" cy="103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3"/>
          <p:cNvSpPr/>
          <p:nvPr/>
        </p:nvSpPr>
        <p:spPr>
          <a:xfrm>
            <a:off x="2519911" y="2877903"/>
            <a:ext cx="7704000" cy="33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8142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2"/>
          <p:cNvSpPr/>
          <p:nvPr/>
        </p:nvSpPr>
        <p:spPr>
          <a:xfrm>
            <a:off x="1952935" y="305031"/>
            <a:ext cx="6912000" cy="619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7363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659018" y="831439"/>
            <a:ext cx="11268000" cy="453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96174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/>
        </p:nvSpPr>
        <p:spPr>
          <a:xfrm>
            <a:off x="1625092" y="119888"/>
            <a:ext cx="9686375" cy="44896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40"/>
              </a:spcBef>
            </a:pPr>
            <a:r>
              <a:rPr sz="2800" b="1" spc="-1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</a:t>
            </a:r>
            <a:r>
              <a:rPr sz="28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Characteristics </a:t>
            </a:r>
            <a:r>
              <a:rPr sz="2800" b="1" spc="-3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 </a:t>
            </a:r>
            <a:r>
              <a:rPr sz="28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Dual-Channel</a:t>
            </a:r>
            <a:r>
              <a:rPr sz="2800" b="1" spc="1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Modulators</a:t>
            </a:r>
            <a:endParaRPr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10"/>
          <p:cNvGrpSpPr/>
          <p:nvPr/>
        </p:nvGrpSpPr>
        <p:grpSpPr>
          <a:xfrm>
            <a:off x="2540761" y="830965"/>
            <a:ext cx="6895514" cy="5399908"/>
            <a:chOff x="932094" y="4463166"/>
            <a:chExt cx="3437746" cy="2692989"/>
          </a:xfrm>
        </p:grpSpPr>
        <p:sp>
          <p:nvSpPr>
            <p:cNvPr id="4" name="object 11"/>
            <p:cNvSpPr/>
            <p:nvPr/>
          </p:nvSpPr>
          <p:spPr>
            <a:xfrm>
              <a:off x="932094" y="5895913"/>
              <a:ext cx="3317359" cy="1260242"/>
            </a:xfrm>
            <a:prstGeom prst="rect">
              <a:avLst/>
            </a:prstGeom>
            <a:blipFill>
              <a:blip r:embed="rId2" cstate="print"/>
              <a:srcRect/>
              <a:stretch>
                <a:fillRect r="-14686"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2"/>
            <p:cNvSpPr/>
            <p:nvPr/>
          </p:nvSpPr>
          <p:spPr>
            <a:xfrm>
              <a:off x="955370" y="4463166"/>
              <a:ext cx="3414470" cy="14142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2865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/>
          <p:cNvSpPr/>
          <p:nvPr/>
        </p:nvSpPr>
        <p:spPr>
          <a:xfrm>
            <a:off x="3960233" y="156633"/>
            <a:ext cx="4536000" cy="73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7"/>
          <p:cNvSpPr/>
          <p:nvPr/>
        </p:nvSpPr>
        <p:spPr>
          <a:xfrm>
            <a:off x="2878299" y="1024161"/>
            <a:ext cx="5904000" cy="5194453"/>
          </a:xfrm>
          <a:prstGeom prst="rect">
            <a:avLst/>
          </a:prstGeom>
          <a:blipFill>
            <a:blip r:embed="rId3" cstate="print"/>
            <a:srcRect/>
            <a:stretch>
              <a:fillRect t="2" b="-5345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58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2350284" y="696284"/>
            <a:ext cx="7776000" cy="54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0936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2587604" y="1045896"/>
            <a:ext cx="8208000" cy="475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36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/>
          <p:cNvSpPr/>
          <p:nvPr/>
        </p:nvSpPr>
        <p:spPr>
          <a:xfrm>
            <a:off x="1516240" y="133004"/>
            <a:ext cx="8280000" cy="61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95043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/>
          <p:nvPr/>
        </p:nvSpPr>
        <p:spPr>
          <a:xfrm>
            <a:off x="2808159" y="2030410"/>
            <a:ext cx="6192000" cy="331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7062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/>
          <p:nvPr/>
        </p:nvSpPr>
        <p:spPr>
          <a:xfrm>
            <a:off x="2590245" y="1067029"/>
            <a:ext cx="7236000" cy="167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2"/>
          <p:cNvSpPr/>
          <p:nvPr/>
        </p:nvSpPr>
        <p:spPr>
          <a:xfrm>
            <a:off x="2996397" y="2979496"/>
            <a:ext cx="4086047" cy="3240000"/>
          </a:xfrm>
          <a:prstGeom prst="rect">
            <a:avLst/>
          </a:prstGeom>
          <a:blipFill>
            <a:blip r:embed="rId3" cstate="print"/>
            <a:srcRect/>
            <a:stretch>
              <a:fillRect r="-1806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5419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/>
          <p:cNvSpPr/>
          <p:nvPr/>
        </p:nvSpPr>
        <p:spPr>
          <a:xfrm>
            <a:off x="1996716" y="631767"/>
            <a:ext cx="8280000" cy="612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250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2164701" y="1513670"/>
            <a:ext cx="8496000" cy="4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302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/>
          <p:cNvSpPr/>
          <p:nvPr/>
        </p:nvSpPr>
        <p:spPr>
          <a:xfrm>
            <a:off x="2387868" y="378000"/>
            <a:ext cx="7740000" cy="64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697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/>
          <p:nvPr/>
        </p:nvSpPr>
        <p:spPr>
          <a:xfrm>
            <a:off x="2740975" y="261215"/>
            <a:ext cx="7300800" cy="20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3"/>
          <p:cNvSpPr/>
          <p:nvPr/>
        </p:nvSpPr>
        <p:spPr>
          <a:xfrm>
            <a:off x="2682058" y="2349215"/>
            <a:ext cx="7276589" cy="4320000"/>
          </a:xfrm>
          <a:prstGeom prst="rect">
            <a:avLst/>
          </a:prstGeom>
          <a:blipFill>
            <a:blip r:embed="rId3" cstate="print"/>
            <a:srcRect/>
            <a:stretch>
              <a:fillRect r="-1379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21658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/>
          <p:cNvSpPr/>
          <p:nvPr/>
        </p:nvSpPr>
        <p:spPr>
          <a:xfrm>
            <a:off x="2329437" y="1509821"/>
            <a:ext cx="8352000" cy="41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9065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 txBox="1"/>
          <p:nvPr/>
        </p:nvSpPr>
        <p:spPr>
          <a:xfrm>
            <a:off x="1666471" y="114992"/>
            <a:ext cx="10220729" cy="51321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73025">
              <a:lnSpc>
                <a:spcPct val="102499"/>
              </a:lnSpc>
              <a:spcBef>
                <a:spcPts val="85"/>
              </a:spcBef>
            </a:pPr>
            <a:r>
              <a:rPr sz="3200" b="1" spc="2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</a:t>
            </a:r>
            <a:r>
              <a:rPr sz="3200" b="1" strike="sngStrike" spc="2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b="1" strike="noStrike" spc="2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Zehnder </a:t>
            </a:r>
            <a:r>
              <a:rPr sz="3200" b="1" strike="noStrike" spc="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 </a:t>
            </a:r>
            <a:r>
              <a:rPr sz="3200" b="1" strike="no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</a:t>
            </a:r>
            <a:r>
              <a:rPr sz="3200" b="1" strike="sng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3200" b="1" strike="noStrike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</a:t>
            </a:r>
            <a:r>
              <a:rPr sz="3200" b="1" strike="noStrike" spc="-9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strike="noStrike" spc="1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Modulators</a:t>
            </a:r>
            <a:endParaRPr sz="32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8"/>
          <p:cNvSpPr/>
          <p:nvPr/>
        </p:nvSpPr>
        <p:spPr>
          <a:xfrm>
            <a:off x="1549868" y="1027239"/>
            <a:ext cx="7632000" cy="46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160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/>
          <p:nvPr/>
        </p:nvSpPr>
        <p:spPr>
          <a:xfrm>
            <a:off x="2088710" y="349365"/>
            <a:ext cx="8092800" cy="5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95434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5"/>
          <p:cNvSpPr/>
          <p:nvPr/>
        </p:nvSpPr>
        <p:spPr>
          <a:xfrm>
            <a:off x="2467216" y="542774"/>
            <a:ext cx="5976000" cy="7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6"/>
          <p:cNvSpPr/>
          <p:nvPr/>
        </p:nvSpPr>
        <p:spPr>
          <a:xfrm>
            <a:off x="2294471" y="2040914"/>
            <a:ext cx="6982533" cy="3924000"/>
          </a:xfrm>
          <a:prstGeom prst="rect">
            <a:avLst/>
          </a:prstGeom>
          <a:blipFill>
            <a:blip r:embed="rId3" cstate="print"/>
            <a:srcRect/>
            <a:stretch>
              <a:fillRect r="-17550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478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/>
          <p:cNvSpPr/>
          <p:nvPr/>
        </p:nvSpPr>
        <p:spPr>
          <a:xfrm>
            <a:off x="1901276" y="510450"/>
            <a:ext cx="6840000" cy="37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30491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/>
          <p:nvPr/>
        </p:nvSpPr>
        <p:spPr>
          <a:xfrm>
            <a:off x="3281864" y="1245020"/>
            <a:ext cx="5832000" cy="4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92470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2955350" y="255835"/>
            <a:ext cx="6192000" cy="62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897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/>
          <p:nvPr/>
        </p:nvSpPr>
        <p:spPr>
          <a:xfrm>
            <a:off x="3298667" y="1086449"/>
            <a:ext cx="5400000" cy="496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6799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5"/>
          <p:cNvSpPr txBox="1"/>
          <p:nvPr/>
        </p:nvSpPr>
        <p:spPr>
          <a:xfrm>
            <a:off x="307572" y="181494"/>
            <a:ext cx="12266814" cy="8399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5904" marR="20320" indent="286385" algn="ctr">
              <a:lnSpc>
                <a:spcPct val="102499"/>
              </a:lnSpc>
              <a:spcBef>
                <a:spcPts val="85"/>
              </a:spcBef>
            </a:pPr>
            <a:r>
              <a:rPr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Electro</a:t>
            </a:r>
            <a:r>
              <a:rPr sz="2800" b="1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800" b="1" strike="noStrike" dirty="0" smtClean="0">
                <a:latin typeface="Arial" panose="020B0604020202020204" pitchFamily="34" charset="0"/>
                <a:cs typeface="Arial" panose="020B0604020202020204" pitchFamily="34" charset="0"/>
              </a:rPr>
              <a:t>Optic </a:t>
            </a:r>
            <a:r>
              <a:rPr sz="2800" b="1" strike="noStrike" spc="10" dirty="0">
                <a:latin typeface="Arial" panose="020B0604020202020204" pitchFamily="34" charset="0"/>
                <a:cs typeface="Arial" panose="020B0604020202020204" pitchFamily="34" charset="0"/>
              </a:rPr>
              <a:t>Modulators  Employing </a:t>
            </a:r>
            <a:r>
              <a:rPr sz="2800" b="1" strike="noStrike" spc="5" dirty="0">
                <a:latin typeface="Arial" panose="020B0604020202020204" pitchFamily="34" charset="0"/>
                <a:cs typeface="Arial" panose="020B0604020202020204" pitchFamily="34" charset="0"/>
              </a:rPr>
              <a:t>Reflection </a:t>
            </a:r>
            <a:r>
              <a:rPr sz="2800" b="1" strike="noStrike" spc="15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800" b="1" strike="noStrike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1" strike="noStrike" spc="5" dirty="0" smtClean="0">
                <a:latin typeface="Arial" panose="020B0604020202020204" pitchFamily="34" charset="0"/>
                <a:cs typeface="Arial" panose="020B0604020202020204" pitchFamily="34" charset="0"/>
              </a:rPr>
              <a:t>Diffraction</a:t>
            </a:r>
            <a:endParaRPr lang="en-IN" sz="2800" b="1" spc="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5904" marR="20320" indent="286385" algn="ctr">
              <a:lnSpc>
                <a:spcPct val="102499"/>
              </a:lnSpc>
              <a:spcBef>
                <a:spcPts val="85"/>
              </a:spcBef>
            </a:pPr>
            <a:r>
              <a:rPr sz="2400" b="1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Bragg-Effect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Electro-Optic</a:t>
            </a:r>
            <a:r>
              <a:rPr sz="2400" b="1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5" dirty="0">
                <a:latin typeface="Arial" panose="020B0604020202020204" pitchFamily="34" charset="0"/>
                <a:cs typeface="Arial" panose="020B0604020202020204" pitchFamily="34" charset="0"/>
              </a:rPr>
              <a:t>Modulators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6"/>
          <p:cNvSpPr/>
          <p:nvPr/>
        </p:nvSpPr>
        <p:spPr>
          <a:xfrm>
            <a:off x="1979522" y="1733986"/>
            <a:ext cx="8172000" cy="388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1091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9"/>
          <p:cNvSpPr/>
          <p:nvPr/>
        </p:nvSpPr>
        <p:spPr>
          <a:xfrm>
            <a:off x="1942407" y="571592"/>
            <a:ext cx="8424000" cy="586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6457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/>
          <p:cNvSpPr/>
          <p:nvPr/>
        </p:nvSpPr>
        <p:spPr>
          <a:xfrm>
            <a:off x="1541297" y="364327"/>
            <a:ext cx="8229600" cy="626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46500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/>
          <p:nvPr/>
        </p:nvSpPr>
        <p:spPr>
          <a:xfrm>
            <a:off x="2769990" y="0"/>
            <a:ext cx="7632000" cy="676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0069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2"/>
          <p:cNvSpPr/>
          <p:nvPr/>
        </p:nvSpPr>
        <p:spPr>
          <a:xfrm>
            <a:off x="2520147" y="934884"/>
            <a:ext cx="6648792" cy="3816000"/>
          </a:xfrm>
          <a:prstGeom prst="rect">
            <a:avLst/>
          </a:prstGeom>
          <a:blipFill>
            <a:blip r:embed="rId2" cstate="print"/>
            <a:srcRect/>
            <a:stretch>
              <a:fillRect r="-20202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3024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6"/>
          <p:cNvSpPr txBox="1"/>
          <p:nvPr/>
        </p:nvSpPr>
        <p:spPr>
          <a:xfrm>
            <a:off x="2743200" y="75802"/>
            <a:ext cx="8021782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Electro-Optic </a:t>
            </a:r>
            <a:r>
              <a:rPr sz="3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Reflection</a:t>
            </a:r>
            <a:r>
              <a:rPr sz="3600" b="1" spc="3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2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Modulators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9"/>
          <p:cNvSpPr/>
          <p:nvPr/>
        </p:nvSpPr>
        <p:spPr>
          <a:xfrm>
            <a:off x="2519311" y="789939"/>
            <a:ext cx="6948000" cy="18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18"/>
          <p:cNvSpPr/>
          <p:nvPr/>
        </p:nvSpPr>
        <p:spPr>
          <a:xfrm>
            <a:off x="2519311" y="2887134"/>
            <a:ext cx="7416000" cy="3854487"/>
          </a:xfrm>
          <a:prstGeom prst="rect">
            <a:avLst/>
          </a:prstGeom>
          <a:blipFill>
            <a:blip r:embed="rId3" cstate="print"/>
            <a:srcRect/>
            <a:stretch>
              <a:fillRect b="-12076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276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/>
          <p:nvPr/>
        </p:nvSpPr>
        <p:spPr>
          <a:xfrm>
            <a:off x="1960665" y="1000334"/>
            <a:ext cx="8316000" cy="403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360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0"/>
          <p:cNvSpPr/>
          <p:nvPr/>
        </p:nvSpPr>
        <p:spPr>
          <a:xfrm>
            <a:off x="1821989" y="728735"/>
            <a:ext cx="7560000" cy="468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2560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/>
          <p:cNvSpPr/>
          <p:nvPr/>
        </p:nvSpPr>
        <p:spPr>
          <a:xfrm>
            <a:off x="2612965" y="204722"/>
            <a:ext cx="7632000" cy="55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0706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/>
          <p:nvPr/>
        </p:nvSpPr>
        <p:spPr>
          <a:xfrm>
            <a:off x="2719246" y="1194430"/>
            <a:ext cx="7848000" cy="370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99043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2481484" y="336146"/>
            <a:ext cx="7776000" cy="54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7682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173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8634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2035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708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22205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47451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56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/>
          <p:cNvSpPr txBox="1"/>
          <p:nvPr/>
        </p:nvSpPr>
        <p:spPr>
          <a:xfrm>
            <a:off x="1490171" y="113284"/>
            <a:ext cx="373853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Bandwidth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16"/>
          <p:cNvSpPr/>
          <p:nvPr/>
        </p:nvSpPr>
        <p:spPr>
          <a:xfrm>
            <a:off x="2134053" y="531530"/>
            <a:ext cx="7740000" cy="59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24133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28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/>
          <p:cNvSpPr txBox="1"/>
          <p:nvPr/>
        </p:nvSpPr>
        <p:spPr>
          <a:xfrm>
            <a:off x="2663997" y="331678"/>
            <a:ext cx="3296228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00" b="1" spc="-2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</a:t>
            </a:r>
            <a:r>
              <a:rPr sz="3600" b="1" spc="-75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b="1" spc="-2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7"/>
          <p:cNvSpPr/>
          <p:nvPr/>
        </p:nvSpPr>
        <p:spPr>
          <a:xfrm>
            <a:off x="2238894" y="1228297"/>
            <a:ext cx="7920000" cy="360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894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74</Words>
  <Application>Microsoft Office PowerPoint</Application>
  <PresentationFormat>Widescreen</PresentationFormat>
  <Paragraphs>25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2020-03-11T12:49:23Z</dcterms:created>
  <dcterms:modified xsi:type="dcterms:W3CDTF">2020-03-11T17:00:34Z</dcterms:modified>
</cp:coreProperties>
</file>