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A08A-3B31-485B-8D33-962314F594A0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DA67-30B4-4E87-976A-C17100B24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75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A08A-3B31-485B-8D33-962314F594A0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DA67-30B4-4E87-976A-C17100B24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25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A08A-3B31-485B-8D33-962314F594A0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DA67-30B4-4E87-976A-C17100B24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84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A08A-3B31-485B-8D33-962314F594A0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DA67-30B4-4E87-976A-C17100B24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52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A08A-3B31-485B-8D33-962314F594A0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DA67-30B4-4E87-976A-C17100B24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7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A08A-3B31-485B-8D33-962314F594A0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DA67-30B4-4E87-976A-C17100B24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68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A08A-3B31-485B-8D33-962314F594A0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DA67-30B4-4E87-976A-C17100B24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99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A08A-3B31-485B-8D33-962314F594A0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DA67-30B4-4E87-976A-C17100B24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85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A08A-3B31-485B-8D33-962314F594A0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DA67-30B4-4E87-976A-C17100B24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96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A08A-3B31-485B-8D33-962314F594A0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DA67-30B4-4E87-976A-C17100B24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32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A08A-3B31-485B-8D33-962314F594A0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DA67-30B4-4E87-976A-C17100B24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28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5A08A-3B31-485B-8D33-962314F594A0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0DA67-30B4-4E87-976A-C17100B24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75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005" y="1313655"/>
            <a:ext cx="118539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Electro-Optic Modulator: Principles, Electro optic effect - Single waveguide electro optic modulators - Dual channel waveguide electro optic modulator - Electro optic modulator employing reflection or Diffraction- Integrated Optical Modulators: Phase and polarization modulation - Mach Zehnder modulator, Coupled waveguide modulator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Acousto-Optic Modulator: Principles, Acousto optic effect, Raman Nath and Bragg type modulators- Performance characteristics, Acousto optic frequency shifters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Faraday Rotation - Optical Isolators- Nonlinear Optics- Second Harmonic Generation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Optical Interconnects- Optical gates- Photonic Switches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6131" y="71690"/>
            <a:ext cx="11571316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IV - OPTOELECTRONIC MODULATORS, INTERCONNECTS AND SWITCHES</a:t>
            </a:r>
          </a:p>
        </p:txBody>
      </p:sp>
    </p:spTree>
    <p:extLst>
      <p:ext uri="{BB962C8B-B14F-4D97-AF65-F5344CB8AC3E}">
        <p14:creationId xmlns:p14="http://schemas.microsoft.com/office/powerpoint/2010/main" val="1324666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03019" y="81136"/>
            <a:ext cx="60483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4400" b="1" i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altLang="en-US" sz="4400" b="1">
                <a:solidFill>
                  <a:srgbClr val="7030A0"/>
                </a:solidFill>
              </a:rPr>
              <a:t>= Response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4142856" y="1706736"/>
            <a:ext cx="3267075" cy="646112"/>
          </a:xfrm>
          <a:prstGeom prst="rect">
            <a:avLst/>
          </a:prstGeom>
          <a:noFill/>
          <a:ln w="9525">
            <a:solidFill>
              <a:srgbClr val="00763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3600" b="1" i="1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3600" b="1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600" b="1" i="1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3600" b="1" i="1" baseline="-25000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3600" b="1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sin(</a:t>
            </a:r>
            <a:r>
              <a:rPr lang="en-US" altLang="en-US" sz="3600" b="1" i="1">
                <a:solidFill>
                  <a:srgbClr val="00B05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en-US" sz="3600" b="1" i="1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600" b="1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3600" b="1">
              <a:solidFill>
                <a:srgbClr val="00B050"/>
              </a:solidFill>
            </a:endParaRPr>
          </a:p>
        </p:txBody>
      </p:sp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2569644" y="851073"/>
            <a:ext cx="73723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4400" b="1" i="1"/>
              <a:t>E</a:t>
            </a:r>
            <a:r>
              <a:rPr lang="en-US" altLang="en-US" sz="4400" b="1"/>
              <a:t> = Excitation at frequency </a:t>
            </a:r>
            <a:r>
              <a:rPr lang="en-US" altLang="en-US" sz="4400" b="1" i="1">
                <a:latin typeface="Symbol" panose="05050102010706020507" pitchFamily="18" charset="2"/>
              </a:rPr>
              <a:t>w</a:t>
            </a:r>
            <a:endParaRPr lang="en-US" altLang="en-US" sz="4400" b="1">
              <a:latin typeface="Symbol" panose="05050102010706020507" pitchFamily="18" charset="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94956" y="3722861"/>
            <a:ext cx="8351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3200" b="1" i="1">
                <a:solidFill>
                  <a:srgbClr val="7030A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n-US" altLang="en-US" sz="3200" b="1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b="1">
                <a:solidFill>
                  <a:srgbClr val="7030A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3200" b="1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i="1">
                <a:solidFill>
                  <a:srgbClr val="00B05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e</a:t>
            </a:r>
            <a:r>
              <a:rPr lang="en-US" altLang="en-US" sz="3200" b="1" i="1" baseline="-25000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3200" b="1" i="1">
                <a:solidFill>
                  <a:srgbClr val="00B05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c</a:t>
            </a:r>
            <a:r>
              <a:rPr lang="en-US" altLang="en-US" sz="3200" b="1" baseline="-25000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200" b="1" i="1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3200" b="1" i="1" baseline="-25000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3200" b="1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sin(</a:t>
            </a:r>
            <a:r>
              <a:rPr lang="en-US" altLang="en-US" sz="3200" b="1" i="1">
                <a:solidFill>
                  <a:srgbClr val="00B05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en-US" sz="3200" b="1" i="1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200" b="1">
                <a:solidFill>
                  <a:srgbClr val="00B05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3200" b="1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en-US" sz="3200" b="1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baseline="30000">
                <a:solidFill>
                  <a:srgbClr val="C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200" b="1">
                <a:solidFill>
                  <a:srgbClr val="C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3200" b="1" baseline="-25000">
                <a:solidFill>
                  <a:srgbClr val="C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b="1" i="1">
                <a:solidFill>
                  <a:srgbClr val="C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e</a:t>
            </a:r>
            <a:r>
              <a:rPr lang="en-US" altLang="en-US" sz="3200" b="1" i="1" baseline="-25000">
                <a:solidFill>
                  <a:srgbClr val="C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3200" b="1" i="1">
                <a:solidFill>
                  <a:srgbClr val="C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c</a:t>
            </a:r>
            <a:r>
              <a:rPr lang="en-US" altLang="en-US" sz="3200" b="1" baseline="-25000">
                <a:solidFill>
                  <a:srgbClr val="C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b="1" i="1">
                <a:solidFill>
                  <a:srgbClr val="C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3200" b="1" baseline="-25000">
                <a:solidFill>
                  <a:srgbClr val="C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3200" b="1">
                <a:solidFill>
                  <a:srgbClr val="C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cos(2</a:t>
            </a:r>
            <a:r>
              <a:rPr lang="en-US" altLang="en-US" sz="3200" b="1" i="1">
                <a:solidFill>
                  <a:srgbClr val="C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en-US" sz="3200" b="1" i="1">
                <a:solidFill>
                  <a:srgbClr val="C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200" b="1">
                <a:solidFill>
                  <a:srgbClr val="C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3200" b="1">
                <a:latin typeface="Times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3200" b="1" baseline="30000">
                <a:solidFill>
                  <a:srgbClr val="9933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200" b="1">
                <a:solidFill>
                  <a:srgbClr val="9933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3200" b="1" baseline="-25000">
                <a:solidFill>
                  <a:srgbClr val="9933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b="1" i="1">
                <a:solidFill>
                  <a:srgbClr val="9933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e</a:t>
            </a:r>
            <a:r>
              <a:rPr lang="en-US" altLang="en-US" sz="3200" b="1" i="1" baseline="-25000">
                <a:solidFill>
                  <a:srgbClr val="9933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3200" b="1" i="1">
                <a:solidFill>
                  <a:srgbClr val="9933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c</a:t>
            </a:r>
            <a:r>
              <a:rPr lang="en-US" altLang="en-US" sz="3200" b="1" baseline="-25000">
                <a:solidFill>
                  <a:srgbClr val="9933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b="1" i="1">
                <a:solidFill>
                  <a:srgbClr val="9933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3200" b="1" baseline="-25000">
                <a:solidFill>
                  <a:srgbClr val="9933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altLang="en-US" sz="3200" b="1">
              <a:solidFill>
                <a:srgbClr val="9933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1081" y="2679873"/>
            <a:ext cx="3730625" cy="6461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i="1" dirty="0">
                <a:latin typeface="Arial"/>
                <a:ea typeface="Times New Roman"/>
                <a:cs typeface="Times New Roman"/>
              </a:rPr>
              <a:t>P</a:t>
            </a:r>
            <a:r>
              <a:rPr lang="en-US" sz="3600" dirty="0">
                <a:latin typeface="Arial"/>
                <a:ea typeface="Times New Roman"/>
                <a:cs typeface="Times New Roman"/>
              </a:rPr>
              <a:t> </a:t>
            </a:r>
            <a:r>
              <a:rPr lang="en-US" sz="3600" dirty="0">
                <a:latin typeface="Times"/>
                <a:ea typeface="Times New Roman"/>
                <a:cs typeface="Times New Roman"/>
              </a:rPr>
              <a:t>= </a:t>
            </a:r>
            <a:r>
              <a:rPr lang="en-US" sz="3600" i="1" dirty="0">
                <a:latin typeface="Symbol"/>
                <a:ea typeface="Times New Roman"/>
                <a:cs typeface="Times New Roman"/>
              </a:rPr>
              <a:t>e</a:t>
            </a:r>
            <a:r>
              <a:rPr lang="en-US" sz="3600" i="1" baseline="-25000" dirty="0">
                <a:latin typeface="Times"/>
                <a:ea typeface="Times New Roman"/>
                <a:cs typeface="Times New Roman"/>
              </a:rPr>
              <a:t>o</a:t>
            </a:r>
            <a:r>
              <a:rPr lang="en-US" sz="3600" i="1" dirty="0">
                <a:latin typeface="Symbol"/>
                <a:ea typeface="Times New Roman"/>
                <a:cs typeface="Times New Roman"/>
              </a:rPr>
              <a:t>c</a:t>
            </a:r>
            <a:r>
              <a:rPr lang="en-US" sz="3600" baseline="-25000" dirty="0">
                <a:latin typeface="Times"/>
                <a:ea typeface="Times New Roman"/>
                <a:cs typeface="Times New Roman"/>
              </a:rPr>
              <a:t>1</a:t>
            </a:r>
            <a:r>
              <a:rPr lang="en-US" sz="3600" i="1" dirty="0">
                <a:latin typeface="Times"/>
                <a:ea typeface="Times New Roman"/>
                <a:cs typeface="Times New Roman"/>
              </a:rPr>
              <a:t>E</a:t>
            </a:r>
            <a:r>
              <a:rPr lang="en-US" sz="3600" dirty="0">
                <a:latin typeface="Times"/>
                <a:ea typeface="Times New Roman"/>
                <a:cs typeface="Times New Roman"/>
              </a:rPr>
              <a:t> + </a:t>
            </a:r>
            <a:r>
              <a:rPr lang="en-US" sz="3600" i="1" dirty="0">
                <a:latin typeface="Symbol"/>
                <a:ea typeface="Times New Roman"/>
                <a:cs typeface="Times New Roman"/>
              </a:rPr>
              <a:t>e</a:t>
            </a:r>
            <a:r>
              <a:rPr lang="en-US" sz="3600" i="1" baseline="-25000" dirty="0">
                <a:latin typeface="Times"/>
                <a:ea typeface="Times New Roman"/>
                <a:cs typeface="Times New Roman"/>
              </a:rPr>
              <a:t>o</a:t>
            </a:r>
            <a:r>
              <a:rPr lang="en-US" sz="3600" i="1" dirty="0">
                <a:latin typeface="Symbol"/>
                <a:ea typeface="Times New Roman"/>
                <a:cs typeface="Times New Roman"/>
              </a:rPr>
              <a:t>c</a:t>
            </a:r>
            <a:r>
              <a:rPr lang="en-US" sz="3600" baseline="-25000" dirty="0">
                <a:latin typeface="Times"/>
                <a:ea typeface="Times New Roman"/>
                <a:cs typeface="Times New Roman"/>
              </a:rPr>
              <a:t>2</a:t>
            </a:r>
            <a:r>
              <a:rPr lang="en-US" sz="3600" i="1" dirty="0">
                <a:latin typeface="Times"/>
                <a:ea typeface="Times New Roman"/>
                <a:cs typeface="Times New Roman"/>
              </a:rPr>
              <a:t>E</a:t>
            </a:r>
            <a:r>
              <a:rPr lang="en-US" sz="3600" baseline="30000" dirty="0">
                <a:latin typeface="Times"/>
                <a:ea typeface="Times New Roman"/>
                <a:cs typeface="Times New Roman"/>
              </a:rPr>
              <a:t>2</a:t>
            </a:r>
            <a:endParaRPr lang="en-US" sz="3600" dirty="0">
              <a:ea typeface="+mn-ea"/>
            </a:endParaRPr>
          </a:p>
        </p:txBody>
      </p:sp>
      <p:cxnSp>
        <p:nvCxnSpPr>
          <p:cNvPr id="9" name="Straight Arrow Connector 15"/>
          <p:cNvCxnSpPr>
            <a:cxnSpLocks noChangeShapeType="1"/>
          </p:cNvCxnSpPr>
          <p:nvPr/>
        </p:nvCxnSpPr>
        <p:spPr bwMode="auto">
          <a:xfrm>
            <a:off x="5135044" y="2352848"/>
            <a:ext cx="503237" cy="433388"/>
          </a:xfrm>
          <a:prstGeom prst="straightConnector1">
            <a:avLst/>
          </a:prstGeom>
          <a:noFill/>
          <a:ln w="28575">
            <a:solidFill>
              <a:srgbClr val="007635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17"/>
          <p:cNvCxnSpPr>
            <a:cxnSpLocks noChangeShapeType="1"/>
          </p:cNvCxnSpPr>
          <p:nvPr/>
        </p:nvCxnSpPr>
        <p:spPr bwMode="auto">
          <a:xfrm flipV="1">
            <a:off x="3371331" y="4305473"/>
            <a:ext cx="250825" cy="601663"/>
          </a:xfrm>
          <a:prstGeom prst="straightConnector1">
            <a:avLst/>
          </a:prstGeom>
          <a:noFill/>
          <a:ln w="28575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1679056" y="4907136"/>
            <a:ext cx="3240088" cy="120015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rgbClr val="00B050"/>
                </a:solidFill>
              </a:rPr>
              <a:t>Same frequency as excitation</a:t>
            </a:r>
          </a:p>
          <a:p>
            <a:pPr algn="ctr"/>
            <a:r>
              <a:rPr lang="en-US" altLang="en-US" b="1" i="1">
                <a:solidFill>
                  <a:srgbClr val="00B050"/>
                </a:solidFill>
                <a:latin typeface="Symbol" panose="05050102010706020507" pitchFamily="18" charset="2"/>
              </a:rPr>
              <a:t>w</a:t>
            </a:r>
          </a:p>
        </p:txBody>
      </p:sp>
      <p:cxnSp>
        <p:nvCxnSpPr>
          <p:cNvPr id="12" name="Straight Arrow Connector 19"/>
          <p:cNvCxnSpPr>
            <a:cxnSpLocks noChangeShapeType="1"/>
          </p:cNvCxnSpPr>
          <p:nvPr/>
        </p:nvCxnSpPr>
        <p:spPr bwMode="auto">
          <a:xfrm flipH="1" flipV="1">
            <a:off x="6563794" y="4307061"/>
            <a:ext cx="155575" cy="608012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5279506" y="4915073"/>
            <a:ext cx="3240088" cy="120173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rgbClr val="C00000"/>
                </a:solidFill>
              </a:rPr>
              <a:t>Double the frequency as excitation </a:t>
            </a:r>
          </a:p>
          <a:p>
            <a:pPr algn="ctr"/>
            <a:r>
              <a:rPr lang="en-US" altLang="en-US" b="1">
                <a:solidFill>
                  <a:srgbClr val="C00000"/>
                </a:solidFill>
              </a:rPr>
              <a:t>2</a:t>
            </a:r>
            <a:r>
              <a:rPr lang="en-US" altLang="en-US" b="1" i="1">
                <a:solidFill>
                  <a:srgbClr val="C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w</a:t>
            </a:r>
          </a:p>
        </p:txBody>
      </p:sp>
      <p:cxnSp>
        <p:nvCxnSpPr>
          <p:cNvPr id="14" name="Straight Arrow Connector 22"/>
          <p:cNvCxnSpPr>
            <a:cxnSpLocks noChangeShapeType="1"/>
          </p:cNvCxnSpPr>
          <p:nvPr/>
        </p:nvCxnSpPr>
        <p:spPr bwMode="auto">
          <a:xfrm flipH="1" flipV="1">
            <a:off x="9456219" y="4327698"/>
            <a:ext cx="153987" cy="608013"/>
          </a:xfrm>
          <a:prstGeom prst="straightConnector1">
            <a:avLst/>
          </a:prstGeom>
          <a:noFill/>
          <a:ln w="28575">
            <a:solidFill>
              <a:srgbClr val="99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23"/>
          <p:cNvSpPr txBox="1">
            <a:spLocks noChangeArrowheads="1"/>
          </p:cNvSpPr>
          <p:nvPr/>
        </p:nvSpPr>
        <p:spPr bwMode="auto">
          <a:xfrm>
            <a:off x="8664056" y="4935711"/>
            <a:ext cx="1943100" cy="954087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 b="1">
                <a:solidFill>
                  <a:srgbClr val="993300"/>
                </a:solidFill>
              </a:rPr>
              <a:t>DC term</a:t>
            </a:r>
          </a:p>
          <a:p>
            <a:pPr algn="ctr"/>
            <a:r>
              <a:rPr lang="en-US" altLang="en-US" sz="1800" b="1">
                <a:solidFill>
                  <a:srgbClr val="993300"/>
                </a:solidFill>
              </a:rPr>
              <a:t>“Permanent polarization</a:t>
            </a:r>
            <a:r>
              <a:rPr lang="en-US" altLang="en-US" sz="2000" b="1">
                <a:solidFill>
                  <a:srgbClr val="993300"/>
                </a:solidFill>
              </a:rPr>
              <a:t>”</a:t>
            </a:r>
          </a:p>
        </p:txBody>
      </p:sp>
      <p:cxnSp>
        <p:nvCxnSpPr>
          <p:cNvPr id="16" name="Straight Arrow Connector 24"/>
          <p:cNvCxnSpPr>
            <a:cxnSpLocks noChangeShapeType="1"/>
          </p:cNvCxnSpPr>
          <p:nvPr/>
        </p:nvCxnSpPr>
        <p:spPr bwMode="auto">
          <a:xfrm>
            <a:off x="6719369" y="2352848"/>
            <a:ext cx="425450" cy="433388"/>
          </a:xfrm>
          <a:prstGeom prst="straightConnector1">
            <a:avLst/>
          </a:prstGeom>
          <a:noFill/>
          <a:ln w="28575">
            <a:solidFill>
              <a:srgbClr val="007635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5041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06087" y="0"/>
            <a:ext cx="1085642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Harmonic Generation (SHG)</a:t>
            </a:r>
          </a:p>
          <a:p>
            <a:pPr algn="ctr"/>
            <a:r>
              <a:rPr lang="en-US" alt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Matching</a:t>
            </a:r>
          </a:p>
        </p:txBody>
      </p:sp>
      <p:pic>
        <p:nvPicPr>
          <p:cNvPr id="5" name="Picture 5" descr="K:\All My Files\Book, Optoelectronics, Pearson\##2ndEdition\#Chapters, The Textbook (2nd Edition)\Ch06, Modulation,2nd Edition\#6-39-2ndHarmonicgen2(CNV)_COLOR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137" y="1341438"/>
            <a:ext cx="6535737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73387" y="5300663"/>
            <a:ext cx="82089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00"/>
              </a:spcBef>
              <a:spcAft>
                <a:spcPts val="800"/>
              </a:spcAft>
            </a:pPr>
            <a:r>
              <a:rPr lang="en-US" altLang="en-US" sz="2000">
                <a:latin typeface="Times" panose="02020603050405020304" pitchFamily="18" charset="0"/>
                <a:cs typeface="Times New Roman" panose="02020603050405020304" pitchFamily="18" charset="0"/>
              </a:rPr>
              <a:t>As the fundamental wave propagates, it periodically generates second harmonic waves (</a:t>
            </a:r>
            <a:r>
              <a:rPr lang="en-US" altLang="en-US" sz="2000" i="1">
                <a:latin typeface="Times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aseline="-25000">
                <a:latin typeface="Times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>
                <a:latin typeface="Times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aseline="-25000">
                <a:latin typeface="Times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>
                <a:latin typeface="Times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aseline="-25000">
                <a:latin typeface="Times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>
                <a:latin typeface="Times" panose="02020603050405020304" pitchFamily="18" charset="0"/>
                <a:cs typeface="Times New Roman" panose="02020603050405020304" pitchFamily="18" charset="0"/>
              </a:rPr>
              <a:t>, ...) and if these are in phase then the amplitude of the second harmonic light builds up</a:t>
            </a:r>
            <a:endParaRPr lang="en-US" altLang="en-US" sz="320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681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27860" y="122411"/>
            <a:ext cx="76327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Harmonic Generation (SHG)</a:t>
            </a:r>
          </a:p>
          <a:p>
            <a:pPr algn="ctr"/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Matching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9956" y="2282998"/>
            <a:ext cx="1106423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SHG efficiency depends on phase matching: </a:t>
            </a:r>
            <a:r>
              <a:rPr lang="en-US" altLang="en-US" i="1" dirty="0">
                <a:latin typeface="Times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i="1" dirty="0">
                <a:latin typeface="Times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endParaRPr lang="en-US" altLang="en-US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Use a birefringent crystal</a:t>
            </a:r>
          </a:p>
          <a:p>
            <a:pPr algn="ctr"/>
            <a:endParaRPr lang="en-US" altLang="en-US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Suppose that along a certain crystal direction at an angle </a:t>
            </a:r>
            <a:r>
              <a:rPr lang="en-US" alt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 to the optic axis, </a:t>
            </a:r>
            <a:r>
              <a:rPr lang="en-US" altLang="en-US" i="1" dirty="0">
                <a:latin typeface="Times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i="1" baseline="-25000" dirty="0">
                <a:latin typeface="Times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) at the second harmonic is the same as </a:t>
            </a:r>
            <a:r>
              <a:rPr lang="en-US" altLang="en-US" i="1" dirty="0">
                <a:latin typeface="Times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i="1" baseline="-25000" dirty="0">
                <a:latin typeface="Times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) at the fundamental frequency: </a:t>
            </a:r>
            <a:r>
              <a:rPr lang="en-US" altLang="en-US" b="1" i="1" dirty="0">
                <a:solidFill>
                  <a:srgbClr val="C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b="1" i="1" baseline="-25000" dirty="0">
                <a:solidFill>
                  <a:srgbClr val="C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b="1" dirty="0">
                <a:solidFill>
                  <a:srgbClr val="C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en-US" b="1" i="1" dirty="0">
                <a:solidFill>
                  <a:srgbClr val="C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en-US" b="1" dirty="0">
                <a:solidFill>
                  <a:srgbClr val="C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b="1" i="1" dirty="0">
                <a:solidFill>
                  <a:srgbClr val="C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b="1" i="1" baseline="-25000" dirty="0">
                <a:solidFill>
                  <a:srgbClr val="C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b="1" dirty="0">
                <a:solidFill>
                  <a:srgbClr val="C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 i="1" dirty="0">
                <a:solidFill>
                  <a:srgbClr val="C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en-US" b="1" dirty="0">
                <a:solidFill>
                  <a:srgbClr val="C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endParaRPr lang="en-US" altLang="en-US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This is called </a:t>
            </a:r>
            <a:r>
              <a:rPr lang="en-US" altLang="en-US" b="1" dirty="0">
                <a:solidFill>
                  <a:srgbClr val="C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index matching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 and the angle </a:t>
            </a:r>
            <a:r>
              <a:rPr lang="en-US" alt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 is the</a:t>
            </a: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C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phase matching angle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90060" y="1274936"/>
            <a:ext cx="2908300" cy="646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i="1" dirty="0">
                <a:latin typeface="Times"/>
                <a:ea typeface="Times New Roman"/>
                <a:cs typeface="Times New Roman"/>
              </a:rPr>
              <a:t>n</a:t>
            </a:r>
            <a:r>
              <a:rPr lang="en-US" sz="3600" i="1" baseline="-25000" dirty="0">
                <a:latin typeface="Times"/>
                <a:ea typeface="Times New Roman"/>
                <a:cs typeface="Times New Roman"/>
              </a:rPr>
              <a:t>e</a:t>
            </a:r>
            <a:r>
              <a:rPr lang="en-US" sz="3600" dirty="0">
                <a:latin typeface="Times"/>
                <a:ea typeface="Times New Roman"/>
                <a:cs typeface="Times New Roman"/>
              </a:rPr>
              <a:t>(2</a:t>
            </a:r>
            <a:r>
              <a:rPr lang="en-US" sz="3600" i="1" dirty="0">
                <a:latin typeface="Symbol"/>
                <a:ea typeface="Times New Roman"/>
                <a:cs typeface="Times New Roman"/>
              </a:rPr>
              <a:t>w</a:t>
            </a:r>
            <a:r>
              <a:rPr lang="en-US" sz="3600" dirty="0">
                <a:latin typeface="Times"/>
                <a:ea typeface="Times New Roman"/>
                <a:cs typeface="Times New Roman"/>
              </a:rPr>
              <a:t>) = </a:t>
            </a:r>
            <a:r>
              <a:rPr lang="en-US" sz="3600" i="1" dirty="0">
                <a:latin typeface="Times"/>
                <a:ea typeface="Times New Roman"/>
                <a:cs typeface="Times New Roman"/>
              </a:rPr>
              <a:t>n</a:t>
            </a:r>
            <a:r>
              <a:rPr lang="en-US" sz="3600" i="1" baseline="-25000" dirty="0">
                <a:latin typeface="Times"/>
                <a:ea typeface="Times New Roman"/>
                <a:cs typeface="Times New Roman"/>
              </a:rPr>
              <a:t>o</a:t>
            </a:r>
            <a:r>
              <a:rPr lang="en-US" sz="3600" dirty="0">
                <a:latin typeface="Times"/>
                <a:ea typeface="Times New Roman"/>
                <a:cs typeface="Times New Roman"/>
              </a:rPr>
              <a:t>(</a:t>
            </a:r>
            <a:r>
              <a:rPr lang="en-US" sz="3600" i="1" dirty="0">
                <a:latin typeface="Symbol"/>
                <a:ea typeface="Times New Roman"/>
                <a:cs typeface="Times New Roman"/>
              </a:rPr>
              <a:t>w</a:t>
            </a:r>
            <a:r>
              <a:rPr lang="en-US" sz="3600" dirty="0">
                <a:latin typeface="Times"/>
                <a:ea typeface="Times New Roman"/>
                <a:cs typeface="Times New Roman"/>
              </a:rPr>
              <a:t>)</a:t>
            </a:r>
            <a:endParaRPr lang="en-US" sz="36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575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:\All My Files\Book, Optoelectronics, Pearson\##2ndEdition\#Chapters, The Textbook (2nd Edition)\Ch06, Modulation,2nd Edition\#6-41-PhotonsInSHG_COLOR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996" y="1382279"/>
            <a:ext cx="6430963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713615" y="0"/>
            <a:ext cx="64087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Harmonic Generation (SHG)</a:t>
            </a:r>
          </a:p>
          <a:p>
            <a:pPr algn="ctr"/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Photonic View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116609" y="4496954"/>
            <a:ext cx="3165475" cy="64611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>
                <a:latin typeface="MT Extra" panose="05050102010205020202" pitchFamily="18" charset="2"/>
                <a:cs typeface="Times New Roman" panose="02020603050405020304" pitchFamily="18" charset="0"/>
              </a:rPr>
              <a:t>h</a:t>
            </a:r>
            <a:r>
              <a:rPr lang="en-US" altLang="en-US" sz="3600" b="1">
                <a:latin typeface="Times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600" baseline="-25000">
                <a:latin typeface="Times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600" b="1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3600" b="1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MT Extra" panose="05050102010205020202" pitchFamily="18" charset="2"/>
                <a:cs typeface="Times New Roman" panose="02020603050405020304" pitchFamily="18" charset="0"/>
              </a:rPr>
              <a:t>h</a:t>
            </a:r>
            <a:r>
              <a:rPr lang="en-US" altLang="en-US" sz="3600" b="1">
                <a:latin typeface="Times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600" baseline="-25000">
                <a:latin typeface="Times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600" b="1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3600" b="1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MT Extra" panose="05050102010205020202" pitchFamily="18" charset="2"/>
                <a:cs typeface="Times New Roman" panose="02020603050405020304" pitchFamily="18" charset="0"/>
              </a:rPr>
              <a:t>h</a:t>
            </a:r>
            <a:r>
              <a:rPr lang="en-US" altLang="en-US" sz="3600" b="1">
                <a:latin typeface="Times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600" baseline="-25000">
                <a:latin typeface="Times" panose="02020603050405020304" pitchFamily="18" charset="0"/>
                <a:cs typeface="Times New Roman" panose="02020603050405020304" pitchFamily="18" charset="0"/>
              </a:rPr>
              <a:t>2 </a:t>
            </a:r>
            <a:endParaRPr lang="en-US" altLang="en-US" sz="36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75334" y="5360554"/>
            <a:ext cx="3271837" cy="6461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3600">
                <a:latin typeface="MT Extra" panose="05050102010205020202" pitchFamily="18" charset="2"/>
                <a:cs typeface="Times New Roman" panose="02020603050405020304" pitchFamily="18" charset="0"/>
              </a:rPr>
              <a:t>h</a:t>
            </a:r>
            <a:r>
              <a:rPr lang="en-US" altLang="en-US" sz="3600" i="1"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en-US" sz="3600" baseline="-25000">
                <a:latin typeface="Times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600" b="1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3600" b="1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MT Extra" panose="05050102010205020202" pitchFamily="18" charset="2"/>
                <a:cs typeface="Times New Roman" panose="02020603050405020304" pitchFamily="18" charset="0"/>
              </a:rPr>
              <a:t>h</a:t>
            </a:r>
            <a:r>
              <a:rPr lang="en-US" altLang="en-US" sz="3600" i="1"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en-US" sz="3600" baseline="-25000">
                <a:latin typeface="Times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600" b="1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3600" b="1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MT Extra" panose="05050102010205020202" pitchFamily="18" charset="2"/>
                <a:cs typeface="Times New Roman" panose="02020603050405020304" pitchFamily="18" charset="0"/>
              </a:rPr>
              <a:t>h</a:t>
            </a:r>
            <a:r>
              <a:rPr lang="en-US" altLang="en-US" sz="3600" i="1"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en-US" sz="3600" baseline="-25000">
                <a:latin typeface="Times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360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6347171" y="4589029"/>
            <a:ext cx="3895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Conservation of momentum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378921" y="5452629"/>
            <a:ext cx="3895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Conservation of energy</a:t>
            </a:r>
          </a:p>
        </p:txBody>
      </p:sp>
    </p:spTree>
    <p:extLst>
      <p:ext uri="{BB962C8B-B14F-4D97-AF65-F5344CB8AC3E}">
        <p14:creationId xmlns:p14="http://schemas.microsoft.com/office/powerpoint/2010/main" val="402142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229004" y="0"/>
            <a:ext cx="64087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Harmonic Generation (SHG)</a:t>
            </a:r>
          </a:p>
          <a:p>
            <a:pPr algn="ctr"/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Photonic View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62841" y="1154113"/>
            <a:ext cx="3089275" cy="64611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>
                <a:latin typeface="MT Extra" panose="05050102010205020202" pitchFamily="18" charset="2"/>
                <a:cs typeface="Times New Roman" panose="02020603050405020304" pitchFamily="18" charset="0"/>
              </a:rPr>
              <a:t>h</a:t>
            </a:r>
            <a:r>
              <a:rPr lang="en-US" altLang="en-US" sz="3600" b="1">
                <a:latin typeface="Times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600" baseline="-25000">
                <a:latin typeface="Times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600" b="1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3600" b="1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MT Extra" panose="05050102010205020202" pitchFamily="18" charset="2"/>
                <a:cs typeface="Times New Roman" panose="02020603050405020304" pitchFamily="18" charset="0"/>
              </a:rPr>
              <a:t>h</a:t>
            </a:r>
            <a:r>
              <a:rPr lang="en-US" altLang="en-US" sz="3600" b="1">
                <a:latin typeface="Times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600" baseline="-25000">
                <a:latin typeface="Times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600" b="1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3600" b="1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MT Extra" panose="05050102010205020202" pitchFamily="18" charset="2"/>
                <a:cs typeface="Times New Roman" panose="02020603050405020304" pitchFamily="18" charset="0"/>
              </a:rPr>
              <a:t>h</a:t>
            </a:r>
            <a:r>
              <a:rPr lang="en-US" altLang="en-US" sz="3600" b="1">
                <a:latin typeface="Times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600" baseline="-25000">
                <a:latin typeface="Times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36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93966" y="1154113"/>
            <a:ext cx="3271838" cy="64611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3600">
                <a:latin typeface="MT Extra" panose="05050102010205020202" pitchFamily="18" charset="2"/>
                <a:cs typeface="Times New Roman" panose="02020603050405020304" pitchFamily="18" charset="0"/>
              </a:rPr>
              <a:t>h</a:t>
            </a:r>
            <a:r>
              <a:rPr lang="en-US" altLang="en-US" sz="3600" i="1"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en-US" sz="3600" baseline="-25000">
                <a:latin typeface="Times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600" b="1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3600" b="1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MT Extra" panose="05050102010205020202" pitchFamily="18" charset="2"/>
                <a:cs typeface="Times New Roman" panose="02020603050405020304" pitchFamily="18" charset="0"/>
              </a:rPr>
              <a:t>h</a:t>
            </a:r>
            <a:r>
              <a:rPr lang="en-US" altLang="en-US" sz="3600" i="1"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en-US" sz="3600" baseline="-25000">
                <a:latin typeface="Times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600" b="1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3600" b="1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MT Extra" panose="05050102010205020202" pitchFamily="18" charset="2"/>
                <a:cs typeface="Times New Roman" panose="02020603050405020304" pitchFamily="18" charset="0"/>
              </a:rPr>
              <a:t>h</a:t>
            </a:r>
            <a:r>
              <a:rPr lang="en-US" altLang="en-US" sz="3600" i="1"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en-US" sz="3600" baseline="-25000">
                <a:latin typeface="Times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360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22604" y="2759075"/>
            <a:ext cx="2214562" cy="76835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4400" i="1"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en-US" sz="4400" baseline="-25000">
                <a:latin typeface="Times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4400">
                <a:latin typeface="Times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altLang="en-US" sz="4400" i="1"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en-US" sz="4400" baseline="-25000">
                <a:latin typeface="Times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4400"/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3929091" y="1966913"/>
            <a:ext cx="0" cy="64770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10"/>
          <p:cNvCxnSpPr>
            <a:cxnSpLocks noChangeShapeType="1"/>
          </p:cNvCxnSpPr>
          <p:nvPr/>
        </p:nvCxnSpPr>
        <p:spPr bwMode="auto">
          <a:xfrm>
            <a:off x="8807479" y="1893888"/>
            <a:ext cx="0" cy="649287"/>
          </a:xfrm>
          <a:prstGeom prst="straightConnector1">
            <a:avLst/>
          </a:prstGeom>
          <a:noFill/>
          <a:ln w="762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981979" y="2762250"/>
            <a:ext cx="1900237" cy="70802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4000" b="1">
                <a:latin typeface="Times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4000" baseline="-25000">
                <a:latin typeface="Times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4000">
                <a:latin typeface="Times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altLang="en-US" sz="4000" b="1">
                <a:latin typeface="Times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4000" baseline="-25000">
                <a:latin typeface="Times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4000"/>
          </a:p>
        </p:txBody>
      </p:sp>
      <p:cxnSp>
        <p:nvCxnSpPr>
          <p:cNvPr id="11" name="Straight Arrow Connector 12"/>
          <p:cNvCxnSpPr>
            <a:cxnSpLocks noChangeShapeType="1"/>
          </p:cNvCxnSpPr>
          <p:nvPr/>
        </p:nvCxnSpPr>
        <p:spPr bwMode="auto">
          <a:xfrm flipH="1">
            <a:off x="7550179" y="3508375"/>
            <a:ext cx="431800" cy="498475"/>
          </a:xfrm>
          <a:prstGeom prst="straightConnector1">
            <a:avLst/>
          </a:prstGeom>
          <a:noFill/>
          <a:ln w="762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2551141" y="3546475"/>
            <a:ext cx="2968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rgbClr val="C00000"/>
                </a:solidFill>
              </a:rPr>
              <a:t>Frequency doubling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70116" y="-22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aphicFrame>
        <p:nvGraphicFramePr>
          <p:cNvPr id="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503665"/>
              </p:ext>
            </p:extLst>
          </p:nvPr>
        </p:nvGraphicFramePr>
        <p:xfrm>
          <a:off x="5086379" y="4006850"/>
          <a:ext cx="344487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1497950" imgH="431613" progId="Equation.3">
                  <p:embed/>
                </p:oleObj>
              </mc:Choice>
              <mc:Fallback>
                <p:oleObj name="Equation" r:id="rId3" imgW="1497950" imgH="431613" progId="Equation.3">
                  <p:embed/>
                  <p:pic>
                    <p:nvPicPr>
                      <p:cNvPr id="28684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79" y="4006850"/>
                        <a:ext cx="3444875" cy="99853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5324504" y="5068888"/>
            <a:ext cx="2968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rgbClr val="0000FF"/>
                </a:solidFill>
              </a:rPr>
              <a:t>Phase matching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5422929" y="5524500"/>
            <a:ext cx="2771775" cy="64611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i="1">
                <a:latin typeface="Times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600" i="1" baseline="-2500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en-US" sz="3600" i="1"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en-US" sz="3600">
                <a:latin typeface="Times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3600" i="1">
                <a:latin typeface="Times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600" i="1" baseline="-2500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600" i="1"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en-US" sz="3600">
                <a:latin typeface="Times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229155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07077" y="3973830"/>
            <a:ext cx="1154637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altLang="en-US" sz="2800" dirty="0">
                <a:cs typeface="Times New Roman" panose="02020603050405020304" pitchFamily="18" charset="0"/>
              </a:rPr>
              <a:t>A simplified schematic illustration of optical frequency doubling using a KDP (potassium dihydrogen phosphate) crystal. </a:t>
            </a:r>
            <a:r>
              <a:rPr lang="en-US" altLang="en-US" sz="2800" b="1" dirty="0">
                <a:cs typeface="Times New Roman" panose="02020603050405020304" pitchFamily="18" charset="0"/>
              </a:rPr>
              <a:t>IM is the index-matched direction</a:t>
            </a:r>
            <a:r>
              <a:rPr lang="en-US" altLang="en-US" sz="2800" dirty="0">
                <a:cs typeface="Times New Roman" panose="02020603050405020304" pitchFamily="18" charset="0"/>
              </a:rPr>
              <a:t> at an angle </a:t>
            </a:r>
            <a:r>
              <a:rPr lang="en-US" altLang="en-US" sz="2800" i="1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en-US" sz="2800" dirty="0">
                <a:cs typeface="Times New Roman" panose="02020603050405020304" pitchFamily="18" charset="0"/>
              </a:rPr>
              <a:t> (about 35°) to the optic axis along which </a:t>
            </a:r>
            <a:r>
              <a:rPr lang="en-US" altLang="en-US" sz="2800" i="1" dirty="0">
                <a:cs typeface="Times New Roman" panose="02020603050405020304" pitchFamily="18" charset="0"/>
              </a:rPr>
              <a:t>n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e</a:t>
            </a:r>
            <a:r>
              <a:rPr lang="en-US" altLang="en-US" sz="2800" dirty="0">
                <a:cs typeface="Times New Roman" panose="02020603050405020304" pitchFamily="18" charset="0"/>
              </a:rPr>
              <a:t>(2</a:t>
            </a:r>
            <a:r>
              <a:rPr lang="en-US" altLang="en-US" sz="2800" i="1" dirty="0"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en-US" sz="2800" dirty="0">
                <a:cs typeface="Times New Roman" panose="02020603050405020304" pitchFamily="18" charset="0"/>
              </a:rPr>
              <a:t>) = </a:t>
            </a:r>
            <a:r>
              <a:rPr lang="en-US" altLang="en-US" sz="2800" i="1" dirty="0">
                <a:cs typeface="Times New Roman" panose="02020603050405020304" pitchFamily="18" charset="0"/>
              </a:rPr>
              <a:t>n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o</a:t>
            </a:r>
            <a:r>
              <a:rPr lang="en-US" altLang="en-US" sz="2800" dirty="0">
                <a:cs typeface="Times New Roman" panose="02020603050405020304" pitchFamily="18" charset="0"/>
              </a:rPr>
              <a:t>(</a:t>
            </a:r>
            <a:r>
              <a:rPr lang="en-US" altLang="en-US" sz="2800" i="1" dirty="0"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en-US" sz="2800" dirty="0">
                <a:cs typeface="Times New Roman" panose="02020603050405020304" pitchFamily="18" charset="0"/>
              </a:rPr>
              <a:t>). The focusing of the laser beam onto the KDP crystal and the collimation of the light emerging from the crystal are not shown</a:t>
            </a:r>
            <a:endParaRPr lang="en-US" altLang="en-US" sz="2800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766657" y="0"/>
            <a:ext cx="806450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Harmonic Generation</a:t>
            </a:r>
          </a:p>
          <a:p>
            <a:pPr algn="ctr"/>
            <a:r>
              <a:rPr lang="en-US" alt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SHG</a:t>
            </a:r>
          </a:p>
        </p:txBody>
      </p:sp>
      <p:pic>
        <p:nvPicPr>
          <p:cNvPr id="6" name="Picture 6" descr="K:\All My Files\Book, Optoelectronics, Pearson\##2ndEdition\#Chapters, The Textbook (2nd Edition)\Ch06, Modulation,2nd Edition\#6-40-SHGSet-Up_COLOR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10" y="1502757"/>
            <a:ext cx="8737600" cy="211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70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8734" y="5051425"/>
            <a:ext cx="8267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cs typeface="Times New Roman" panose="02020603050405020304" pitchFamily="18" charset="0"/>
              </a:rPr>
              <a:t>Typical SHG-based green laser principle. The KTP crystal is next to the Nd</a:t>
            </a:r>
            <a:r>
              <a:rPr lang="en-US" altLang="en-US" sz="1800" baseline="30000">
                <a:cs typeface="Times New Roman" panose="02020603050405020304" pitchFamily="18" charset="0"/>
              </a:rPr>
              <a:t>3+</a:t>
            </a:r>
            <a:r>
              <a:rPr lang="en-US" altLang="en-US" sz="1800">
                <a:cs typeface="Times New Roman" panose="02020603050405020304" pitchFamily="18" charset="0"/>
              </a:rPr>
              <a:t>:YVO</a:t>
            </a:r>
            <a:r>
              <a:rPr lang="en-US" altLang="en-US" sz="1800" baseline="-25000">
                <a:cs typeface="Times New Roman" panose="02020603050405020304" pitchFamily="18" charset="0"/>
              </a:rPr>
              <a:t>4</a:t>
            </a:r>
            <a:r>
              <a:rPr lang="en-US" altLang="en-US" sz="1800">
                <a:cs typeface="Times New Roman" panose="02020603050405020304" pitchFamily="18" charset="0"/>
              </a:rPr>
              <a:t> crystal and both inside the laser optical cavity. The end mirrors reflect 1064 nm radiation and hence allow the 1064 nm radiation to build-up in the cavity</a:t>
            </a:r>
            <a:endParaRPr lang="en-US" altLang="en-US" sz="180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282421" y="0"/>
            <a:ext cx="80660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3600" b="1">
                <a:solidFill>
                  <a:srgbClr val="007635"/>
                </a:solidFill>
              </a:rPr>
              <a:t>Green Laser Pointers</a:t>
            </a:r>
          </a:p>
        </p:txBody>
      </p:sp>
      <p:pic>
        <p:nvPicPr>
          <p:cNvPr id="6" name="Picture 4" descr="K:\All My Files\Book, Optoelectronics, Pearson\##2ndEdition\#Chapters, The Textbook (2nd Edition)\Ch06, Modulation,2nd Edition\#6-40-SHGSet-Up_COLOR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171" y="731837"/>
            <a:ext cx="8886825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79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972224" y="0"/>
            <a:ext cx="77724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en-US" sz="3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Faraday Rotation</a:t>
            </a:r>
            <a:endParaRPr lang="en-CA" altLang="en-US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K:\All My Files\Book, Optoelectronics, Pearson\##2ndEdition\#Permissions-SecondEdition\Thorlabs_Images_1\Free-Space Isolato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" t="1926" r="2007" b="1894"/>
          <a:stretch>
            <a:fillRect/>
          </a:stretch>
        </p:blipFill>
        <p:spPr bwMode="auto">
          <a:xfrm>
            <a:off x="2762799" y="879475"/>
            <a:ext cx="6194425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72159" y="5733184"/>
            <a:ext cx="8572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CA" b="1" dirty="0">
                <a:solidFill>
                  <a:srgbClr val="0A01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space optical isolators using Faraday rotation</a:t>
            </a:r>
          </a:p>
          <a:p>
            <a:pPr algn="ctr">
              <a:defRPr/>
            </a:pPr>
            <a:r>
              <a:rPr lang="en-CA" b="1" dirty="0">
                <a:solidFill>
                  <a:srgbClr val="0A01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Courtesy of Thorlabs</a:t>
            </a:r>
          </a:p>
        </p:txBody>
      </p:sp>
    </p:spTree>
    <p:extLst>
      <p:ext uri="{BB962C8B-B14F-4D97-AF65-F5344CB8AC3E}">
        <p14:creationId xmlns:p14="http://schemas.microsoft.com/office/powerpoint/2010/main" val="10327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3071523" y="0"/>
            <a:ext cx="7772400" cy="6571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Faraday Rotation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1320" y="5752696"/>
            <a:ext cx="770413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CA" sz="2400" b="1" dirty="0">
                <a:solidFill>
                  <a:srgbClr val="0A01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Fiber optical isolators using Faraday rotation</a:t>
            </a:r>
          </a:p>
          <a:p>
            <a:pPr algn="ctr">
              <a:defRPr/>
            </a:pPr>
            <a:r>
              <a:rPr lang="en-CA" sz="2400" b="1" dirty="0">
                <a:solidFill>
                  <a:srgbClr val="0A01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Courtesy of </a:t>
            </a:r>
            <a:r>
              <a:rPr lang="en-CA" sz="2400" b="1" dirty="0" err="1">
                <a:solidFill>
                  <a:srgbClr val="0A01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Thorlabs</a:t>
            </a:r>
            <a:endParaRPr lang="en-CA" sz="2400" b="1" dirty="0">
              <a:solidFill>
                <a:srgbClr val="0A01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K:\All My Files\Book, Optoelectronics, Pearson\##2ndEdition\#Permissions-SecondEdition\Thorlabs_Images_1\Fiber Isolato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" t="2048" r="1860" b="1997"/>
          <a:stretch>
            <a:fillRect/>
          </a:stretch>
        </p:blipFill>
        <p:spPr bwMode="auto">
          <a:xfrm>
            <a:off x="2962389" y="984913"/>
            <a:ext cx="6175375" cy="443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860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816908" y="0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CA" alt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Faraday Effect (Rotation)</a:t>
            </a:r>
          </a:p>
        </p:txBody>
      </p:sp>
      <p:pic>
        <p:nvPicPr>
          <p:cNvPr id="5" name="Picture 6" descr="K:\All My Files\Book, Optoelectronics, Pearson\##2ndEdition\#Chapters, The Textbook (2nd Edition)\Ch06, Modulation,2nd Edition\#6-37-OpticalIsolator(cnv)_COLOR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265" y="1001338"/>
            <a:ext cx="8535987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40822" y="4229735"/>
            <a:ext cx="11787448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>
              <a:spcBef>
                <a:spcPts val="600"/>
              </a:spcBef>
              <a:spcAft>
                <a:spcPts val="800"/>
              </a:spcAft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sense of rotation of the optical field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depends only on the direction of the magnetic field for a given medium (given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Verdet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constant). If light is reflected back into the Faraday medium, the field rotates a further </a:t>
            </a:r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 the same sense to come out as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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with a 2</a:t>
            </a:r>
            <a:r>
              <a:rPr lang="el-GR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rotation with respect to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816908" y="149139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CA" alt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Faraday Effect (Rotation)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64708" y="2382751"/>
            <a:ext cx="4572000" cy="120015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altLang="en-US" sz="7200" i="1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en-US" sz="7200">
                <a:latin typeface="Times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7200" i="1">
                <a:cs typeface="Times New Roman" panose="02020603050405020304" pitchFamily="18" charset="0"/>
              </a:rPr>
              <a:t>V</a:t>
            </a:r>
            <a:r>
              <a:rPr lang="en-US" altLang="en-US" sz="7200" i="1">
                <a:latin typeface="Times" panose="02020603050405020304" pitchFamily="18" charset="0"/>
                <a:cs typeface="Times New Roman" panose="02020603050405020304" pitchFamily="18" charset="0"/>
              </a:rPr>
              <a:t>BL</a:t>
            </a:r>
            <a:endParaRPr lang="en-US" altLang="en-US" sz="540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4"/>
          <p:cNvCxnSpPr>
            <a:cxnSpLocks noChangeShapeType="1"/>
          </p:cNvCxnSpPr>
          <p:nvPr/>
        </p:nvCxnSpPr>
        <p:spPr bwMode="auto">
          <a:xfrm>
            <a:off x="3482196" y="2192251"/>
            <a:ext cx="512762" cy="512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261408" y="1284201"/>
            <a:ext cx="1449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Rotation</a:t>
            </a:r>
          </a:p>
          <a:p>
            <a:pPr>
              <a:spcAft>
                <a:spcPts val="600"/>
              </a:spcAft>
            </a:pP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(radians)</a:t>
            </a:r>
          </a:p>
        </p:txBody>
      </p:sp>
      <p:cxnSp>
        <p:nvCxnSpPr>
          <p:cNvPr id="8" name="Straight Arrow Connector 10"/>
          <p:cNvCxnSpPr>
            <a:cxnSpLocks noChangeShapeType="1"/>
          </p:cNvCxnSpPr>
          <p:nvPr/>
        </p:nvCxnSpPr>
        <p:spPr bwMode="auto">
          <a:xfrm>
            <a:off x="5785658" y="1760451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077508" y="1312776"/>
            <a:ext cx="5881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 err="1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Verdet</a:t>
            </a:r>
            <a:r>
              <a:rPr lang="en-US" altLang="en-US" b="1" dirty="0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constant</a:t>
            </a:r>
            <a:r>
              <a:rPr lang="en-US" altLang="en-US" dirty="0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b="1" dirty="0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coefficient (rad B</a:t>
            </a:r>
            <a:r>
              <a:rPr lang="en-US" altLang="en-US" b="1" baseline="30000" dirty="0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b="1" dirty="0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en-US" b="1" baseline="30000" dirty="0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b="1" dirty="0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/>
          </a:p>
        </p:txBody>
      </p:sp>
      <p:cxnSp>
        <p:nvCxnSpPr>
          <p:cNvPr id="10" name="Straight Arrow Connector 13"/>
          <p:cNvCxnSpPr>
            <a:cxnSpLocks noChangeShapeType="1"/>
          </p:cNvCxnSpPr>
          <p:nvPr/>
        </p:nvCxnSpPr>
        <p:spPr bwMode="auto">
          <a:xfrm flipV="1">
            <a:off x="6242858" y="3462251"/>
            <a:ext cx="11113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4272771" y="3978189"/>
            <a:ext cx="2557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Magnetic field (T)</a:t>
            </a:r>
            <a:endParaRPr lang="en-US" altLang="en-US"/>
          </a:p>
        </p:txBody>
      </p:sp>
      <p:cxnSp>
        <p:nvCxnSpPr>
          <p:cNvPr id="12" name="Straight Arrow Connector 19"/>
          <p:cNvCxnSpPr>
            <a:cxnSpLocks noChangeShapeType="1"/>
          </p:cNvCxnSpPr>
          <p:nvPr/>
        </p:nvCxnSpPr>
        <p:spPr bwMode="auto">
          <a:xfrm flipH="1" flipV="1">
            <a:off x="6876271" y="3460664"/>
            <a:ext cx="493712" cy="1081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6830233" y="4541751"/>
            <a:ext cx="3152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Length of medium (m)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1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835150" y="30394"/>
            <a:ext cx="888826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CA" altLang="en-US"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Verdet Constant for the Faraday Effect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63467"/>
              </p:ext>
            </p:extLst>
          </p:nvPr>
        </p:nvGraphicFramePr>
        <p:xfrm>
          <a:off x="1835150" y="973138"/>
          <a:ext cx="8461377" cy="118427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93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0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01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72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382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6153785" algn="r"/>
                        </a:tabLst>
                      </a:pPr>
                      <a:r>
                        <a:rPr lang="en-US" sz="1600" b="1" dirty="0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Material</a:t>
                      </a:r>
                      <a:endParaRPr lang="en-US" sz="19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108018" marR="1080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6153785" algn="r"/>
                        </a:tabLst>
                      </a:pPr>
                      <a:r>
                        <a:rPr lang="en-US" sz="1300" b="1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Quartz</a:t>
                      </a:r>
                      <a:endParaRPr lang="en-US" sz="1900" b="1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6153785" algn="r"/>
                        </a:tabLst>
                      </a:pPr>
                      <a:r>
                        <a:rPr lang="en-US" sz="1300" b="1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589 nm</a:t>
                      </a:r>
                      <a:endParaRPr lang="en-US" sz="1900" b="1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108018" marR="1080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6153785" algn="r"/>
                        </a:tabLst>
                      </a:pPr>
                      <a:r>
                        <a:rPr lang="en-US" sz="1300" b="1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Tb</a:t>
                      </a:r>
                      <a:r>
                        <a:rPr lang="en-US" sz="1300" b="1" baseline="-25000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1300" b="1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Ga</a:t>
                      </a:r>
                      <a:r>
                        <a:rPr lang="en-US" sz="1300" b="1" baseline="-25000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en-US" sz="1300" b="1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300" b="1" baseline="-25000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900" b="1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6153785" algn="r"/>
                        </a:tabLst>
                      </a:pPr>
                      <a:r>
                        <a:rPr lang="en-US" sz="1300" b="1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633 nm</a:t>
                      </a:r>
                      <a:endParaRPr lang="en-US" sz="1900" b="1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108018" marR="1080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6153785" algn="r"/>
                        </a:tabLst>
                      </a:pPr>
                      <a:r>
                        <a:rPr lang="en-US" sz="1300" b="1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ZnS</a:t>
                      </a:r>
                      <a:endParaRPr lang="en-US" sz="1900" b="1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6153785" algn="r"/>
                        </a:tabLst>
                      </a:pPr>
                      <a:r>
                        <a:rPr lang="en-US" sz="1300" b="1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589 nm</a:t>
                      </a:r>
                      <a:endParaRPr lang="en-US" sz="1900" b="1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108018" marR="1080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6153785" algn="r"/>
                        </a:tabLst>
                      </a:pPr>
                      <a:r>
                        <a:rPr lang="en-US" sz="1300" b="1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ZnTe</a:t>
                      </a:r>
                      <a:endParaRPr lang="en-US" sz="1900" b="1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6153785" algn="r"/>
                        </a:tabLst>
                      </a:pPr>
                      <a:r>
                        <a:rPr lang="en-US" sz="1300" b="1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633 nm</a:t>
                      </a:r>
                      <a:endParaRPr lang="en-US" sz="1900" b="1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108018" marR="1080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6153785" algn="r"/>
                        </a:tabLst>
                      </a:pPr>
                      <a:r>
                        <a:rPr lang="en-US" sz="1300" b="1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NaCl</a:t>
                      </a:r>
                      <a:endParaRPr lang="en-US" sz="1900" b="1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6153785" algn="r"/>
                        </a:tabLst>
                      </a:pPr>
                      <a:r>
                        <a:rPr lang="en-US" sz="1300" b="1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589 nm</a:t>
                      </a:r>
                      <a:endParaRPr lang="en-US" sz="1900" b="1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108018" marR="1080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6153785" algn="r"/>
                        </a:tabLst>
                      </a:pPr>
                      <a:r>
                        <a:rPr lang="en-US" sz="1300" b="1" dirty="0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Crown glasses</a:t>
                      </a:r>
                      <a:endParaRPr lang="en-US" sz="19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6153785" algn="r"/>
                        </a:tabLst>
                      </a:pPr>
                      <a:r>
                        <a:rPr lang="en-US" sz="1300" b="1" dirty="0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633 nm</a:t>
                      </a:r>
                      <a:endParaRPr lang="en-US" sz="19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108018" marR="1080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6153785" algn="r"/>
                        </a:tabLst>
                      </a:pPr>
                      <a:r>
                        <a:rPr lang="en-US" sz="1300" b="1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Dense flint glass (SF57)</a:t>
                      </a:r>
                      <a:endParaRPr lang="en-US" sz="1900" b="1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6153785" algn="r"/>
                        </a:tabLst>
                      </a:pPr>
                      <a:r>
                        <a:rPr lang="en-US" sz="1300" b="1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633 nm</a:t>
                      </a:r>
                      <a:endParaRPr lang="en-US" sz="1900" b="1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108018" marR="1080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893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6153785" algn="r"/>
                        </a:tabLst>
                      </a:pPr>
                      <a:r>
                        <a:rPr lang="en-US" sz="16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  <a:r>
                        <a:rPr lang="en-US" sz="1600" b="1" dirty="0"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 (rad m</a:t>
                      </a:r>
                      <a:r>
                        <a:rPr lang="en-US" sz="1600" b="1" baseline="30000" dirty="0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-1</a:t>
                      </a:r>
                      <a:r>
                        <a:rPr lang="en-US" sz="1600" b="1" dirty="0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 T</a:t>
                      </a:r>
                      <a:r>
                        <a:rPr lang="en-US" sz="1600" b="1" baseline="30000" dirty="0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-1</a:t>
                      </a:r>
                      <a:r>
                        <a:rPr lang="en-US" sz="1600" b="1" dirty="0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)</a:t>
                      </a:r>
                      <a:endParaRPr lang="en-US" sz="19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108018" marR="1080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6153785" algn="r"/>
                        </a:tabLst>
                      </a:pPr>
                      <a:r>
                        <a:rPr lang="en-US" sz="1600" b="1" dirty="0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4.0</a:t>
                      </a:r>
                      <a:endParaRPr lang="en-US" sz="19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108018" marR="1080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6153785" algn="r"/>
                        </a:tabLst>
                      </a:pPr>
                      <a:r>
                        <a:rPr lang="en-US" sz="1600" b="1" dirty="0"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600" b="1" dirty="0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134</a:t>
                      </a:r>
                      <a:endParaRPr lang="en-US" sz="19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108018" marR="1080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6153785" algn="r"/>
                        </a:tabLst>
                      </a:pPr>
                      <a:r>
                        <a:rPr lang="en-US" sz="1600" b="1" dirty="0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65.8</a:t>
                      </a:r>
                      <a:endParaRPr lang="en-US" sz="19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108018" marR="1080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6153785" algn="r"/>
                        </a:tabLst>
                      </a:pPr>
                      <a:r>
                        <a:rPr lang="en-US" sz="1600" b="1" dirty="0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188</a:t>
                      </a:r>
                      <a:endParaRPr lang="en-US" sz="19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108018" marR="1080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6153785" algn="r"/>
                        </a:tabLst>
                      </a:pPr>
                      <a:r>
                        <a:rPr lang="en-US" sz="1600" b="1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900" b="1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108018" marR="1080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6153785" algn="r"/>
                        </a:tabLst>
                      </a:pPr>
                      <a:r>
                        <a:rPr lang="en-US" sz="1600" b="1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lang="en-US" sz="1600" b="1"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-6</a:t>
                      </a:r>
                      <a:endParaRPr lang="en-US" sz="1900" b="1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108018" marR="1080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6153785" algn="r"/>
                        </a:tabLst>
                      </a:pPr>
                      <a:r>
                        <a:rPr lang="en-US" sz="1600" b="1" dirty="0">
                          <a:effectLst/>
                          <a:latin typeface="Times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9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108018" marR="1080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920456"/>
              </p:ext>
            </p:extLst>
          </p:nvPr>
        </p:nvGraphicFramePr>
        <p:xfrm>
          <a:off x="3747077" y="2825780"/>
          <a:ext cx="4778375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1193800" imgH="393700" progId="Equation.3">
                  <p:embed/>
                </p:oleObj>
              </mc:Choice>
              <mc:Fallback>
                <p:oleObj name="Equation" r:id="rId3" imgW="1193800" imgH="393700" progId="Equation.3">
                  <p:embed/>
                  <p:pic>
                    <p:nvPicPr>
                      <p:cNvPr id="205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7077" y="2825780"/>
                        <a:ext cx="4778375" cy="1582737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36452" y="2681317"/>
            <a:ext cx="863600" cy="2016125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8" name="Straight Connector 11"/>
          <p:cNvCxnSpPr>
            <a:cxnSpLocks noChangeShapeType="1"/>
          </p:cNvCxnSpPr>
          <p:nvPr/>
        </p:nvCxnSpPr>
        <p:spPr bwMode="auto">
          <a:xfrm flipV="1">
            <a:off x="6915727" y="4697442"/>
            <a:ext cx="720725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2739015" y="4697442"/>
            <a:ext cx="4176712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>
                <a:solidFill>
                  <a:srgbClr val="FF0000"/>
                </a:solidFill>
              </a:rPr>
              <a:t>Large changes and slope</a:t>
            </a:r>
          </a:p>
          <a:p>
            <a:pPr algn="r"/>
            <a:r>
              <a:rPr lang="en-US" altLang="en-US">
                <a:solidFill>
                  <a:srgbClr val="FF0000"/>
                </a:solidFill>
              </a:rPr>
              <a:t>near resonance</a:t>
            </a:r>
          </a:p>
          <a:p>
            <a:pPr algn="r"/>
            <a:r>
              <a:rPr lang="en-US" altLang="en-US">
                <a:solidFill>
                  <a:srgbClr val="FF0000"/>
                </a:solidFill>
              </a:rPr>
              <a:t>Use a medium near resonance</a:t>
            </a:r>
          </a:p>
        </p:txBody>
      </p:sp>
    </p:spTree>
    <p:extLst>
      <p:ext uri="{BB962C8B-B14F-4D97-AF65-F5344CB8AC3E}">
        <p14:creationId xmlns:p14="http://schemas.microsoft.com/office/powerpoint/2010/main" val="298049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40279" y="60447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CA" alt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Faraday Effect: Example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9629" y="839759"/>
            <a:ext cx="119537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b="1" dirty="0">
                <a:solidFill>
                  <a:srgbClr val="C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altLang="en-US" dirty="0">
                <a:solidFill>
                  <a:srgbClr val="C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Suppose we pass a polarized beam at 633 nm (from a He-Ne laser) through a 5 cm long SF57 dense flint glass rod. If the magnetic field along the rod is 0.7 T, what is the rotation of the optical field?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23039" y="2281516"/>
            <a:ext cx="10464656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61531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ja-JP" sz="3200" b="1" dirty="0">
                <a:solidFill>
                  <a:srgbClr val="0000FF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altLang="ja-JP" sz="1200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r>
              <a:rPr lang="en-US" altLang="ja-JP" sz="2800" dirty="0">
                <a:latin typeface="Times" panose="02020603050405020304" pitchFamily="18" charset="0"/>
                <a:cs typeface="Times New Roman" panose="02020603050405020304" pitchFamily="18" charset="0"/>
              </a:rPr>
              <a:t>At 633 nm, SF57 dense flint glass has </a:t>
            </a:r>
            <a:r>
              <a:rPr lang="en-US" altLang="ja-JP" sz="2800" i="1" dirty="0">
                <a:cs typeface="Times New Roman" panose="02020603050405020304" pitchFamily="18" charset="0"/>
              </a:rPr>
              <a:t>V</a:t>
            </a:r>
            <a:r>
              <a:rPr lang="en-US" altLang="ja-JP" sz="2800" dirty="0">
                <a:cs typeface="Times New Roman" panose="02020603050405020304" pitchFamily="18" charset="0"/>
              </a:rPr>
              <a:t> = 20 rad T</a:t>
            </a:r>
            <a:r>
              <a:rPr lang="en-US" altLang="ja-JP" sz="2800" baseline="30000" dirty="0">
                <a:cs typeface="Times New Roman" panose="02020603050405020304" pitchFamily="18" charset="0"/>
              </a:rPr>
              <a:t>-1</a:t>
            </a:r>
            <a:r>
              <a:rPr lang="en-US" altLang="ja-JP" sz="2800" dirty="0">
                <a:cs typeface="Times New Roman" panose="02020603050405020304" pitchFamily="18" charset="0"/>
              </a:rPr>
              <a:t> m</a:t>
            </a:r>
            <a:r>
              <a:rPr lang="en-US" altLang="ja-JP" sz="2800" baseline="30000" dirty="0">
                <a:cs typeface="Times New Roman" panose="02020603050405020304" pitchFamily="18" charset="0"/>
              </a:rPr>
              <a:t>-1</a:t>
            </a:r>
            <a:r>
              <a:rPr lang="en-US" altLang="ja-JP" sz="2800" dirty="0">
                <a:cs typeface="Times New Roman" panose="02020603050405020304" pitchFamily="18" charset="0"/>
              </a:rPr>
              <a:t>. </a:t>
            </a:r>
          </a:p>
          <a:p>
            <a:endParaRPr lang="en-US" altLang="ja-JP" sz="2800" dirty="0">
              <a:cs typeface="Times New Roman" panose="02020603050405020304" pitchFamily="18" charset="0"/>
            </a:endParaRPr>
          </a:p>
          <a:p>
            <a:r>
              <a:rPr lang="en-US" altLang="ja-JP" sz="2800" dirty="0">
                <a:cs typeface="Times New Roman" panose="02020603050405020304" pitchFamily="18" charset="0"/>
              </a:rPr>
              <a:t>The rotation is </a:t>
            </a:r>
            <a:r>
              <a:rPr lang="en-US" altLang="ja-JP" sz="2800" i="1" dirty="0">
                <a:latin typeface="Symbol" panose="05050102010706020507" pitchFamily="18" charset="2"/>
              </a:rPr>
              <a:t>q</a:t>
            </a:r>
            <a:r>
              <a:rPr lang="en-US" altLang="ja-JP" sz="2800" dirty="0"/>
              <a:t> = </a:t>
            </a:r>
            <a:r>
              <a:rPr lang="en-US" altLang="ja-JP" sz="2800" i="1" dirty="0"/>
              <a:t>VBL </a:t>
            </a:r>
          </a:p>
          <a:p>
            <a:r>
              <a:rPr lang="en-US" altLang="ja-JP" sz="2800" i="1" dirty="0"/>
              <a:t> 					 =</a:t>
            </a:r>
            <a:r>
              <a:rPr lang="en-US" altLang="ja-JP" sz="2800" dirty="0"/>
              <a:t> (20 rad B</a:t>
            </a:r>
            <a:r>
              <a:rPr lang="en-US" altLang="ja-JP" sz="2800" baseline="30000" dirty="0"/>
              <a:t>-1</a:t>
            </a:r>
            <a:r>
              <a:rPr lang="en-US" altLang="ja-JP" sz="2800" dirty="0"/>
              <a:t> m</a:t>
            </a:r>
            <a:r>
              <a:rPr lang="en-US" altLang="ja-JP" sz="2800" baseline="30000" dirty="0"/>
              <a:t>-1</a:t>
            </a:r>
            <a:r>
              <a:rPr lang="en-US" altLang="ja-JP" sz="2800" dirty="0"/>
              <a:t>)(0.7 T)(0.05 m)</a:t>
            </a:r>
            <a:r>
              <a:rPr lang="en-US" altLang="ja-JP" sz="2800" i="1" dirty="0"/>
              <a:t> </a:t>
            </a:r>
          </a:p>
          <a:p>
            <a:r>
              <a:rPr lang="en-US" altLang="ja-JP" sz="2800" i="1" dirty="0"/>
              <a:t>				       </a:t>
            </a:r>
            <a:r>
              <a:rPr lang="en-US" altLang="ja-JP" sz="2800" dirty="0"/>
              <a:t>= 0.70 rad, or 40</a:t>
            </a:r>
            <a:r>
              <a:rPr lang="en-US" altLang="ja-JP" sz="2800" dirty="0">
                <a:sym typeface="Symbol" panose="05050102010706020507" pitchFamily="18" charset="2"/>
              </a:rPr>
              <a:t></a:t>
            </a:r>
          </a:p>
        </p:txBody>
      </p:sp>
    </p:spTree>
    <p:extLst>
      <p:ext uri="{BB962C8B-B14F-4D97-AF65-F5344CB8AC3E}">
        <p14:creationId xmlns:p14="http://schemas.microsoft.com/office/powerpoint/2010/main" val="301032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659477" y="0"/>
            <a:ext cx="60483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4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Nonlinear Optics</a:t>
            </a:r>
          </a:p>
        </p:txBody>
      </p:sp>
      <p:pic>
        <p:nvPicPr>
          <p:cNvPr id="5" name="Picture 4" descr="K:\All My Files\Book, Optoelectronics, Pearson\##2ndEdition\#Chapters, The Textbook (2nd Edition)\Ch06, Modulation,2nd Edition\#6-38-NonlinearResponse(CNV)_COLOR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514" y="1052513"/>
            <a:ext cx="8939213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56177" y="4797425"/>
            <a:ext cx="8497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00"/>
              </a:spcBef>
              <a:spcAft>
                <a:spcPts val="800"/>
              </a:spcAft>
            </a:pPr>
            <a:r>
              <a:rPr lang="en-US" altLang="en-US" sz="1800">
                <a:latin typeface="Times" panose="02020603050405020304" pitchFamily="18" charset="0"/>
                <a:cs typeface="Times New Roman" panose="02020603050405020304" pitchFamily="18" charset="0"/>
              </a:rPr>
              <a:t>(a) Induced polarization vs. optical field for a nonlinear medium. (b) Sinusoidal optical field oscillations between ±</a:t>
            </a:r>
            <a:r>
              <a:rPr lang="en-US" altLang="en-US" sz="1800" i="1">
                <a:latin typeface="Times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baseline="-25000">
                <a:latin typeface="Times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1800">
                <a:latin typeface="Times" panose="02020603050405020304" pitchFamily="18" charset="0"/>
                <a:cs typeface="Times New Roman" panose="02020603050405020304" pitchFamily="18" charset="0"/>
              </a:rPr>
              <a:t> result in polarization oscillations between </a:t>
            </a:r>
            <a:r>
              <a:rPr lang="en-US" altLang="en-US" sz="1800" i="1"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n-US" altLang="en-US" sz="1800" baseline="-25000">
                <a:latin typeface="Times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1800">
                <a:latin typeface="Times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800" i="1"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n-US" altLang="en-US" sz="1800" baseline="-25000">
                <a:latin typeface="Times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800">
                <a:latin typeface="Times" panose="02020603050405020304" pitchFamily="18" charset="0"/>
                <a:cs typeface="Times New Roman" panose="02020603050405020304" pitchFamily="18" charset="0"/>
              </a:rPr>
              <a:t>.  (c) The polarization oscillation can be represented by sinusoidal oscillations at angular frequencies </a:t>
            </a:r>
            <a:r>
              <a:rPr lang="en-US" altLang="en-US" sz="1800" i="1"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en-US" sz="1800">
                <a:latin typeface="Times" panose="02020603050405020304" pitchFamily="18" charset="0"/>
                <a:cs typeface="Times New Roman" panose="02020603050405020304" pitchFamily="18" charset="0"/>
              </a:rPr>
              <a:t>  (fundamental), 2</a:t>
            </a:r>
            <a:r>
              <a:rPr lang="en-US" altLang="en-US" sz="1800" i="1"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en-US" sz="1800">
                <a:latin typeface="Times" panose="02020603050405020304" pitchFamily="18" charset="0"/>
                <a:cs typeface="Times New Roman" panose="02020603050405020304" pitchFamily="18" charset="0"/>
              </a:rPr>
              <a:t>  (second harmonic) and a small DC component.</a:t>
            </a:r>
            <a:endParaRPr lang="en-US" altLang="en-US" sz="2800" b="1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59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351905" y="0"/>
            <a:ext cx="60483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4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Nonlinear Optics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3675755" y="1196975"/>
            <a:ext cx="5724525" cy="6461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i="1" dirty="0">
                <a:latin typeface="Arial"/>
                <a:ea typeface="Times New Roman"/>
                <a:cs typeface="Times New Roman"/>
              </a:rPr>
              <a:t>P</a:t>
            </a:r>
            <a:r>
              <a:rPr lang="en-US" sz="3600" dirty="0">
                <a:latin typeface="Arial"/>
                <a:ea typeface="Times New Roman"/>
                <a:cs typeface="Times New Roman"/>
              </a:rPr>
              <a:t> </a:t>
            </a:r>
            <a:r>
              <a:rPr lang="en-US" sz="3600" dirty="0">
                <a:latin typeface="Times"/>
                <a:ea typeface="Times New Roman"/>
                <a:cs typeface="Times New Roman"/>
              </a:rPr>
              <a:t>= </a:t>
            </a:r>
            <a:r>
              <a:rPr lang="en-US" sz="3600" i="1" dirty="0">
                <a:latin typeface="Symbol"/>
                <a:ea typeface="Times New Roman"/>
                <a:cs typeface="Times New Roman"/>
              </a:rPr>
              <a:t>e</a:t>
            </a:r>
            <a:r>
              <a:rPr lang="en-US" sz="3600" i="1" baseline="-25000" dirty="0">
                <a:latin typeface="Times"/>
                <a:ea typeface="Times New Roman"/>
                <a:cs typeface="Times New Roman"/>
              </a:rPr>
              <a:t>o</a:t>
            </a:r>
            <a:r>
              <a:rPr lang="en-US" sz="3600" i="1" dirty="0">
                <a:latin typeface="Symbol"/>
                <a:ea typeface="Times New Roman"/>
                <a:cs typeface="Times New Roman"/>
              </a:rPr>
              <a:t>c</a:t>
            </a:r>
            <a:r>
              <a:rPr lang="en-US" sz="3600" baseline="-25000" dirty="0">
                <a:latin typeface="Times"/>
                <a:ea typeface="Times New Roman"/>
                <a:cs typeface="Times New Roman"/>
              </a:rPr>
              <a:t>1</a:t>
            </a:r>
            <a:r>
              <a:rPr lang="en-US" sz="3600" i="1" dirty="0">
                <a:latin typeface="Times"/>
                <a:ea typeface="Times New Roman"/>
                <a:cs typeface="Times New Roman"/>
              </a:rPr>
              <a:t>E</a:t>
            </a:r>
            <a:r>
              <a:rPr lang="en-US" sz="3600" dirty="0">
                <a:latin typeface="Times"/>
                <a:ea typeface="Times New Roman"/>
                <a:cs typeface="Times New Roman"/>
              </a:rPr>
              <a:t> + </a:t>
            </a:r>
            <a:r>
              <a:rPr lang="en-US" sz="3600" i="1" dirty="0">
                <a:latin typeface="Symbol"/>
                <a:ea typeface="Times New Roman"/>
                <a:cs typeface="Times New Roman"/>
              </a:rPr>
              <a:t>e</a:t>
            </a:r>
            <a:r>
              <a:rPr lang="en-US" sz="3600" i="1" baseline="-25000" dirty="0">
                <a:latin typeface="Times"/>
                <a:ea typeface="Times New Roman"/>
                <a:cs typeface="Times New Roman"/>
              </a:rPr>
              <a:t>o</a:t>
            </a:r>
            <a:r>
              <a:rPr lang="en-US" sz="3600" i="1" dirty="0">
                <a:latin typeface="Symbol"/>
                <a:ea typeface="Times New Roman"/>
                <a:cs typeface="Times New Roman"/>
              </a:rPr>
              <a:t>c</a:t>
            </a:r>
            <a:r>
              <a:rPr lang="en-US" sz="3600" baseline="-25000" dirty="0">
                <a:latin typeface="Times"/>
                <a:ea typeface="Times New Roman"/>
                <a:cs typeface="Times New Roman"/>
              </a:rPr>
              <a:t>2</a:t>
            </a:r>
            <a:r>
              <a:rPr lang="en-US" sz="3600" i="1" dirty="0">
                <a:latin typeface="Times"/>
                <a:ea typeface="Times New Roman"/>
                <a:cs typeface="Times New Roman"/>
              </a:rPr>
              <a:t>E</a:t>
            </a:r>
            <a:r>
              <a:rPr lang="en-US" sz="3600" baseline="30000" dirty="0">
                <a:latin typeface="Times"/>
                <a:ea typeface="Times New Roman"/>
                <a:cs typeface="Times New Roman"/>
              </a:rPr>
              <a:t>2</a:t>
            </a:r>
            <a:r>
              <a:rPr lang="en-US" sz="3600" dirty="0">
                <a:latin typeface="Times"/>
                <a:ea typeface="Times New Roman"/>
                <a:cs typeface="Times New Roman"/>
              </a:rPr>
              <a:t> + </a:t>
            </a:r>
            <a:r>
              <a:rPr lang="en-US" sz="3600" i="1" dirty="0">
                <a:latin typeface="Symbol"/>
                <a:ea typeface="Times New Roman"/>
                <a:cs typeface="Times New Roman"/>
              </a:rPr>
              <a:t>e</a:t>
            </a:r>
            <a:r>
              <a:rPr lang="en-US" sz="3600" i="1" baseline="-25000" dirty="0">
                <a:latin typeface="Times"/>
                <a:ea typeface="Times New Roman"/>
                <a:cs typeface="Times New Roman"/>
              </a:rPr>
              <a:t>o</a:t>
            </a:r>
            <a:r>
              <a:rPr lang="en-US" sz="3600" i="1" dirty="0">
                <a:latin typeface="Symbol"/>
                <a:ea typeface="Times New Roman"/>
                <a:cs typeface="Times New Roman"/>
              </a:rPr>
              <a:t>c</a:t>
            </a:r>
            <a:r>
              <a:rPr lang="en-US" sz="3600" baseline="-25000" dirty="0">
                <a:latin typeface="Times"/>
                <a:ea typeface="Times New Roman"/>
                <a:cs typeface="Times New Roman"/>
              </a:rPr>
              <a:t>3</a:t>
            </a:r>
            <a:r>
              <a:rPr lang="en-US" sz="3600" i="1" dirty="0">
                <a:latin typeface="Times"/>
                <a:ea typeface="Times New Roman"/>
                <a:cs typeface="Times New Roman"/>
              </a:rPr>
              <a:t>E</a:t>
            </a:r>
            <a:r>
              <a:rPr lang="en-US" sz="3600" baseline="30000" dirty="0">
                <a:latin typeface="Times"/>
                <a:ea typeface="Times New Roman"/>
                <a:cs typeface="Times New Roman"/>
              </a:rPr>
              <a:t>3</a:t>
            </a:r>
            <a:r>
              <a:rPr lang="en-US" sz="3600" dirty="0">
                <a:latin typeface="Times"/>
                <a:ea typeface="Times New Roman"/>
                <a:cs typeface="Times New Roman"/>
              </a:rPr>
              <a:t> 	</a:t>
            </a:r>
            <a:endParaRPr lang="en-US" sz="3600" dirty="0">
              <a:ea typeface="+mn-ea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88305" y="2133600"/>
            <a:ext cx="3527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i="1">
                <a:latin typeface="Symbol" panose="05050102010706020507" pitchFamily="18" charset="2"/>
                <a:cs typeface="Times New Roman" panose="02020603050405020304" pitchFamily="18" charset="0"/>
              </a:rPr>
              <a:t>c</a:t>
            </a:r>
            <a:r>
              <a:rPr lang="en-US" altLang="en-US" baseline="-25000">
                <a:latin typeface="Times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>
                <a:latin typeface="Times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Linear susceptibility</a:t>
            </a:r>
            <a:endParaRPr lang="en-US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88305" y="2708275"/>
            <a:ext cx="5040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i="1">
                <a:latin typeface="Symbol" panose="05050102010706020507" pitchFamily="18" charset="2"/>
                <a:cs typeface="Times New Roman" panose="02020603050405020304" pitchFamily="18" charset="0"/>
              </a:rPr>
              <a:t>c</a:t>
            </a:r>
            <a:r>
              <a:rPr lang="en-US" altLang="en-US" baseline="-25000">
                <a:latin typeface="Times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>
                <a:latin typeface="Times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Second-order susceptibility</a:t>
            </a:r>
            <a:endParaRPr lang="en-US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99830" y="3216275"/>
            <a:ext cx="4878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i="1">
                <a:latin typeface="Symbol" panose="05050102010706020507" pitchFamily="18" charset="2"/>
                <a:cs typeface="Times New Roman" panose="02020603050405020304" pitchFamily="18" charset="0"/>
              </a:rPr>
              <a:t>c</a:t>
            </a:r>
            <a:r>
              <a:rPr lang="en-US" altLang="en-US" baseline="-25000">
                <a:latin typeface="Times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>
                <a:latin typeface="Times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b="1">
                <a:latin typeface="Times" panose="02020603050405020304" pitchFamily="18" charset="0"/>
                <a:cs typeface="Times New Roman" panose="02020603050405020304" pitchFamily="18" charset="0"/>
              </a:rPr>
              <a:t>Third order susceptibility</a:t>
            </a:r>
            <a:endParaRPr lang="en-US" altLang="en-US"/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V="1">
            <a:off x="4945755" y="1843088"/>
            <a:ext cx="61912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10"/>
          <p:cNvCxnSpPr>
            <a:cxnSpLocks noChangeShapeType="1"/>
            <a:endCxn id="5" idx="2"/>
          </p:cNvCxnSpPr>
          <p:nvPr/>
        </p:nvCxnSpPr>
        <p:spPr bwMode="auto">
          <a:xfrm flipV="1">
            <a:off x="6277667" y="1843088"/>
            <a:ext cx="260350" cy="865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3"/>
          <p:cNvCxnSpPr>
            <a:cxnSpLocks noChangeShapeType="1"/>
          </p:cNvCxnSpPr>
          <p:nvPr/>
        </p:nvCxnSpPr>
        <p:spPr bwMode="auto">
          <a:xfrm flipV="1">
            <a:off x="7815955" y="1843088"/>
            <a:ext cx="422275" cy="1327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11"/>
          <p:cNvSpPr/>
          <p:nvPr/>
        </p:nvSpPr>
        <p:spPr>
          <a:xfrm>
            <a:off x="4090092" y="4889500"/>
            <a:ext cx="4373563" cy="8302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800" b="1" i="1" dirty="0">
                <a:latin typeface="Times"/>
                <a:ea typeface="Times New Roman"/>
                <a:cs typeface="Times New Roman"/>
              </a:rPr>
              <a:t>E</a:t>
            </a:r>
            <a:r>
              <a:rPr lang="en-US" sz="4800" b="1" dirty="0">
                <a:latin typeface="Times"/>
                <a:ea typeface="Times New Roman"/>
                <a:cs typeface="Times New Roman"/>
              </a:rPr>
              <a:t> = </a:t>
            </a:r>
            <a:r>
              <a:rPr lang="en-US" sz="4800" b="1" i="1" dirty="0">
                <a:latin typeface="Times"/>
                <a:ea typeface="Times New Roman"/>
                <a:cs typeface="Times New Roman"/>
              </a:rPr>
              <a:t>E</a:t>
            </a:r>
            <a:r>
              <a:rPr lang="en-US" sz="4800" b="1" i="1" baseline="-25000" dirty="0">
                <a:latin typeface="Times"/>
                <a:ea typeface="Times New Roman"/>
                <a:cs typeface="Times New Roman"/>
              </a:rPr>
              <a:t>o</a:t>
            </a:r>
            <a:r>
              <a:rPr lang="en-US" sz="4800" b="1" dirty="0">
                <a:latin typeface="Times"/>
                <a:ea typeface="Times New Roman"/>
                <a:cs typeface="Times New Roman"/>
              </a:rPr>
              <a:t>sin(</a:t>
            </a:r>
            <a:r>
              <a:rPr lang="en-US" sz="4800" b="1" i="1" dirty="0" err="1">
                <a:latin typeface="Symbol"/>
                <a:ea typeface="Times New Roman"/>
                <a:cs typeface="Times New Roman"/>
              </a:rPr>
              <a:t>w</a:t>
            </a:r>
            <a:r>
              <a:rPr lang="en-US" sz="4800" b="1" i="1" dirty="0" err="1">
                <a:latin typeface="Times"/>
                <a:ea typeface="Times New Roman"/>
                <a:cs typeface="Times New Roman"/>
              </a:rPr>
              <a:t>t</a:t>
            </a:r>
            <a:r>
              <a:rPr lang="en-US" sz="4800" b="1" dirty="0">
                <a:latin typeface="Times"/>
                <a:ea typeface="Times New Roman"/>
                <a:cs typeface="Times New Roman"/>
              </a:rPr>
              <a:t>)</a:t>
            </a:r>
            <a:endParaRPr lang="en-US" sz="4800" b="1" dirty="0">
              <a:ea typeface="+mn-ea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2920105" y="4033838"/>
            <a:ext cx="737076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4400" b="1" i="1"/>
              <a:t>E</a:t>
            </a:r>
            <a:r>
              <a:rPr lang="en-US" altLang="en-US" sz="4400" b="1"/>
              <a:t> = Excitation at frequency </a:t>
            </a:r>
            <a:r>
              <a:rPr lang="en-US" altLang="en-US" sz="4400" b="1" i="1">
                <a:latin typeface="Symbol" panose="05050102010706020507" pitchFamily="18" charset="2"/>
              </a:rPr>
              <a:t>w</a:t>
            </a:r>
            <a:endParaRPr lang="en-US" altLang="en-US" sz="4400" b="1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66056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857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MT Extra</vt:lpstr>
      <vt:lpstr>Symbol</vt:lpstr>
      <vt:lpstr>Times</vt:lpstr>
      <vt:lpstr>Times New Roman</vt:lpstr>
      <vt:lpstr>Office Theme</vt:lpstr>
      <vt:lpstr>Equation</vt:lpstr>
      <vt:lpstr>PowerPoint Presentation</vt:lpstr>
      <vt:lpstr>PowerPoint Presentation</vt:lpstr>
      <vt:lpstr>Faraday Rotation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Sathiyan Samikannu</cp:lastModifiedBy>
  <cp:revision>2</cp:revision>
  <dcterms:created xsi:type="dcterms:W3CDTF">2020-02-25T16:02:29Z</dcterms:created>
  <dcterms:modified xsi:type="dcterms:W3CDTF">2022-05-19T06:13:18Z</dcterms:modified>
</cp:coreProperties>
</file>