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9" r:id="rId2"/>
    <p:sldId id="290" r:id="rId3"/>
    <p:sldId id="291"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0A3DE-2A3D-F733-37E0-479A2A6A65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82759C0-B012-045C-1213-52F21EF675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F5CA18F-C014-ED9E-054B-48C0058E5297}"/>
              </a:ext>
            </a:extLst>
          </p:cNvPr>
          <p:cNvSpPr>
            <a:spLocks noGrp="1"/>
          </p:cNvSpPr>
          <p:nvPr>
            <p:ph type="dt" sz="half" idx="10"/>
          </p:nvPr>
        </p:nvSpPr>
        <p:spPr/>
        <p:txBody>
          <a:bodyPr/>
          <a:lstStyle/>
          <a:p>
            <a:fld id="{26066A1C-98B2-405C-BB6A-79A8C5E7B18C}" type="datetimeFigureOut">
              <a:rPr lang="en-IN" smtClean="0"/>
              <a:t>02-06-2022</a:t>
            </a:fld>
            <a:endParaRPr lang="en-IN"/>
          </a:p>
        </p:txBody>
      </p:sp>
      <p:sp>
        <p:nvSpPr>
          <p:cNvPr id="5" name="Footer Placeholder 4">
            <a:extLst>
              <a:ext uri="{FF2B5EF4-FFF2-40B4-BE49-F238E27FC236}">
                <a16:creationId xmlns:a16="http://schemas.microsoft.com/office/drawing/2014/main" id="{53372894-B77F-9898-E220-41EFB51A4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3D7D8A-6DE9-611C-192E-05A80FB616B1}"/>
              </a:ext>
            </a:extLst>
          </p:cNvPr>
          <p:cNvSpPr>
            <a:spLocks noGrp="1"/>
          </p:cNvSpPr>
          <p:nvPr>
            <p:ph type="sldNum" sz="quarter" idx="12"/>
          </p:nvPr>
        </p:nvSpPr>
        <p:spPr/>
        <p:txBody>
          <a:bodyPr/>
          <a:lstStyle/>
          <a:p>
            <a:fld id="{2075935C-04CA-4466-9E98-CBC775F9A4D4}" type="slidenum">
              <a:rPr lang="en-IN" smtClean="0"/>
              <a:t>‹#›</a:t>
            </a:fld>
            <a:endParaRPr lang="en-IN"/>
          </a:p>
        </p:txBody>
      </p:sp>
    </p:spTree>
    <p:extLst>
      <p:ext uri="{BB962C8B-B14F-4D97-AF65-F5344CB8AC3E}">
        <p14:creationId xmlns:p14="http://schemas.microsoft.com/office/powerpoint/2010/main" val="2335114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B4EA-E229-3637-F2EF-17D275A2512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6D9BF7-B188-C5D1-F48B-2D1C938826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44DF36-6569-0D7E-6C1D-966C65E8DB83}"/>
              </a:ext>
            </a:extLst>
          </p:cNvPr>
          <p:cNvSpPr>
            <a:spLocks noGrp="1"/>
          </p:cNvSpPr>
          <p:nvPr>
            <p:ph type="dt" sz="half" idx="10"/>
          </p:nvPr>
        </p:nvSpPr>
        <p:spPr/>
        <p:txBody>
          <a:bodyPr/>
          <a:lstStyle/>
          <a:p>
            <a:fld id="{26066A1C-98B2-405C-BB6A-79A8C5E7B18C}" type="datetimeFigureOut">
              <a:rPr lang="en-IN" smtClean="0"/>
              <a:t>02-06-2022</a:t>
            </a:fld>
            <a:endParaRPr lang="en-IN"/>
          </a:p>
        </p:txBody>
      </p:sp>
      <p:sp>
        <p:nvSpPr>
          <p:cNvPr id="5" name="Footer Placeholder 4">
            <a:extLst>
              <a:ext uri="{FF2B5EF4-FFF2-40B4-BE49-F238E27FC236}">
                <a16:creationId xmlns:a16="http://schemas.microsoft.com/office/drawing/2014/main" id="{18BB67B2-B48C-8EB9-3FE6-14D46AC714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AF9957-82D7-1D10-AB81-BA031146666E}"/>
              </a:ext>
            </a:extLst>
          </p:cNvPr>
          <p:cNvSpPr>
            <a:spLocks noGrp="1"/>
          </p:cNvSpPr>
          <p:nvPr>
            <p:ph type="sldNum" sz="quarter" idx="12"/>
          </p:nvPr>
        </p:nvSpPr>
        <p:spPr/>
        <p:txBody>
          <a:bodyPr/>
          <a:lstStyle/>
          <a:p>
            <a:fld id="{2075935C-04CA-4466-9E98-CBC775F9A4D4}" type="slidenum">
              <a:rPr lang="en-IN" smtClean="0"/>
              <a:t>‹#›</a:t>
            </a:fld>
            <a:endParaRPr lang="en-IN"/>
          </a:p>
        </p:txBody>
      </p:sp>
    </p:spTree>
    <p:extLst>
      <p:ext uri="{BB962C8B-B14F-4D97-AF65-F5344CB8AC3E}">
        <p14:creationId xmlns:p14="http://schemas.microsoft.com/office/powerpoint/2010/main" val="2451559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B82264-65F6-FC55-BF0D-4842DE95D5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C4DBF3-CE9E-E70C-00D5-C2DD525E01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06BA73-10C4-2BA7-B6F2-CC7A7A849562}"/>
              </a:ext>
            </a:extLst>
          </p:cNvPr>
          <p:cNvSpPr>
            <a:spLocks noGrp="1"/>
          </p:cNvSpPr>
          <p:nvPr>
            <p:ph type="dt" sz="half" idx="10"/>
          </p:nvPr>
        </p:nvSpPr>
        <p:spPr/>
        <p:txBody>
          <a:bodyPr/>
          <a:lstStyle/>
          <a:p>
            <a:fld id="{26066A1C-98B2-405C-BB6A-79A8C5E7B18C}" type="datetimeFigureOut">
              <a:rPr lang="en-IN" smtClean="0"/>
              <a:t>02-06-2022</a:t>
            </a:fld>
            <a:endParaRPr lang="en-IN"/>
          </a:p>
        </p:txBody>
      </p:sp>
      <p:sp>
        <p:nvSpPr>
          <p:cNvPr id="5" name="Footer Placeholder 4">
            <a:extLst>
              <a:ext uri="{FF2B5EF4-FFF2-40B4-BE49-F238E27FC236}">
                <a16:creationId xmlns:a16="http://schemas.microsoft.com/office/drawing/2014/main" id="{A8C2BA1A-B5A1-7893-34E5-17B20C8B9D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2956AA-764F-2B5D-CD38-4CABA4A507AB}"/>
              </a:ext>
            </a:extLst>
          </p:cNvPr>
          <p:cNvSpPr>
            <a:spLocks noGrp="1"/>
          </p:cNvSpPr>
          <p:nvPr>
            <p:ph type="sldNum" sz="quarter" idx="12"/>
          </p:nvPr>
        </p:nvSpPr>
        <p:spPr/>
        <p:txBody>
          <a:bodyPr/>
          <a:lstStyle/>
          <a:p>
            <a:fld id="{2075935C-04CA-4466-9E98-CBC775F9A4D4}" type="slidenum">
              <a:rPr lang="en-IN" smtClean="0"/>
              <a:t>‹#›</a:t>
            </a:fld>
            <a:endParaRPr lang="en-IN"/>
          </a:p>
        </p:txBody>
      </p:sp>
    </p:spTree>
    <p:extLst>
      <p:ext uri="{BB962C8B-B14F-4D97-AF65-F5344CB8AC3E}">
        <p14:creationId xmlns:p14="http://schemas.microsoft.com/office/powerpoint/2010/main" val="2839430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CE0EF-FB81-2E3A-D105-F1C0E9A9EC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24C339-D41A-76D0-4F2D-74B33A636A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DD2FFE-14E6-928A-C2E9-FE36628823B1}"/>
              </a:ext>
            </a:extLst>
          </p:cNvPr>
          <p:cNvSpPr>
            <a:spLocks noGrp="1"/>
          </p:cNvSpPr>
          <p:nvPr>
            <p:ph type="dt" sz="half" idx="10"/>
          </p:nvPr>
        </p:nvSpPr>
        <p:spPr/>
        <p:txBody>
          <a:bodyPr/>
          <a:lstStyle/>
          <a:p>
            <a:fld id="{26066A1C-98B2-405C-BB6A-79A8C5E7B18C}" type="datetimeFigureOut">
              <a:rPr lang="en-IN" smtClean="0"/>
              <a:t>02-06-2022</a:t>
            </a:fld>
            <a:endParaRPr lang="en-IN"/>
          </a:p>
        </p:txBody>
      </p:sp>
      <p:sp>
        <p:nvSpPr>
          <p:cNvPr id="5" name="Footer Placeholder 4">
            <a:extLst>
              <a:ext uri="{FF2B5EF4-FFF2-40B4-BE49-F238E27FC236}">
                <a16:creationId xmlns:a16="http://schemas.microsoft.com/office/drawing/2014/main" id="{7CCE52CC-E2C3-3677-318B-44E4692A37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F7B6AB-626C-8A94-5097-DB8F6F2BF389}"/>
              </a:ext>
            </a:extLst>
          </p:cNvPr>
          <p:cNvSpPr>
            <a:spLocks noGrp="1"/>
          </p:cNvSpPr>
          <p:nvPr>
            <p:ph type="sldNum" sz="quarter" idx="12"/>
          </p:nvPr>
        </p:nvSpPr>
        <p:spPr/>
        <p:txBody>
          <a:bodyPr/>
          <a:lstStyle/>
          <a:p>
            <a:fld id="{2075935C-04CA-4466-9E98-CBC775F9A4D4}" type="slidenum">
              <a:rPr lang="en-IN" smtClean="0"/>
              <a:t>‹#›</a:t>
            </a:fld>
            <a:endParaRPr lang="en-IN"/>
          </a:p>
        </p:txBody>
      </p:sp>
    </p:spTree>
    <p:extLst>
      <p:ext uri="{BB962C8B-B14F-4D97-AF65-F5344CB8AC3E}">
        <p14:creationId xmlns:p14="http://schemas.microsoft.com/office/powerpoint/2010/main" val="2845128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E2BCD-BCE2-53EC-CA86-AD24F49462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ECFE80-9F92-FBA9-33B1-EACFDC24BF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3C238E-97FA-4BB3-769B-9556CC956C2C}"/>
              </a:ext>
            </a:extLst>
          </p:cNvPr>
          <p:cNvSpPr>
            <a:spLocks noGrp="1"/>
          </p:cNvSpPr>
          <p:nvPr>
            <p:ph type="dt" sz="half" idx="10"/>
          </p:nvPr>
        </p:nvSpPr>
        <p:spPr/>
        <p:txBody>
          <a:bodyPr/>
          <a:lstStyle/>
          <a:p>
            <a:fld id="{26066A1C-98B2-405C-BB6A-79A8C5E7B18C}" type="datetimeFigureOut">
              <a:rPr lang="en-IN" smtClean="0"/>
              <a:t>02-06-2022</a:t>
            </a:fld>
            <a:endParaRPr lang="en-IN"/>
          </a:p>
        </p:txBody>
      </p:sp>
      <p:sp>
        <p:nvSpPr>
          <p:cNvPr id="5" name="Footer Placeholder 4">
            <a:extLst>
              <a:ext uri="{FF2B5EF4-FFF2-40B4-BE49-F238E27FC236}">
                <a16:creationId xmlns:a16="http://schemas.microsoft.com/office/drawing/2014/main" id="{DA5549E7-A63D-0A82-A558-F1BF0F05B3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6E7B62-9B01-43F9-1D24-A672D1EEC301}"/>
              </a:ext>
            </a:extLst>
          </p:cNvPr>
          <p:cNvSpPr>
            <a:spLocks noGrp="1"/>
          </p:cNvSpPr>
          <p:nvPr>
            <p:ph type="sldNum" sz="quarter" idx="12"/>
          </p:nvPr>
        </p:nvSpPr>
        <p:spPr/>
        <p:txBody>
          <a:bodyPr/>
          <a:lstStyle/>
          <a:p>
            <a:fld id="{2075935C-04CA-4466-9E98-CBC775F9A4D4}" type="slidenum">
              <a:rPr lang="en-IN" smtClean="0"/>
              <a:t>‹#›</a:t>
            </a:fld>
            <a:endParaRPr lang="en-IN"/>
          </a:p>
        </p:txBody>
      </p:sp>
    </p:spTree>
    <p:extLst>
      <p:ext uri="{BB962C8B-B14F-4D97-AF65-F5344CB8AC3E}">
        <p14:creationId xmlns:p14="http://schemas.microsoft.com/office/powerpoint/2010/main" val="2739177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7F47F-A3CB-1A1A-0F85-4FCFDC87AE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EFC44F-2FF1-8299-BD69-4F9397A622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A27F024-D822-E0F8-6DED-168AB50CC0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451323-D2CF-C8E1-23B8-E1C00979CC2F}"/>
              </a:ext>
            </a:extLst>
          </p:cNvPr>
          <p:cNvSpPr>
            <a:spLocks noGrp="1"/>
          </p:cNvSpPr>
          <p:nvPr>
            <p:ph type="dt" sz="half" idx="10"/>
          </p:nvPr>
        </p:nvSpPr>
        <p:spPr/>
        <p:txBody>
          <a:bodyPr/>
          <a:lstStyle/>
          <a:p>
            <a:fld id="{26066A1C-98B2-405C-BB6A-79A8C5E7B18C}" type="datetimeFigureOut">
              <a:rPr lang="en-IN" smtClean="0"/>
              <a:t>02-06-2022</a:t>
            </a:fld>
            <a:endParaRPr lang="en-IN"/>
          </a:p>
        </p:txBody>
      </p:sp>
      <p:sp>
        <p:nvSpPr>
          <p:cNvPr id="6" name="Footer Placeholder 5">
            <a:extLst>
              <a:ext uri="{FF2B5EF4-FFF2-40B4-BE49-F238E27FC236}">
                <a16:creationId xmlns:a16="http://schemas.microsoft.com/office/drawing/2014/main" id="{92F95B0A-B634-7305-81BB-1D129A5FB5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CD40CF-67BF-5967-6F6F-34CA968B8E0F}"/>
              </a:ext>
            </a:extLst>
          </p:cNvPr>
          <p:cNvSpPr>
            <a:spLocks noGrp="1"/>
          </p:cNvSpPr>
          <p:nvPr>
            <p:ph type="sldNum" sz="quarter" idx="12"/>
          </p:nvPr>
        </p:nvSpPr>
        <p:spPr/>
        <p:txBody>
          <a:bodyPr/>
          <a:lstStyle/>
          <a:p>
            <a:fld id="{2075935C-04CA-4466-9E98-CBC775F9A4D4}" type="slidenum">
              <a:rPr lang="en-IN" smtClean="0"/>
              <a:t>‹#›</a:t>
            </a:fld>
            <a:endParaRPr lang="en-IN"/>
          </a:p>
        </p:txBody>
      </p:sp>
    </p:spTree>
    <p:extLst>
      <p:ext uri="{BB962C8B-B14F-4D97-AF65-F5344CB8AC3E}">
        <p14:creationId xmlns:p14="http://schemas.microsoft.com/office/powerpoint/2010/main" val="2759650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659AB-0E5D-1A5B-F797-9B3A28C9CCC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6F4BA2-23F6-5149-CA86-F7B2C640B8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6168C9-DAEF-6425-DD12-3B2169F03A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1DF04B-5314-3201-75D1-A9033E26C4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E7C68A-F3A7-1B57-424C-9FB8404CD0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2416C1C-C08C-181B-D426-0A2CDC9E36EC}"/>
              </a:ext>
            </a:extLst>
          </p:cNvPr>
          <p:cNvSpPr>
            <a:spLocks noGrp="1"/>
          </p:cNvSpPr>
          <p:nvPr>
            <p:ph type="dt" sz="half" idx="10"/>
          </p:nvPr>
        </p:nvSpPr>
        <p:spPr/>
        <p:txBody>
          <a:bodyPr/>
          <a:lstStyle/>
          <a:p>
            <a:fld id="{26066A1C-98B2-405C-BB6A-79A8C5E7B18C}" type="datetimeFigureOut">
              <a:rPr lang="en-IN" smtClean="0"/>
              <a:t>02-06-2022</a:t>
            </a:fld>
            <a:endParaRPr lang="en-IN"/>
          </a:p>
        </p:txBody>
      </p:sp>
      <p:sp>
        <p:nvSpPr>
          <p:cNvPr id="8" name="Footer Placeholder 7">
            <a:extLst>
              <a:ext uri="{FF2B5EF4-FFF2-40B4-BE49-F238E27FC236}">
                <a16:creationId xmlns:a16="http://schemas.microsoft.com/office/drawing/2014/main" id="{3FFB537E-E922-ECF3-9773-B8C14B3796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8D8F5A0-031C-58EB-FD1D-C8067FDF2B8D}"/>
              </a:ext>
            </a:extLst>
          </p:cNvPr>
          <p:cNvSpPr>
            <a:spLocks noGrp="1"/>
          </p:cNvSpPr>
          <p:nvPr>
            <p:ph type="sldNum" sz="quarter" idx="12"/>
          </p:nvPr>
        </p:nvSpPr>
        <p:spPr/>
        <p:txBody>
          <a:bodyPr/>
          <a:lstStyle/>
          <a:p>
            <a:fld id="{2075935C-04CA-4466-9E98-CBC775F9A4D4}" type="slidenum">
              <a:rPr lang="en-IN" smtClean="0"/>
              <a:t>‹#›</a:t>
            </a:fld>
            <a:endParaRPr lang="en-IN"/>
          </a:p>
        </p:txBody>
      </p:sp>
    </p:spTree>
    <p:extLst>
      <p:ext uri="{BB962C8B-B14F-4D97-AF65-F5344CB8AC3E}">
        <p14:creationId xmlns:p14="http://schemas.microsoft.com/office/powerpoint/2010/main" val="3460944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ECEC5-8BE5-C987-14B5-D9B3945357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FA0C26-A935-85AC-9AED-85808BB20F46}"/>
              </a:ext>
            </a:extLst>
          </p:cNvPr>
          <p:cNvSpPr>
            <a:spLocks noGrp="1"/>
          </p:cNvSpPr>
          <p:nvPr>
            <p:ph type="dt" sz="half" idx="10"/>
          </p:nvPr>
        </p:nvSpPr>
        <p:spPr/>
        <p:txBody>
          <a:bodyPr/>
          <a:lstStyle/>
          <a:p>
            <a:fld id="{26066A1C-98B2-405C-BB6A-79A8C5E7B18C}" type="datetimeFigureOut">
              <a:rPr lang="en-IN" smtClean="0"/>
              <a:t>02-06-2022</a:t>
            </a:fld>
            <a:endParaRPr lang="en-IN"/>
          </a:p>
        </p:txBody>
      </p:sp>
      <p:sp>
        <p:nvSpPr>
          <p:cNvPr id="4" name="Footer Placeholder 3">
            <a:extLst>
              <a:ext uri="{FF2B5EF4-FFF2-40B4-BE49-F238E27FC236}">
                <a16:creationId xmlns:a16="http://schemas.microsoft.com/office/drawing/2014/main" id="{4467EB3C-8B03-A854-BD74-B214571A801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8A9F66D-D26F-5793-5052-25F890E18121}"/>
              </a:ext>
            </a:extLst>
          </p:cNvPr>
          <p:cNvSpPr>
            <a:spLocks noGrp="1"/>
          </p:cNvSpPr>
          <p:nvPr>
            <p:ph type="sldNum" sz="quarter" idx="12"/>
          </p:nvPr>
        </p:nvSpPr>
        <p:spPr/>
        <p:txBody>
          <a:bodyPr/>
          <a:lstStyle/>
          <a:p>
            <a:fld id="{2075935C-04CA-4466-9E98-CBC775F9A4D4}" type="slidenum">
              <a:rPr lang="en-IN" smtClean="0"/>
              <a:t>‹#›</a:t>
            </a:fld>
            <a:endParaRPr lang="en-IN"/>
          </a:p>
        </p:txBody>
      </p:sp>
    </p:spTree>
    <p:extLst>
      <p:ext uri="{BB962C8B-B14F-4D97-AF65-F5344CB8AC3E}">
        <p14:creationId xmlns:p14="http://schemas.microsoft.com/office/powerpoint/2010/main" val="1087365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CC2B57-C44E-71A1-D9C9-0F8ED820A6A8}"/>
              </a:ext>
            </a:extLst>
          </p:cNvPr>
          <p:cNvSpPr>
            <a:spLocks noGrp="1"/>
          </p:cNvSpPr>
          <p:nvPr>
            <p:ph type="dt" sz="half" idx="10"/>
          </p:nvPr>
        </p:nvSpPr>
        <p:spPr/>
        <p:txBody>
          <a:bodyPr/>
          <a:lstStyle/>
          <a:p>
            <a:fld id="{26066A1C-98B2-405C-BB6A-79A8C5E7B18C}" type="datetimeFigureOut">
              <a:rPr lang="en-IN" smtClean="0"/>
              <a:t>02-06-2022</a:t>
            </a:fld>
            <a:endParaRPr lang="en-IN"/>
          </a:p>
        </p:txBody>
      </p:sp>
      <p:sp>
        <p:nvSpPr>
          <p:cNvPr id="3" name="Footer Placeholder 2">
            <a:extLst>
              <a:ext uri="{FF2B5EF4-FFF2-40B4-BE49-F238E27FC236}">
                <a16:creationId xmlns:a16="http://schemas.microsoft.com/office/drawing/2014/main" id="{37067BF7-C77E-E441-FC3F-764FEEAB79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6899FAB-8213-E063-9DC9-C79AD2FFC916}"/>
              </a:ext>
            </a:extLst>
          </p:cNvPr>
          <p:cNvSpPr>
            <a:spLocks noGrp="1"/>
          </p:cNvSpPr>
          <p:nvPr>
            <p:ph type="sldNum" sz="quarter" idx="12"/>
          </p:nvPr>
        </p:nvSpPr>
        <p:spPr/>
        <p:txBody>
          <a:bodyPr/>
          <a:lstStyle/>
          <a:p>
            <a:fld id="{2075935C-04CA-4466-9E98-CBC775F9A4D4}" type="slidenum">
              <a:rPr lang="en-IN" smtClean="0"/>
              <a:t>‹#›</a:t>
            </a:fld>
            <a:endParaRPr lang="en-IN"/>
          </a:p>
        </p:txBody>
      </p:sp>
    </p:spTree>
    <p:extLst>
      <p:ext uri="{BB962C8B-B14F-4D97-AF65-F5344CB8AC3E}">
        <p14:creationId xmlns:p14="http://schemas.microsoft.com/office/powerpoint/2010/main" val="2535639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C4FC0-FFEF-766E-56DB-0DFDCB62B6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8DECDD-D580-AC32-EA9D-AEAAEFB3C8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9DB3D2-6CE7-275F-B591-DE83B72038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5744D4-3B91-06D9-D324-563A4EABD418}"/>
              </a:ext>
            </a:extLst>
          </p:cNvPr>
          <p:cNvSpPr>
            <a:spLocks noGrp="1"/>
          </p:cNvSpPr>
          <p:nvPr>
            <p:ph type="dt" sz="half" idx="10"/>
          </p:nvPr>
        </p:nvSpPr>
        <p:spPr/>
        <p:txBody>
          <a:bodyPr/>
          <a:lstStyle/>
          <a:p>
            <a:fld id="{26066A1C-98B2-405C-BB6A-79A8C5E7B18C}" type="datetimeFigureOut">
              <a:rPr lang="en-IN" smtClean="0"/>
              <a:t>02-06-2022</a:t>
            </a:fld>
            <a:endParaRPr lang="en-IN"/>
          </a:p>
        </p:txBody>
      </p:sp>
      <p:sp>
        <p:nvSpPr>
          <p:cNvPr id="6" name="Footer Placeholder 5">
            <a:extLst>
              <a:ext uri="{FF2B5EF4-FFF2-40B4-BE49-F238E27FC236}">
                <a16:creationId xmlns:a16="http://schemas.microsoft.com/office/drawing/2014/main" id="{CAF6967D-FA88-C895-7206-95DE9DA4A6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B72538-7978-1581-15B2-B0A41FFFBC1F}"/>
              </a:ext>
            </a:extLst>
          </p:cNvPr>
          <p:cNvSpPr>
            <a:spLocks noGrp="1"/>
          </p:cNvSpPr>
          <p:nvPr>
            <p:ph type="sldNum" sz="quarter" idx="12"/>
          </p:nvPr>
        </p:nvSpPr>
        <p:spPr/>
        <p:txBody>
          <a:bodyPr/>
          <a:lstStyle/>
          <a:p>
            <a:fld id="{2075935C-04CA-4466-9E98-CBC775F9A4D4}" type="slidenum">
              <a:rPr lang="en-IN" smtClean="0"/>
              <a:t>‹#›</a:t>
            </a:fld>
            <a:endParaRPr lang="en-IN"/>
          </a:p>
        </p:txBody>
      </p:sp>
    </p:spTree>
    <p:extLst>
      <p:ext uri="{BB962C8B-B14F-4D97-AF65-F5344CB8AC3E}">
        <p14:creationId xmlns:p14="http://schemas.microsoft.com/office/powerpoint/2010/main" val="1117169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4EFBF-CD27-CD93-22A8-9B1A47305B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1678987-7E65-097C-B8A1-6CB512EF78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AD9633-F51B-43FA-B927-8D65F90E74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4DE702-B712-A203-57FE-CE5659F078C1}"/>
              </a:ext>
            </a:extLst>
          </p:cNvPr>
          <p:cNvSpPr>
            <a:spLocks noGrp="1"/>
          </p:cNvSpPr>
          <p:nvPr>
            <p:ph type="dt" sz="half" idx="10"/>
          </p:nvPr>
        </p:nvSpPr>
        <p:spPr/>
        <p:txBody>
          <a:bodyPr/>
          <a:lstStyle/>
          <a:p>
            <a:fld id="{26066A1C-98B2-405C-BB6A-79A8C5E7B18C}" type="datetimeFigureOut">
              <a:rPr lang="en-IN" smtClean="0"/>
              <a:t>02-06-2022</a:t>
            </a:fld>
            <a:endParaRPr lang="en-IN"/>
          </a:p>
        </p:txBody>
      </p:sp>
      <p:sp>
        <p:nvSpPr>
          <p:cNvPr id="6" name="Footer Placeholder 5">
            <a:extLst>
              <a:ext uri="{FF2B5EF4-FFF2-40B4-BE49-F238E27FC236}">
                <a16:creationId xmlns:a16="http://schemas.microsoft.com/office/drawing/2014/main" id="{18C80D24-FC4E-B06B-86BC-AEE0B3EB1F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22FD7F-5745-A0BB-38A2-9DC1AA26C2E0}"/>
              </a:ext>
            </a:extLst>
          </p:cNvPr>
          <p:cNvSpPr>
            <a:spLocks noGrp="1"/>
          </p:cNvSpPr>
          <p:nvPr>
            <p:ph type="sldNum" sz="quarter" idx="12"/>
          </p:nvPr>
        </p:nvSpPr>
        <p:spPr/>
        <p:txBody>
          <a:bodyPr/>
          <a:lstStyle/>
          <a:p>
            <a:fld id="{2075935C-04CA-4466-9E98-CBC775F9A4D4}" type="slidenum">
              <a:rPr lang="en-IN" smtClean="0"/>
              <a:t>‹#›</a:t>
            </a:fld>
            <a:endParaRPr lang="en-IN"/>
          </a:p>
        </p:txBody>
      </p:sp>
    </p:spTree>
    <p:extLst>
      <p:ext uri="{BB962C8B-B14F-4D97-AF65-F5344CB8AC3E}">
        <p14:creationId xmlns:p14="http://schemas.microsoft.com/office/powerpoint/2010/main" val="1774155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6F5D18-2E43-1197-F253-4EC006257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4107A8-C50F-623B-B48D-D5971031A1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B08373-AE69-C891-EF37-B95D7BB745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066A1C-98B2-405C-BB6A-79A8C5E7B18C}" type="datetimeFigureOut">
              <a:rPr lang="en-IN" smtClean="0"/>
              <a:t>02-06-2022</a:t>
            </a:fld>
            <a:endParaRPr lang="en-IN"/>
          </a:p>
        </p:txBody>
      </p:sp>
      <p:sp>
        <p:nvSpPr>
          <p:cNvPr id="5" name="Footer Placeholder 4">
            <a:extLst>
              <a:ext uri="{FF2B5EF4-FFF2-40B4-BE49-F238E27FC236}">
                <a16:creationId xmlns:a16="http://schemas.microsoft.com/office/drawing/2014/main" id="{01791164-EB6A-C007-4951-5A0B66212E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E124B7-DF34-BAEE-E836-45AB64EF89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75935C-04CA-4466-9E98-CBC775F9A4D4}" type="slidenum">
              <a:rPr lang="en-IN" smtClean="0"/>
              <a:t>‹#›</a:t>
            </a:fld>
            <a:endParaRPr lang="en-IN"/>
          </a:p>
        </p:txBody>
      </p:sp>
    </p:spTree>
    <p:extLst>
      <p:ext uri="{BB962C8B-B14F-4D97-AF65-F5344CB8AC3E}">
        <p14:creationId xmlns:p14="http://schemas.microsoft.com/office/powerpoint/2010/main" val="2503141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67149" y="2693323"/>
            <a:ext cx="6306214" cy="646331"/>
          </a:xfrm>
          <a:prstGeom prst="rect">
            <a:avLst/>
          </a:prstGeom>
          <a:noFill/>
        </p:spPr>
        <p:txBody>
          <a:bodyPr wrap="none" rtlCol="0">
            <a:spAutoFit/>
          </a:bodyPr>
          <a:lstStyle/>
          <a:p>
            <a:r>
              <a:rPr lang="en-IN" sz="3600" b="1" dirty="0">
                <a:solidFill>
                  <a:srgbClr val="C00000"/>
                </a:solidFill>
                <a:latin typeface="Arial" panose="020B0604020202020204" pitchFamily="34" charset="0"/>
                <a:cs typeface="Arial" panose="020B0604020202020204" pitchFamily="34" charset="0"/>
              </a:rPr>
              <a:t>OPTICAL INTERCONNECTS</a:t>
            </a:r>
          </a:p>
        </p:txBody>
      </p:sp>
    </p:spTree>
    <p:extLst>
      <p:ext uri="{BB962C8B-B14F-4D97-AF65-F5344CB8AC3E}">
        <p14:creationId xmlns:p14="http://schemas.microsoft.com/office/powerpoint/2010/main" val="307553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2705" y="0"/>
            <a:ext cx="4906600" cy="523220"/>
          </a:xfrm>
          <a:prstGeom prst="rect">
            <a:avLst/>
          </a:prstGeom>
          <a:noFill/>
        </p:spPr>
        <p:txBody>
          <a:bodyPr wrap="none" rtlCol="0">
            <a:spAutoFit/>
          </a:bodyPr>
          <a:lstStyle/>
          <a:p>
            <a:r>
              <a:rPr lang="en-IN" sz="2800" b="1" dirty="0">
                <a:solidFill>
                  <a:srgbClr val="C00000"/>
                </a:solidFill>
                <a:latin typeface="Arial" panose="020B0604020202020204" pitchFamily="34" charset="0"/>
                <a:cs typeface="Arial" panose="020B0604020202020204" pitchFamily="34" charset="0"/>
              </a:rPr>
              <a:t>Guided Wave Interconnects</a:t>
            </a:r>
          </a:p>
        </p:txBody>
      </p:sp>
      <p:sp>
        <p:nvSpPr>
          <p:cNvPr id="5" name="Rectangle 4"/>
          <p:cNvSpPr/>
          <p:nvPr/>
        </p:nvSpPr>
        <p:spPr>
          <a:xfrm>
            <a:off x="209325" y="523220"/>
            <a:ext cx="11898624" cy="4832092"/>
          </a:xfrm>
          <a:prstGeom prst="rect">
            <a:avLst/>
          </a:prstGeom>
        </p:spPr>
        <p:txBody>
          <a:bodyPr wrap="square">
            <a:spAutoFit/>
          </a:bodyPr>
          <a:lstStyle/>
          <a:p>
            <a:pPr marL="342900" indent="-342900" algn="just">
              <a:buFont typeface="Arial" panose="020B0604020202020204" pitchFamily="34" charset="0"/>
              <a:buChar char="•"/>
            </a:pPr>
            <a:r>
              <a:rPr lang="en-IN" sz="2200" dirty="0">
                <a:latin typeface="Arial" panose="020B0604020202020204" pitchFamily="34" charset="0"/>
                <a:cs typeface="Arial" panose="020B0604020202020204" pitchFamily="34" charset="0"/>
              </a:rPr>
              <a:t>Optical interconnects are implemented in planar light wave circuits (PLCs) by patterning optical waveguides in LiNbO</a:t>
            </a:r>
            <a:r>
              <a:rPr lang="en-IN" sz="2200" baseline="-25000" dirty="0">
                <a:latin typeface="Arial" panose="020B0604020202020204" pitchFamily="34" charset="0"/>
                <a:cs typeface="Arial" panose="020B0604020202020204" pitchFamily="34" charset="0"/>
              </a:rPr>
              <a:t>3</a:t>
            </a:r>
            <a:r>
              <a:rPr lang="en-IN" sz="2200" dirty="0">
                <a:latin typeface="Arial" panose="020B0604020202020204" pitchFamily="34" charset="0"/>
                <a:cs typeface="Arial" panose="020B0604020202020204" pitchFamily="34" charset="0"/>
              </a:rPr>
              <a:t> or silicon substrates much like metal wires in electronic printed circuits or integrated circuits. </a:t>
            </a:r>
          </a:p>
          <a:p>
            <a:pPr marL="342900" indent="-342900" algn="just">
              <a:buFont typeface="Arial" panose="020B0604020202020204" pitchFamily="34" charset="0"/>
              <a:buChar char="•"/>
            </a:pPr>
            <a:endParaRPr lang="en-IN" sz="22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200" dirty="0">
                <a:latin typeface="Arial" panose="020B0604020202020204" pitchFamily="34" charset="0"/>
                <a:cs typeface="Arial" panose="020B0604020202020204" pitchFamily="34" charset="0"/>
              </a:rPr>
              <a:t>Examples are illustrated in Fig. and combinations and cascades of these basic interconnects can be used to create more complex interconnects. </a:t>
            </a:r>
          </a:p>
          <a:p>
            <a:pPr marL="342900" indent="-342900" algn="just">
              <a:buFont typeface="Arial" panose="020B0604020202020204" pitchFamily="34" charset="0"/>
              <a:buChar char="•"/>
            </a:pPr>
            <a:endParaRPr lang="en-IN" sz="22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IN" sz="22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IN" sz="22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IN" sz="22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IN" sz="22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IN" sz="22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IN" sz="22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IN" sz="22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943649" y="2775331"/>
            <a:ext cx="9664966" cy="2342075"/>
          </a:xfrm>
          <a:prstGeom prst="rect">
            <a:avLst/>
          </a:prstGeom>
        </p:spPr>
      </p:pic>
    </p:spTree>
    <p:extLst>
      <p:ext uri="{BB962C8B-B14F-4D97-AF65-F5344CB8AC3E}">
        <p14:creationId xmlns:p14="http://schemas.microsoft.com/office/powerpoint/2010/main" val="3081614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2533" y="463602"/>
            <a:ext cx="11167534" cy="1107996"/>
          </a:xfrm>
          <a:prstGeom prst="rect">
            <a:avLst/>
          </a:prstGeom>
        </p:spPr>
        <p:txBody>
          <a:bodyPr wrap="square">
            <a:spAutoFit/>
          </a:bodyPr>
          <a:lstStyle/>
          <a:p>
            <a:pPr marL="342900" indent="-342900" algn="just">
              <a:buFont typeface="Arial" panose="020B0604020202020204" pitchFamily="34" charset="0"/>
              <a:buChar char="•"/>
            </a:pPr>
            <a:r>
              <a:rPr lang="en-IN" sz="2200" dirty="0">
                <a:latin typeface="Arial" panose="020B0604020202020204" pitchFamily="34" charset="0"/>
                <a:cs typeface="Arial" panose="020B0604020202020204" pitchFamily="34" charset="0"/>
              </a:rPr>
              <a:t>Waveguide couplers are used to distribute optical power in prescribed amounts. </a:t>
            </a:r>
          </a:p>
          <a:p>
            <a:pPr marL="342900" indent="-342900" algn="just">
              <a:buFont typeface="Arial" panose="020B0604020202020204" pitchFamily="34" charset="0"/>
              <a:buChar char="•"/>
            </a:pPr>
            <a:endParaRPr lang="en-IN" sz="22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200" dirty="0">
                <a:latin typeface="Arial" panose="020B0604020202020204" pitchFamily="34" charset="0"/>
                <a:cs typeface="Arial" panose="020B0604020202020204" pitchFamily="34" charset="0"/>
              </a:rPr>
              <a:t>The coupler shown in Fig. b is described by an interconnection matrix </a:t>
            </a:r>
          </a:p>
        </p:txBody>
      </p:sp>
      <p:pic>
        <p:nvPicPr>
          <p:cNvPr id="2" name="Picture 1"/>
          <p:cNvPicPr>
            <a:picLocks noChangeAspect="1"/>
          </p:cNvPicPr>
          <p:nvPr/>
        </p:nvPicPr>
        <p:blipFill>
          <a:blip r:embed="rId2"/>
          <a:stretch>
            <a:fillRect/>
          </a:stretch>
        </p:blipFill>
        <p:spPr>
          <a:xfrm>
            <a:off x="2988700" y="1582281"/>
            <a:ext cx="3757468" cy="998821"/>
          </a:xfrm>
          <a:prstGeom prst="rect">
            <a:avLst/>
          </a:prstGeom>
        </p:spPr>
      </p:pic>
      <p:sp>
        <p:nvSpPr>
          <p:cNvPr id="5" name="Rectangle 4"/>
          <p:cNvSpPr/>
          <p:nvPr/>
        </p:nvSpPr>
        <p:spPr>
          <a:xfrm>
            <a:off x="583121" y="2776451"/>
            <a:ext cx="11167534" cy="2123658"/>
          </a:xfrm>
          <a:prstGeom prst="rect">
            <a:avLst/>
          </a:prstGeom>
        </p:spPr>
        <p:txBody>
          <a:bodyPr wrap="square">
            <a:spAutoFit/>
          </a:bodyPr>
          <a:lstStyle/>
          <a:p>
            <a:pPr marL="342900" indent="-342900" algn="just">
              <a:buFont typeface="Arial" panose="020B0604020202020204" pitchFamily="34" charset="0"/>
              <a:buChar char="•"/>
            </a:pPr>
            <a:r>
              <a:rPr lang="en-IN" sz="2200" dirty="0">
                <a:latin typeface="Arial" panose="020B0604020202020204" pitchFamily="34" charset="0"/>
                <a:cs typeface="Arial" panose="020B0604020202020204" pitchFamily="34" charset="0"/>
              </a:rPr>
              <a:t>Where C is the coupling coefficient and L is the interaction length.</a:t>
            </a:r>
          </a:p>
          <a:p>
            <a:pPr marL="342900" indent="-342900" algn="just">
              <a:buFont typeface="Arial" panose="020B0604020202020204" pitchFamily="34" charset="0"/>
              <a:buChar char="•"/>
            </a:pPr>
            <a:endParaRPr lang="en-IN" sz="22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200" dirty="0">
                <a:latin typeface="Arial" panose="020B0604020202020204" pitchFamily="34" charset="0"/>
                <a:cs typeface="Arial" panose="020B0604020202020204" pitchFamily="34" charset="0"/>
              </a:rPr>
              <a:t>The incoming power in input port 1 is therefore divided among output ports 1 and 2 by factors cos</a:t>
            </a:r>
            <a:r>
              <a:rPr lang="en-US" sz="2200" baseline="30000" dirty="0">
                <a:latin typeface="Arial" panose="020B0604020202020204" pitchFamily="34" charset="0"/>
                <a:cs typeface="Arial" panose="020B0604020202020204" pitchFamily="34" charset="0"/>
              </a:rPr>
              <a:t>2</a:t>
            </a:r>
            <a:r>
              <a:rPr lang="en-US" sz="2200" dirty="0">
                <a:latin typeface="Arial" panose="020B0604020202020204" pitchFamily="34" charset="0"/>
                <a:cs typeface="Arial" panose="020B0604020202020204" pitchFamily="34" charset="0"/>
              </a:rPr>
              <a:t>CL and sin</a:t>
            </a:r>
            <a:r>
              <a:rPr lang="en-US" sz="2200" baseline="30000" dirty="0">
                <a:latin typeface="Arial" panose="020B0604020202020204" pitchFamily="34" charset="0"/>
                <a:cs typeface="Arial" panose="020B0604020202020204" pitchFamily="34" charset="0"/>
              </a:rPr>
              <a:t>2</a:t>
            </a:r>
            <a:r>
              <a:rPr lang="en-US" sz="2200" dirty="0">
                <a:latin typeface="Arial" panose="020B0604020202020204" pitchFamily="34" charset="0"/>
                <a:cs typeface="Arial" panose="020B0604020202020204" pitchFamily="34" charset="0"/>
              </a:rPr>
              <a:t>CL, respectively. </a:t>
            </a:r>
          </a:p>
          <a:p>
            <a:pPr marL="342900" indent="-342900" algn="just">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200" dirty="0">
                <a:latin typeface="Arial" panose="020B0604020202020204" pitchFamily="34" charset="0"/>
                <a:cs typeface="Arial" panose="020B0604020202020204" pitchFamily="34" charset="0"/>
              </a:rPr>
              <a:t>For CL = </a:t>
            </a:r>
            <a:r>
              <a:rPr lang="el-GR" sz="2200" dirty="0">
                <a:latin typeface="Arial" panose="020B0604020202020204" pitchFamily="34" charset="0"/>
                <a:cs typeface="Arial" panose="020B0604020202020204" pitchFamily="34" charset="0"/>
              </a:rPr>
              <a:t>π</a:t>
            </a:r>
            <a:r>
              <a:rPr lang="en-IN" sz="2200" dirty="0">
                <a:latin typeface="Arial" panose="020B0604020202020204" pitchFamily="34" charset="0"/>
                <a:cs typeface="Arial" panose="020B0604020202020204" pitchFamily="34" charset="0"/>
              </a:rPr>
              <a:t>/4, </a:t>
            </a:r>
            <a:r>
              <a:rPr lang="en-US" sz="2200" dirty="0">
                <a:latin typeface="Arial" panose="020B0604020202020204" pitchFamily="34" charset="0"/>
                <a:cs typeface="Arial" panose="020B0604020202020204" pitchFamily="34" charset="0"/>
              </a:rPr>
              <a:t>the power is divided equally and the coupler becomes a 3-dB coupler. </a:t>
            </a:r>
          </a:p>
        </p:txBody>
      </p:sp>
    </p:spTree>
    <p:extLst>
      <p:ext uri="{BB962C8B-B14F-4D97-AF65-F5344CB8AC3E}">
        <p14:creationId xmlns:p14="http://schemas.microsoft.com/office/powerpoint/2010/main" val="1332465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3236" y="323887"/>
            <a:ext cx="11623963" cy="1446550"/>
          </a:xfrm>
          <a:prstGeom prst="rect">
            <a:avLst/>
          </a:prstGeom>
        </p:spPr>
        <p:txBody>
          <a:bodyPr wrap="square">
            <a:spAutoFit/>
          </a:bodyPr>
          <a:lstStyle/>
          <a:p>
            <a:pPr marL="285750" indent="-285750" algn="just">
              <a:buFont typeface="Arial" panose="020B0604020202020204" pitchFamily="34" charset="0"/>
              <a:buChar char="•"/>
            </a:pPr>
            <a:r>
              <a:rPr lang="en-IN" sz="2200" dirty="0">
                <a:latin typeface="Arial" panose="020B0604020202020204" pitchFamily="34" charset="0"/>
                <a:cs typeface="Arial" panose="020B0604020202020204" pitchFamily="34" charset="0"/>
              </a:rPr>
              <a:t>Applications of optical fiber technology, particularly in telecommunication, have  stimulated the development of many fiber-optic interconnects.</a:t>
            </a:r>
          </a:p>
          <a:p>
            <a:pPr algn="just"/>
            <a:endParaRPr lang="en-IN" sz="22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2200" dirty="0">
                <a:latin typeface="Arial" panose="020B0604020202020204" pitchFamily="34" charset="0"/>
                <a:cs typeface="Arial" panose="020B0604020202020204" pitchFamily="34" charset="0"/>
              </a:rPr>
              <a:t>Examples:</a:t>
            </a:r>
          </a:p>
        </p:txBody>
      </p:sp>
      <p:pic>
        <p:nvPicPr>
          <p:cNvPr id="5" name="Picture 4"/>
          <p:cNvPicPr>
            <a:picLocks noChangeAspect="1"/>
          </p:cNvPicPr>
          <p:nvPr/>
        </p:nvPicPr>
        <p:blipFill>
          <a:blip r:embed="rId2"/>
          <a:stretch>
            <a:fillRect/>
          </a:stretch>
        </p:blipFill>
        <p:spPr>
          <a:xfrm>
            <a:off x="540633" y="1870751"/>
            <a:ext cx="2767831" cy="2899633"/>
          </a:xfrm>
          <a:prstGeom prst="rect">
            <a:avLst/>
          </a:prstGeom>
        </p:spPr>
      </p:pic>
      <p:pic>
        <p:nvPicPr>
          <p:cNvPr id="6" name="Picture 5"/>
          <p:cNvPicPr>
            <a:picLocks noChangeAspect="1"/>
          </p:cNvPicPr>
          <p:nvPr/>
        </p:nvPicPr>
        <p:blipFill>
          <a:blip r:embed="rId3"/>
          <a:stretch>
            <a:fillRect/>
          </a:stretch>
        </p:blipFill>
        <p:spPr>
          <a:xfrm>
            <a:off x="3750975" y="1958096"/>
            <a:ext cx="2452446" cy="2724941"/>
          </a:xfrm>
          <a:prstGeom prst="rect">
            <a:avLst/>
          </a:prstGeom>
        </p:spPr>
      </p:pic>
      <p:pic>
        <p:nvPicPr>
          <p:cNvPr id="7" name="Picture 6"/>
          <p:cNvPicPr>
            <a:picLocks noChangeAspect="1"/>
          </p:cNvPicPr>
          <p:nvPr/>
        </p:nvPicPr>
        <p:blipFill>
          <a:blip r:embed="rId4"/>
          <a:stretch>
            <a:fillRect/>
          </a:stretch>
        </p:blipFill>
        <p:spPr>
          <a:xfrm>
            <a:off x="6203421" y="2409614"/>
            <a:ext cx="2712100" cy="1356051"/>
          </a:xfrm>
          <a:prstGeom prst="rect">
            <a:avLst/>
          </a:prstGeom>
        </p:spPr>
      </p:pic>
      <p:pic>
        <p:nvPicPr>
          <p:cNvPr id="8" name="Picture 7"/>
          <p:cNvPicPr>
            <a:picLocks noChangeAspect="1"/>
          </p:cNvPicPr>
          <p:nvPr/>
        </p:nvPicPr>
        <p:blipFill>
          <a:blip r:embed="rId5"/>
          <a:stretch>
            <a:fillRect/>
          </a:stretch>
        </p:blipFill>
        <p:spPr>
          <a:xfrm>
            <a:off x="9259563" y="2168873"/>
            <a:ext cx="2527883" cy="2115728"/>
          </a:xfrm>
          <a:prstGeom prst="rect">
            <a:avLst/>
          </a:prstGeom>
        </p:spPr>
      </p:pic>
      <p:sp>
        <p:nvSpPr>
          <p:cNvPr id="9" name="Rectangle 8"/>
          <p:cNvSpPr/>
          <p:nvPr/>
        </p:nvSpPr>
        <p:spPr>
          <a:xfrm>
            <a:off x="540633" y="4870698"/>
            <a:ext cx="3029268" cy="923330"/>
          </a:xfrm>
          <a:prstGeom prst="rect">
            <a:avLst/>
          </a:prstGeom>
        </p:spPr>
        <p:txBody>
          <a:bodyPr wrap="square">
            <a:spAutoFit/>
          </a:bodyPr>
          <a:lstStyle/>
          <a:p>
            <a:pPr algn="just"/>
            <a:r>
              <a:rPr lang="en-IN" b="1" dirty="0">
                <a:solidFill>
                  <a:srgbClr val="FF0000"/>
                </a:solidFill>
                <a:latin typeface="Arial" panose="020B0604020202020204" pitchFamily="34" charset="0"/>
                <a:cs typeface="Arial" panose="020B0604020202020204" pitchFamily="34" charset="0"/>
              </a:rPr>
              <a:t>Double-core fiber used as a T-coupler, splitter, or combiner.</a:t>
            </a:r>
          </a:p>
        </p:txBody>
      </p:sp>
      <p:sp>
        <p:nvSpPr>
          <p:cNvPr id="10" name="Rectangle 9"/>
          <p:cNvSpPr/>
          <p:nvPr/>
        </p:nvSpPr>
        <p:spPr>
          <a:xfrm>
            <a:off x="3750975" y="4683037"/>
            <a:ext cx="3088594" cy="1477328"/>
          </a:xfrm>
          <a:prstGeom prst="rect">
            <a:avLst/>
          </a:prstGeom>
        </p:spPr>
        <p:txBody>
          <a:bodyPr wrap="square">
            <a:spAutoFit/>
          </a:bodyPr>
          <a:lstStyle/>
          <a:p>
            <a:pPr algn="just"/>
            <a:r>
              <a:rPr lang="en-IN" b="1" dirty="0">
                <a:solidFill>
                  <a:srgbClr val="FF0000"/>
                </a:solidFill>
                <a:latin typeface="Arial" panose="020B0604020202020204" pitchFamily="34" charset="0"/>
                <a:cs typeface="Arial" panose="020B0604020202020204" pitchFamily="34" charset="0"/>
              </a:rPr>
              <a:t>3-dB coupler made of two fused fibres and another using two GRIN-rod lenses separated by a beamsplitter film</a:t>
            </a:r>
          </a:p>
        </p:txBody>
      </p:sp>
      <p:sp>
        <p:nvSpPr>
          <p:cNvPr id="11" name="Rectangle 10"/>
          <p:cNvSpPr/>
          <p:nvPr/>
        </p:nvSpPr>
        <p:spPr>
          <a:xfrm>
            <a:off x="6808445" y="3943103"/>
            <a:ext cx="2082621" cy="369332"/>
          </a:xfrm>
          <a:prstGeom prst="rect">
            <a:avLst/>
          </a:prstGeom>
        </p:spPr>
        <p:txBody>
          <a:bodyPr wrap="none">
            <a:spAutoFit/>
          </a:bodyPr>
          <a:lstStyle/>
          <a:p>
            <a:r>
              <a:rPr lang="en-IN" b="1" dirty="0">
                <a:solidFill>
                  <a:srgbClr val="FF0000"/>
                </a:solidFill>
                <a:latin typeface="Arial" panose="020B0604020202020204" pitchFamily="34" charset="0"/>
                <a:cs typeface="Arial" panose="020B0604020202020204" pitchFamily="34" charset="0"/>
              </a:rPr>
              <a:t>Fan-in or fan-out.</a:t>
            </a:r>
          </a:p>
        </p:txBody>
      </p:sp>
      <p:sp>
        <p:nvSpPr>
          <p:cNvPr id="12" name="Rectangle 11"/>
          <p:cNvSpPr/>
          <p:nvPr/>
        </p:nvSpPr>
        <p:spPr>
          <a:xfrm>
            <a:off x="9107524" y="4312435"/>
            <a:ext cx="3084476" cy="2031325"/>
          </a:xfrm>
          <a:prstGeom prst="rect">
            <a:avLst/>
          </a:prstGeom>
        </p:spPr>
        <p:txBody>
          <a:bodyPr wrap="square">
            <a:spAutoFit/>
          </a:bodyPr>
          <a:lstStyle/>
          <a:p>
            <a:pPr algn="just"/>
            <a:r>
              <a:rPr lang="en-IN" b="1" dirty="0">
                <a:solidFill>
                  <a:srgbClr val="FF0000"/>
                </a:solidFill>
                <a:latin typeface="Arial" panose="020B0604020202020204" pitchFamily="34" charset="0"/>
                <a:cs typeface="Arial" panose="020B0604020202020204" pitchFamily="34" charset="0"/>
              </a:rPr>
              <a:t>Star coupler using fused fibres and another using a mixing rod, a slab of glass through which light </a:t>
            </a:r>
          </a:p>
          <a:p>
            <a:pPr algn="just"/>
            <a:r>
              <a:rPr lang="en-IN" b="1" dirty="0">
                <a:solidFill>
                  <a:srgbClr val="FF0000"/>
                </a:solidFill>
                <a:latin typeface="Arial" panose="020B0604020202020204" pitchFamily="34" charset="0"/>
                <a:cs typeface="Arial" panose="020B0604020202020204" pitchFamily="34" charset="0"/>
              </a:rPr>
              <a:t>from one fiber is dispersed to reach all other fibers. </a:t>
            </a:r>
          </a:p>
        </p:txBody>
      </p:sp>
    </p:spTree>
    <p:extLst>
      <p:ext uri="{BB962C8B-B14F-4D97-AF65-F5344CB8AC3E}">
        <p14:creationId xmlns:p14="http://schemas.microsoft.com/office/powerpoint/2010/main" val="3503806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75709" y="2676697"/>
            <a:ext cx="5728171" cy="707886"/>
          </a:xfrm>
          <a:prstGeom prst="rect">
            <a:avLst/>
          </a:prstGeom>
          <a:noFill/>
        </p:spPr>
        <p:txBody>
          <a:bodyPr wrap="none" rtlCol="0">
            <a:spAutoFit/>
          </a:bodyPr>
          <a:lstStyle/>
          <a:p>
            <a:r>
              <a:rPr lang="en-IN" sz="4000" b="1" dirty="0">
                <a:solidFill>
                  <a:srgbClr val="C00000"/>
                </a:solidFill>
                <a:latin typeface="Arial" panose="020B0604020202020204" pitchFamily="34" charset="0"/>
                <a:cs typeface="Arial" panose="020B0604020202020204" pitchFamily="34" charset="0"/>
              </a:rPr>
              <a:t>PHOTONIC SWITCHES</a:t>
            </a:r>
          </a:p>
        </p:txBody>
      </p:sp>
    </p:spTree>
    <p:extLst>
      <p:ext uri="{BB962C8B-B14F-4D97-AF65-F5344CB8AC3E}">
        <p14:creationId xmlns:p14="http://schemas.microsoft.com/office/powerpoint/2010/main" val="1364977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1423" y="889323"/>
            <a:ext cx="5041765" cy="461665"/>
          </a:xfrm>
          <a:prstGeom prst="rect">
            <a:avLst/>
          </a:prstGeom>
        </p:spPr>
        <p:txBody>
          <a:bodyPr wrap="none">
            <a:spAutoFit/>
          </a:bodyPr>
          <a:lstStyle/>
          <a:p>
            <a:r>
              <a:rPr lang="en-IN" sz="2400" b="1" dirty="0">
                <a:solidFill>
                  <a:srgbClr val="0000FF"/>
                </a:solidFill>
                <a:latin typeface="Arial" panose="020B0604020202020204" pitchFamily="34" charset="0"/>
                <a:cs typeface="Arial" panose="020B0604020202020204" pitchFamily="34" charset="0"/>
              </a:rPr>
              <a:t>Architectures of Space Switches </a:t>
            </a:r>
          </a:p>
        </p:txBody>
      </p:sp>
      <p:sp>
        <p:nvSpPr>
          <p:cNvPr id="5" name="TextBox 4"/>
          <p:cNvSpPr txBox="1"/>
          <p:nvPr/>
        </p:nvSpPr>
        <p:spPr>
          <a:xfrm>
            <a:off x="3703530" y="0"/>
            <a:ext cx="4347152" cy="553998"/>
          </a:xfrm>
          <a:prstGeom prst="rect">
            <a:avLst/>
          </a:prstGeom>
          <a:noFill/>
        </p:spPr>
        <p:txBody>
          <a:bodyPr wrap="none" rtlCol="0">
            <a:spAutoFit/>
          </a:bodyPr>
          <a:lstStyle/>
          <a:p>
            <a:r>
              <a:rPr lang="en-IN" sz="3000" b="1" dirty="0">
                <a:solidFill>
                  <a:srgbClr val="C00000"/>
                </a:solidFill>
                <a:latin typeface="Arial" panose="020B0604020202020204" pitchFamily="34" charset="0"/>
                <a:cs typeface="Arial" panose="020B0604020202020204" pitchFamily="34" charset="0"/>
              </a:rPr>
              <a:t>PHOTONIC SWITCHES</a:t>
            </a:r>
          </a:p>
        </p:txBody>
      </p:sp>
      <p:sp>
        <p:nvSpPr>
          <p:cNvPr id="6" name="Rectangle 5"/>
          <p:cNvSpPr/>
          <p:nvPr/>
        </p:nvSpPr>
        <p:spPr>
          <a:xfrm>
            <a:off x="255933" y="1506114"/>
            <a:ext cx="11598016" cy="3139321"/>
          </a:xfrm>
          <a:prstGeom prst="rect">
            <a:avLst/>
          </a:prstGeom>
        </p:spPr>
        <p:txBody>
          <a:bodyPr wrap="square">
            <a:spAutoFit/>
          </a:bodyPr>
          <a:lstStyle/>
          <a:p>
            <a:pPr marL="342900" indent="-342900" algn="just">
              <a:buFont typeface="Arial" panose="020B0604020202020204" pitchFamily="34" charset="0"/>
              <a:buChar char="•"/>
            </a:pPr>
            <a:r>
              <a:rPr lang="en-IN" sz="2200" dirty="0">
                <a:latin typeface="Arial" panose="020B0604020202020204" pitchFamily="34" charset="0"/>
                <a:cs typeface="Arial" panose="020B0604020202020204" pitchFamily="34" charset="0"/>
              </a:rPr>
              <a:t>A switch is a device that establishes and releases connections among transmission paths in a communication or signal-processing system.</a:t>
            </a:r>
          </a:p>
          <a:p>
            <a:pPr marL="342900" indent="-342900" algn="just">
              <a:buFont typeface="Arial" panose="020B0604020202020204" pitchFamily="34" charset="0"/>
              <a:buChar char="•"/>
            </a:pPr>
            <a:endParaRPr lang="en-IN" sz="22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200" dirty="0">
                <a:latin typeface="Arial" panose="020B0604020202020204" pitchFamily="34" charset="0"/>
                <a:cs typeface="Arial" panose="020B0604020202020204" pitchFamily="34" charset="0"/>
              </a:rPr>
              <a:t>A </a:t>
            </a:r>
            <a:r>
              <a:rPr lang="en-IN" sz="2200" b="1" dirty="0">
                <a:latin typeface="Arial" panose="020B0604020202020204" pitchFamily="34" charset="0"/>
                <a:cs typeface="Arial" panose="020B0604020202020204" pitchFamily="34" charset="0"/>
              </a:rPr>
              <a:t>control unit </a:t>
            </a:r>
            <a:r>
              <a:rPr lang="en-IN" sz="2200" dirty="0">
                <a:latin typeface="Arial" panose="020B0604020202020204" pitchFamily="34" charset="0"/>
                <a:cs typeface="Arial" panose="020B0604020202020204" pitchFamily="34" charset="0"/>
              </a:rPr>
              <a:t>processes the commands for connections and sends a control signal to operate the switch in the desired manner.</a:t>
            </a:r>
          </a:p>
          <a:p>
            <a:pPr marL="342900" indent="-342900" algn="just">
              <a:buFont typeface="Arial" panose="020B0604020202020204" pitchFamily="34" charset="0"/>
              <a:buChar char="•"/>
            </a:pPr>
            <a:endParaRPr lang="en-IN" sz="22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200" dirty="0">
                <a:latin typeface="Arial" panose="020B0604020202020204" pitchFamily="34" charset="0"/>
                <a:cs typeface="Arial" panose="020B0604020202020204" pitchFamily="34" charset="0"/>
              </a:rPr>
              <a:t>While interconnects always operate on the incoming signals in the same manner, switches are controllable, active, or reconfigurable interconnects that are modified by an external command.</a:t>
            </a:r>
          </a:p>
        </p:txBody>
      </p:sp>
    </p:spTree>
    <p:extLst>
      <p:ext uri="{BB962C8B-B14F-4D97-AF65-F5344CB8AC3E}">
        <p14:creationId xmlns:p14="http://schemas.microsoft.com/office/powerpoint/2010/main" val="2995257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9983" y="335840"/>
            <a:ext cx="5206875" cy="430887"/>
          </a:xfrm>
          <a:prstGeom prst="rect">
            <a:avLst/>
          </a:prstGeom>
        </p:spPr>
        <p:txBody>
          <a:bodyPr wrap="none">
            <a:spAutoFit/>
          </a:bodyPr>
          <a:lstStyle/>
          <a:p>
            <a:r>
              <a:rPr lang="en-IN" sz="2200" dirty="0">
                <a:latin typeface="Arial" panose="020B0604020202020204" pitchFamily="34" charset="0"/>
                <a:cs typeface="Arial" panose="020B0604020202020204" pitchFamily="34" charset="0"/>
              </a:rPr>
              <a:t>Examples of switches are shown in Fig. </a:t>
            </a:r>
          </a:p>
        </p:txBody>
      </p:sp>
      <p:pic>
        <p:nvPicPr>
          <p:cNvPr id="5" name="Picture 4"/>
          <p:cNvPicPr>
            <a:picLocks noChangeAspect="1"/>
          </p:cNvPicPr>
          <p:nvPr/>
        </p:nvPicPr>
        <p:blipFill>
          <a:blip r:embed="rId2"/>
          <a:stretch>
            <a:fillRect/>
          </a:stretch>
        </p:blipFill>
        <p:spPr>
          <a:xfrm>
            <a:off x="360034" y="904891"/>
            <a:ext cx="1373747" cy="2470104"/>
          </a:xfrm>
          <a:prstGeom prst="rect">
            <a:avLst/>
          </a:prstGeom>
        </p:spPr>
      </p:pic>
      <p:pic>
        <p:nvPicPr>
          <p:cNvPr id="6" name="Picture 5"/>
          <p:cNvPicPr>
            <a:picLocks noChangeAspect="1"/>
          </p:cNvPicPr>
          <p:nvPr/>
        </p:nvPicPr>
        <p:blipFill>
          <a:blip r:embed="rId3"/>
          <a:stretch>
            <a:fillRect/>
          </a:stretch>
        </p:blipFill>
        <p:spPr>
          <a:xfrm>
            <a:off x="2531110" y="976163"/>
            <a:ext cx="1417739" cy="2467915"/>
          </a:xfrm>
          <a:prstGeom prst="rect">
            <a:avLst/>
          </a:prstGeom>
        </p:spPr>
      </p:pic>
      <p:pic>
        <p:nvPicPr>
          <p:cNvPr id="7" name="Picture 6"/>
          <p:cNvPicPr>
            <a:picLocks noChangeAspect="1"/>
          </p:cNvPicPr>
          <p:nvPr/>
        </p:nvPicPr>
        <p:blipFill>
          <a:blip r:embed="rId4"/>
          <a:stretch>
            <a:fillRect/>
          </a:stretch>
        </p:blipFill>
        <p:spPr>
          <a:xfrm>
            <a:off x="5145995" y="907081"/>
            <a:ext cx="1412122" cy="2467915"/>
          </a:xfrm>
          <a:prstGeom prst="rect">
            <a:avLst/>
          </a:prstGeom>
        </p:spPr>
      </p:pic>
      <p:pic>
        <p:nvPicPr>
          <p:cNvPr id="8" name="Picture 7"/>
          <p:cNvPicPr>
            <a:picLocks noChangeAspect="1"/>
          </p:cNvPicPr>
          <p:nvPr/>
        </p:nvPicPr>
        <p:blipFill>
          <a:blip r:embed="rId5"/>
          <a:stretch>
            <a:fillRect/>
          </a:stretch>
        </p:blipFill>
        <p:spPr>
          <a:xfrm>
            <a:off x="7327728" y="904891"/>
            <a:ext cx="1640681" cy="2467916"/>
          </a:xfrm>
          <a:prstGeom prst="rect">
            <a:avLst/>
          </a:prstGeom>
        </p:spPr>
      </p:pic>
      <p:pic>
        <p:nvPicPr>
          <p:cNvPr id="9" name="Picture 8"/>
          <p:cNvPicPr>
            <a:picLocks noChangeAspect="1"/>
          </p:cNvPicPr>
          <p:nvPr/>
        </p:nvPicPr>
        <p:blipFill>
          <a:blip r:embed="rId6"/>
          <a:stretch>
            <a:fillRect/>
          </a:stretch>
        </p:blipFill>
        <p:spPr>
          <a:xfrm>
            <a:off x="9738021" y="907080"/>
            <a:ext cx="1993316" cy="2467916"/>
          </a:xfrm>
          <a:prstGeom prst="rect">
            <a:avLst/>
          </a:prstGeom>
        </p:spPr>
      </p:pic>
      <p:sp>
        <p:nvSpPr>
          <p:cNvPr id="10" name="Rectangle 9"/>
          <p:cNvSpPr/>
          <p:nvPr/>
        </p:nvSpPr>
        <p:spPr>
          <a:xfrm>
            <a:off x="155168" y="3513159"/>
            <a:ext cx="2014454" cy="1477328"/>
          </a:xfrm>
          <a:prstGeom prst="rect">
            <a:avLst/>
          </a:prstGeom>
        </p:spPr>
        <p:txBody>
          <a:bodyPr wrap="square">
            <a:spAutoFit/>
          </a:bodyPr>
          <a:lstStyle/>
          <a:p>
            <a:pPr algn="just"/>
            <a:r>
              <a:rPr lang="en-IN" b="1" dirty="0">
                <a:solidFill>
                  <a:srgbClr val="FF0000"/>
                </a:solidFill>
                <a:latin typeface="Arial" panose="020B0604020202020204" pitchFamily="34" charset="0"/>
                <a:cs typeface="Arial" panose="020B0604020202020204" pitchFamily="34" charset="0"/>
              </a:rPr>
              <a:t>1 x 1 switch connects or disconnects two lines. It is an ON - OFF switch. </a:t>
            </a:r>
          </a:p>
        </p:txBody>
      </p:sp>
      <p:sp>
        <p:nvSpPr>
          <p:cNvPr id="11" name="Rectangle 10"/>
          <p:cNvSpPr/>
          <p:nvPr/>
        </p:nvSpPr>
        <p:spPr>
          <a:xfrm>
            <a:off x="2531110" y="3521118"/>
            <a:ext cx="1673904" cy="1200329"/>
          </a:xfrm>
          <a:prstGeom prst="rect">
            <a:avLst/>
          </a:prstGeom>
        </p:spPr>
        <p:txBody>
          <a:bodyPr wrap="square">
            <a:spAutoFit/>
          </a:bodyPr>
          <a:lstStyle/>
          <a:p>
            <a:pPr algn="just"/>
            <a:r>
              <a:rPr lang="en-IN" b="1" dirty="0">
                <a:solidFill>
                  <a:srgbClr val="0000FF"/>
                </a:solidFill>
                <a:latin typeface="Arial" panose="020B0604020202020204" pitchFamily="34" charset="0"/>
                <a:cs typeface="Arial" panose="020B0604020202020204" pitchFamily="34" charset="0"/>
              </a:rPr>
              <a:t>1 x 2 switch connects one line to either of two lines. </a:t>
            </a:r>
          </a:p>
        </p:txBody>
      </p:sp>
      <p:sp>
        <p:nvSpPr>
          <p:cNvPr id="12" name="Rectangle 11"/>
          <p:cNvSpPr/>
          <p:nvPr/>
        </p:nvSpPr>
        <p:spPr>
          <a:xfrm>
            <a:off x="4585666" y="3513159"/>
            <a:ext cx="2874672" cy="2585323"/>
          </a:xfrm>
          <a:prstGeom prst="rect">
            <a:avLst/>
          </a:prstGeom>
        </p:spPr>
        <p:txBody>
          <a:bodyPr wrap="square">
            <a:spAutoFit/>
          </a:bodyPr>
          <a:lstStyle/>
          <a:p>
            <a:pPr algn="just"/>
            <a:r>
              <a:rPr lang="en-IN" b="1" dirty="0">
                <a:solidFill>
                  <a:srgbClr val="339933"/>
                </a:solidFill>
                <a:latin typeface="Arial" panose="020B0604020202020204" pitchFamily="34" charset="0"/>
                <a:cs typeface="Arial" panose="020B0604020202020204" pitchFamily="34" charset="0"/>
              </a:rPr>
              <a:t>2 x 2 crossbar switch connects two lines to lines. It has two configurations: the bar state and the cross state, and may be regarded as a controllable directional coupler. </a:t>
            </a:r>
          </a:p>
        </p:txBody>
      </p:sp>
      <p:sp>
        <p:nvSpPr>
          <p:cNvPr id="13" name="Rectangle 12"/>
          <p:cNvSpPr/>
          <p:nvPr/>
        </p:nvSpPr>
        <p:spPr>
          <a:xfrm>
            <a:off x="7641082" y="3513159"/>
            <a:ext cx="1783488" cy="1200329"/>
          </a:xfrm>
          <a:prstGeom prst="rect">
            <a:avLst/>
          </a:prstGeom>
        </p:spPr>
        <p:txBody>
          <a:bodyPr wrap="square">
            <a:spAutoFit/>
          </a:bodyPr>
          <a:lstStyle/>
          <a:p>
            <a:pPr algn="just"/>
            <a:r>
              <a:rPr lang="en-IN" b="1" dirty="0">
                <a:solidFill>
                  <a:srgbClr val="800000"/>
                </a:solidFill>
                <a:latin typeface="Arial" panose="020B0604020202020204" pitchFamily="34" charset="0"/>
                <a:cs typeface="Arial" panose="020B0604020202020204" pitchFamily="34" charset="0"/>
              </a:rPr>
              <a:t>1 x N switch connects one line to one of N lines. </a:t>
            </a:r>
          </a:p>
        </p:txBody>
      </p:sp>
      <p:sp>
        <p:nvSpPr>
          <p:cNvPr id="14" name="Rectangle 13"/>
          <p:cNvSpPr/>
          <p:nvPr/>
        </p:nvSpPr>
        <p:spPr>
          <a:xfrm>
            <a:off x="9786058" y="3513159"/>
            <a:ext cx="2174580" cy="923330"/>
          </a:xfrm>
          <a:prstGeom prst="rect">
            <a:avLst/>
          </a:prstGeom>
        </p:spPr>
        <p:txBody>
          <a:bodyPr wrap="square">
            <a:spAutoFit/>
          </a:bodyPr>
          <a:lstStyle/>
          <a:p>
            <a:pPr algn="just"/>
            <a:r>
              <a:rPr lang="en-IN" b="1" dirty="0">
                <a:solidFill>
                  <a:srgbClr val="FF00FF"/>
                </a:solidFill>
                <a:latin typeface="Arial" panose="020B0604020202020204" pitchFamily="34" charset="0"/>
                <a:cs typeface="Arial" panose="020B0604020202020204" pitchFamily="34" charset="0"/>
              </a:rPr>
              <a:t>N x N crossbar switch connects N lines to N lines.</a:t>
            </a:r>
          </a:p>
        </p:txBody>
      </p:sp>
      <p:sp>
        <p:nvSpPr>
          <p:cNvPr id="15" name="Rectangle 14"/>
          <p:cNvSpPr/>
          <p:nvPr/>
        </p:nvSpPr>
        <p:spPr>
          <a:xfrm>
            <a:off x="169334" y="6027003"/>
            <a:ext cx="11892434" cy="769441"/>
          </a:xfrm>
          <a:prstGeom prst="rect">
            <a:avLst/>
          </a:prstGeom>
        </p:spPr>
        <p:txBody>
          <a:bodyPr wrap="square">
            <a:spAutoFit/>
          </a:bodyPr>
          <a:lstStyle/>
          <a:p>
            <a:pPr marL="342900" indent="-342900" algn="just">
              <a:buFont typeface="Arial" panose="020B0604020202020204" pitchFamily="34" charset="0"/>
              <a:buChar char="•"/>
            </a:pPr>
            <a:r>
              <a:rPr lang="en-IN" sz="2200" b="1" dirty="0">
                <a:solidFill>
                  <a:srgbClr val="CC00FF"/>
                </a:solidFill>
                <a:latin typeface="Arial" panose="020B0604020202020204" pitchFamily="34" charset="0"/>
                <a:cs typeface="Arial" panose="020B0604020202020204" pitchFamily="34" charset="0"/>
              </a:rPr>
              <a:t>Any input line can always be connected to a free (unconnected) output line without blocking (i.e., without conflict). </a:t>
            </a:r>
          </a:p>
        </p:txBody>
      </p:sp>
    </p:spTree>
    <p:extLst>
      <p:ext uri="{BB962C8B-B14F-4D97-AF65-F5344CB8AC3E}">
        <p14:creationId xmlns:p14="http://schemas.microsoft.com/office/powerpoint/2010/main" val="487703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5053" y="641240"/>
            <a:ext cx="11790680" cy="4524315"/>
          </a:xfrm>
          <a:prstGeom prst="rect">
            <a:avLst/>
          </a:prstGeom>
        </p:spPr>
        <p:txBody>
          <a:bodyPr wrap="square">
            <a:spAutoFit/>
          </a:bodyPr>
          <a:lstStyle/>
          <a:p>
            <a:pPr marL="285750" indent="-285750" algn="just">
              <a:buFont typeface="Arial" panose="020B0604020202020204" pitchFamily="34" charset="0"/>
              <a:buChar char="•"/>
            </a:pPr>
            <a:r>
              <a:rPr lang="en-IN" sz="2400" dirty="0">
                <a:latin typeface="Arial" panose="020B0604020202020204" pitchFamily="34" charset="0"/>
                <a:cs typeface="Arial" panose="020B0604020202020204" pitchFamily="34" charset="0"/>
              </a:rPr>
              <a:t>A 1 x 1 switch can be used as an elementary unit from which switches of larger sizes can be built. </a:t>
            </a:r>
          </a:p>
          <a:p>
            <a:pPr marL="285750" indent="-28575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2400" dirty="0">
                <a:latin typeface="Arial" panose="020B0604020202020204" pitchFamily="34" charset="0"/>
                <a:cs typeface="Arial" panose="020B0604020202020204" pitchFamily="34" charset="0"/>
              </a:rPr>
              <a:t>An N x N cross point-matrix (crossbar) switch may be constructed by using an array of N</a:t>
            </a:r>
            <a:r>
              <a:rPr lang="en-IN" sz="2400" baseline="30000" dirty="0">
                <a:latin typeface="Arial" panose="020B0604020202020204" pitchFamily="34" charset="0"/>
                <a:cs typeface="Arial" panose="020B0604020202020204" pitchFamily="34" charset="0"/>
              </a:rPr>
              <a:t>2</a:t>
            </a:r>
            <a:r>
              <a:rPr lang="en-IN" sz="2400" dirty="0">
                <a:latin typeface="Arial" panose="020B0604020202020204" pitchFamily="34" charset="0"/>
                <a:cs typeface="Arial" panose="020B0604020202020204" pitchFamily="34" charset="0"/>
              </a:rPr>
              <a:t> 1 x 1 switches organized at the points of an N x N matrix to connect or disconnect each of the N input lines to a free output line. </a:t>
            </a:r>
          </a:p>
          <a:p>
            <a:pPr marL="285750" indent="-28575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2400" dirty="0">
                <a:latin typeface="Arial" panose="020B0604020202020204" pitchFamily="34" charset="0"/>
                <a:cs typeface="Arial" panose="020B0604020202020204" pitchFamily="34" charset="0"/>
              </a:rPr>
              <a:t>The m</a:t>
            </a:r>
            <a:r>
              <a:rPr lang="en-IN" sz="2400" baseline="30000" dirty="0">
                <a:latin typeface="Arial" panose="020B0604020202020204" pitchFamily="34" charset="0"/>
                <a:cs typeface="Arial" panose="020B0604020202020204" pitchFamily="34" charset="0"/>
              </a:rPr>
              <a:t>th</a:t>
            </a:r>
            <a:r>
              <a:rPr lang="en-IN" sz="2400" dirty="0">
                <a:latin typeface="Arial" panose="020B0604020202020204" pitchFamily="34" charset="0"/>
                <a:cs typeface="Arial" panose="020B0604020202020204" pitchFamily="34" charset="0"/>
              </a:rPr>
              <a:t> input reaches all elementary switches of the m</a:t>
            </a:r>
            <a:r>
              <a:rPr lang="en-IN" sz="2400" baseline="30000" dirty="0">
                <a:latin typeface="Arial" panose="020B0604020202020204" pitchFamily="34" charset="0"/>
                <a:cs typeface="Arial" panose="020B0604020202020204" pitchFamily="34" charset="0"/>
              </a:rPr>
              <a:t>th</a:t>
            </a:r>
            <a:r>
              <a:rPr lang="en-IN" sz="2400" dirty="0">
                <a:latin typeface="Arial" panose="020B0604020202020204" pitchFamily="34" charset="0"/>
                <a:cs typeface="Arial" panose="020B0604020202020204" pitchFamily="34" charset="0"/>
              </a:rPr>
              <a:t> row, while the lth output is connected to outputs of all elementary switches of the l</a:t>
            </a:r>
            <a:r>
              <a:rPr lang="en-IN" sz="2400" baseline="30000" dirty="0">
                <a:latin typeface="Arial" panose="020B0604020202020204" pitchFamily="34" charset="0"/>
                <a:cs typeface="Arial" panose="020B0604020202020204" pitchFamily="34" charset="0"/>
              </a:rPr>
              <a:t>th</a:t>
            </a:r>
            <a:r>
              <a:rPr lang="en-IN" sz="2400" dirty="0">
                <a:latin typeface="Arial" panose="020B0604020202020204" pitchFamily="34" charset="0"/>
                <a:cs typeface="Arial" panose="020B0604020202020204" pitchFamily="34" charset="0"/>
              </a:rPr>
              <a:t> column. </a:t>
            </a:r>
          </a:p>
          <a:p>
            <a:pPr marL="285750" indent="-28575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2400" dirty="0">
                <a:latin typeface="Arial" panose="020B0604020202020204" pitchFamily="34" charset="0"/>
                <a:cs typeface="Arial" panose="020B0604020202020204" pitchFamily="34" charset="0"/>
              </a:rPr>
              <a:t>A connection is made between the m</a:t>
            </a:r>
            <a:r>
              <a:rPr lang="en-IN" sz="2400" baseline="30000" dirty="0">
                <a:latin typeface="Arial" panose="020B0604020202020204" pitchFamily="34" charset="0"/>
                <a:cs typeface="Arial" panose="020B0604020202020204" pitchFamily="34" charset="0"/>
              </a:rPr>
              <a:t>th</a:t>
            </a:r>
            <a:r>
              <a:rPr lang="en-IN" sz="2400" dirty="0">
                <a:latin typeface="Arial" panose="020B0604020202020204" pitchFamily="34" charset="0"/>
                <a:cs typeface="Arial" panose="020B0604020202020204" pitchFamily="34" charset="0"/>
              </a:rPr>
              <a:t> input and the I</a:t>
            </a:r>
            <a:r>
              <a:rPr lang="en-IN" sz="2400" baseline="30000" dirty="0">
                <a:latin typeface="Arial" panose="020B0604020202020204" pitchFamily="34" charset="0"/>
                <a:cs typeface="Arial" panose="020B0604020202020204" pitchFamily="34" charset="0"/>
              </a:rPr>
              <a:t>th</a:t>
            </a:r>
            <a:r>
              <a:rPr lang="en-IN" sz="2400" dirty="0">
                <a:latin typeface="Arial" panose="020B0604020202020204" pitchFamily="34" charset="0"/>
                <a:cs typeface="Arial" panose="020B0604020202020204" pitchFamily="34" charset="0"/>
              </a:rPr>
              <a:t> output by activating the (m, l) 1 x 1 switch. </a:t>
            </a:r>
          </a:p>
        </p:txBody>
      </p:sp>
    </p:spTree>
    <p:extLst>
      <p:ext uri="{BB962C8B-B14F-4D97-AF65-F5344CB8AC3E}">
        <p14:creationId xmlns:p14="http://schemas.microsoft.com/office/powerpoint/2010/main" val="969057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67" y="852564"/>
            <a:ext cx="11995264" cy="5909310"/>
          </a:xfrm>
          <a:prstGeom prst="rect">
            <a:avLst/>
          </a:prstGeom>
        </p:spPr>
        <p:txBody>
          <a:bodyPr wrap="square">
            <a:spAutoFit/>
          </a:bodyPr>
          <a:lstStyle/>
          <a:p>
            <a:pPr marL="285750" indent="-285750" algn="just">
              <a:buFont typeface="Arial" panose="020B0604020202020204" pitchFamily="34" charset="0"/>
              <a:buChar char="•"/>
            </a:pPr>
            <a:r>
              <a:rPr lang="en-IN" b="1" i="1" dirty="0">
                <a:latin typeface="Arial" panose="020B0604020202020204" pitchFamily="34" charset="0"/>
                <a:cs typeface="Arial" panose="020B0604020202020204" pitchFamily="34" charset="0"/>
              </a:rPr>
              <a:t>Size</a:t>
            </a:r>
            <a:r>
              <a:rPr lang="en-IN" dirty="0">
                <a:latin typeface="Arial" panose="020B0604020202020204" pitchFamily="34" charset="0"/>
                <a:cs typeface="Arial" panose="020B0604020202020204" pitchFamily="34" charset="0"/>
              </a:rPr>
              <a:t>  - number of input and output lines and direction(s), i.e., whether data can be  transferred in one or two directions. </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b="1" i="1" dirty="0">
                <a:latin typeface="Arial" panose="020B0604020202020204" pitchFamily="34" charset="0"/>
                <a:cs typeface="Arial" panose="020B0604020202020204" pitchFamily="34" charset="0"/>
              </a:rPr>
              <a:t>Switching time - </a:t>
            </a:r>
            <a:r>
              <a:rPr lang="en-IN" dirty="0">
                <a:latin typeface="Arial" panose="020B0604020202020204" pitchFamily="34" charset="0"/>
                <a:cs typeface="Arial" panose="020B0604020202020204" pitchFamily="34" charset="0"/>
              </a:rPr>
              <a:t>time necessary for the switch to be reconfigured . </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b="1" i="1" dirty="0">
                <a:latin typeface="Arial" panose="020B0604020202020204" pitchFamily="34" charset="0"/>
                <a:cs typeface="Arial" panose="020B0604020202020204" pitchFamily="34" charset="0"/>
              </a:rPr>
              <a:t>Propagation delay time - </a:t>
            </a:r>
            <a:r>
              <a:rPr lang="en-IN" dirty="0">
                <a:latin typeface="Arial" panose="020B0604020202020204" pitchFamily="34" charset="0"/>
                <a:cs typeface="Arial" panose="020B0604020202020204" pitchFamily="34" charset="0"/>
              </a:rPr>
              <a:t>time taken by the signal to cross the switch. </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b="1" i="1" dirty="0">
                <a:latin typeface="Arial" panose="020B0604020202020204" pitchFamily="34" charset="0"/>
                <a:cs typeface="Arial" panose="020B0604020202020204" pitchFamily="34" charset="0"/>
              </a:rPr>
              <a:t>Throughput</a:t>
            </a:r>
            <a:r>
              <a:rPr lang="en-IN" dirty="0">
                <a:latin typeface="Arial" panose="020B0604020202020204" pitchFamily="34" charset="0"/>
                <a:cs typeface="Arial" panose="020B0604020202020204" pitchFamily="34" charset="0"/>
              </a:rPr>
              <a:t> - maximum data rate that can flow through the switch . </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b="1" i="1" dirty="0">
                <a:latin typeface="Arial" panose="020B0604020202020204" pitchFamily="34" charset="0"/>
                <a:cs typeface="Arial" panose="020B0604020202020204" pitchFamily="34" charset="0"/>
              </a:rPr>
              <a:t>Switching energy - </a:t>
            </a:r>
            <a:r>
              <a:rPr lang="en-IN" dirty="0">
                <a:latin typeface="Arial" panose="020B0604020202020204" pitchFamily="34" charset="0"/>
                <a:cs typeface="Arial" panose="020B0604020202020204" pitchFamily="34" charset="0"/>
              </a:rPr>
              <a:t>energy needed to activate and deactivate the switch. </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b="1" i="1" dirty="0">
                <a:latin typeface="Arial" panose="020B0604020202020204" pitchFamily="34" charset="0"/>
                <a:cs typeface="Arial" panose="020B0604020202020204" pitchFamily="34" charset="0"/>
              </a:rPr>
              <a:t>Power dissipation - </a:t>
            </a:r>
            <a:r>
              <a:rPr lang="en-IN" dirty="0">
                <a:latin typeface="Arial" panose="020B0604020202020204" pitchFamily="34" charset="0"/>
                <a:cs typeface="Arial" panose="020B0604020202020204" pitchFamily="34" charset="0"/>
              </a:rPr>
              <a:t>energy dissipated per second in the process of switching. </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b="1" i="1" dirty="0">
                <a:latin typeface="Arial" panose="020B0604020202020204" pitchFamily="34" charset="0"/>
                <a:cs typeface="Arial" panose="020B0604020202020204" pitchFamily="34" charset="0"/>
              </a:rPr>
              <a:t>Insertion loss - </a:t>
            </a:r>
            <a:r>
              <a:rPr lang="en-IN" dirty="0">
                <a:latin typeface="Arial" panose="020B0604020202020204" pitchFamily="34" charset="0"/>
                <a:cs typeface="Arial" panose="020B0604020202020204" pitchFamily="34" charset="0"/>
              </a:rPr>
              <a:t>drop in signal power introduced by the connection. </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b="1" i="1" dirty="0">
                <a:latin typeface="Arial" panose="020B0604020202020204" pitchFamily="34" charset="0"/>
                <a:cs typeface="Arial" panose="020B0604020202020204" pitchFamily="34" charset="0"/>
              </a:rPr>
              <a:t>Crosstalk</a:t>
            </a:r>
            <a:r>
              <a:rPr lang="en-IN" dirty="0">
                <a:latin typeface="Arial" panose="020B0604020202020204" pitchFamily="34" charset="0"/>
                <a:cs typeface="Arial" panose="020B0604020202020204" pitchFamily="34" charset="0"/>
              </a:rPr>
              <a:t> - undesired power leakage to other lines. </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b="1" i="1" dirty="0">
                <a:latin typeface="Arial" panose="020B0604020202020204" pitchFamily="34" charset="0"/>
                <a:cs typeface="Arial" panose="020B0604020202020204" pitchFamily="34" charset="0"/>
              </a:rPr>
              <a:t>Blocking probability</a:t>
            </a:r>
            <a:r>
              <a:rPr lang="en-IN" dirty="0">
                <a:latin typeface="Arial" panose="020B0604020202020204" pitchFamily="34" charset="0"/>
                <a:cs typeface="Arial" panose="020B0604020202020204" pitchFamily="34" charset="0"/>
              </a:rPr>
              <a:t> - Probability that a connection cannot be established because  of a conflict with another connection. </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b="1" i="1" dirty="0">
                <a:latin typeface="Arial" panose="020B0604020202020204" pitchFamily="34" charset="0"/>
                <a:cs typeface="Arial" panose="020B0604020202020204" pitchFamily="34" charset="0"/>
              </a:rPr>
              <a:t>Physical dimensions</a:t>
            </a:r>
            <a:r>
              <a:rPr lang="en-IN" dirty="0">
                <a:latin typeface="Arial" panose="020B0604020202020204" pitchFamily="34" charset="0"/>
                <a:cs typeface="Arial" panose="020B0604020202020204" pitchFamily="34" charset="0"/>
              </a:rPr>
              <a:t> - This is important when large arrays of switches are built. </a:t>
            </a:r>
          </a:p>
        </p:txBody>
      </p:sp>
      <p:sp>
        <p:nvSpPr>
          <p:cNvPr id="5" name="Rectangle 4"/>
          <p:cNvSpPr/>
          <p:nvPr/>
        </p:nvSpPr>
        <p:spPr>
          <a:xfrm>
            <a:off x="3537898" y="0"/>
            <a:ext cx="4414991" cy="553998"/>
          </a:xfrm>
          <a:prstGeom prst="rect">
            <a:avLst/>
          </a:prstGeom>
        </p:spPr>
        <p:txBody>
          <a:bodyPr wrap="none">
            <a:spAutoFit/>
          </a:bodyPr>
          <a:lstStyle/>
          <a:p>
            <a:r>
              <a:rPr lang="en-IN" sz="3000" b="1" dirty="0">
                <a:solidFill>
                  <a:srgbClr val="C00000"/>
                </a:solidFill>
                <a:latin typeface="Arial" panose="020B0604020202020204" pitchFamily="34" charset="0"/>
                <a:cs typeface="Arial" panose="020B0604020202020204" pitchFamily="34" charset="0"/>
              </a:rPr>
              <a:t>Switch Characteristics </a:t>
            </a:r>
          </a:p>
        </p:txBody>
      </p:sp>
      <p:sp>
        <p:nvSpPr>
          <p:cNvPr id="6" name="Rectangle 5"/>
          <p:cNvSpPr/>
          <p:nvPr/>
        </p:nvSpPr>
        <p:spPr>
          <a:xfrm>
            <a:off x="252121" y="472930"/>
            <a:ext cx="6862904" cy="400110"/>
          </a:xfrm>
          <a:prstGeom prst="rect">
            <a:avLst/>
          </a:prstGeom>
        </p:spPr>
        <p:txBody>
          <a:bodyPr wrap="none">
            <a:spAutoFit/>
          </a:bodyPr>
          <a:lstStyle/>
          <a:p>
            <a:pPr algn="just"/>
            <a:r>
              <a:rPr lang="en-IN" sz="2000" b="1" dirty="0">
                <a:latin typeface="Arial" panose="020B0604020202020204" pitchFamily="34" charset="0"/>
                <a:cs typeface="Arial" panose="020B0604020202020204" pitchFamily="34" charset="0"/>
              </a:rPr>
              <a:t>A switch is characterized by the following parameters: </a:t>
            </a:r>
          </a:p>
        </p:txBody>
      </p:sp>
    </p:spTree>
    <p:extLst>
      <p:ext uri="{BB962C8B-B14F-4D97-AF65-F5344CB8AC3E}">
        <p14:creationId xmlns:p14="http://schemas.microsoft.com/office/powerpoint/2010/main" val="2398645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567" y="584775"/>
            <a:ext cx="11853949" cy="5632311"/>
          </a:xfrm>
          <a:prstGeom prst="rect">
            <a:avLst/>
          </a:prstGeom>
        </p:spPr>
        <p:txBody>
          <a:bodyPr wrap="square">
            <a:spAutoFit/>
          </a:bodyPr>
          <a:lstStyle/>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Electro-optic materials alter their refractive indexes in the  presence of an electric field. </a:t>
            </a:r>
          </a:p>
          <a:p>
            <a:pPr marL="342900" indent="-34290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They may be used as electrically controlled phase modulators or wave retarders. </a:t>
            </a:r>
          </a:p>
          <a:p>
            <a:pPr marL="342900" indent="-34290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When placed in one arm of an interferometer, or between two crossed polarizers, the electro-optic cell serves as an electrically controlled light modulator or a 1 x 1 (on - off) switch. </a:t>
            </a:r>
          </a:p>
          <a:p>
            <a:pPr marL="342900" indent="-34290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Since it is difficult to make large arrays of switches using bulk crystals, the most promising technology for electro-optic switching is integrated optics. </a:t>
            </a:r>
          </a:p>
          <a:p>
            <a:pPr marL="342900" indent="-34290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Integrated-optic waveguides are fabricated using electro-optic dielectric substrates, such as lithium niobate LiNbO</a:t>
            </a:r>
            <a:r>
              <a:rPr lang="en-IN" sz="2400" baseline="-25000" dirty="0">
                <a:latin typeface="Arial" panose="020B0604020202020204" pitchFamily="34" charset="0"/>
                <a:cs typeface="Arial" panose="020B0604020202020204" pitchFamily="34" charset="0"/>
              </a:rPr>
              <a:t>3</a:t>
            </a:r>
            <a:r>
              <a:rPr lang="en-IN" sz="2400" dirty="0">
                <a:latin typeface="Arial" panose="020B0604020202020204" pitchFamily="34" charset="0"/>
                <a:cs typeface="Arial" panose="020B0604020202020204" pitchFamily="34" charset="0"/>
              </a:rPr>
              <a:t>, with strips of slightly higher refractive index at the locations of the waveguides, created by diffusing titanium into the substrate. </a:t>
            </a:r>
          </a:p>
        </p:txBody>
      </p:sp>
      <p:sp>
        <p:nvSpPr>
          <p:cNvPr id="5" name="Rectangle 4"/>
          <p:cNvSpPr/>
          <p:nvPr/>
        </p:nvSpPr>
        <p:spPr>
          <a:xfrm>
            <a:off x="3348570" y="0"/>
            <a:ext cx="4761240" cy="584775"/>
          </a:xfrm>
          <a:prstGeom prst="rect">
            <a:avLst/>
          </a:prstGeom>
        </p:spPr>
        <p:txBody>
          <a:bodyPr wrap="none">
            <a:spAutoFit/>
          </a:bodyPr>
          <a:lstStyle/>
          <a:p>
            <a:r>
              <a:rPr lang="en-IN" sz="3200" b="1" dirty="0">
                <a:solidFill>
                  <a:srgbClr val="C00000"/>
                </a:solidFill>
                <a:latin typeface="Arial" panose="020B0604020202020204" pitchFamily="34" charset="0"/>
                <a:cs typeface="Arial" panose="020B0604020202020204" pitchFamily="34" charset="0"/>
              </a:rPr>
              <a:t>Electro-Optic Switches </a:t>
            </a:r>
          </a:p>
        </p:txBody>
      </p:sp>
    </p:spTree>
    <p:extLst>
      <p:ext uri="{BB962C8B-B14F-4D97-AF65-F5344CB8AC3E}">
        <p14:creationId xmlns:p14="http://schemas.microsoft.com/office/powerpoint/2010/main" val="57958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5348" y="4683330"/>
            <a:ext cx="11843803" cy="1631216"/>
          </a:xfrm>
          <a:prstGeom prst="rect">
            <a:avLst/>
          </a:prstGeom>
        </p:spPr>
        <p:txBody>
          <a:bodyPr wrap="square">
            <a:spAutoFit/>
          </a:bodyPr>
          <a:lstStyle/>
          <a:p>
            <a:pPr marL="342900" indent="-342900" algn="just">
              <a:buFont typeface="Arial" panose="020B0604020202020204" pitchFamily="34" charset="0"/>
              <a:buChar char="•"/>
            </a:pPr>
            <a:r>
              <a:rPr lang="en-IN" sz="2000" dirty="0">
                <a:latin typeface="Arial" panose="020B0604020202020204" pitchFamily="34" charset="0"/>
                <a:cs typeface="Arial" panose="020B0604020202020204" pitchFamily="34" charset="0"/>
              </a:rPr>
              <a:t>Two waveguides in close proximity are optically coupled; the refractive index is altered by applying an electric field adjusted so that the optical power either remains in the same waveguide or is transferred to the other waveguide. </a:t>
            </a:r>
          </a:p>
          <a:p>
            <a:pPr marL="342900" indent="-342900" algn="just">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000" dirty="0">
                <a:latin typeface="Arial" panose="020B0604020202020204" pitchFamily="34" charset="0"/>
                <a:cs typeface="Arial" panose="020B0604020202020204" pitchFamily="34" charset="0"/>
              </a:rPr>
              <a:t>These switches operate at a few volts with speeds that can exceed 20 GHz. </a:t>
            </a:r>
          </a:p>
        </p:txBody>
      </p:sp>
      <p:pic>
        <p:nvPicPr>
          <p:cNvPr id="8" name="Picture 7"/>
          <p:cNvPicPr>
            <a:picLocks noChangeAspect="1"/>
          </p:cNvPicPr>
          <p:nvPr/>
        </p:nvPicPr>
        <p:blipFill>
          <a:blip r:embed="rId2"/>
          <a:stretch>
            <a:fillRect/>
          </a:stretch>
        </p:blipFill>
        <p:spPr>
          <a:xfrm>
            <a:off x="133003" y="612867"/>
            <a:ext cx="11678880" cy="2442641"/>
          </a:xfrm>
          <a:prstGeom prst="rect">
            <a:avLst/>
          </a:prstGeom>
        </p:spPr>
      </p:pic>
      <p:sp>
        <p:nvSpPr>
          <p:cNvPr id="9" name="Rectangle 8"/>
          <p:cNvSpPr/>
          <p:nvPr/>
        </p:nvSpPr>
        <p:spPr>
          <a:xfrm>
            <a:off x="334433" y="152780"/>
            <a:ext cx="1451038" cy="461665"/>
          </a:xfrm>
          <a:prstGeom prst="rect">
            <a:avLst/>
          </a:prstGeom>
        </p:spPr>
        <p:txBody>
          <a:bodyPr wrap="none">
            <a:spAutoFit/>
          </a:bodyPr>
          <a:lstStyle/>
          <a:p>
            <a:r>
              <a:rPr lang="en-IN" sz="2400" b="1" dirty="0">
                <a:solidFill>
                  <a:srgbClr val="FF0000"/>
                </a:solidFill>
                <a:latin typeface="Arial" panose="020B0604020202020204" pitchFamily="34" charset="0"/>
                <a:cs typeface="Arial" panose="020B0604020202020204" pitchFamily="34" charset="0"/>
              </a:rPr>
              <a:t>Example</a:t>
            </a:r>
            <a:endParaRPr lang="en-IN" sz="2400" b="1" dirty="0">
              <a:solidFill>
                <a:srgbClr val="FF0000"/>
              </a:solidFill>
            </a:endParaRPr>
          </a:p>
        </p:txBody>
      </p:sp>
      <p:sp>
        <p:nvSpPr>
          <p:cNvPr id="10" name="Rectangle 9"/>
          <p:cNvSpPr/>
          <p:nvPr/>
        </p:nvSpPr>
        <p:spPr>
          <a:xfrm>
            <a:off x="257695" y="3411464"/>
            <a:ext cx="11719111" cy="1015663"/>
          </a:xfrm>
          <a:prstGeom prst="rect">
            <a:avLst/>
          </a:prstGeom>
        </p:spPr>
        <p:txBody>
          <a:bodyPr wrap="square">
            <a:spAutoFit/>
          </a:bodyPr>
          <a:lstStyle/>
          <a:p>
            <a:pPr algn="just"/>
            <a:r>
              <a:rPr lang="en-IN" sz="2000" dirty="0">
                <a:latin typeface="Arial" panose="020B0604020202020204" pitchFamily="34" charset="0"/>
                <a:cs typeface="Arial" panose="020B0604020202020204" pitchFamily="34" charset="0"/>
              </a:rPr>
              <a:t>(a) A 1 x 1 switch using an integrated-optic Mach - Zehnder interferometer. (b) A  2 x 2 switch using an integrated-optic Mach - Zehnder interferometer. (c) A 2 x 2 switch using an integrated-optic directional coupler. </a:t>
            </a:r>
          </a:p>
        </p:txBody>
      </p:sp>
    </p:spTree>
    <p:extLst>
      <p:ext uri="{BB962C8B-B14F-4D97-AF65-F5344CB8AC3E}">
        <p14:creationId xmlns:p14="http://schemas.microsoft.com/office/powerpoint/2010/main" val="4182250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567" y="784280"/>
            <a:ext cx="11845636" cy="4401205"/>
          </a:xfrm>
          <a:prstGeom prst="rect">
            <a:avLst/>
          </a:prstGeom>
        </p:spPr>
        <p:txBody>
          <a:bodyPr wrap="square">
            <a:spAutoFit/>
          </a:bodyPr>
          <a:lstStyle/>
          <a:p>
            <a:pPr marL="342900" indent="-342900" algn="just">
              <a:buFont typeface="Arial" panose="020B0604020202020204" pitchFamily="34" charset="0"/>
              <a:buChar char="•"/>
            </a:pPr>
            <a:r>
              <a:rPr lang="en-IN" sz="2000" dirty="0">
                <a:latin typeface="Arial" panose="020B0604020202020204" pitchFamily="34" charset="0"/>
                <a:cs typeface="Arial" panose="020B0604020202020204" pitchFamily="34" charset="0"/>
              </a:rPr>
              <a:t>Digital signal-processing and computing systems contain large numbers of interconnected gates, switches, and memory elements. </a:t>
            </a:r>
          </a:p>
          <a:p>
            <a:pPr marL="342900" indent="-342900" algn="just">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000" dirty="0">
                <a:latin typeface="Arial" panose="020B0604020202020204" pitchFamily="34" charset="0"/>
                <a:cs typeface="Arial" panose="020B0604020202020204" pitchFamily="34" charset="0"/>
              </a:rPr>
              <a:t>In electronic systems the interconnections are made by use of conducting wires, coaxial cables, or conducting channels within semiconductor integrated circuits. </a:t>
            </a:r>
          </a:p>
          <a:p>
            <a:pPr marL="342900" indent="-342900" algn="just">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000" dirty="0">
                <a:latin typeface="Arial" panose="020B0604020202020204" pitchFamily="34" charset="0"/>
                <a:cs typeface="Arial" panose="020B0604020202020204" pitchFamily="34" charset="0"/>
              </a:rPr>
              <a:t>Photonic interconnections may similarly be realized by use of </a:t>
            </a:r>
            <a:r>
              <a:rPr lang="en-IN" sz="2000" b="1" dirty="0">
                <a:latin typeface="Arial" panose="020B0604020202020204" pitchFamily="34" charset="0"/>
                <a:cs typeface="Arial" panose="020B0604020202020204" pitchFamily="34" charset="0"/>
              </a:rPr>
              <a:t>optical waveguides </a:t>
            </a:r>
            <a:r>
              <a:rPr lang="en-IN" sz="2000" dirty="0">
                <a:latin typeface="Arial" panose="020B0604020202020204" pitchFamily="34" charset="0"/>
                <a:cs typeface="Arial" panose="020B0604020202020204" pitchFamily="34" charset="0"/>
              </a:rPr>
              <a:t>with </a:t>
            </a:r>
            <a:r>
              <a:rPr lang="en-IN" sz="2000" b="1" dirty="0">
                <a:latin typeface="Arial" panose="020B0604020202020204" pitchFamily="34" charset="0"/>
                <a:cs typeface="Arial" panose="020B0604020202020204" pitchFamily="34" charset="0"/>
              </a:rPr>
              <a:t>integrated-optic or fiber-optic couplers. </a:t>
            </a:r>
          </a:p>
          <a:p>
            <a:pPr marL="342900" indent="-342900" algn="just">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000" dirty="0">
                <a:latin typeface="Arial" panose="020B0604020202020204" pitchFamily="34" charset="0"/>
                <a:cs typeface="Arial" panose="020B0604020202020204" pitchFamily="34" charset="0"/>
              </a:rPr>
              <a:t>Free-space light beams may also be used for interconnections, wherein beams are directed by micro lenses or diffractive optical elements. </a:t>
            </a:r>
          </a:p>
          <a:p>
            <a:pPr marL="342900" indent="-342900" algn="just">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000" dirty="0">
                <a:latin typeface="Arial" panose="020B0604020202020204" pitchFamily="34" charset="0"/>
                <a:cs typeface="Arial" panose="020B0604020202020204" pitchFamily="34" charset="0"/>
              </a:rPr>
              <a:t>This option is </a:t>
            </a:r>
            <a:r>
              <a:rPr lang="en-IN" sz="2000" b="1" dirty="0">
                <a:latin typeface="Arial" panose="020B0604020202020204" pitchFamily="34" charset="0"/>
                <a:cs typeface="Arial" panose="020B0604020202020204" pitchFamily="34" charset="0"/>
              </a:rPr>
              <a:t>not</a:t>
            </a:r>
            <a:r>
              <a:rPr lang="en-IN" sz="2000" dirty="0">
                <a:latin typeface="Arial" panose="020B0604020202020204" pitchFamily="34" charset="0"/>
                <a:cs typeface="Arial" panose="020B0604020202020204" pitchFamily="34" charset="0"/>
              </a:rPr>
              <a:t> available in electronic systems since electron beams must be in vacuum and cannot cross one another without mutual repulsion. </a:t>
            </a:r>
          </a:p>
        </p:txBody>
      </p:sp>
      <p:sp>
        <p:nvSpPr>
          <p:cNvPr id="2" name="Rectangle 1"/>
          <p:cNvSpPr/>
          <p:nvPr/>
        </p:nvSpPr>
        <p:spPr>
          <a:xfrm>
            <a:off x="3227561" y="0"/>
            <a:ext cx="5739648" cy="584775"/>
          </a:xfrm>
          <a:prstGeom prst="rect">
            <a:avLst/>
          </a:prstGeom>
        </p:spPr>
        <p:txBody>
          <a:bodyPr wrap="none">
            <a:spAutoFit/>
          </a:bodyPr>
          <a:lstStyle/>
          <a:p>
            <a:r>
              <a:rPr lang="en-IN" sz="3200" b="1" dirty="0">
                <a:solidFill>
                  <a:srgbClr val="C00000"/>
                </a:solidFill>
                <a:latin typeface="Arial" panose="020B0604020202020204" pitchFamily="34" charset="0"/>
                <a:cs typeface="Arial" panose="020B0604020202020204" pitchFamily="34" charset="0"/>
              </a:rPr>
              <a:t>OPTICAL INTERCONNECTS </a:t>
            </a:r>
          </a:p>
        </p:txBody>
      </p:sp>
    </p:spTree>
    <p:extLst>
      <p:ext uri="{BB962C8B-B14F-4D97-AF65-F5344CB8AC3E}">
        <p14:creationId xmlns:p14="http://schemas.microsoft.com/office/powerpoint/2010/main" val="3881069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1316" y="403038"/>
            <a:ext cx="11696007" cy="5632311"/>
          </a:xfrm>
          <a:prstGeom prst="rect">
            <a:avLst/>
          </a:prstGeom>
        </p:spPr>
        <p:txBody>
          <a:bodyPr wrap="square">
            <a:spAutoFit/>
          </a:bodyPr>
          <a:lstStyle/>
          <a:p>
            <a:pPr marL="285750" indent="-285750" algn="just">
              <a:buFont typeface="Arial" panose="020B0604020202020204" pitchFamily="34" charset="0"/>
              <a:buChar char="•"/>
            </a:pPr>
            <a:r>
              <a:rPr lang="en-IN" sz="2000" dirty="0">
                <a:latin typeface="Arial" panose="020B0604020202020204" pitchFamily="34" charset="0"/>
                <a:cs typeface="Arial" panose="020B0604020202020204" pitchFamily="34" charset="0"/>
              </a:rPr>
              <a:t>An N x N integrated-optic switch can be built by use of a combination of 2 x 2 switches. </a:t>
            </a:r>
          </a:p>
          <a:p>
            <a:pPr marL="285750" indent="-285750" algn="just">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2000" dirty="0">
                <a:latin typeface="Arial" panose="020B0604020202020204" pitchFamily="34" charset="0"/>
                <a:cs typeface="Arial" panose="020B0604020202020204" pitchFamily="34" charset="0"/>
              </a:rPr>
              <a:t>A 4 x 4 switch is implemented by use of five 2 x 2 switches connected as in Fig. This configuration can be fabricated on a single substrate.</a:t>
            </a:r>
          </a:p>
          <a:p>
            <a:pPr marL="285750" indent="-285750" algn="just">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algn="just"/>
            <a:endParaRPr lang="en-IN" sz="2000" dirty="0">
              <a:latin typeface="Arial" panose="020B0604020202020204" pitchFamily="34" charset="0"/>
              <a:cs typeface="Arial" panose="020B0604020202020204" pitchFamily="34" charset="0"/>
            </a:endParaRPr>
          </a:p>
          <a:p>
            <a:pPr algn="just"/>
            <a:r>
              <a:rPr lang="en-IN" sz="2000" dirty="0">
                <a:solidFill>
                  <a:srgbClr val="FF0000"/>
                </a:solidFill>
                <a:latin typeface="Arial" panose="020B0604020202020204" pitchFamily="34" charset="0"/>
                <a:cs typeface="Arial" panose="020B0604020202020204" pitchFamily="34" charset="0"/>
              </a:rPr>
              <a:t>Fig: An integrated-optical 4 x 4 switch using five directional couplers A, B, C, D, and E on a single substrate. </a:t>
            </a:r>
          </a:p>
          <a:p>
            <a:pPr marL="285750" indent="-285750" algn="just">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2000" dirty="0">
                <a:latin typeface="Arial" panose="020B0604020202020204" pitchFamily="34" charset="0"/>
                <a:cs typeface="Arial" panose="020B0604020202020204" pitchFamily="34" charset="0"/>
              </a:rPr>
              <a:t>Lithium niobate electro-optic switches of size up to 32 x 32 have been fabricated. </a:t>
            </a:r>
          </a:p>
        </p:txBody>
      </p:sp>
      <p:pic>
        <p:nvPicPr>
          <p:cNvPr id="5" name="Picture 4"/>
          <p:cNvPicPr>
            <a:picLocks noChangeAspect="1"/>
          </p:cNvPicPr>
          <p:nvPr/>
        </p:nvPicPr>
        <p:blipFill rotWithShape="1">
          <a:blip r:embed="rId2"/>
          <a:srcRect l="3291" t="7249" r="3130"/>
          <a:stretch/>
        </p:blipFill>
        <p:spPr>
          <a:xfrm>
            <a:off x="2635135" y="1820488"/>
            <a:ext cx="4846320" cy="2635134"/>
          </a:xfrm>
          <a:prstGeom prst="rect">
            <a:avLst/>
          </a:prstGeom>
        </p:spPr>
      </p:pic>
    </p:spTree>
    <p:extLst>
      <p:ext uri="{BB962C8B-B14F-4D97-AF65-F5344CB8AC3E}">
        <p14:creationId xmlns:p14="http://schemas.microsoft.com/office/powerpoint/2010/main" val="3938376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3004" y="673849"/>
            <a:ext cx="11762510" cy="5324535"/>
          </a:xfrm>
          <a:prstGeom prst="rect">
            <a:avLst/>
          </a:prstGeom>
        </p:spPr>
        <p:txBody>
          <a:bodyPr wrap="square">
            <a:spAutoFit/>
          </a:bodyPr>
          <a:lstStyle/>
          <a:p>
            <a:pPr marL="342900" indent="-342900" algn="just">
              <a:buFont typeface="Arial" panose="020B0604020202020204" pitchFamily="34" charset="0"/>
              <a:buChar char="•"/>
            </a:pPr>
            <a:r>
              <a:rPr lang="en-IN" sz="2000" dirty="0">
                <a:latin typeface="Arial" panose="020B0604020202020204" pitchFamily="34" charset="0"/>
                <a:cs typeface="Arial" panose="020B0604020202020204" pitchFamily="34" charset="0"/>
              </a:rPr>
              <a:t>The limit on the number of switches per unit area is governed by the relatively large physical dimensions of each directional coupler and the planar nature of the interconnections within the chip. </a:t>
            </a:r>
          </a:p>
          <a:p>
            <a:pPr marL="342900" indent="-342900" algn="just">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000" dirty="0">
                <a:latin typeface="Arial" panose="020B0604020202020204" pitchFamily="34" charset="0"/>
                <a:cs typeface="Arial" panose="020B0604020202020204" pitchFamily="34" charset="0"/>
              </a:rPr>
              <a:t>To reduce the dimensions and increase the packing density of switches, intersecting (instead of parallel) waveguides are used. </a:t>
            </a:r>
          </a:p>
          <a:p>
            <a:pPr marL="342900" indent="-342900" algn="just">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000" dirty="0">
                <a:latin typeface="Arial" panose="020B0604020202020204" pitchFamily="34" charset="0"/>
                <a:cs typeface="Arial" panose="020B0604020202020204" pitchFamily="34" charset="0"/>
              </a:rPr>
              <a:t>Because of the rectangular nature of integrated-optics technology, it is difficult to obtain efficient coupling to cylindrical waveguides (e.g., optical fibers). </a:t>
            </a:r>
          </a:p>
          <a:p>
            <a:pPr marL="342900" indent="-342900" algn="just">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000" dirty="0">
                <a:latin typeface="Arial" panose="020B0604020202020204" pitchFamily="34" charset="0"/>
                <a:cs typeface="Arial" panose="020B0604020202020204" pitchFamily="34" charset="0"/>
              </a:rPr>
              <a:t>Relatively large insertion losses are encountered, especially when a single-mode fiber is connected to an integrated-optic switch. </a:t>
            </a:r>
          </a:p>
          <a:p>
            <a:pPr marL="342900" indent="-342900" algn="just">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000" dirty="0">
                <a:latin typeface="Arial" panose="020B0604020202020204" pitchFamily="34" charset="0"/>
                <a:cs typeface="Arial" panose="020B0604020202020204" pitchFamily="34" charset="0"/>
              </a:rPr>
              <a:t>Because the coupling coefficient is polarization dependent, the polarization of the guided light must be properly selected. </a:t>
            </a:r>
          </a:p>
          <a:p>
            <a:pPr marL="342900" indent="-342900" algn="just">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000" dirty="0">
                <a:latin typeface="Arial" panose="020B0604020202020204" pitchFamily="34" charset="0"/>
                <a:cs typeface="Arial" panose="020B0604020202020204" pitchFamily="34" charset="0"/>
              </a:rPr>
              <a:t>This imposes a restriction requiring that the input and output connecting fibers must be polarization maintaining.</a:t>
            </a:r>
          </a:p>
        </p:txBody>
      </p:sp>
      <p:sp>
        <p:nvSpPr>
          <p:cNvPr id="6" name="TextBox 5"/>
          <p:cNvSpPr txBox="1"/>
          <p:nvPr/>
        </p:nvSpPr>
        <p:spPr>
          <a:xfrm>
            <a:off x="3948546" y="0"/>
            <a:ext cx="2369559" cy="584775"/>
          </a:xfrm>
          <a:prstGeom prst="rect">
            <a:avLst/>
          </a:prstGeom>
          <a:noFill/>
        </p:spPr>
        <p:txBody>
          <a:bodyPr wrap="none" rtlCol="0">
            <a:spAutoFit/>
          </a:bodyPr>
          <a:lstStyle/>
          <a:p>
            <a:r>
              <a:rPr lang="en-IN" sz="3200" b="1" dirty="0">
                <a:solidFill>
                  <a:srgbClr val="C00000"/>
                </a:solidFill>
                <a:latin typeface="Arial" panose="020B0604020202020204" pitchFamily="34" charset="0"/>
                <a:cs typeface="Arial" panose="020B0604020202020204" pitchFamily="34" charset="0"/>
              </a:rPr>
              <a:t>Limitations</a:t>
            </a:r>
          </a:p>
        </p:txBody>
      </p:sp>
    </p:spTree>
    <p:extLst>
      <p:ext uri="{BB962C8B-B14F-4D97-AF65-F5344CB8AC3E}">
        <p14:creationId xmlns:p14="http://schemas.microsoft.com/office/powerpoint/2010/main" val="1687272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48570" y="0"/>
            <a:ext cx="5009705" cy="584775"/>
          </a:xfrm>
          <a:prstGeom prst="rect">
            <a:avLst/>
          </a:prstGeom>
        </p:spPr>
        <p:txBody>
          <a:bodyPr wrap="none">
            <a:spAutoFit/>
          </a:bodyPr>
          <a:lstStyle/>
          <a:p>
            <a:r>
              <a:rPr lang="en-IN" sz="3200" b="1" dirty="0">
                <a:solidFill>
                  <a:srgbClr val="C00000"/>
                </a:solidFill>
                <a:latin typeface="Arial" panose="020B0604020202020204" pitchFamily="34" charset="0"/>
                <a:cs typeface="Arial" panose="020B0604020202020204" pitchFamily="34" charset="0"/>
              </a:rPr>
              <a:t>Acousto-Optic Switches </a:t>
            </a:r>
          </a:p>
        </p:txBody>
      </p:sp>
      <p:sp>
        <p:nvSpPr>
          <p:cNvPr id="5" name="Rectangle 4"/>
          <p:cNvSpPr/>
          <p:nvPr/>
        </p:nvSpPr>
        <p:spPr>
          <a:xfrm>
            <a:off x="232756" y="584775"/>
            <a:ext cx="11895513" cy="6247864"/>
          </a:xfrm>
          <a:prstGeom prst="rect">
            <a:avLst/>
          </a:prstGeom>
        </p:spPr>
        <p:txBody>
          <a:bodyPr wrap="square">
            <a:spAutoFit/>
          </a:bodyPr>
          <a:lstStyle/>
          <a:p>
            <a:pPr marL="285750"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Acousto-optic switches use the property of Bragg deflection of light by sound. </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The power of the deflected light is controlled by the intensity of the sound.  The angle of deflection is controlled by the frequency of the sound. </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An acousto-optic modulator is a 1 x 1 switch. An acousto-optic scanner  is a 1 x N switch, where N is the number of resolvable spots of the scanner. Acousto-optic cells with N = 2000 are available. </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If different parts of the acousto-optic cell carry sound waves of different frequencies, an N x M switch or interconnection device is obtained. </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Fig. Acousto-optic switches. (a) 1 x 2 ON - OFF switch, (b) 2 x 2 directional coupler,  (c) L x M cross-bar switch. </a:t>
            </a:r>
          </a:p>
        </p:txBody>
      </p:sp>
      <p:pic>
        <p:nvPicPr>
          <p:cNvPr id="6" name="Picture 5"/>
          <p:cNvPicPr>
            <a:picLocks noChangeAspect="1"/>
          </p:cNvPicPr>
          <p:nvPr/>
        </p:nvPicPr>
        <p:blipFill>
          <a:blip r:embed="rId2"/>
          <a:stretch>
            <a:fillRect/>
          </a:stretch>
        </p:blipFill>
        <p:spPr>
          <a:xfrm>
            <a:off x="1229604" y="3807042"/>
            <a:ext cx="9038474" cy="2169809"/>
          </a:xfrm>
          <a:prstGeom prst="rect">
            <a:avLst/>
          </a:prstGeom>
        </p:spPr>
      </p:pic>
    </p:spTree>
    <p:extLst>
      <p:ext uri="{BB962C8B-B14F-4D97-AF65-F5344CB8AC3E}">
        <p14:creationId xmlns:p14="http://schemas.microsoft.com/office/powerpoint/2010/main" val="3973735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89215" y="0"/>
            <a:ext cx="9634369" cy="584775"/>
          </a:xfrm>
          <a:prstGeom prst="rect">
            <a:avLst/>
          </a:prstGeom>
          <a:noFill/>
        </p:spPr>
        <p:txBody>
          <a:bodyPr wrap="none" rtlCol="0">
            <a:spAutoFit/>
          </a:bodyPr>
          <a:lstStyle/>
          <a:p>
            <a:r>
              <a:rPr lang="en-IN" sz="3200" b="1" dirty="0">
                <a:solidFill>
                  <a:srgbClr val="C00000"/>
                </a:solidFill>
                <a:latin typeface="Arial" panose="020B0604020202020204" pitchFamily="34" charset="0"/>
                <a:cs typeface="Arial" panose="020B0604020202020204" pitchFamily="34" charset="0"/>
              </a:rPr>
              <a:t>Nonlinear Mach – Zehnder Interferometer Switch</a:t>
            </a:r>
          </a:p>
        </p:txBody>
      </p:sp>
      <p:sp>
        <p:nvSpPr>
          <p:cNvPr id="6" name="TextBox 5"/>
          <p:cNvSpPr txBox="1"/>
          <p:nvPr/>
        </p:nvSpPr>
        <p:spPr>
          <a:xfrm>
            <a:off x="99906" y="664825"/>
            <a:ext cx="12015893" cy="6001643"/>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latin typeface="Arial" panose="020B0604020202020204" pitchFamily="34" charset="0"/>
                <a:cs typeface="Arial" panose="020B0604020202020204" pitchFamily="34" charset="0"/>
              </a:rPr>
              <a:t>A Mach – Zehnder Interferometer (MZI) with a nonlinear optical element in one of its branches may be used as an all – optical 1 × 2 switch directing an optical beam at one of its two input ports to either of its output ports.</a:t>
            </a:r>
          </a:p>
          <a:p>
            <a:pPr marL="285750" indent="-28575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2400" dirty="0">
                <a:latin typeface="Arial" panose="020B0604020202020204" pitchFamily="34" charset="0"/>
                <a:cs typeface="Arial" panose="020B0604020202020204" pitchFamily="34" charset="0"/>
              </a:rPr>
              <a:t>The switch is </a:t>
            </a:r>
            <a:r>
              <a:rPr lang="en-US" sz="2400" dirty="0">
                <a:latin typeface="Arial" panose="020B0604020202020204" pitchFamily="34" charset="0"/>
                <a:cs typeface="Arial" panose="020B0604020202020204" pitchFamily="34" charset="0"/>
              </a:rPr>
              <a:t>controlled by an optical beam illuminating the nonlinear element. In the absence of  the control beam, the interferometer is balanced such that the input light is directed to one of the output ports. </a:t>
            </a:r>
          </a:p>
          <a:p>
            <a:pPr marL="285750" indent="-285750" algn="just">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When the control beam is applied, it induces a change in the refractive index </a:t>
            </a:r>
            <a:r>
              <a:rPr lang="el-GR" sz="2400" dirty="0">
                <a:latin typeface="Arial" panose="020B0604020202020204" pitchFamily="34" charset="0"/>
                <a:cs typeface="Arial" panose="020B0604020202020204" pitchFamily="34" charset="0"/>
              </a:rPr>
              <a:t>Δ</a:t>
            </a:r>
            <a:r>
              <a:rPr lang="en-US" sz="2400" dirty="0">
                <a:latin typeface="Arial" panose="020B0604020202020204" pitchFamily="34" charset="0"/>
                <a:cs typeface="Arial" panose="020B0604020202020204" pitchFamily="34" charset="0"/>
              </a:rPr>
              <a:t>n, which in turns creates an incremental phase shift of </a:t>
            </a:r>
            <a:r>
              <a:rPr lang="el-GR" sz="2400" dirty="0">
                <a:latin typeface="Arial" panose="020B0604020202020204" pitchFamily="34" charset="0"/>
                <a:cs typeface="Arial" panose="020B0604020202020204" pitchFamily="34" charset="0"/>
              </a:rPr>
              <a:t>π</a:t>
            </a:r>
            <a:r>
              <a:rPr lang="en-US" sz="2400" dirty="0">
                <a:latin typeface="Arial" panose="020B0604020202020204" pitchFamily="34" charset="0"/>
                <a:cs typeface="Arial" panose="020B0604020202020204" pitchFamily="34" charset="0"/>
              </a:rPr>
              <a:t> so that the input beam is directed to the other output port. </a:t>
            </a:r>
          </a:p>
          <a:p>
            <a:pPr marL="285750" indent="-285750" algn="just">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The interferometer may be implemented using bulk optics or fiber optics. </a:t>
            </a:r>
          </a:p>
          <a:p>
            <a:pPr marL="285750" indent="-285750" algn="just">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This 1 x 2 switch may be used as a 1 x 1 ON - OFF switch by simply ignoring one of the output ports. </a:t>
            </a:r>
          </a:p>
        </p:txBody>
      </p:sp>
    </p:spTree>
    <p:extLst>
      <p:ext uri="{BB962C8B-B14F-4D97-AF65-F5344CB8AC3E}">
        <p14:creationId xmlns:p14="http://schemas.microsoft.com/office/powerpoint/2010/main" val="2923558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5960"/>
          <a:stretch/>
        </p:blipFill>
        <p:spPr>
          <a:xfrm>
            <a:off x="908688" y="1193800"/>
            <a:ext cx="9890618" cy="3090333"/>
          </a:xfrm>
          <a:prstGeom prst="rect">
            <a:avLst/>
          </a:prstGeom>
        </p:spPr>
      </p:pic>
      <p:sp>
        <p:nvSpPr>
          <p:cNvPr id="5" name="Rectangle 4"/>
          <p:cNvSpPr/>
          <p:nvPr/>
        </p:nvSpPr>
        <p:spPr>
          <a:xfrm>
            <a:off x="635000" y="4643735"/>
            <a:ext cx="10778067" cy="707886"/>
          </a:xfrm>
          <a:prstGeom prst="rect">
            <a:avLst/>
          </a:prstGeom>
        </p:spPr>
        <p:txBody>
          <a:bodyPr wrap="square">
            <a:spAutoFit/>
          </a:bodyPr>
          <a:lstStyle/>
          <a:p>
            <a:pPr algn="just"/>
            <a:r>
              <a:rPr lang="en-US" sz="2000" dirty="0">
                <a:solidFill>
                  <a:srgbClr val="0000FF"/>
                </a:solidFill>
                <a:latin typeface="Arial" panose="020B0604020202020204" pitchFamily="34" charset="0"/>
                <a:cs typeface="Arial" panose="020B0604020202020204" pitchFamily="34" charset="0"/>
              </a:rPr>
              <a:t>(a) An all-optical 1 x 2 switch using a Mach-Zehnder interferometer with an optical Kerr cell. (b) A fiber-optic Mach-Zehnder interferometer. </a:t>
            </a:r>
            <a:endParaRPr lang="en-IN" sz="2000" dirty="0">
              <a:solidFill>
                <a:srgbClr val="0000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8670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9381" y="553998"/>
            <a:ext cx="11787448" cy="4154984"/>
          </a:xfrm>
          <a:prstGeom prst="rect">
            <a:avLst/>
          </a:prstGeom>
        </p:spPr>
        <p:txBody>
          <a:bodyPr wrap="square">
            <a:spAutoFit/>
          </a:bodyPr>
          <a:lstStyle/>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Highly sophisticated digital electronic systems (e.g., a digital computer) contain a large number of interconnected basic units: switches, gates, and memory elements (flip-flops). </a:t>
            </a:r>
          </a:p>
          <a:p>
            <a:pPr algn="just"/>
            <a:endParaRPr lang="en-IN" sz="2400" dirty="0">
              <a:latin typeface="Arial" panose="020B0604020202020204" pitchFamily="34" charset="0"/>
              <a:cs typeface="Arial" panose="020B0604020202020204" pitchFamily="34" charset="0"/>
            </a:endParaRPr>
          </a:p>
          <a:p>
            <a:pPr algn="just"/>
            <a:r>
              <a:rPr lang="en-IN" sz="2400" b="1" u="sng" dirty="0">
                <a:solidFill>
                  <a:srgbClr val="0000FF"/>
                </a:solidFill>
                <a:latin typeface="Arial" panose="020B0604020202020204" pitchFamily="34" charset="0"/>
                <a:cs typeface="Arial" panose="020B0604020202020204" pitchFamily="34" charset="0"/>
              </a:rPr>
              <a:t>Bistable Systems </a:t>
            </a:r>
          </a:p>
          <a:p>
            <a:pPr algn="just"/>
            <a:endParaRPr lang="en-IN"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A bistable (or two-state) system has an output that can take only one of two distinct stable values, no matter what input is applied. </a:t>
            </a:r>
          </a:p>
          <a:p>
            <a:pPr algn="just"/>
            <a:endParaRPr lang="en-IN"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Switching between these values may be achieved by a temporary change of the level of the input. </a:t>
            </a:r>
          </a:p>
        </p:txBody>
      </p:sp>
      <p:sp>
        <p:nvSpPr>
          <p:cNvPr id="5" name="Rectangle 4"/>
          <p:cNvSpPr/>
          <p:nvPr/>
        </p:nvSpPr>
        <p:spPr>
          <a:xfrm>
            <a:off x="3538561" y="0"/>
            <a:ext cx="3379258" cy="553998"/>
          </a:xfrm>
          <a:prstGeom prst="rect">
            <a:avLst/>
          </a:prstGeom>
        </p:spPr>
        <p:txBody>
          <a:bodyPr wrap="none">
            <a:spAutoFit/>
          </a:bodyPr>
          <a:lstStyle/>
          <a:p>
            <a:r>
              <a:rPr lang="en-IN" sz="3000" b="1" dirty="0">
                <a:solidFill>
                  <a:srgbClr val="C00000"/>
                </a:solidFill>
                <a:latin typeface="Arial" panose="020B0604020202020204" pitchFamily="34" charset="0"/>
                <a:cs typeface="Arial" panose="020B0604020202020204" pitchFamily="34" charset="0"/>
              </a:rPr>
              <a:t>OPTICAL GATES </a:t>
            </a:r>
          </a:p>
        </p:txBody>
      </p:sp>
    </p:spTree>
    <p:extLst>
      <p:ext uri="{BB962C8B-B14F-4D97-AF65-F5344CB8AC3E}">
        <p14:creationId xmlns:p14="http://schemas.microsoft.com/office/powerpoint/2010/main" val="100289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0271" y="192129"/>
            <a:ext cx="11963060" cy="2554545"/>
          </a:xfrm>
          <a:prstGeom prst="rect">
            <a:avLst/>
          </a:prstGeom>
        </p:spPr>
        <p:txBody>
          <a:bodyPr wrap="square">
            <a:spAutoFit/>
          </a:bodyPr>
          <a:lstStyle/>
          <a:p>
            <a:pPr algn="just"/>
            <a:r>
              <a:rPr lang="en-IN" sz="2000" dirty="0">
                <a:latin typeface="Arial" panose="020B0604020202020204" pitchFamily="34" charset="0"/>
                <a:cs typeface="Arial" panose="020B0604020202020204" pitchFamily="34" charset="0"/>
              </a:rPr>
              <a:t>Ex:</a:t>
            </a:r>
          </a:p>
          <a:p>
            <a:pPr marL="285750" indent="-285750" algn="just">
              <a:buFont typeface="Arial" panose="020B0604020202020204" pitchFamily="34" charset="0"/>
              <a:buChar char="•"/>
            </a:pPr>
            <a:r>
              <a:rPr lang="en-IN" sz="2000" dirty="0">
                <a:latin typeface="Arial" panose="020B0604020202020204" pitchFamily="34" charset="0"/>
                <a:cs typeface="Arial" panose="020B0604020202020204" pitchFamily="34" charset="0"/>
              </a:rPr>
              <a:t>Logic: The output takes its low value for small inputs and its high value for large inputs. </a:t>
            </a:r>
          </a:p>
          <a:p>
            <a:pPr algn="just"/>
            <a:endParaRPr lang="en-IN" sz="20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2000" dirty="0">
                <a:latin typeface="Arial" panose="020B0604020202020204" pitchFamily="34" charset="0"/>
                <a:cs typeface="Arial" panose="020B0604020202020204" pitchFamily="34" charset="0"/>
              </a:rPr>
              <a:t>When an increasing input exceeds a certain critical value (threshold) ϑ2, the output jumps from the low to the high value. </a:t>
            </a:r>
          </a:p>
          <a:p>
            <a:pPr algn="just"/>
            <a:endParaRPr lang="en-IN" sz="20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2000" dirty="0">
                <a:latin typeface="Arial" panose="020B0604020202020204" pitchFamily="34" charset="0"/>
                <a:cs typeface="Arial" panose="020B0604020202020204" pitchFamily="34" charset="0"/>
              </a:rPr>
              <a:t>When the input is subsequently decreased, the output jumps back to the lower value when another critical value </a:t>
            </a:r>
            <a:r>
              <a:rPr lang="el-GR" sz="2000" dirty="0">
                <a:latin typeface="Arial" panose="020B0604020202020204" pitchFamily="34" charset="0"/>
                <a:cs typeface="Arial" panose="020B0604020202020204" pitchFamily="34" charset="0"/>
              </a:rPr>
              <a:t>ϑ</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&lt; </a:t>
            </a:r>
            <a:r>
              <a:rPr lang="el-GR" sz="2000" dirty="0">
                <a:latin typeface="Arial" panose="020B0604020202020204" pitchFamily="34" charset="0"/>
                <a:cs typeface="Arial" panose="020B0604020202020204" pitchFamily="34" charset="0"/>
              </a:rPr>
              <a:t>ϑ</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 is crossed, so that the input—output relation forms a hysteresis loop. </a:t>
            </a:r>
          </a:p>
        </p:txBody>
      </p:sp>
      <p:pic>
        <p:nvPicPr>
          <p:cNvPr id="5" name="Picture 4"/>
          <p:cNvPicPr>
            <a:picLocks noChangeAspect="1"/>
          </p:cNvPicPr>
          <p:nvPr/>
        </p:nvPicPr>
        <p:blipFill>
          <a:blip r:embed="rId2"/>
          <a:stretch>
            <a:fillRect/>
          </a:stretch>
        </p:blipFill>
        <p:spPr>
          <a:xfrm>
            <a:off x="1861006" y="2746674"/>
            <a:ext cx="6090331" cy="3626304"/>
          </a:xfrm>
          <a:prstGeom prst="rect">
            <a:avLst/>
          </a:prstGeom>
        </p:spPr>
      </p:pic>
      <p:sp>
        <p:nvSpPr>
          <p:cNvPr id="6" name="Rectangle 5"/>
          <p:cNvSpPr/>
          <p:nvPr/>
        </p:nvSpPr>
        <p:spPr>
          <a:xfrm>
            <a:off x="2067764" y="6372978"/>
            <a:ext cx="6673622" cy="369332"/>
          </a:xfrm>
          <a:prstGeom prst="rect">
            <a:avLst/>
          </a:prstGeom>
        </p:spPr>
        <p:txBody>
          <a:bodyPr wrap="none">
            <a:spAutoFit/>
          </a:bodyPr>
          <a:lstStyle/>
          <a:p>
            <a:r>
              <a:rPr lang="en-IN" b="1" i="1" dirty="0">
                <a:solidFill>
                  <a:srgbClr val="0000FF"/>
                </a:solidFill>
                <a:latin typeface="Arial" panose="020B0604020202020204" pitchFamily="34" charset="0"/>
                <a:cs typeface="Arial" panose="020B0604020202020204" pitchFamily="34" charset="0"/>
              </a:rPr>
              <a:t>Fig: Input – output hysteresis relation for a bistable system</a:t>
            </a:r>
            <a:endParaRPr lang="en-IN" b="1" i="1" dirty="0">
              <a:solidFill>
                <a:srgbClr val="0000FF"/>
              </a:solidFill>
            </a:endParaRPr>
          </a:p>
        </p:txBody>
      </p:sp>
    </p:spTree>
    <p:extLst>
      <p:ext uri="{BB962C8B-B14F-4D97-AF65-F5344CB8AC3E}">
        <p14:creationId xmlns:p14="http://schemas.microsoft.com/office/powerpoint/2010/main" val="1109593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8546" y="789644"/>
            <a:ext cx="6129250" cy="4524315"/>
          </a:xfrm>
          <a:prstGeom prst="rect">
            <a:avLst/>
          </a:prstGeom>
        </p:spPr>
        <p:txBody>
          <a:bodyPr wrap="square">
            <a:spAutoFit/>
          </a:bodyPr>
          <a:lstStyle/>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There is an intermediate range of input values (between </a:t>
            </a:r>
            <a:r>
              <a:rPr lang="el-GR" sz="2400" dirty="0">
                <a:latin typeface="Arial" panose="020B0604020202020204" pitchFamily="34" charset="0"/>
                <a:cs typeface="Arial" panose="020B0604020202020204" pitchFamily="34" charset="0"/>
              </a:rPr>
              <a:t>ϑ</a:t>
            </a:r>
            <a:r>
              <a:rPr lang="en-IN" sz="2400" baseline="-25000" dirty="0">
                <a:latin typeface="Arial" panose="020B0604020202020204" pitchFamily="34" charset="0"/>
                <a:cs typeface="Arial" panose="020B0604020202020204" pitchFamily="34" charset="0"/>
              </a:rPr>
              <a:t>1</a:t>
            </a:r>
            <a:r>
              <a:rPr lang="en-IN" sz="2400" dirty="0">
                <a:latin typeface="Arial" panose="020B0604020202020204" pitchFamily="34" charset="0"/>
                <a:cs typeface="Arial" panose="020B0604020202020204" pitchFamily="34" charset="0"/>
              </a:rPr>
              <a:t> and </a:t>
            </a:r>
            <a:r>
              <a:rPr lang="el-GR" sz="2400" dirty="0">
                <a:latin typeface="Arial" panose="020B0604020202020204" pitchFamily="34" charset="0"/>
                <a:cs typeface="Arial" panose="020B0604020202020204" pitchFamily="34" charset="0"/>
              </a:rPr>
              <a:t>ϑ</a:t>
            </a:r>
            <a:r>
              <a:rPr lang="en-IN" sz="2400" baseline="-25000" dirty="0">
                <a:latin typeface="Arial" panose="020B0604020202020204" pitchFamily="34" charset="0"/>
                <a:cs typeface="Arial" panose="020B0604020202020204" pitchFamily="34" charset="0"/>
              </a:rPr>
              <a:t>2</a:t>
            </a:r>
            <a:r>
              <a:rPr lang="en-IN" sz="2400" dirty="0">
                <a:latin typeface="Arial" panose="020B0604020202020204" pitchFamily="34" charset="0"/>
                <a:cs typeface="Arial" panose="020B0604020202020204" pitchFamily="34" charset="0"/>
              </a:rPr>
              <a:t> ) for which low or high outputs are possible, depending on the history of the input. Within this range, the system acts like a seesaw.</a:t>
            </a:r>
          </a:p>
          <a:p>
            <a:pPr marL="342900" indent="-34290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If the output is low, a large positive input spike flips it to high. A large negative input spike flips it back to low. The system has a "flip-flop" behaviour;  its state depends on its history' (whether the last spike was positive or negative).</a:t>
            </a:r>
          </a:p>
        </p:txBody>
      </p:sp>
      <p:pic>
        <p:nvPicPr>
          <p:cNvPr id="5" name="Picture 4"/>
          <p:cNvPicPr>
            <a:picLocks noChangeAspect="1"/>
          </p:cNvPicPr>
          <p:nvPr/>
        </p:nvPicPr>
        <p:blipFill>
          <a:blip r:embed="rId2"/>
          <a:stretch>
            <a:fillRect/>
          </a:stretch>
        </p:blipFill>
        <p:spPr>
          <a:xfrm>
            <a:off x="6580017" y="900901"/>
            <a:ext cx="5370914" cy="2881391"/>
          </a:xfrm>
          <a:prstGeom prst="rect">
            <a:avLst/>
          </a:prstGeom>
        </p:spPr>
      </p:pic>
      <p:sp>
        <p:nvSpPr>
          <p:cNvPr id="7" name="Rectangle 6"/>
          <p:cNvSpPr/>
          <p:nvPr/>
        </p:nvSpPr>
        <p:spPr>
          <a:xfrm>
            <a:off x="6729646" y="3989940"/>
            <a:ext cx="5462354" cy="2585323"/>
          </a:xfrm>
          <a:prstGeom prst="rect">
            <a:avLst/>
          </a:prstGeom>
        </p:spPr>
        <p:txBody>
          <a:bodyPr wrap="square">
            <a:spAutoFit/>
          </a:bodyPr>
          <a:lstStyle/>
          <a:p>
            <a:pPr marL="285750" indent="-285750" algn="just">
              <a:buFont typeface="Arial" panose="020B0604020202020204" pitchFamily="34" charset="0"/>
              <a:buChar char="•"/>
            </a:pPr>
            <a:r>
              <a:rPr lang="en-IN" dirty="0">
                <a:solidFill>
                  <a:srgbClr val="0000FF"/>
                </a:solidFill>
                <a:latin typeface="Arial" panose="020B0604020202020204" pitchFamily="34" charset="0"/>
                <a:cs typeface="Arial" panose="020B0604020202020204" pitchFamily="34" charset="0"/>
              </a:rPr>
              <a:t>Flip-flopping of a bistable system. </a:t>
            </a:r>
          </a:p>
          <a:p>
            <a:pPr marL="285750" indent="-285750" algn="just">
              <a:buFont typeface="Arial" panose="020B0604020202020204" pitchFamily="34" charset="0"/>
              <a:buChar char="•"/>
            </a:pPr>
            <a:r>
              <a:rPr lang="en-IN" dirty="0">
                <a:solidFill>
                  <a:srgbClr val="0000FF"/>
                </a:solidFill>
                <a:latin typeface="Arial" panose="020B0604020202020204" pitchFamily="34" charset="0"/>
                <a:cs typeface="Arial" panose="020B0604020202020204" pitchFamily="34" charset="0"/>
              </a:rPr>
              <a:t>At time 1 the output is low. </a:t>
            </a:r>
          </a:p>
          <a:p>
            <a:pPr marL="285750" indent="-285750" algn="just">
              <a:buFont typeface="Arial" panose="020B0604020202020204" pitchFamily="34" charset="0"/>
              <a:buChar char="•"/>
            </a:pPr>
            <a:r>
              <a:rPr lang="en-IN" dirty="0">
                <a:solidFill>
                  <a:srgbClr val="0000FF"/>
                </a:solidFill>
                <a:latin typeface="Arial" panose="020B0604020202020204" pitchFamily="34" charset="0"/>
                <a:cs typeface="Arial" panose="020B0604020202020204" pitchFamily="34" charset="0"/>
              </a:rPr>
              <a:t>A positive input pulse at time 2 flips the system from low to high. </a:t>
            </a:r>
          </a:p>
          <a:p>
            <a:pPr marL="285750" indent="-285750" algn="just">
              <a:buFont typeface="Arial" panose="020B0604020202020204" pitchFamily="34" charset="0"/>
              <a:buChar char="•"/>
            </a:pPr>
            <a:r>
              <a:rPr lang="en-IN" dirty="0">
                <a:solidFill>
                  <a:srgbClr val="0000FF"/>
                </a:solidFill>
                <a:latin typeface="Arial" panose="020B0604020202020204" pitchFamily="34" charset="0"/>
                <a:cs typeface="Arial" panose="020B0604020202020204" pitchFamily="34" charset="0"/>
              </a:rPr>
              <a:t>The output remains in the high state until a negative pulse at time 3 flips it back to the low state. </a:t>
            </a:r>
          </a:p>
          <a:p>
            <a:pPr marL="285750" indent="-285750" algn="just">
              <a:buFont typeface="Arial" panose="020B0604020202020204" pitchFamily="34" charset="0"/>
              <a:buChar char="•"/>
            </a:pPr>
            <a:r>
              <a:rPr lang="en-IN" dirty="0">
                <a:solidFill>
                  <a:srgbClr val="0000FF"/>
                </a:solidFill>
                <a:latin typeface="Arial" panose="020B0604020202020204" pitchFamily="34" charset="0"/>
                <a:cs typeface="Arial" panose="020B0604020202020204" pitchFamily="34" charset="0"/>
              </a:rPr>
              <a:t>The system acts as a latching switch or a memory element. </a:t>
            </a:r>
          </a:p>
        </p:txBody>
      </p:sp>
    </p:spTree>
    <p:extLst>
      <p:ext uri="{BB962C8B-B14F-4D97-AF65-F5344CB8AC3E}">
        <p14:creationId xmlns:p14="http://schemas.microsoft.com/office/powerpoint/2010/main" val="37574031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1" y="545688"/>
            <a:ext cx="5938058" cy="6247864"/>
          </a:xfrm>
          <a:prstGeom prst="rect">
            <a:avLst/>
          </a:prstGeom>
        </p:spPr>
        <p:txBody>
          <a:bodyPr wrap="square">
            <a:spAutoFit/>
          </a:bodyPr>
          <a:lstStyle/>
          <a:p>
            <a:pPr marL="285750" indent="-285750" algn="just">
              <a:buFont typeface="Arial" panose="020B0604020202020204" pitchFamily="34" charset="0"/>
              <a:buChar char="•"/>
            </a:pPr>
            <a:r>
              <a:rPr lang="en-IN" sz="2000" dirty="0">
                <a:latin typeface="Arial" panose="020B0604020202020204" pitchFamily="34" charset="0"/>
                <a:cs typeface="Arial" panose="020B0604020202020204" pitchFamily="34" charset="0"/>
              </a:rPr>
              <a:t>Bistable devices are also used as logic elements.  The binary data are represented by pulses that are added and their sum used as input to the bistable device. </a:t>
            </a:r>
          </a:p>
          <a:p>
            <a:pPr marL="285750" indent="-285750" algn="just">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2000" dirty="0">
                <a:latin typeface="Arial" panose="020B0604020202020204" pitchFamily="34" charset="0"/>
                <a:cs typeface="Arial" panose="020B0604020202020204" pitchFamily="34" charset="0"/>
              </a:rPr>
              <a:t>With an appropriate choice of the pulse heights in relation to the threshold, the device can be made to switch to high only when both pulses are present, so that it acts as an AND gate. </a:t>
            </a:r>
          </a:p>
          <a:p>
            <a:pPr marL="285750" indent="-285750" algn="just">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2000" b="1" dirty="0">
                <a:latin typeface="Arial" panose="020B0604020202020204" pitchFamily="34" charset="0"/>
                <a:cs typeface="Arial" panose="020B0604020202020204" pitchFamily="34" charset="0"/>
              </a:rPr>
              <a:t>The AND logic gate is a digital device with two binary inputs and one binary output. Both inputs must be in the “1" state for the output to be in the "1" state. Otherwise, the output is in the “0” state. </a:t>
            </a:r>
          </a:p>
          <a:p>
            <a:pPr marL="285750" indent="-285750" algn="just">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2000" dirty="0">
                <a:latin typeface="Arial" panose="020B0604020202020204" pitchFamily="34" charset="0"/>
                <a:cs typeface="Arial" panose="020B0604020202020204" pitchFamily="34" charset="0"/>
              </a:rPr>
              <a:t>Logic gates may be used as switches. </a:t>
            </a:r>
          </a:p>
          <a:p>
            <a:pPr marL="285750" indent="-285750" algn="just">
              <a:buFont typeface="Arial" panose="020B0604020202020204" pitchFamily="34" charset="0"/>
              <a:buChar char="•"/>
            </a:pPr>
            <a:r>
              <a:rPr lang="en-IN" sz="2000" dirty="0">
                <a:latin typeface="Arial" panose="020B0604020202020204" pitchFamily="34" charset="0"/>
                <a:cs typeface="Arial" panose="020B0604020202020204" pitchFamily="34" charset="0"/>
              </a:rPr>
              <a:t>Ex:  By using one of the inputs to an AND gate, as the control, the gate becomes 1 x 1 ON - OFF switch. </a:t>
            </a:r>
          </a:p>
        </p:txBody>
      </p:sp>
      <p:sp>
        <p:nvSpPr>
          <p:cNvPr id="5" name="TextBox 4"/>
          <p:cNvSpPr txBox="1"/>
          <p:nvPr/>
        </p:nvSpPr>
        <p:spPr>
          <a:xfrm>
            <a:off x="2975957" y="0"/>
            <a:ext cx="6510115" cy="553998"/>
          </a:xfrm>
          <a:prstGeom prst="rect">
            <a:avLst/>
          </a:prstGeom>
          <a:noFill/>
        </p:spPr>
        <p:txBody>
          <a:bodyPr wrap="none" rtlCol="0">
            <a:spAutoFit/>
          </a:bodyPr>
          <a:lstStyle/>
          <a:p>
            <a:r>
              <a:rPr lang="en-IN" sz="3000" b="1" dirty="0">
                <a:solidFill>
                  <a:srgbClr val="C00000"/>
                </a:solidFill>
                <a:latin typeface="Arial" panose="020B0604020202020204" pitchFamily="34" charset="0"/>
                <a:cs typeface="Arial" panose="020B0604020202020204" pitchFamily="34" charset="0"/>
              </a:rPr>
              <a:t>Bistable devices as logic elements</a:t>
            </a:r>
          </a:p>
        </p:txBody>
      </p:sp>
      <p:pic>
        <p:nvPicPr>
          <p:cNvPr id="6" name="Picture 5"/>
          <p:cNvPicPr>
            <a:picLocks noChangeAspect="1"/>
          </p:cNvPicPr>
          <p:nvPr/>
        </p:nvPicPr>
        <p:blipFill>
          <a:blip r:embed="rId2"/>
          <a:stretch>
            <a:fillRect/>
          </a:stretch>
        </p:blipFill>
        <p:spPr>
          <a:xfrm>
            <a:off x="6356322" y="988964"/>
            <a:ext cx="5580754" cy="3995495"/>
          </a:xfrm>
          <a:prstGeom prst="rect">
            <a:avLst/>
          </a:prstGeom>
        </p:spPr>
      </p:pic>
      <p:sp>
        <p:nvSpPr>
          <p:cNvPr id="7" name="Rectangle 6"/>
          <p:cNvSpPr/>
          <p:nvPr/>
        </p:nvSpPr>
        <p:spPr>
          <a:xfrm>
            <a:off x="6966064" y="5042839"/>
            <a:ext cx="4971012" cy="1477328"/>
          </a:xfrm>
          <a:prstGeom prst="rect">
            <a:avLst/>
          </a:prstGeom>
        </p:spPr>
        <p:txBody>
          <a:bodyPr wrap="square">
            <a:spAutoFit/>
          </a:bodyPr>
          <a:lstStyle/>
          <a:p>
            <a:pPr algn="just"/>
            <a:r>
              <a:rPr lang="en-IN" b="1" dirty="0">
                <a:solidFill>
                  <a:srgbClr val="0000FF"/>
                </a:solidFill>
                <a:latin typeface="Arial" panose="020B0604020202020204" pitchFamily="34" charset="0"/>
                <a:cs typeface="Arial" panose="020B0604020202020204" pitchFamily="34" charset="0"/>
              </a:rPr>
              <a:t>The bistable device as an AND logic gate. The input I</a:t>
            </a:r>
            <a:r>
              <a:rPr lang="en-IN" b="1" baseline="-25000" dirty="0">
                <a:solidFill>
                  <a:srgbClr val="0000FF"/>
                </a:solidFill>
                <a:latin typeface="Arial" panose="020B0604020202020204" pitchFamily="34" charset="0"/>
                <a:cs typeface="Arial" panose="020B0604020202020204" pitchFamily="34" charset="0"/>
              </a:rPr>
              <a:t>i</a:t>
            </a:r>
            <a:r>
              <a:rPr lang="en-IN" b="1" dirty="0">
                <a:solidFill>
                  <a:srgbClr val="0000FF"/>
                </a:solidFill>
                <a:latin typeface="Arial" panose="020B0604020202020204" pitchFamily="34" charset="0"/>
                <a:cs typeface="Arial" panose="020B0604020202020204" pitchFamily="34" charset="0"/>
              </a:rPr>
              <a:t> = I</a:t>
            </a:r>
            <a:r>
              <a:rPr lang="en-IN" b="1" baseline="-25000" dirty="0">
                <a:solidFill>
                  <a:srgbClr val="0000FF"/>
                </a:solidFill>
                <a:latin typeface="Arial" panose="020B0604020202020204" pitchFamily="34" charset="0"/>
                <a:cs typeface="Arial" panose="020B0604020202020204" pitchFamily="34" charset="0"/>
              </a:rPr>
              <a:t>1</a:t>
            </a:r>
            <a:r>
              <a:rPr lang="en-IN" b="1" dirty="0">
                <a:solidFill>
                  <a:srgbClr val="0000FF"/>
                </a:solidFill>
                <a:latin typeface="Arial" panose="020B0604020202020204" pitchFamily="34" charset="0"/>
                <a:cs typeface="Arial" panose="020B0604020202020204" pitchFamily="34" charset="0"/>
              </a:rPr>
              <a:t>+I</a:t>
            </a:r>
            <a:r>
              <a:rPr lang="en-IN" b="1" baseline="-25000" dirty="0">
                <a:solidFill>
                  <a:srgbClr val="0000FF"/>
                </a:solidFill>
                <a:latin typeface="Arial" panose="020B0604020202020204" pitchFamily="34" charset="0"/>
                <a:cs typeface="Arial" panose="020B0604020202020204" pitchFamily="34" charset="0"/>
              </a:rPr>
              <a:t>2</a:t>
            </a:r>
            <a:r>
              <a:rPr lang="en-IN" b="1" dirty="0">
                <a:solidFill>
                  <a:srgbClr val="0000FF"/>
                </a:solidFill>
                <a:latin typeface="Arial" panose="020B0604020202020204" pitchFamily="34" charset="0"/>
                <a:cs typeface="Arial" panose="020B0604020202020204" pitchFamily="34" charset="0"/>
              </a:rPr>
              <a:t>, where I</a:t>
            </a:r>
            <a:r>
              <a:rPr lang="en-IN" b="1" baseline="-25000" dirty="0">
                <a:solidFill>
                  <a:srgbClr val="0000FF"/>
                </a:solidFill>
                <a:latin typeface="Arial" panose="020B0604020202020204" pitchFamily="34" charset="0"/>
                <a:cs typeface="Arial" panose="020B0604020202020204" pitchFamily="34" charset="0"/>
              </a:rPr>
              <a:t>1</a:t>
            </a:r>
            <a:r>
              <a:rPr lang="en-IN" b="1" dirty="0">
                <a:solidFill>
                  <a:srgbClr val="0000FF"/>
                </a:solidFill>
                <a:latin typeface="Arial" panose="020B0604020202020204" pitchFamily="34" charset="0"/>
                <a:cs typeface="Arial" panose="020B0604020202020204" pitchFamily="34" charset="0"/>
              </a:rPr>
              <a:t> and I</a:t>
            </a:r>
            <a:r>
              <a:rPr lang="en-IN" b="1" baseline="-25000" dirty="0">
                <a:solidFill>
                  <a:srgbClr val="0000FF"/>
                </a:solidFill>
                <a:latin typeface="Arial" panose="020B0604020202020204" pitchFamily="34" charset="0"/>
                <a:cs typeface="Arial" panose="020B0604020202020204" pitchFamily="34" charset="0"/>
              </a:rPr>
              <a:t>2</a:t>
            </a:r>
            <a:r>
              <a:rPr lang="en-IN" b="1" dirty="0">
                <a:solidFill>
                  <a:srgbClr val="0000FF"/>
                </a:solidFill>
                <a:latin typeface="Arial" panose="020B0604020202020204" pitchFamily="34" charset="0"/>
                <a:cs typeface="Arial" panose="020B0604020202020204" pitchFamily="34" charset="0"/>
              </a:rPr>
              <a:t> are pulses representing the binary data. The output I</a:t>
            </a:r>
            <a:r>
              <a:rPr lang="en-IN" b="1" baseline="-25000" dirty="0">
                <a:solidFill>
                  <a:srgbClr val="0000FF"/>
                </a:solidFill>
                <a:latin typeface="Arial" panose="020B0604020202020204" pitchFamily="34" charset="0"/>
                <a:cs typeface="Arial" panose="020B0604020202020204" pitchFamily="34" charset="0"/>
              </a:rPr>
              <a:t>O</a:t>
            </a:r>
            <a:r>
              <a:rPr lang="en-IN" b="1" dirty="0">
                <a:solidFill>
                  <a:srgbClr val="0000FF"/>
                </a:solidFill>
                <a:latin typeface="Arial" panose="020B0604020202020204" pitchFamily="34" charset="0"/>
                <a:cs typeface="Arial" panose="020B0604020202020204" pitchFamily="34" charset="0"/>
              </a:rPr>
              <a:t> is high if and only if both inputs are present. </a:t>
            </a:r>
          </a:p>
        </p:txBody>
      </p:sp>
    </p:spTree>
    <p:extLst>
      <p:ext uri="{BB962C8B-B14F-4D97-AF65-F5344CB8AC3E}">
        <p14:creationId xmlns:p14="http://schemas.microsoft.com/office/powerpoint/2010/main" val="3318465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71819" y="4151330"/>
            <a:ext cx="3741344" cy="1733003"/>
          </a:xfrm>
          <a:prstGeom prst="rect">
            <a:avLst/>
          </a:prstGeom>
        </p:spPr>
      </p:pic>
      <p:pic>
        <p:nvPicPr>
          <p:cNvPr id="5" name="Picture 4"/>
          <p:cNvPicPr>
            <a:picLocks noChangeAspect="1"/>
          </p:cNvPicPr>
          <p:nvPr/>
        </p:nvPicPr>
        <p:blipFill>
          <a:blip r:embed="rId3"/>
          <a:stretch>
            <a:fillRect/>
          </a:stretch>
        </p:blipFill>
        <p:spPr>
          <a:xfrm>
            <a:off x="6852108" y="4351383"/>
            <a:ext cx="2488571" cy="1609150"/>
          </a:xfrm>
          <a:prstGeom prst="rect">
            <a:avLst/>
          </a:prstGeom>
        </p:spPr>
      </p:pic>
      <p:sp>
        <p:nvSpPr>
          <p:cNvPr id="6" name="Rectangle 5"/>
          <p:cNvSpPr/>
          <p:nvPr/>
        </p:nvSpPr>
        <p:spPr>
          <a:xfrm>
            <a:off x="205047" y="553998"/>
            <a:ext cx="11848408" cy="3477875"/>
          </a:xfrm>
          <a:prstGeom prst="rect">
            <a:avLst/>
          </a:prstGeom>
        </p:spPr>
        <p:txBody>
          <a:bodyPr wrap="square">
            <a:spAutoFit/>
          </a:bodyPr>
          <a:lstStyle/>
          <a:p>
            <a:pPr marL="342900" indent="-342900" algn="just">
              <a:buFont typeface="Arial" panose="020B0604020202020204" pitchFamily="34" charset="0"/>
              <a:buChar char="•"/>
            </a:pPr>
            <a:r>
              <a:rPr lang="en-IN" sz="2000" dirty="0">
                <a:latin typeface="Arial" panose="020B0604020202020204" pitchFamily="34" charset="0"/>
                <a:cs typeface="Arial" panose="020B0604020202020204" pitchFamily="34" charset="0"/>
              </a:rPr>
              <a:t>Two features are required for making a bistable device: </a:t>
            </a:r>
            <a:r>
              <a:rPr lang="en-IN" sz="2000" b="1" dirty="0">
                <a:latin typeface="Arial" panose="020B0604020202020204" pitchFamily="34" charset="0"/>
                <a:cs typeface="Arial" panose="020B0604020202020204" pitchFamily="34" charset="0"/>
              </a:rPr>
              <a:t>nonlinearity</a:t>
            </a:r>
            <a:r>
              <a:rPr lang="en-IN" sz="2000" dirty="0">
                <a:latin typeface="Arial" panose="020B0604020202020204" pitchFamily="34" charset="0"/>
                <a:cs typeface="Arial" panose="020B0604020202020204" pitchFamily="34" charset="0"/>
              </a:rPr>
              <a:t> and </a:t>
            </a:r>
            <a:r>
              <a:rPr lang="en-IN" sz="2000" b="1" dirty="0">
                <a:latin typeface="Arial" panose="020B0604020202020204" pitchFamily="34" charset="0"/>
                <a:cs typeface="Arial" panose="020B0604020202020204" pitchFamily="34" charset="0"/>
              </a:rPr>
              <a:t>feedback</a:t>
            </a:r>
            <a:r>
              <a:rPr lang="en-IN" sz="2000" dirty="0">
                <a:latin typeface="Arial" panose="020B0604020202020204" pitchFamily="34" charset="0"/>
                <a:cs typeface="Arial" panose="020B0604020202020204" pitchFamily="34" charset="0"/>
              </a:rPr>
              <a:t>. </a:t>
            </a:r>
          </a:p>
          <a:p>
            <a:pPr marL="342900" indent="-342900" algn="just">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000" dirty="0">
                <a:latin typeface="Arial" panose="020B0604020202020204" pitchFamily="34" charset="0"/>
                <a:cs typeface="Arial" panose="020B0604020202020204" pitchFamily="34" charset="0"/>
              </a:rPr>
              <a:t>An  electronic bistable (flip-flop) circuit is made by connecting the output of each of two transistors to the input of the other. An optical bistable system is realized by use of a nonlinear optical element whose output beam is used in a feedback system to control the transmission of light through the element  itself.</a:t>
            </a:r>
          </a:p>
          <a:p>
            <a:pPr algn="just"/>
            <a:endParaRPr lang="en-IN"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000" dirty="0">
                <a:latin typeface="Arial" panose="020B0604020202020204" pitchFamily="34" charset="0"/>
                <a:cs typeface="Arial" panose="020B0604020202020204" pitchFamily="34" charset="0"/>
              </a:rPr>
              <a:t>By means of feedback the output intensity I</a:t>
            </a:r>
            <a:r>
              <a:rPr lang="en-IN" sz="2000" baseline="-25000" dirty="0">
                <a:latin typeface="Arial" panose="020B0604020202020204" pitchFamily="34" charset="0"/>
                <a:cs typeface="Arial" panose="020B0604020202020204" pitchFamily="34" charset="0"/>
              </a:rPr>
              <a:t>O</a:t>
            </a:r>
            <a:r>
              <a:rPr lang="en-IN" sz="2000" dirty="0">
                <a:latin typeface="Arial" panose="020B0604020202020204" pitchFamily="34" charset="0"/>
                <a:cs typeface="Arial" panose="020B0604020202020204" pitchFamily="34" charset="0"/>
              </a:rPr>
              <a:t> is somehow made to control the transmittance </a:t>
            </a:r>
            <a:r>
              <a:rPr lang="en-IN" sz="2000" i="1" dirty="0">
                <a:latin typeface="Arial" panose="020B0604020202020204" pitchFamily="34" charset="0"/>
                <a:cs typeface="Arial" panose="020B0604020202020204" pitchFamily="34" charset="0"/>
              </a:rPr>
              <a:t>T</a:t>
            </a:r>
            <a:r>
              <a:rPr lang="en-IN" sz="2000" dirty="0">
                <a:latin typeface="Arial" panose="020B0604020202020204" pitchFamily="34" charset="0"/>
                <a:cs typeface="Arial" panose="020B0604020202020204" pitchFamily="34" charset="0"/>
              </a:rPr>
              <a:t> of the system, so that 'T’ is some nonlinear function T =  T (I</a:t>
            </a:r>
            <a:r>
              <a:rPr lang="en-IN" sz="2000" baseline="-25000" dirty="0">
                <a:latin typeface="Arial" panose="020B0604020202020204" pitchFamily="34" charset="0"/>
                <a:cs typeface="Arial" panose="020B0604020202020204" pitchFamily="34" charset="0"/>
              </a:rPr>
              <a:t>O</a:t>
            </a:r>
            <a:r>
              <a:rPr lang="en-IN" sz="2000" dirty="0">
                <a:latin typeface="Arial" panose="020B0604020202020204" pitchFamily="34" charset="0"/>
                <a:cs typeface="Arial" panose="020B0604020202020204" pitchFamily="34" charset="0"/>
              </a:rPr>
              <a:t>). Since I</a:t>
            </a:r>
            <a:r>
              <a:rPr lang="en-IN" sz="2000" baseline="-25000" dirty="0">
                <a:latin typeface="Arial" panose="020B0604020202020204" pitchFamily="34" charset="0"/>
                <a:cs typeface="Arial" panose="020B0604020202020204" pitchFamily="34" charset="0"/>
              </a:rPr>
              <a:t>O</a:t>
            </a:r>
            <a:r>
              <a:rPr lang="en-IN" sz="2000" dirty="0">
                <a:latin typeface="Arial" panose="020B0604020202020204" pitchFamily="34" charset="0"/>
                <a:cs typeface="Arial" panose="020B0604020202020204" pitchFamily="34" charset="0"/>
              </a:rPr>
              <a:t>=T(I</a:t>
            </a:r>
            <a:r>
              <a:rPr lang="en-IN" sz="2000" baseline="-25000" dirty="0">
                <a:latin typeface="Arial" panose="020B0604020202020204" pitchFamily="34" charset="0"/>
                <a:cs typeface="Arial" panose="020B0604020202020204" pitchFamily="34" charset="0"/>
              </a:rPr>
              <a:t>i</a:t>
            </a:r>
            <a:r>
              <a:rPr lang="en-IN" sz="2000" dirty="0">
                <a:latin typeface="Arial" panose="020B0604020202020204" pitchFamily="34" charset="0"/>
                <a:cs typeface="Arial" panose="020B0604020202020204" pitchFamily="34" charset="0"/>
              </a:rPr>
              <a:t>).</a:t>
            </a:r>
          </a:p>
          <a:p>
            <a:pPr marL="342900" indent="-342900" algn="just">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000" dirty="0">
                <a:latin typeface="Arial" panose="020B0604020202020204" pitchFamily="34" charset="0"/>
                <a:cs typeface="Arial" panose="020B0604020202020204" pitchFamily="34" charset="0"/>
              </a:rPr>
              <a:t>The generic optical system is given in. </a:t>
            </a:r>
          </a:p>
        </p:txBody>
      </p:sp>
      <p:sp>
        <p:nvSpPr>
          <p:cNvPr id="7" name="Rectangle 6"/>
          <p:cNvSpPr/>
          <p:nvPr/>
        </p:nvSpPr>
        <p:spPr>
          <a:xfrm>
            <a:off x="3477080" y="0"/>
            <a:ext cx="5747086" cy="553998"/>
          </a:xfrm>
          <a:prstGeom prst="rect">
            <a:avLst/>
          </a:prstGeom>
        </p:spPr>
        <p:txBody>
          <a:bodyPr wrap="none">
            <a:spAutoFit/>
          </a:bodyPr>
          <a:lstStyle/>
          <a:p>
            <a:r>
              <a:rPr lang="en-IN" sz="3000" b="1" dirty="0">
                <a:solidFill>
                  <a:srgbClr val="C00000"/>
                </a:solidFill>
                <a:latin typeface="Arial" panose="020B0604020202020204" pitchFamily="34" charset="0"/>
                <a:cs typeface="Arial" panose="020B0604020202020204" pitchFamily="34" charset="0"/>
              </a:rPr>
              <a:t>Principle of Optical Bistability </a:t>
            </a:r>
          </a:p>
        </p:txBody>
      </p:sp>
      <p:sp>
        <p:nvSpPr>
          <p:cNvPr id="8" name="Rectangle 7"/>
          <p:cNvSpPr/>
          <p:nvPr/>
        </p:nvSpPr>
        <p:spPr>
          <a:xfrm>
            <a:off x="458433" y="5975215"/>
            <a:ext cx="4350902"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An optical system whose transmittance T is a function of its output IO. </a:t>
            </a:r>
          </a:p>
        </p:txBody>
      </p:sp>
      <p:sp>
        <p:nvSpPr>
          <p:cNvPr id="9" name="Rectangle 8"/>
          <p:cNvSpPr/>
          <p:nvPr/>
        </p:nvSpPr>
        <p:spPr>
          <a:xfrm>
            <a:off x="5976853" y="6252214"/>
            <a:ext cx="4748988" cy="369332"/>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Input – Output relation for a bistable system. </a:t>
            </a:r>
          </a:p>
        </p:txBody>
      </p:sp>
    </p:spTree>
    <p:extLst>
      <p:ext uri="{BB962C8B-B14F-4D97-AF65-F5344CB8AC3E}">
        <p14:creationId xmlns:p14="http://schemas.microsoft.com/office/powerpoint/2010/main" val="1890421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9011" y="675978"/>
            <a:ext cx="10723418" cy="5078313"/>
          </a:xfrm>
          <a:prstGeom prst="rect">
            <a:avLst/>
          </a:prstGeom>
        </p:spPr>
        <p:txBody>
          <a:bodyPr wrap="square">
            <a:spAutoFit/>
          </a:bodyPr>
          <a:lstStyle/>
          <a:p>
            <a:pPr marL="342900" indent="-34290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 </a:t>
            </a:r>
          </a:p>
          <a:p>
            <a:pPr marL="342900" indent="-34290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 </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5037" t="4606" r="2825" b="60485"/>
          <a:stretch/>
        </p:blipFill>
        <p:spPr>
          <a:xfrm>
            <a:off x="235528" y="1255363"/>
            <a:ext cx="8569036" cy="5228563"/>
          </a:xfrm>
          <a:prstGeom prst="rect">
            <a:avLst/>
          </a:prstGeom>
        </p:spPr>
      </p:pic>
      <p:sp>
        <p:nvSpPr>
          <p:cNvPr id="7" name="Rectangle 6"/>
          <p:cNvSpPr/>
          <p:nvPr/>
        </p:nvSpPr>
        <p:spPr>
          <a:xfrm>
            <a:off x="8728363" y="1783973"/>
            <a:ext cx="3363883" cy="3970318"/>
          </a:xfrm>
          <a:prstGeom prst="rect">
            <a:avLst/>
          </a:prstGeom>
          <a:ln>
            <a:solidFill>
              <a:schemeClr val="tx1"/>
            </a:solidFill>
          </a:ln>
        </p:spPr>
        <p:txBody>
          <a:bodyPr wrap="square">
            <a:spAutoFit/>
          </a:bodyPr>
          <a:lstStyle/>
          <a:p>
            <a:r>
              <a:rPr lang="en-IN" dirty="0">
                <a:latin typeface="Arial" panose="020B0604020202020204" pitchFamily="34" charset="0"/>
                <a:cs typeface="Arial" panose="020B0604020202020204" pitchFamily="34" charset="0"/>
              </a:rPr>
              <a:t>Each input port is connected to one or many output ports, and vice-versa.</a:t>
            </a:r>
          </a:p>
          <a:p>
            <a:endParaRPr lang="en-IN"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For example, in the </a:t>
            </a:r>
            <a:r>
              <a:rPr lang="en-IN" b="1" dirty="0">
                <a:latin typeface="Arial" panose="020B0604020202020204" pitchFamily="34" charset="0"/>
                <a:cs typeface="Arial" panose="020B0604020202020204" pitchFamily="34" charset="0"/>
              </a:rPr>
              <a:t>fan-out</a:t>
            </a:r>
            <a:r>
              <a:rPr lang="en-IN" dirty="0">
                <a:latin typeface="Arial" panose="020B0604020202020204" pitchFamily="34" charset="0"/>
                <a:cs typeface="Arial" panose="020B0604020202020204" pitchFamily="34" charset="0"/>
              </a:rPr>
              <a:t> or the </a:t>
            </a:r>
            <a:r>
              <a:rPr lang="en-IN" b="1" dirty="0">
                <a:latin typeface="Arial" panose="020B0604020202020204" pitchFamily="34" charset="0"/>
                <a:cs typeface="Arial" panose="020B0604020202020204" pitchFamily="34" charset="0"/>
              </a:rPr>
              <a:t>T-coupler</a:t>
            </a:r>
            <a:r>
              <a:rPr lang="en-IN" dirty="0">
                <a:latin typeface="Arial" panose="020B0604020202020204" pitchFamily="34" charset="0"/>
                <a:cs typeface="Arial" panose="020B0604020202020204" pitchFamily="34" charset="0"/>
              </a:rPr>
              <a:t> configuration, the </a:t>
            </a:r>
            <a:r>
              <a:rPr lang="en-IN" b="1" dirty="0">
                <a:solidFill>
                  <a:srgbClr val="0000FF"/>
                </a:solidFill>
                <a:latin typeface="Arial" panose="020B0604020202020204" pitchFamily="34" charset="0"/>
                <a:cs typeface="Arial" panose="020B0604020202020204" pitchFamily="34" charset="0"/>
              </a:rPr>
              <a:t>input port is connected  to each of the output ports. </a:t>
            </a:r>
          </a:p>
          <a:p>
            <a:pPr marL="342900" indent="-34290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In the star coupler or the directional coupler, each input port is connected to each and every output port.</a:t>
            </a:r>
          </a:p>
        </p:txBody>
      </p:sp>
      <p:sp>
        <p:nvSpPr>
          <p:cNvPr id="8" name="Rectangle 7"/>
          <p:cNvSpPr/>
          <p:nvPr/>
        </p:nvSpPr>
        <p:spPr>
          <a:xfrm>
            <a:off x="302028" y="584775"/>
            <a:ext cx="9869978" cy="646331"/>
          </a:xfrm>
          <a:prstGeom prst="rect">
            <a:avLst/>
          </a:prstGeom>
        </p:spPr>
        <p:txBody>
          <a:bodyPr wrap="square">
            <a:spAutoFit/>
          </a:bodyPr>
          <a:lstStyle/>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Examples of Interconnects:</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Fig. illustrates a number of configurations of interconnects (also called couplers).</a:t>
            </a:r>
          </a:p>
        </p:txBody>
      </p:sp>
      <p:sp>
        <p:nvSpPr>
          <p:cNvPr id="9" name="Rectangle 8"/>
          <p:cNvSpPr/>
          <p:nvPr/>
        </p:nvSpPr>
        <p:spPr>
          <a:xfrm>
            <a:off x="3425478" y="0"/>
            <a:ext cx="5739648" cy="584775"/>
          </a:xfrm>
          <a:prstGeom prst="rect">
            <a:avLst/>
          </a:prstGeom>
        </p:spPr>
        <p:txBody>
          <a:bodyPr wrap="none">
            <a:spAutoFit/>
          </a:bodyPr>
          <a:lstStyle/>
          <a:p>
            <a:r>
              <a:rPr lang="en-IN" sz="3200" b="1" dirty="0">
                <a:solidFill>
                  <a:srgbClr val="C00000"/>
                </a:solidFill>
                <a:latin typeface="Arial" panose="020B0604020202020204" pitchFamily="34" charset="0"/>
                <a:cs typeface="Arial" panose="020B0604020202020204" pitchFamily="34" charset="0"/>
              </a:rPr>
              <a:t>OPTICAL INTERCONNECTS </a:t>
            </a:r>
          </a:p>
        </p:txBody>
      </p:sp>
    </p:spTree>
    <p:extLst>
      <p:ext uri="{BB962C8B-B14F-4D97-AF65-F5344CB8AC3E}">
        <p14:creationId xmlns:p14="http://schemas.microsoft.com/office/powerpoint/2010/main" val="4120101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5171" y="584775"/>
            <a:ext cx="11906597" cy="5262979"/>
          </a:xfrm>
          <a:prstGeom prst="rect">
            <a:avLst/>
          </a:prstGeom>
        </p:spPr>
        <p:txBody>
          <a:bodyPr wrap="square">
            <a:spAutoFit/>
          </a:bodyPr>
          <a:lstStyle/>
          <a:p>
            <a:pPr algn="just"/>
            <a:r>
              <a:rPr lang="en-US" sz="2400" dirty="0">
                <a:latin typeface="Arial" panose="020B0604020202020204" pitchFamily="34" charset="0"/>
                <a:cs typeface="Arial" panose="020B0604020202020204" pitchFamily="34" charset="0"/>
              </a:rPr>
              <a:t>Key performance specifications of practical couplers include the following power ratios, usually expressed in dB [= -10 log(1/ratio)]: </a:t>
            </a:r>
          </a:p>
          <a:p>
            <a:pPr algn="just"/>
            <a:endParaRPr lang="en-US" sz="24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 The </a:t>
            </a:r>
            <a:r>
              <a:rPr lang="en-US" sz="2400" b="1" u="sng" dirty="0">
                <a:solidFill>
                  <a:srgbClr val="0000FF"/>
                </a:solidFill>
                <a:latin typeface="Arial" panose="020B0604020202020204" pitchFamily="34" charset="0"/>
                <a:cs typeface="Arial" panose="020B0604020202020204" pitchFamily="34" charset="0"/>
              </a:rPr>
              <a:t>insertion loss</a:t>
            </a:r>
            <a:r>
              <a:rPr lang="en-US" sz="2400" dirty="0">
                <a:latin typeface="Arial" panose="020B0604020202020204" pitchFamily="34" charset="0"/>
                <a:cs typeface="Arial" panose="020B0604020202020204" pitchFamily="34" charset="0"/>
              </a:rPr>
              <a:t> describes the port-to-port power transmittance, ideally 0 dB for a      lossless path.</a:t>
            </a:r>
          </a:p>
          <a:p>
            <a:pPr algn="just"/>
            <a:r>
              <a:rPr lang="en-US" sz="2400" dirty="0">
                <a:latin typeface="Arial" panose="020B0604020202020204" pitchFamily="34" charset="0"/>
                <a:cs typeface="Arial" panose="020B0604020202020204" pitchFamily="34" charset="0"/>
              </a:rPr>
              <a:t> </a:t>
            </a: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For a coupler distributing power among multiple output ports, the </a:t>
            </a:r>
            <a:r>
              <a:rPr lang="en-US" sz="2400" b="1" u="sng" dirty="0">
                <a:solidFill>
                  <a:srgbClr val="FF0000"/>
                </a:solidFill>
                <a:latin typeface="Arial" panose="020B0604020202020204" pitchFamily="34" charset="0"/>
                <a:cs typeface="Arial" panose="020B0604020202020204" pitchFamily="34" charset="0"/>
              </a:rPr>
              <a:t>splitting ratio</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is the ratio of the power at one output port to the power at all output ports. </a:t>
            </a:r>
          </a:p>
          <a:p>
            <a:pPr algn="just"/>
            <a:r>
              <a:rPr lang="en-US" sz="2400" dirty="0">
                <a:latin typeface="Arial" panose="020B0604020202020204" pitchFamily="34" charset="0"/>
                <a:cs typeface="Arial" panose="020B0604020202020204" pitchFamily="34" charset="0"/>
              </a:rPr>
              <a:t>    For example, for an ideal 3-dB coupler, the splitting ratio is 3 dB. </a:t>
            </a:r>
          </a:p>
          <a:p>
            <a:pPr algn="just"/>
            <a:endParaRPr lang="en-US"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The </a:t>
            </a:r>
            <a:r>
              <a:rPr lang="en-US" sz="2400" b="1" u="sng" dirty="0">
                <a:solidFill>
                  <a:srgbClr val="339933"/>
                </a:solidFill>
                <a:latin typeface="Arial" panose="020B0604020202020204" pitchFamily="34" charset="0"/>
                <a:cs typeface="Arial" panose="020B0604020202020204" pitchFamily="34" charset="0"/>
              </a:rPr>
              <a:t>crosstalk</a:t>
            </a:r>
            <a:r>
              <a:rPr lang="en-US" sz="2400" dirty="0">
                <a:latin typeface="Arial" panose="020B0604020202020204" pitchFamily="34" charset="0"/>
                <a:cs typeface="Arial" panose="020B0604020202020204" pitchFamily="34" charset="0"/>
              </a:rPr>
              <a:t> is the ratio of the undesired power received at an output port to the input power directed to another output port(s). </a:t>
            </a:r>
          </a:p>
          <a:p>
            <a:pPr algn="just"/>
            <a:endParaRPr lang="en-US"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The </a:t>
            </a:r>
            <a:r>
              <a:rPr lang="en-US" sz="2400" b="1" u="sng" dirty="0">
                <a:solidFill>
                  <a:srgbClr val="FF0066"/>
                </a:solidFill>
                <a:latin typeface="Arial" panose="020B0604020202020204" pitchFamily="34" charset="0"/>
                <a:cs typeface="Arial" panose="020B0604020202020204" pitchFamily="34" charset="0"/>
              </a:rPr>
              <a:t>excess loss</a:t>
            </a:r>
            <a:r>
              <a:rPr lang="en-US" sz="2400" dirty="0">
                <a:latin typeface="Arial" panose="020B0604020202020204" pitchFamily="34" charset="0"/>
                <a:cs typeface="Arial" panose="020B0604020202020204" pitchFamily="34" charset="0"/>
              </a:rPr>
              <a:t> is the ratio of the total output power to the total input power. </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818649" y="0"/>
            <a:ext cx="5739648" cy="584775"/>
          </a:xfrm>
          <a:prstGeom prst="rect">
            <a:avLst/>
          </a:prstGeom>
        </p:spPr>
        <p:txBody>
          <a:bodyPr wrap="none">
            <a:spAutoFit/>
          </a:bodyPr>
          <a:lstStyle/>
          <a:p>
            <a:r>
              <a:rPr lang="en-IN" sz="3200" b="1" dirty="0">
                <a:solidFill>
                  <a:srgbClr val="C00000"/>
                </a:solidFill>
                <a:latin typeface="Arial" panose="020B0604020202020204" pitchFamily="34" charset="0"/>
                <a:cs typeface="Arial" panose="020B0604020202020204" pitchFamily="34" charset="0"/>
              </a:rPr>
              <a:t>OPTICAL INTERCONNECTS </a:t>
            </a:r>
          </a:p>
        </p:txBody>
      </p:sp>
    </p:spTree>
    <p:extLst>
      <p:ext uri="{BB962C8B-B14F-4D97-AF65-F5344CB8AC3E}">
        <p14:creationId xmlns:p14="http://schemas.microsoft.com/office/powerpoint/2010/main" val="729066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487" y="2867951"/>
            <a:ext cx="12081948" cy="646331"/>
          </a:xfrm>
          <a:prstGeom prst="rect">
            <a:avLst/>
          </a:prstGeom>
        </p:spPr>
        <p:txBody>
          <a:bodyPr wrap="square">
            <a:spAutoFit/>
          </a:bodyPr>
          <a:lstStyle/>
          <a:p>
            <a:r>
              <a:rPr lang="en-US" sz="3600" b="1" dirty="0">
                <a:solidFill>
                  <a:srgbClr val="C00000"/>
                </a:solidFill>
                <a:latin typeface="Arial" panose="020B0604020202020204" pitchFamily="34" charset="0"/>
                <a:cs typeface="Arial" panose="020B0604020202020204" pitchFamily="34" charset="0"/>
              </a:rPr>
              <a:t>Nonreciprocal Interconnects: Isolators and Circulators</a:t>
            </a:r>
            <a:endParaRPr lang="en-IN" sz="36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8238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3841" y="74814"/>
            <a:ext cx="10166566" cy="553998"/>
          </a:xfrm>
          <a:prstGeom prst="rect">
            <a:avLst/>
          </a:prstGeom>
        </p:spPr>
        <p:txBody>
          <a:bodyPr wrap="none">
            <a:spAutoFit/>
          </a:bodyPr>
          <a:lstStyle/>
          <a:p>
            <a:r>
              <a:rPr lang="en-US" sz="3000" b="1" dirty="0">
                <a:solidFill>
                  <a:srgbClr val="C00000"/>
                </a:solidFill>
                <a:latin typeface="Arial" panose="020B0604020202020204" pitchFamily="34" charset="0"/>
                <a:cs typeface="Arial" panose="020B0604020202020204" pitchFamily="34" charset="0"/>
              </a:rPr>
              <a:t>Nonreciprocal Interconnects: Isolators and Circulators</a:t>
            </a:r>
            <a:endParaRPr lang="en-IN" sz="3000" b="1" dirty="0">
              <a:solidFill>
                <a:srgbClr val="C00000"/>
              </a:solidFill>
              <a:latin typeface="Arial" panose="020B0604020202020204" pitchFamily="34" charset="0"/>
              <a:cs typeface="Arial" panose="020B0604020202020204" pitchFamily="34" charset="0"/>
            </a:endParaRPr>
          </a:p>
        </p:txBody>
      </p:sp>
      <p:sp>
        <p:nvSpPr>
          <p:cNvPr id="5" name="Rectangle 4"/>
          <p:cNvSpPr/>
          <p:nvPr/>
        </p:nvSpPr>
        <p:spPr>
          <a:xfrm>
            <a:off x="92979" y="704241"/>
            <a:ext cx="11980333" cy="3046988"/>
          </a:xfrm>
          <a:prstGeom prst="rect">
            <a:avLst/>
          </a:prstGeom>
        </p:spPr>
        <p:txBody>
          <a:bodyPr wrap="square">
            <a:spAutoFit/>
          </a:bodyPr>
          <a:lstStyle/>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The designation of the ports of an interconnect as input or output ports implies a specific direction of transmission - from input to output (from left to right in the examples in Fig.). </a:t>
            </a:r>
          </a:p>
          <a:p>
            <a:pPr marL="285750" indent="-285750" algn="just">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Certain interconnects are reciprocal, i.e., if the transmission is directed instead from the output ports to the input ports, the interconnection matrix remains the same. </a:t>
            </a:r>
          </a:p>
          <a:p>
            <a:pPr marL="285750" indent="-285750" algn="just">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Otherwise, the interconnect is nonreciprocal. </a:t>
            </a:r>
          </a:p>
        </p:txBody>
      </p:sp>
    </p:spTree>
    <p:extLst>
      <p:ext uri="{BB962C8B-B14F-4D97-AF65-F5344CB8AC3E}">
        <p14:creationId xmlns:p14="http://schemas.microsoft.com/office/powerpoint/2010/main" val="2926610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60517" y="4749076"/>
            <a:ext cx="6096000" cy="369332"/>
          </a:xfrm>
          <a:prstGeom prst="rect">
            <a:avLst/>
          </a:prstGeom>
        </p:spPr>
        <p:txBody>
          <a:bodyPr>
            <a:spAutoFit/>
          </a:bodyPr>
          <a:lstStyle/>
          <a:p>
            <a:endParaRPr lang="en-IN" dirty="0"/>
          </a:p>
        </p:txBody>
      </p:sp>
      <p:sp>
        <p:nvSpPr>
          <p:cNvPr id="6" name="Rectangle 5"/>
          <p:cNvSpPr/>
          <p:nvPr/>
        </p:nvSpPr>
        <p:spPr>
          <a:xfrm>
            <a:off x="136853" y="499609"/>
            <a:ext cx="11980333" cy="646331"/>
          </a:xfrm>
          <a:prstGeom prst="rect">
            <a:avLst/>
          </a:prstGeom>
        </p:spPr>
        <p:txBody>
          <a:bodyPr wrap="square">
            <a:spAutoFit/>
          </a:bodyPr>
          <a:lstStyle/>
          <a:p>
            <a:pPr algn="just"/>
            <a:r>
              <a:rPr lang="en-US" dirty="0">
                <a:latin typeface="Arial" panose="020B0604020202020204" pitchFamily="34" charset="0"/>
                <a:cs typeface="Arial" panose="020B0604020202020204" pitchFamily="34" charset="0"/>
              </a:rPr>
              <a:t>The simplest example of nonreciprocal interconnects is a 1 x 1 unidirectional link that transmits in only one direction, as illustrated in Fig. </a:t>
            </a:r>
          </a:p>
        </p:txBody>
      </p:sp>
      <p:sp>
        <p:nvSpPr>
          <p:cNvPr id="7" name="Rectangle 6"/>
          <p:cNvSpPr/>
          <p:nvPr/>
        </p:nvSpPr>
        <p:spPr>
          <a:xfrm>
            <a:off x="362988" y="3302526"/>
            <a:ext cx="11291455" cy="1631216"/>
          </a:xfrm>
          <a:prstGeom prst="rect">
            <a:avLst/>
          </a:prstGeom>
        </p:spPr>
        <p:txBody>
          <a:bodyPr wrap="square">
            <a:spAutoFit/>
          </a:bodyPr>
          <a:lstStyle/>
          <a:p>
            <a:pPr algn="just"/>
            <a:r>
              <a:rPr lang="en-US" sz="2000" dirty="0">
                <a:latin typeface="Arial" panose="020B0604020202020204" pitchFamily="34" charset="0"/>
                <a:cs typeface="Arial" panose="020B0604020202020204" pitchFamily="34" charset="0"/>
              </a:rPr>
              <a:t>This is often implemented by use of an optical isolator, much like a diode or a one-way  valve.</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The performance of an isolator is specified by the </a:t>
            </a:r>
            <a:r>
              <a:rPr lang="en-US" sz="2000" b="1" dirty="0">
                <a:latin typeface="Arial" panose="020B0604020202020204" pitchFamily="34" charset="0"/>
                <a:cs typeface="Arial" panose="020B0604020202020204" pitchFamily="34" charset="0"/>
              </a:rPr>
              <a:t>insertion loss </a:t>
            </a:r>
            <a:r>
              <a:rPr lang="en-US" sz="2000" dirty="0">
                <a:latin typeface="Arial" panose="020B0604020202020204" pitchFamily="34" charset="0"/>
                <a:cs typeface="Arial" panose="020B0604020202020204" pitchFamily="34" charset="0"/>
              </a:rPr>
              <a:t>[(power transmittance in the forward direction (dB)] and the </a:t>
            </a:r>
            <a:r>
              <a:rPr lang="en-US" sz="2000" b="1" dirty="0">
                <a:latin typeface="Arial" panose="020B0604020202020204" pitchFamily="34" charset="0"/>
                <a:cs typeface="Arial" panose="020B0604020202020204" pitchFamily="34" charset="0"/>
              </a:rPr>
              <a:t>reverse isolation </a:t>
            </a:r>
            <a:r>
              <a:rPr lang="en-US" sz="2000" dirty="0">
                <a:latin typeface="Arial" panose="020B0604020202020204" pitchFamily="34" charset="0"/>
                <a:cs typeface="Arial" panose="020B0604020202020204" pitchFamily="34" charset="0"/>
              </a:rPr>
              <a:t>[(power transmittance in the reverse direction (dB)]. </a:t>
            </a:r>
            <a:endParaRPr lang="en-IN" sz="2000" dirty="0">
              <a:latin typeface="Arial" panose="020B0604020202020204" pitchFamily="34" charset="0"/>
              <a:cs typeface="Arial" panose="020B0604020202020204" pitchFamily="34" charset="0"/>
            </a:endParaRPr>
          </a:p>
        </p:txBody>
      </p:sp>
      <p:sp>
        <p:nvSpPr>
          <p:cNvPr id="8" name="Rectangle 7"/>
          <p:cNvSpPr/>
          <p:nvPr/>
        </p:nvSpPr>
        <p:spPr>
          <a:xfrm>
            <a:off x="4408517" y="30321"/>
            <a:ext cx="2028119" cy="584775"/>
          </a:xfrm>
          <a:prstGeom prst="rect">
            <a:avLst/>
          </a:prstGeom>
        </p:spPr>
        <p:txBody>
          <a:bodyPr wrap="none">
            <a:spAutoFit/>
          </a:bodyPr>
          <a:lstStyle/>
          <a:p>
            <a:pPr algn="just"/>
            <a:r>
              <a:rPr lang="en-US" sz="3200" b="1" dirty="0">
                <a:solidFill>
                  <a:srgbClr val="C00000"/>
                </a:solidFill>
                <a:latin typeface="Arial" panose="020B0604020202020204" pitchFamily="34" charset="0"/>
                <a:cs typeface="Arial" panose="020B0604020202020204" pitchFamily="34" charset="0"/>
              </a:rPr>
              <a:t>Isolators:</a:t>
            </a:r>
          </a:p>
        </p:txBody>
      </p:sp>
      <p:pic>
        <p:nvPicPr>
          <p:cNvPr id="9" name="Picture 8"/>
          <p:cNvPicPr>
            <a:picLocks noChangeAspect="1"/>
          </p:cNvPicPr>
          <p:nvPr/>
        </p:nvPicPr>
        <p:blipFill>
          <a:blip r:embed="rId2"/>
          <a:stretch>
            <a:fillRect/>
          </a:stretch>
        </p:blipFill>
        <p:spPr>
          <a:xfrm>
            <a:off x="3959790" y="1261402"/>
            <a:ext cx="2476846" cy="1076475"/>
          </a:xfrm>
          <a:prstGeom prst="rect">
            <a:avLst/>
          </a:prstGeom>
        </p:spPr>
      </p:pic>
      <p:sp>
        <p:nvSpPr>
          <p:cNvPr id="10" name="Rectangle 9"/>
          <p:cNvSpPr/>
          <p:nvPr/>
        </p:nvSpPr>
        <p:spPr>
          <a:xfrm>
            <a:off x="3451366" y="2514777"/>
            <a:ext cx="3647152" cy="369332"/>
          </a:xfrm>
          <a:prstGeom prst="rect">
            <a:avLst/>
          </a:prstGeom>
        </p:spPr>
        <p:txBody>
          <a:bodyPr wrap="none">
            <a:spAutoFit/>
          </a:bodyPr>
          <a:lstStyle/>
          <a:p>
            <a:pPr algn="just"/>
            <a:r>
              <a:rPr lang="en-US" i="1" dirty="0">
                <a:solidFill>
                  <a:srgbClr val="0000FF"/>
                </a:solidFill>
                <a:latin typeface="Arial" panose="020B0604020202020204" pitchFamily="34" charset="0"/>
                <a:cs typeface="Arial" panose="020B0604020202020204" pitchFamily="34" charset="0"/>
              </a:rPr>
              <a:t>2-port unidirectional link (isolator).</a:t>
            </a:r>
          </a:p>
        </p:txBody>
      </p:sp>
    </p:spTree>
    <p:extLst>
      <p:ext uri="{BB962C8B-B14F-4D97-AF65-F5344CB8AC3E}">
        <p14:creationId xmlns:p14="http://schemas.microsoft.com/office/powerpoint/2010/main" val="1790130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254" y="629072"/>
            <a:ext cx="11921842" cy="1446550"/>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Arial" panose="020B0604020202020204" pitchFamily="34" charset="0"/>
                <a:cs typeface="Arial" panose="020B0604020202020204" pitchFamily="34" charset="0"/>
              </a:rPr>
              <a:t>The input/output designation is not applicable when a port plays a dual role, as transmitter and receiver. </a:t>
            </a:r>
          </a:p>
          <a:p>
            <a:pPr marL="342900" indent="-342900" algn="just">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200" dirty="0">
                <a:latin typeface="Arial" panose="020B0604020202020204" pitchFamily="34" charset="0"/>
                <a:cs typeface="Arial" panose="020B0604020202020204" pitchFamily="34" charset="0"/>
              </a:rPr>
              <a:t>The interconnect is then designated simply by the </a:t>
            </a:r>
            <a:r>
              <a:rPr lang="en-US" sz="2200" b="1" dirty="0">
                <a:latin typeface="Arial" panose="020B0604020202020204" pitchFamily="34" charset="0"/>
                <a:cs typeface="Arial" panose="020B0604020202020204" pitchFamily="34" charset="0"/>
              </a:rPr>
              <a:t>number of ports</a:t>
            </a:r>
            <a:r>
              <a:rPr lang="en-US" sz="2200" dirty="0">
                <a:latin typeface="Arial" panose="020B0604020202020204" pitchFamily="34" charset="0"/>
                <a:cs typeface="Arial" panose="020B0604020202020204" pitchFamily="34" charset="0"/>
              </a:rPr>
              <a:t>.</a:t>
            </a:r>
          </a:p>
        </p:txBody>
      </p:sp>
      <p:sp>
        <p:nvSpPr>
          <p:cNvPr id="2" name="Rectangle 1"/>
          <p:cNvSpPr/>
          <p:nvPr/>
        </p:nvSpPr>
        <p:spPr>
          <a:xfrm>
            <a:off x="2524163" y="0"/>
            <a:ext cx="7193415" cy="553998"/>
          </a:xfrm>
          <a:prstGeom prst="rect">
            <a:avLst/>
          </a:prstGeom>
        </p:spPr>
        <p:txBody>
          <a:bodyPr wrap="square">
            <a:spAutoFit/>
          </a:bodyPr>
          <a:lstStyle/>
          <a:p>
            <a:r>
              <a:rPr lang="en-US" sz="3000" b="1" dirty="0">
                <a:solidFill>
                  <a:srgbClr val="C00000"/>
                </a:solidFill>
                <a:latin typeface="Arial" panose="020B0604020202020204" pitchFamily="34" charset="0"/>
                <a:cs typeface="Arial" panose="020B0604020202020204" pitchFamily="34" charset="0"/>
              </a:rPr>
              <a:t>Multiport Nonreciprocal Interconnects </a:t>
            </a:r>
          </a:p>
        </p:txBody>
      </p:sp>
      <p:pic>
        <p:nvPicPr>
          <p:cNvPr id="3" name="Picture 2"/>
          <p:cNvPicPr>
            <a:picLocks noChangeAspect="1"/>
          </p:cNvPicPr>
          <p:nvPr/>
        </p:nvPicPr>
        <p:blipFill>
          <a:blip r:embed="rId2"/>
          <a:stretch>
            <a:fillRect/>
          </a:stretch>
        </p:blipFill>
        <p:spPr>
          <a:xfrm>
            <a:off x="8255286" y="2079495"/>
            <a:ext cx="3765810" cy="1054917"/>
          </a:xfrm>
          <a:prstGeom prst="rect">
            <a:avLst/>
          </a:prstGeom>
        </p:spPr>
      </p:pic>
      <p:pic>
        <p:nvPicPr>
          <p:cNvPr id="5" name="Picture 4"/>
          <p:cNvPicPr>
            <a:picLocks noChangeAspect="1"/>
          </p:cNvPicPr>
          <p:nvPr/>
        </p:nvPicPr>
        <p:blipFill>
          <a:blip r:embed="rId3"/>
          <a:stretch>
            <a:fillRect/>
          </a:stretch>
        </p:blipFill>
        <p:spPr>
          <a:xfrm>
            <a:off x="1385319" y="3882370"/>
            <a:ext cx="7995501" cy="1032532"/>
          </a:xfrm>
          <a:prstGeom prst="rect">
            <a:avLst/>
          </a:prstGeom>
        </p:spPr>
      </p:pic>
      <p:pic>
        <p:nvPicPr>
          <p:cNvPr id="6" name="Picture 5"/>
          <p:cNvPicPr>
            <a:picLocks noChangeAspect="1"/>
          </p:cNvPicPr>
          <p:nvPr/>
        </p:nvPicPr>
        <p:blipFill>
          <a:blip r:embed="rId4"/>
          <a:stretch>
            <a:fillRect/>
          </a:stretch>
        </p:blipFill>
        <p:spPr>
          <a:xfrm>
            <a:off x="9376756" y="5099221"/>
            <a:ext cx="2628212" cy="1438803"/>
          </a:xfrm>
          <a:prstGeom prst="rect">
            <a:avLst/>
          </a:prstGeom>
        </p:spPr>
      </p:pic>
      <p:sp>
        <p:nvSpPr>
          <p:cNvPr id="7" name="Rectangle 6"/>
          <p:cNvSpPr/>
          <p:nvPr/>
        </p:nvSpPr>
        <p:spPr>
          <a:xfrm>
            <a:off x="83126" y="5091474"/>
            <a:ext cx="9293630" cy="1446550"/>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Arial" panose="020B0604020202020204" pitchFamily="34" charset="0"/>
                <a:cs typeface="Arial" panose="020B0604020202020204" pitchFamily="34" charset="0"/>
              </a:rPr>
              <a:t>In another 4-port system, shown in Fig. (d), the connections between the left and right ports are in the parallel configuration in the forward direction (left to right), and in the cross configuration in the backward direction (right to left). </a:t>
            </a:r>
          </a:p>
        </p:txBody>
      </p:sp>
      <p:sp>
        <p:nvSpPr>
          <p:cNvPr id="8" name="Rectangle 7"/>
          <p:cNvSpPr/>
          <p:nvPr/>
        </p:nvSpPr>
        <p:spPr>
          <a:xfrm>
            <a:off x="149628" y="3134413"/>
            <a:ext cx="11855340" cy="769441"/>
          </a:xfrm>
          <a:prstGeom prst="rect">
            <a:avLst/>
          </a:prstGeom>
        </p:spPr>
        <p:txBody>
          <a:bodyPr wrap="square">
            <a:spAutoFit/>
          </a:bodyPr>
          <a:lstStyle/>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These interconnects are used in duplex  (two-way) communication systems, as depicted in the 4-port interconnect in Fig.(e). </a:t>
            </a:r>
          </a:p>
        </p:txBody>
      </p:sp>
      <p:sp>
        <p:nvSpPr>
          <p:cNvPr id="9" name="Rectangle 8"/>
          <p:cNvSpPr/>
          <p:nvPr/>
        </p:nvSpPr>
        <p:spPr>
          <a:xfrm>
            <a:off x="149628" y="2236367"/>
            <a:ext cx="7981978" cy="769441"/>
          </a:xfrm>
          <a:prstGeom prst="rect">
            <a:avLst/>
          </a:prstGeom>
        </p:spPr>
        <p:txBody>
          <a:bodyPr wrap="square">
            <a:spAutoFit/>
          </a:bodyPr>
          <a:lstStyle/>
          <a:p>
            <a:pPr marL="285750" indent="-285750" algn="just">
              <a:buFont typeface="Arial" panose="020B0604020202020204" pitchFamily="34" charset="0"/>
              <a:buChar char="•"/>
            </a:pPr>
            <a:r>
              <a:rPr lang="en-US" sz="2200" dirty="0">
                <a:latin typeface="Arial" panose="020B0604020202020204" pitchFamily="34" charset="0"/>
                <a:cs typeface="Arial" panose="020B0604020202020204" pitchFamily="34" charset="0"/>
              </a:rPr>
              <a:t>Fig. (b) and (c) are example of 3- port interconnects using unidirectional links. </a:t>
            </a:r>
          </a:p>
        </p:txBody>
      </p:sp>
    </p:spTree>
    <p:extLst>
      <p:ext uri="{BB962C8B-B14F-4D97-AF65-F5344CB8AC3E}">
        <p14:creationId xmlns:p14="http://schemas.microsoft.com/office/powerpoint/2010/main" val="1264268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9013" y="486555"/>
            <a:ext cx="11887200" cy="5632311"/>
          </a:xfrm>
          <a:prstGeom prst="rect">
            <a:avLst/>
          </a:prstGeom>
        </p:spPr>
        <p:txBody>
          <a:bodyPr wrap="square">
            <a:spAutoFit/>
          </a:bodyPr>
          <a:lstStyle/>
          <a:p>
            <a:pPr marL="285750" indent="-285750" algn="just">
              <a:buFont typeface="Arial" panose="020B0604020202020204" pitchFamily="34" charset="0"/>
              <a:buChar char="•"/>
            </a:pPr>
            <a:r>
              <a:rPr lang="en-US" sz="2000" dirty="0">
                <a:latin typeface="Arial" panose="020B0604020202020204" pitchFamily="34" charset="0"/>
                <a:cs typeface="Arial" panose="020B0604020202020204" pitchFamily="34" charset="0"/>
              </a:rPr>
              <a:t>Another example of nonreciprocal interconnects is the optical circulator. </a:t>
            </a:r>
          </a:p>
          <a:p>
            <a:pPr marL="285750" indent="-285750"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000" dirty="0">
                <a:latin typeface="Arial" panose="020B0604020202020204" pitchFamily="34" charset="0"/>
                <a:cs typeface="Arial" panose="020B0604020202020204" pitchFamily="34" charset="0"/>
              </a:rPr>
              <a:t>This is an interconnect with three or more ports connected by unidirectional links  pointing in the same direction. </a:t>
            </a:r>
          </a:p>
          <a:p>
            <a:pPr marL="285750" indent="-285750"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000" dirty="0">
                <a:latin typeface="Arial" panose="020B0604020202020204" pitchFamily="34" charset="0"/>
                <a:cs typeface="Arial" panose="020B0604020202020204" pitchFamily="34" charset="0"/>
              </a:rPr>
              <a:t>As illustrated in Fig. the 4-port circulator is equivalent to the interconnect in Fig. d. </a:t>
            </a:r>
          </a:p>
          <a:p>
            <a:pPr marL="285750" indent="-285750"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lvl="6" algn="just"/>
            <a:r>
              <a:rPr lang="en-US" sz="2000" b="1" i="1" dirty="0">
                <a:solidFill>
                  <a:srgbClr val="0000FF"/>
                </a:solidFill>
                <a:latin typeface="Arial" panose="020B0604020202020204" pitchFamily="34" charset="0"/>
                <a:cs typeface="Arial" panose="020B0604020202020204" pitchFamily="34" charset="0"/>
              </a:rPr>
              <a:t>               4 – port circulator</a:t>
            </a:r>
          </a:p>
          <a:p>
            <a:pPr marL="285750" indent="-285750"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000" dirty="0">
                <a:latin typeface="Arial" panose="020B0604020202020204" pitchFamily="34" charset="0"/>
                <a:cs typeface="Arial" panose="020B0604020202020204" pitchFamily="34" charset="0"/>
              </a:rPr>
              <a:t>Circulators find many applications in communication systems and networks. </a:t>
            </a:r>
          </a:p>
          <a:p>
            <a:pPr marL="285750" indent="-285750"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000" dirty="0">
                <a:latin typeface="Arial" panose="020B0604020202020204" pitchFamily="34" charset="0"/>
                <a:cs typeface="Arial" panose="020B0604020202020204" pitchFamily="34" charset="0"/>
              </a:rPr>
              <a:t>An example of the use of circulators in optical add-drop multiplexers (OADM). </a:t>
            </a:r>
          </a:p>
        </p:txBody>
      </p:sp>
      <p:sp>
        <p:nvSpPr>
          <p:cNvPr id="2" name="Rectangle 1"/>
          <p:cNvSpPr/>
          <p:nvPr/>
        </p:nvSpPr>
        <p:spPr>
          <a:xfrm>
            <a:off x="4797910" y="0"/>
            <a:ext cx="2321469" cy="553998"/>
          </a:xfrm>
          <a:prstGeom prst="rect">
            <a:avLst/>
          </a:prstGeom>
        </p:spPr>
        <p:txBody>
          <a:bodyPr wrap="none">
            <a:spAutoFit/>
          </a:bodyPr>
          <a:lstStyle/>
          <a:p>
            <a:r>
              <a:rPr lang="en-US" sz="3000" b="1" dirty="0">
                <a:solidFill>
                  <a:srgbClr val="C00000"/>
                </a:solidFill>
                <a:latin typeface="Arial" panose="020B0604020202020204" pitchFamily="34" charset="0"/>
                <a:cs typeface="Arial" panose="020B0604020202020204" pitchFamily="34" charset="0"/>
              </a:rPr>
              <a:t>Circulators </a:t>
            </a:r>
            <a:endParaRPr lang="en-IN" sz="3000" b="1" dirty="0">
              <a:solidFill>
                <a:srgbClr val="C00000"/>
              </a:solidFill>
            </a:endParaRPr>
          </a:p>
        </p:txBody>
      </p:sp>
      <p:pic>
        <p:nvPicPr>
          <p:cNvPr id="3" name="Picture 2"/>
          <p:cNvPicPr>
            <a:picLocks noChangeAspect="1"/>
          </p:cNvPicPr>
          <p:nvPr/>
        </p:nvPicPr>
        <p:blipFill>
          <a:blip r:embed="rId2"/>
          <a:stretch>
            <a:fillRect/>
          </a:stretch>
        </p:blipFill>
        <p:spPr>
          <a:xfrm>
            <a:off x="2368733" y="2488202"/>
            <a:ext cx="5966286" cy="2000671"/>
          </a:xfrm>
          <a:prstGeom prst="rect">
            <a:avLst/>
          </a:prstGeom>
        </p:spPr>
      </p:pic>
    </p:spTree>
    <p:extLst>
      <p:ext uri="{BB962C8B-B14F-4D97-AF65-F5344CB8AC3E}">
        <p14:creationId xmlns:p14="http://schemas.microsoft.com/office/powerpoint/2010/main" val="3385293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2903</Words>
  <Application>Microsoft Office PowerPoint</Application>
  <PresentationFormat>Widescreen</PresentationFormat>
  <Paragraphs>269</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Sathiyan Samikannu</dc:creator>
  <cp:lastModifiedBy>Sathiyan Samikannu</cp:lastModifiedBy>
  <cp:revision>1</cp:revision>
  <dcterms:created xsi:type="dcterms:W3CDTF">2022-06-02T01:24:31Z</dcterms:created>
  <dcterms:modified xsi:type="dcterms:W3CDTF">2022-06-02T01:25:29Z</dcterms:modified>
</cp:coreProperties>
</file>