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311" r:id="rId17"/>
    <p:sldId id="312" r:id="rId18"/>
    <p:sldId id="313" r:id="rId19"/>
    <p:sldId id="314" r:id="rId20"/>
    <p:sldId id="315" r:id="rId21"/>
    <p:sldId id="316"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59" r:id="rId37"/>
    <p:sldId id="331" r:id="rId38"/>
    <p:sldId id="332" r:id="rId39"/>
    <p:sldId id="333" r:id="rId40"/>
    <p:sldId id="334" r:id="rId41"/>
    <p:sldId id="335" r:id="rId42"/>
    <p:sldId id="296" r:id="rId43"/>
    <p:sldId id="336" r:id="rId44"/>
    <p:sldId id="298" r:id="rId45"/>
    <p:sldId id="299" r:id="rId46"/>
    <p:sldId id="341" r:id="rId47"/>
    <p:sldId id="338" r:id="rId48"/>
    <p:sldId id="339" r:id="rId49"/>
    <p:sldId id="340" r:id="rId50"/>
    <p:sldId id="342" r:id="rId51"/>
    <p:sldId id="343" r:id="rId52"/>
    <p:sldId id="357" r:id="rId53"/>
    <p:sldId id="356" r:id="rId54"/>
    <p:sldId id="344" r:id="rId55"/>
    <p:sldId id="345" r:id="rId56"/>
    <p:sldId id="358" r:id="rId57"/>
    <p:sldId id="346"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68BBB-18AA-589B-3DC6-0292B70410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4E3AA8-A257-F391-A202-23B773CC62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EA8434-4604-0F94-F34D-7448D6DE106A}"/>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5" name="Footer Placeholder 4">
            <a:extLst>
              <a:ext uri="{FF2B5EF4-FFF2-40B4-BE49-F238E27FC236}">
                <a16:creationId xmlns:a16="http://schemas.microsoft.com/office/drawing/2014/main" id="{6336EE93-7634-F703-DB59-0762B5D17F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A05EB2-1063-EC87-4803-E310DED4D2DE}"/>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1370474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0E14B-366C-F910-86C6-D80AB386EA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3215DB-7A95-7B10-6B90-8F9CBB97B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F49C1-2747-B054-C5B6-7456273FD855}"/>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5" name="Footer Placeholder 4">
            <a:extLst>
              <a:ext uri="{FF2B5EF4-FFF2-40B4-BE49-F238E27FC236}">
                <a16:creationId xmlns:a16="http://schemas.microsoft.com/office/drawing/2014/main" id="{275BF06B-E1AD-131A-F4A8-F035A1CBF9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0B7D7-5ED5-1AAD-AB89-DF4211312A90}"/>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3158926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CCA3D-1738-9510-BE81-DC5226E449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E04ED0-F880-242B-7282-6406161599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B7517-2EB6-4F8A-6F18-D0866A2AA570}"/>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5" name="Footer Placeholder 4">
            <a:extLst>
              <a:ext uri="{FF2B5EF4-FFF2-40B4-BE49-F238E27FC236}">
                <a16:creationId xmlns:a16="http://schemas.microsoft.com/office/drawing/2014/main" id="{6B7FD533-AC83-0B99-314D-5A2961E2C9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DC8044-69C8-D5F1-19DF-8FF8E9132534}"/>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2473748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6334-82AE-B95F-CBD5-23D72F2872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84556A-D575-1EFD-649C-5E5C8B260C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2977F5-F752-4FC2-61B8-04349C15017D}"/>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5" name="Footer Placeholder 4">
            <a:extLst>
              <a:ext uri="{FF2B5EF4-FFF2-40B4-BE49-F238E27FC236}">
                <a16:creationId xmlns:a16="http://schemas.microsoft.com/office/drawing/2014/main" id="{07FCCFCE-2752-45A8-6A61-1B13CAC0B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80D32C-DC72-39E3-AC4D-876A43E2250E}"/>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416378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65E0F-1325-F159-0695-80B544091D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AD3EC7-9698-4EFB-F12F-2C03FE4BB5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30BBAD-3A16-9D92-F20D-B93C66AE6E81}"/>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5" name="Footer Placeholder 4">
            <a:extLst>
              <a:ext uri="{FF2B5EF4-FFF2-40B4-BE49-F238E27FC236}">
                <a16:creationId xmlns:a16="http://schemas.microsoft.com/office/drawing/2014/main" id="{0EC76142-B800-46A7-218B-3F10605279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7D5891-61FC-CBD7-8AD9-3D2E888855E9}"/>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3456649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5FEC-54FA-67CA-5EEE-6DD13E612C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AB7818-8615-867F-027B-E7A8E5A810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1ACF3E-E9DD-66F8-FD69-5FDA18C4D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F9E1B1-1B7B-7089-9562-07A137178DBE}"/>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6" name="Footer Placeholder 5">
            <a:extLst>
              <a:ext uri="{FF2B5EF4-FFF2-40B4-BE49-F238E27FC236}">
                <a16:creationId xmlns:a16="http://schemas.microsoft.com/office/drawing/2014/main" id="{44DD937B-D186-3DA4-2E25-EBDC16C5D8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D1BAC6-2B42-2628-1166-74507DBB0A90}"/>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96364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560D-C3AD-ED4F-F11B-DE6D0556A3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8B73EB-BB5A-0F35-F012-A483E0CF9A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2F00D-BAB7-8868-1ECE-126E732DE5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9DFF44-FE81-C2A3-B401-A8359306E5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DACCFD-AE9E-E46F-8F57-795BB604A0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00DDD4-76B2-789E-E432-F69118393422}"/>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8" name="Footer Placeholder 7">
            <a:extLst>
              <a:ext uri="{FF2B5EF4-FFF2-40B4-BE49-F238E27FC236}">
                <a16:creationId xmlns:a16="http://schemas.microsoft.com/office/drawing/2014/main" id="{E8166003-4510-3811-973C-756227F4E2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15E699D-C615-9803-453C-271BB9B961FC}"/>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3591323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B1D6F-7555-899F-BE50-6EBB3827A5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B4772B-2FBB-F275-30FA-18418D3B6CB2}"/>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4" name="Footer Placeholder 3">
            <a:extLst>
              <a:ext uri="{FF2B5EF4-FFF2-40B4-BE49-F238E27FC236}">
                <a16:creationId xmlns:a16="http://schemas.microsoft.com/office/drawing/2014/main" id="{F3A021EC-3964-5E8E-F069-863AB41503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303DD43-04A3-65A1-F383-E982D7EB5AA5}"/>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55381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78FD4-6418-768E-85BD-59758518262C}"/>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3" name="Footer Placeholder 2">
            <a:extLst>
              <a:ext uri="{FF2B5EF4-FFF2-40B4-BE49-F238E27FC236}">
                <a16:creationId xmlns:a16="http://schemas.microsoft.com/office/drawing/2014/main" id="{5F4C6676-4761-BCB1-3133-735B2E60E3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A61640-1435-29C5-B72A-1946B2D5144C}"/>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249726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93E4-DE52-F3F1-23EE-5A3242F27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E0D03F-8EF1-01F9-47EB-84A63727B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883E35-DB2C-2623-838C-FDE75A204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35BA5-163E-7130-BB40-DB86EBB282C8}"/>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6" name="Footer Placeholder 5">
            <a:extLst>
              <a:ext uri="{FF2B5EF4-FFF2-40B4-BE49-F238E27FC236}">
                <a16:creationId xmlns:a16="http://schemas.microsoft.com/office/drawing/2014/main" id="{BD46FA90-11A2-670A-FD47-721A5AFDB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A0C2C0-E104-1302-6BF6-56A5B011DA75}"/>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3234012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1D05-7F79-0C4E-087F-C61DF8F6A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9CDCA6-5E82-A7E6-EDA9-FBD9FAF4C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9333AA-2E8A-9910-9395-3C636CA383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3306E-FF5F-2681-6F93-4F55915EED56}"/>
              </a:ext>
            </a:extLst>
          </p:cNvPr>
          <p:cNvSpPr>
            <a:spLocks noGrp="1"/>
          </p:cNvSpPr>
          <p:nvPr>
            <p:ph type="dt" sz="half" idx="10"/>
          </p:nvPr>
        </p:nvSpPr>
        <p:spPr/>
        <p:txBody>
          <a:bodyPr/>
          <a:lstStyle/>
          <a:p>
            <a:fld id="{8EE96129-5F12-4ECE-B21E-675E9CDD75CA}" type="datetimeFigureOut">
              <a:rPr lang="en-IN" smtClean="0"/>
              <a:t>08-06-2022</a:t>
            </a:fld>
            <a:endParaRPr lang="en-IN"/>
          </a:p>
        </p:txBody>
      </p:sp>
      <p:sp>
        <p:nvSpPr>
          <p:cNvPr id="6" name="Footer Placeholder 5">
            <a:extLst>
              <a:ext uri="{FF2B5EF4-FFF2-40B4-BE49-F238E27FC236}">
                <a16:creationId xmlns:a16="http://schemas.microsoft.com/office/drawing/2014/main" id="{318B8DC7-7742-042B-85F8-E0421488A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010BD-2BDA-5414-C9CB-12ECF68AD147}"/>
              </a:ext>
            </a:extLst>
          </p:cNvPr>
          <p:cNvSpPr>
            <a:spLocks noGrp="1"/>
          </p:cNvSpPr>
          <p:nvPr>
            <p:ph type="sldNum" sz="quarter" idx="12"/>
          </p:nvPr>
        </p:nvSpPr>
        <p:spPr/>
        <p:txBody>
          <a:bodyPr/>
          <a:lstStyle/>
          <a:p>
            <a:fld id="{61E7AB2F-7B54-4195-9985-637B2DC1D610}" type="slidenum">
              <a:rPr lang="en-IN" smtClean="0"/>
              <a:t>‹#›</a:t>
            </a:fld>
            <a:endParaRPr lang="en-IN"/>
          </a:p>
        </p:txBody>
      </p:sp>
    </p:spTree>
    <p:extLst>
      <p:ext uri="{BB962C8B-B14F-4D97-AF65-F5344CB8AC3E}">
        <p14:creationId xmlns:p14="http://schemas.microsoft.com/office/powerpoint/2010/main" val="429366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D6464E-5B31-600F-4B4A-5841FF0A87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D52353-3D6B-2D95-38C0-05CB6F86F6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C946F-3770-26E9-93E7-003705C750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96129-5F12-4ECE-B21E-675E9CDD75CA}" type="datetimeFigureOut">
              <a:rPr lang="en-IN" smtClean="0"/>
              <a:t>08-06-2022</a:t>
            </a:fld>
            <a:endParaRPr lang="en-IN"/>
          </a:p>
        </p:txBody>
      </p:sp>
      <p:sp>
        <p:nvSpPr>
          <p:cNvPr id="5" name="Footer Placeholder 4">
            <a:extLst>
              <a:ext uri="{FF2B5EF4-FFF2-40B4-BE49-F238E27FC236}">
                <a16:creationId xmlns:a16="http://schemas.microsoft.com/office/drawing/2014/main" id="{5D8FFEF0-D32A-5FC0-19F7-58AF829FCA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EC42A0-923C-4631-BB98-168B10DE93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E7AB2F-7B54-4195-9985-637B2DC1D610}" type="slidenum">
              <a:rPr lang="en-IN" smtClean="0"/>
              <a:t>‹#›</a:t>
            </a:fld>
            <a:endParaRPr lang="en-IN"/>
          </a:p>
        </p:txBody>
      </p:sp>
    </p:spTree>
    <p:extLst>
      <p:ext uri="{BB962C8B-B14F-4D97-AF65-F5344CB8AC3E}">
        <p14:creationId xmlns:p14="http://schemas.microsoft.com/office/powerpoint/2010/main" val="58674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wmf"/></Relationships>
</file>

<file path=ppt/slides/_rels/slide4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8901" y="2391507"/>
            <a:ext cx="6189900" cy="707886"/>
          </a:xfrm>
          <a:prstGeom prst="rect">
            <a:avLst/>
          </a:prstGeom>
          <a:noFill/>
        </p:spPr>
        <p:txBody>
          <a:bodyPr wrap="none" rtlCol="0">
            <a:spAutoFit/>
          </a:bodyPr>
          <a:lstStyle/>
          <a:p>
            <a:r>
              <a:rPr lang="en-IN" sz="4000" b="1" dirty="0">
                <a:solidFill>
                  <a:srgbClr val="C00000"/>
                </a:solidFill>
                <a:latin typeface="Arial" panose="020B0604020202020204" pitchFamily="34" charset="0"/>
                <a:cs typeface="Arial" panose="020B0604020202020204" pitchFamily="34" charset="0"/>
              </a:rPr>
              <a:t>OIC Temperature Sensor</a:t>
            </a:r>
          </a:p>
        </p:txBody>
      </p:sp>
    </p:spTree>
    <p:extLst>
      <p:ext uri="{BB962C8B-B14F-4D97-AF65-F5344CB8AC3E}">
        <p14:creationId xmlns:p14="http://schemas.microsoft.com/office/powerpoint/2010/main" val="2149859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369" y="975588"/>
            <a:ext cx="11421208" cy="4401205"/>
          </a:xfrm>
          <a:prstGeom prst="rect">
            <a:avLst/>
          </a:prstGeom>
        </p:spPr>
        <p:txBody>
          <a:bodyPr wrap="square">
            <a:spAutoFit/>
          </a:bodyPr>
          <a:lstStyle/>
          <a:p>
            <a:pPr algn="just"/>
            <a:r>
              <a:rPr lang="en-IN" sz="2800" b="1" dirty="0">
                <a:solidFill>
                  <a:srgbClr val="0000FF"/>
                </a:solidFill>
                <a:latin typeface="Arial" panose="020B0604020202020204" pitchFamily="34" charset="0"/>
                <a:cs typeface="Arial" panose="020B0604020202020204" pitchFamily="34" charset="0"/>
              </a:rPr>
              <a:t>Construction: </a:t>
            </a: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waveguides are formed by </a:t>
            </a:r>
            <a:r>
              <a:rPr lang="en-IN" sz="2800" dirty="0" err="1">
                <a:latin typeface="Arial" panose="020B0604020202020204" pitchFamily="34" charset="0"/>
                <a:cs typeface="Arial" panose="020B0604020202020204" pitchFamily="34" charset="0"/>
              </a:rPr>
              <a:t>Ti</a:t>
            </a:r>
            <a:r>
              <a:rPr lang="en-IN" sz="2800" dirty="0">
                <a:latin typeface="Arial" panose="020B0604020202020204" pitchFamily="34" charset="0"/>
                <a:cs typeface="Arial" panose="020B0604020202020204" pitchFamily="34" charset="0"/>
              </a:rPr>
              <a:t> diffusion into a LiNbO</a:t>
            </a:r>
            <a:r>
              <a:rPr lang="en-IN" sz="2800" baseline="-25000" dirty="0">
                <a:latin typeface="Arial" panose="020B0604020202020204" pitchFamily="34" charset="0"/>
                <a:cs typeface="Arial" panose="020B0604020202020204" pitchFamily="34" charset="0"/>
              </a:rPr>
              <a:t>3</a:t>
            </a:r>
            <a:r>
              <a:rPr lang="en-IN" sz="2800" dirty="0">
                <a:latin typeface="Arial" panose="020B0604020202020204" pitchFamily="34" charset="0"/>
                <a:cs typeface="Arial" panose="020B0604020202020204" pitchFamily="34" charset="0"/>
              </a:rPr>
              <a:t> substrate. </a:t>
            </a:r>
          </a:p>
          <a:p>
            <a:pPr algn="just"/>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In this circuit the two branches of the interferometer are covered by metal electrodes which form a capacitive voltage divider.</a:t>
            </a:r>
          </a:p>
          <a:p>
            <a:pPr algn="just"/>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electric field generated by the high voltage source induces a voltage on these electrodes which causes a relative phase shift between the optical waves in each arm, resulting in an intensity modulation of the output beam.</a:t>
            </a:r>
          </a:p>
        </p:txBody>
      </p:sp>
      <p:sp>
        <p:nvSpPr>
          <p:cNvPr id="5" name="TextBox 4"/>
          <p:cNvSpPr txBox="1"/>
          <p:nvPr/>
        </p:nvSpPr>
        <p:spPr>
          <a:xfrm>
            <a:off x="2787162" y="0"/>
            <a:ext cx="5280035"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IO High Voltage Sensor</a:t>
            </a:r>
          </a:p>
        </p:txBody>
      </p:sp>
    </p:spTree>
    <p:extLst>
      <p:ext uri="{BB962C8B-B14F-4D97-AF65-F5344CB8AC3E}">
        <p14:creationId xmlns:p14="http://schemas.microsoft.com/office/powerpoint/2010/main" val="292467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992" y="646331"/>
            <a:ext cx="12107008" cy="6124754"/>
          </a:xfrm>
          <a:prstGeom prst="rect">
            <a:avLst/>
          </a:prstGeom>
        </p:spPr>
        <p:txBody>
          <a:bodyPr wrap="square">
            <a:spAutoFit/>
          </a:bodyPr>
          <a:lstStyle/>
          <a:p>
            <a:r>
              <a:rPr lang="en-IN" sz="2800" dirty="0">
                <a:latin typeface="Arial" panose="020B0604020202020204" pitchFamily="34" charset="0"/>
                <a:cs typeface="Arial" panose="020B0604020202020204" pitchFamily="34" charset="0"/>
              </a:rPr>
              <a:t>The voltage-in/optical power-out transfer function is given by</a:t>
            </a:r>
          </a:p>
          <a:p>
            <a:endParaRPr lang="en-IN" sz="2800" dirty="0">
              <a:latin typeface="Arial" panose="020B0604020202020204" pitchFamily="34" charset="0"/>
              <a:cs typeface="Arial" panose="020B0604020202020204" pitchFamily="34" charset="0"/>
            </a:endParaRPr>
          </a:p>
          <a:p>
            <a:endParaRPr lang="en-IN" sz="2800" dirty="0">
              <a:latin typeface="Arial" panose="020B0604020202020204" pitchFamily="34" charset="0"/>
              <a:cs typeface="Arial" panose="020B0604020202020204" pitchFamily="34" charset="0"/>
            </a:endParaRPr>
          </a:p>
          <a:p>
            <a:endParaRPr lang="en-IN" sz="2800" dirty="0">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where P</a:t>
            </a:r>
            <a:r>
              <a:rPr lang="en-IN" sz="2800" baseline="-25000" dirty="0">
                <a:latin typeface="Arial" panose="020B0604020202020204" pitchFamily="34" charset="0"/>
                <a:cs typeface="Arial" panose="020B0604020202020204" pitchFamily="34" charset="0"/>
              </a:rPr>
              <a:t>in</a:t>
            </a:r>
            <a:r>
              <a:rPr lang="en-IN" sz="2800" dirty="0">
                <a:latin typeface="Arial" panose="020B0604020202020204" pitchFamily="34" charset="0"/>
                <a:cs typeface="Arial" panose="020B0604020202020204" pitchFamily="34" charset="0"/>
              </a:rPr>
              <a:t> is the input power, </a:t>
            </a:r>
          </a:p>
          <a:p>
            <a:r>
              <a:rPr lang="en-IN" sz="2800" dirty="0">
                <a:latin typeface="Times New Roman" panose="02020603050405020304" pitchFamily="18" charset="0"/>
                <a:cs typeface="Times New Roman" panose="02020603050405020304" pitchFamily="18" charset="0"/>
              </a:rPr>
              <a:t>	  </a:t>
            </a:r>
            <a:r>
              <a:rPr lang="el-GR" sz="2800" dirty="0">
                <a:latin typeface="Times New Roman" panose="02020603050405020304" pitchFamily="18" charset="0"/>
                <a:cs typeface="Times New Roman" panose="02020603050405020304" pitchFamily="18" charset="0"/>
              </a:rPr>
              <a:t>ϕ</a:t>
            </a:r>
            <a:r>
              <a:rPr lang="en-IN" sz="2800" baseline="-25000" dirty="0">
                <a:latin typeface="Arial" panose="020B0604020202020204" pitchFamily="34" charset="0"/>
                <a:cs typeface="Arial" panose="020B0604020202020204" pitchFamily="34" charset="0"/>
              </a:rPr>
              <a:t>i</a:t>
            </a:r>
            <a:r>
              <a:rPr lang="en-IN" sz="2800" dirty="0">
                <a:latin typeface="Arial" panose="020B0604020202020204" pitchFamily="34" charset="0"/>
                <a:cs typeface="Arial" panose="020B0604020202020204" pitchFamily="34" charset="0"/>
              </a:rPr>
              <a:t> is the intrinsic or zero voltage phase difference.</a:t>
            </a:r>
          </a:p>
          <a:p>
            <a:r>
              <a:rPr lang="en-IN" sz="2800" dirty="0">
                <a:latin typeface="Arial" panose="020B0604020202020204" pitchFamily="34" charset="0"/>
                <a:cs typeface="Arial" panose="020B0604020202020204" pitchFamily="34" charset="0"/>
              </a:rPr>
              <a:t>	  V is the applied voltage </a:t>
            </a:r>
          </a:p>
          <a:p>
            <a:r>
              <a:rPr lang="en-IN" sz="2800" dirty="0">
                <a:latin typeface="Arial" panose="020B0604020202020204" pitchFamily="34" charset="0"/>
                <a:cs typeface="Arial" panose="020B0604020202020204" pitchFamily="34" charset="0"/>
              </a:rPr>
              <a:t>	  V</a:t>
            </a:r>
            <a:r>
              <a:rPr lang="en-IN" sz="2800" baseline="-25000" dirty="0">
                <a:latin typeface="Times New Roman" panose="02020603050405020304" pitchFamily="18" charset="0"/>
                <a:cs typeface="Times New Roman" panose="02020603050405020304" pitchFamily="18" charset="0"/>
              </a:rPr>
              <a:t>π</a:t>
            </a:r>
            <a:r>
              <a:rPr lang="en-IN" sz="2800" dirty="0">
                <a:latin typeface="Arial" panose="020B0604020202020204" pitchFamily="34" charset="0"/>
                <a:cs typeface="Arial" panose="020B0604020202020204" pitchFamily="34" charset="0"/>
              </a:rPr>
              <a:t> is the half-wave phase shift voltage.</a:t>
            </a:r>
          </a:p>
          <a:p>
            <a:endParaRPr lang="en-IN"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constants </a:t>
            </a:r>
            <a:r>
              <a:rPr lang="en-US" sz="2800" dirty="0">
                <a:latin typeface="Times New Roman" panose="02020603050405020304" pitchFamily="18" charset="0"/>
                <a:cs typeface="Times New Roman" panose="02020603050405020304" pitchFamily="18" charset="0"/>
              </a:rPr>
              <a:t>α</a:t>
            </a:r>
            <a:r>
              <a:rPr lang="en-US" sz="2800" dirty="0">
                <a:latin typeface="Arial" panose="020B0604020202020204" pitchFamily="34" charset="0"/>
                <a:cs typeface="Arial" panose="020B0604020202020204" pitchFamily="34" charset="0"/>
              </a:rPr>
              <a:t> and </a:t>
            </a:r>
            <a:r>
              <a:rPr lang="en-US" sz="2800" dirty="0">
                <a:latin typeface="Times New Roman" panose="02020603050405020304" pitchFamily="18" charset="0"/>
                <a:cs typeface="Times New Roman" panose="02020603050405020304" pitchFamily="18" charset="0"/>
              </a:rPr>
              <a:t>γ</a:t>
            </a:r>
            <a:r>
              <a:rPr lang="en-US" sz="2800" dirty="0">
                <a:latin typeface="Arial" panose="020B0604020202020204" pitchFamily="34" charset="0"/>
                <a:cs typeface="Arial" panose="020B0604020202020204" pitchFamily="34" charset="0"/>
              </a:rPr>
              <a:t> must be determined for a particular device. (For a perfect device </a:t>
            </a:r>
            <a:r>
              <a:rPr lang="en-US" sz="2800" dirty="0">
                <a:latin typeface="Times New Roman" panose="02020603050405020304" pitchFamily="18" charset="0"/>
                <a:cs typeface="Times New Roman" panose="02020603050405020304" pitchFamily="18" charset="0"/>
              </a:rPr>
              <a:t>α</a:t>
            </a:r>
            <a:r>
              <a:rPr lang="en-US" sz="2800" dirty="0">
                <a:latin typeface="Arial" panose="020B0604020202020204" pitchFamily="34" charset="0"/>
                <a:cs typeface="Arial" panose="020B0604020202020204" pitchFamily="34" charset="0"/>
              </a:rPr>
              <a:t> = </a:t>
            </a:r>
            <a:r>
              <a:rPr lang="en-US" sz="2800" dirty="0">
                <a:latin typeface="Times New Roman" panose="02020603050405020304" pitchFamily="18" charset="0"/>
                <a:cs typeface="Times New Roman" panose="02020603050405020304" pitchFamily="18" charset="0"/>
              </a:rPr>
              <a:t>γ</a:t>
            </a:r>
            <a:r>
              <a:rPr lang="en-US" sz="2800" dirty="0">
                <a:latin typeface="Arial" panose="020B0604020202020204" pitchFamily="34" charset="0"/>
                <a:cs typeface="Arial" panose="020B0604020202020204" pitchFamily="34" charset="0"/>
              </a:rPr>
              <a:t> = 1.0.)</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Once the calibration curve has been determined for a particular sensor, the voltage </a:t>
            </a:r>
            <a:r>
              <a:rPr lang="en-IN" sz="2800" dirty="0">
                <a:latin typeface="Arial" panose="020B0604020202020204" pitchFamily="34" charset="0"/>
                <a:cs typeface="Arial" panose="020B0604020202020204" pitchFamily="34" charset="0"/>
              </a:rPr>
              <a:t>can be accurately measured.</a:t>
            </a:r>
            <a:endParaRPr lang="en-IN" sz="4000" dirty="0">
              <a:latin typeface="Arial" panose="020B0604020202020204" pitchFamily="34" charset="0"/>
              <a:cs typeface="Arial" panose="020B0604020202020204" pitchFamily="34" charset="0"/>
            </a:endParaRPr>
          </a:p>
        </p:txBody>
      </p:sp>
      <p:graphicFrame>
        <p:nvGraphicFramePr>
          <p:cNvPr id="7" name="Object 6"/>
          <p:cNvGraphicFramePr>
            <a:graphicFrameLocks noChangeAspect="1"/>
          </p:cNvGraphicFramePr>
          <p:nvPr/>
        </p:nvGraphicFramePr>
        <p:xfrm>
          <a:off x="2787162" y="1149918"/>
          <a:ext cx="4368473" cy="1118498"/>
        </p:xfrm>
        <a:graphic>
          <a:graphicData uri="http://schemas.openxmlformats.org/presentationml/2006/ole">
            <mc:AlternateContent xmlns:mc="http://schemas.openxmlformats.org/markup-compatibility/2006">
              <mc:Choice xmlns:v="urn:schemas-microsoft-com:vml" Requires="v">
                <p:oleObj name="Equation" r:id="rId2" imgW="1968500" imgH="508000" progId="Equation.DSMT4">
                  <p:embed/>
                </p:oleObj>
              </mc:Choice>
              <mc:Fallback>
                <p:oleObj name="Equation" r:id="rId2" imgW="1968500" imgH="508000" progId="Equation.DSMT4">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162" y="1149918"/>
                        <a:ext cx="4368473" cy="1118498"/>
                      </a:xfrm>
                      <a:prstGeom prst="rect">
                        <a:avLst/>
                      </a:prstGeom>
                      <a:noFill/>
                    </p:spPr>
                  </p:pic>
                </p:oleObj>
              </mc:Fallback>
            </mc:AlternateContent>
          </a:graphicData>
        </a:graphic>
      </p:graphicFrame>
      <p:sp>
        <p:nvSpPr>
          <p:cNvPr id="8" name="TextBox 7"/>
          <p:cNvSpPr txBox="1"/>
          <p:nvPr/>
        </p:nvSpPr>
        <p:spPr>
          <a:xfrm>
            <a:off x="2787162" y="0"/>
            <a:ext cx="5280035"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IO High Voltage Sensor</a:t>
            </a:r>
          </a:p>
        </p:txBody>
      </p:sp>
    </p:spTree>
    <p:extLst>
      <p:ext uri="{BB962C8B-B14F-4D97-AF65-F5344CB8AC3E}">
        <p14:creationId xmlns:p14="http://schemas.microsoft.com/office/powerpoint/2010/main" val="124821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675" y="663503"/>
            <a:ext cx="11895994" cy="5878532"/>
          </a:xfrm>
          <a:prstGeom prst="rect">
            <a:avLst/>
          </a:prstGeom>
        </p:spPr>
        <p:txBody>
          <a:bodyPr wrap="square">
            <a:spAutoFit/>
          </a:bodyPr>
          <a:lstStyle/>
          <a:p>
            <a:r>
              <a:rPr lang="en-IN" sz="3600" b="1" dirty="0">
                <a:solidFill>
                  <a:srgbClr val="0000FF"/>
                </a:solidFill>
                <a:latin typeface="Arial" panose="020B0604020202020204" pitchFamily="34" charset="0"/>
                <a:cs typeface="Arial" panose="020B0604020202020204" pitchFamily="34" charset="0"/>
              </a:rPr>
              <a:t>Advantages: </a:t>
            </a: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Since this sensor operates on the principle of an induced voltage it is not necessary to make electrical contact to the high voltage source, and input to, and output from the sensor can be via optical fiber. </a:t>
            </a:r>
          </a:p>
          <a:p>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Thus good high voltage isolation can be maintained. The immunity to electrical noise provided by an optical fiber link is also a particularly important advantage when operating in a high voltage environment.</a:t>
            </a:r>
          </a:p>
          <a:p>
            <a:pPr algn="just"/>
            <a:endParaRPr lang="en-IN" sz="2800" dirty="0">
              <a:latin typeface="Arial" panose="020B0604020202020204" pitchFamily="34" charset="0"/>
              <a:cs typeface="Arial" panose="020B0604020202020204" pitchFamily="34" charset="0"/>
            </a:endParaRPr>
          </a:p>
          <a:p>
            <a:pPr algn="just"/>
            <a:r>
              <a:rPr lang="en-IN" sz="3200" b="1" dirty="0">
                <a:solidFill>
                  <a:srgbClr val="0000FF"/>
                </a:solidFill>
                <a:latin typeface="Arial" panose="020B0604020202020204" pitchFamily="34" charset="0"/>
                <a:cs typeface="Arial" panose="020B0604020202020204" pitchFamily="34" charset="0"/>
              </a:rPr>
              <a:t>Applications:</a:t>
            </a:r>
          </a:p>
          <a:p>
            <a:pPr marL="457200" indent="-457200">
              <a:buFont typeface="Arial" panose="020B0604020202020204" pitchFamily="34" charset="0"/>
              <a:buChar char="•"/>
            </a:pPr>
            <a:r>
              <a:rPr lang="en-IN" sz="2800" dirty="0">
                <a:latin typeface="Arial" panose="020B0604020202020204" pitchFamily="34" charset="0"/>
                <a:cs typeface="Arial" panose="020B0604020202020204" pitchFamily="34" charset="0"/>
              </a:rPr>
              <a:t>This integrated optical high voltage sensor could be used, for example, for monitoring line voltages in SF6-gas insulated bus ducts such as are used in power plants and switching stations.</a:t>
            </a:r>
          </a:p>
        </p:txBody>
      </p:sp>
      <p:sp>
        <p:nvSpPr>
          <p:cNvPr id="5" name="TextBox 4"/>
          <p:cNvSpPr txBox="1"/>
          <p:nvPr/>
        </p:nvSpPr>
        <p:spPr>
          <a:xfrm>
            <a:off x="2787162" y="0"/>
            <a:ext cx="5280035"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IO High Voltage Sensor</a:t>
            </a:r>
          </a:p>
        </p:txBody>
      </p:sp>
    </p:spTree>
    <p:extLst>
      <p:ext uri="{BB962C8B-B14F-4D97-AF65-F5344CB8AC3E}">
        <p14:creationId xmlns:p14="http://schemas.microsoft.com/office/powerpoint/2010/main" val="43918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66293" y="2540977"/>
            <a:ext cx="5519460" cy="769441"/>
          </a:xfrm>
          <a:prstGeom prst="rect">
            <a:avLst/>
          </a:prstGeom>
          <a:noFill/>
        </p:spPr>
        <p:txBody>
          <a:bodyPr wrap="none" rtlCol="0">
            <a:spAutoFit/>
          </a:bodyPr>
          <a:lstStyle/>
          <a:p>
            <a:r>
              <a:rPr lang="en-IN" sz="4400" b="1" dirty="0">
                <a:solidFill>
                  <a:srgbClr val="C00000"/>
                </a:solidFill>
                <a:latin typeface="Arial" panose="020B0604020202020204" pitchFamily="34" charset="0"/>
                <a:cs typeface="Arial" panose="020B0604020202020204" pitchFamily="34" charset="0"/>
              </a:rPr>
              <a:t>IO Chemical Sensor</a:t>
            </a:r>
          </a:p>
        </p:txBody>
      </p:sp>
    </p:spTree>
    <p:extLst>
      <p:ext uri="{BB962C8B-B14F-4D97-AF65-F5344CB8AC3E}">
        <p14:creationId xmlns:p14="http://schemas.microsoft.com/office/powerpoint/2010/main" val="271187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716" y="646331"/>
            <a:ext cx="11983916" cy="6093976"/>
          </a:xfrm>
          <a:prstGeom prst="rect">
            <a:avLst/>
          </a:prstGeom>
        </p:spPr>
        <p:txBody>
          <a:bodyPr wrap="square">
            <a:spAutoFit/>
          </a:bodyPr>
          <a:lstStyle/>
          <a:p>
            <a:pPr algn="just"/>
            <a:r>
              <a:rPr lang="en-US" sz="3000" b="1" u="sng" dirty="0">
                <a:solidFill>
                  <a:srgbClr val="0000FF"/>
                </a:solidFill>
                <a:latin typeface="Arial" panose="020B0604020202020204" pitchFamily="34" charset="0"/>
                <a:cs typeface="Arial" panose="020B0604020202020204" pitchFamily="34" charset="0"/>
              </a:rPr>
              <a:t>Intro:</a:t>
            </a:r>
            <a:r>
              <a:rPr lang="en-US" sz="3000" dirty="0">
                <a:solidFill>
                  <a:srgbClr val="0000FF"/>
                </a:solidFill>
                <a:latin typeface="Arial" panose="020B0604020202020204" pitchFamily="34" charset="0"/>
                <a:cs typeface="Arial" panose="020B0604020202020204" pitchFamily="34" charset="0"/>
              </a:rPr>
              <a:t> </a:t>
            </a:r>
            <a:r>
              <a:rPr lang="en-US" sz="3000" dirty="0">
                <a:solidFill>
                  <a:srgbClr val="131313"/>
                </a:solidFill>
                <a:latin typeface="Arial" panose="020B0604020202020204" pitchFamily="34" charset="0"/>
                <a:cs typeface="Arial" panose="020B0604020202020204" pitchFamily="34" charset="0"/>
              </a:rPr>
              <a:t>Integrated optic devices can be used to sense the presence and the concentration </a:t>
            </a:r>
            <a:r>
              <a:rPr lang="en-IN" sz="3000" dirty="0">
                <a:solidFill>
                  <a:srgbClr val="131313"/>
                </a:solidFill>
                <a:latin typeface="Arial" panose="020B0604020202020204" pitchFamily="34" charset="0"/>
                <a:cs typeface="Arial" panose="020B0604020202020204" pitchFamily="34" charset="0"/>
              </a:rPr>
              <a:t>of various chemical elements.</a:t>
            </a:r>
          </a:p>
          <a:p>
            <a:pPr algn="just"/>
            <a:endParaRPr lang="en-IN" sz="3000" dirty="0">
              <a:solidFill>
                <a:srgbClr val="131313"/>
              </a:solidFill>
              <a:latin typeface="Arial" panose="020B0604020202020204" pitchFamily="34" charset="0"/>
              <a:cs typeface="Arial" panose="020B0604020202020204" pitchFamily="34" charset="0"/>
            </a:endParaRPr>
          </a:p>
          <a:p>
            <a:pPr algn="just"/>
            <a:r>
              <a:rPr lang="en-US" sz="3000" b="1" u="sng" dirty="0">
                <a:solidFill>
                  <a:srgbClr val="0000FF"/>
                </a:solidFill>
                <a:latin typeface="Arial" panose="020B0604020202020204" pitchFamily="34" charset="0"/>
                <a:cs typeface="Arial" panose="020B0604020202020204" pitchFamily="34" charset="0"/>
              </a:rPr>
              <a:t>How?</a:t>
            </a:r>
            <a:r>
              <a:rPr lang="en-US" sz="3000" dirty="0">
                <a:solidFill>
                  <a:srgbClr val="0000FF"/>
                </a:solidFill>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These sensors generally function by measuring the change in some optical property of the material in a waveguide that is produced by the presence of the chemical to be sensed.</a:t>
            </a:r>
          </a:p>
          <a:p>
            <a:pPr algn="just"/>
            <a:endParaRPr lang="en-US" sz="3000" dirty="0">
              <a:latin typeface="Arial" panose="020B0604020202020204" pitchFamily="34" charset="0"/>
              <a:cs typeface="Arial" panose="020B0604020202020204" pitchFamily="34" charset="0"/>
            </a:endParaRPr>
          </a:p>
          <a:p>
            <a:pPr algn="just"/>
            <a:r>
              <a:rPr lang="en-IN" sz="3000" b="1" u="sng" dirty="0">
                <a:solidFill>
                  <a:srgbClr val="0000FF"/>
                </a:solidFill>
                <a:latin typeface="Arial" panose="020B0604020202020204" pitchFamily="34" charset="0"/>
                <a:cs typeface="Arial" panose="020B0604020202020204" pitchFamily="34" charset="0"/>
              </a:rPr>
              <a:t>Tools required:</a:t>
            </a:r>
            <a:r>
              <a:rPr lang="en-IN" sz="3000" dirty="0">
                <a:latin typeface="Arial" panose="020B0604020202020204" pitchFamily="34" charset="0"/>
                <a:cs typeface="Arial" panose="020B0604020202020204" pitchFamily="34" charset="0"/>
              </a:rPr>
              <a:t> Both absorption spectrophotometry </a:t>
            </a:r>
            <a:r>
              <a:rPr lang="en-US" sz="3000" dirty="0">
                <a:latin typeface="Arial" panose="020B0604020202020204" pitchFamily="34" charset="0"/>
                <a:cs typeface="Arial" panose="020B0604020202020204" pitchFamily="34" charset="0"/>
              </a:rPr>
              <a:t>and attenuated total reflection spectrometry can be used, as well as fluorescence </a:t>
            </a:r>
            <a:r>
              <a:rPr lang="en-IN" sz="3000" dirty="0">
                <a:latin typeface="Arial" panose="020B0604020202020204" pitchFamily="34" charset="0"/>
                <a:cs typeface="Arial" panose="020B0604020202020204" pitchFamily="34" charset="0"/>
              </a:rPr>
              <a:t>spectrometry.</a:t>
            </a:r>
          </a:p>
          <a:p>
            <a:pPr algn="just"/>
            <a:endParaRPr lang="en-IN" sz="3000" dirty="0">
              <a:latin typeface="Arial" panose="020B0604020202020204" pitchFamily="34" charset="0"/>
              <a:cs typeface="Arial" panose="020B0604020202020204" pitchFamily="34" charset="0"/>
            </a:endParaRPr>
          </a:p>
          <a:p>
            <a:pPr algn="just"/>
            <a:r>
              <a:rPr lang="en-US" sz="3000" b="1" u="sng" dirty="0">
                <a:solidFill>
                  <a:srgbClr val="0000FF"/>
                </a:solidFill>
                <a:latin typeface="Arial" panose="020B0604020202020204" pitchFamily="34" charset="0"/>
                <a:cs typeface="Arial" panose="020B0604020202020204" pitchFamily="34" charset="0"/>
              </a:rPr>
              <a:t>Waveguide Type:</a:t>
            </a:r>
            <a:r>
              <a:rPr lang="en-US" sz="3000" b="1" dirty="0">
                <a:latin typeface="Arial" panose="020B0604020202020204" pitchFamily="34" charset="0"/>
                <a:cs typeface="Arial" panose="020B0604020202020204" pitchFamily="34" charset="0"/>
              </a:rPr>
              <a:t> </a:t>
            </a:r>
            <a:r>
              <a:rPr lang="en-US" sz="3000" dirty="0">
                <a:latin typeface="Arial" panose="020B0604020202020204" pitchFamily="34" charset="0"/>
                <a:cs typeface="Arial" panose="020B0604020202020204" pitchFamily="34" charset="0"/>
              </a:rPr>
              <a:t>The waveguide may be either an optical fiber or a multilayer guide in </a:t>
            </a:r>
            <a:r>
              <a:rPr lang="en-IN" sz="3000" dirty="0">
                <a:latin typeface="Arial" panose="020B0604020202020204" pitchFamily="34" charset="0"/>
                <a:cs typeface="Arial" panose="020B0604020202020204" pitchFamily="34" charset="0"/>
              </a:rPr>
              <a:t>an OIC.</a:t>
            </a:r>
          </a:p>
        </p:txBody>
      </p:sp>
      <p:sp>
        <p:nvSpPr>
          <p:cNvPr id="5" name="TextBox 4"/>
          <p:cNvSpPr txBox="1"/>
          <p:nvPr/>
        </p:nvSpPr>
        <p:spPr>
          <a:xfrm>
            <a:off x="2954215" y="0"/>
            <a:ext cx="4544834"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IO Chemical Sensor</a:t>
            </a:r>
          </a:p>
        </p:txBody>
      </p:sp>
    </p:spTree>
    <p:extLst>
      <p:ext uri="{BB962C8B-B14F-4D97-AF65-F5344CB8AC3E}">
        <p14:creationId xmlns:p14="http://schemas.microsoft.com/office/powerpoint/2010/main" val="290413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122" y="646331"/>
            <a:ext cx="11740663" cy="5293757"/>
          </a:xfrm>
          <a:prstGeom prst="rect">
            <a:avLst/>
          </a:prstGeom>
        </p:spPr>
        <p:txBody>
          <a:bodyPr wrap="square">
            <a:spAutoFit/>
          </a:bodyPr>
          <a:lstStyle/>
          <a:p>
            <a:pPr marL="457200" indent="-457200" algn="just">
              <a:buFont typeface="Arial" panose="020B0604020202020204" pitchFamily="34" charset="0"/>
              <a:buChar char="•"/>
            </a:pPr>
            <a:r>
              <a:rPr lang="en-US" sz="2600" dirty="0">
                <a:solidFill>
                  <a:srgbClr val="131313"/>
                </a:solidFill>
                <a:latin typeface="Arial" panose="020B0604020202020204" pitchFamily="34" charset="0"/>
                <a:cs typeface="Arial" panose="020B0604020202020204" pitchFamily="34" charset="0"/>
              </a:rPr>
              <a:t>An example of this type of sensor is the thin-film polyvinyl chloride (PVC) </a:t>
            </a:r>
            <a:r>
              <a:rPr lang="en-IN" sz="2600" dirty="0">
                <a:solidFill>
                  <a:srgbClr val="131313"/>
                </a:solidFill>
                <a:latin typeface="Arial" panose="020B0604020202020204" pitchFamily="34" charset="0"/>
                <a:cs typeface="Arial" panose="020B0604020202020204" pitchFamily="34" charset="0"/>
              </a:rPr>
              <a:t>co-polymer sensor</a:t>
            </a:r>
          </a:p>
          <a:p>
            <a:pPr marL="457200"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When doped with (HDOPP-Ca), a </a:t>
            </a:r>
            <a:r>
              <a:rPr lang="en-IN" sz="2600" dirty="0">
                <a:latin typeface="Arial" panose="020B0604020202020204" pitchFamily="34" charset="0"/>
                <a:cs typeface="Arial" panose="020B0604020202020204" pitchFamily="34" charset="0"/>
              </a:rPr>
              <a:t>neutral ionophore for calcium, dioctyl phthalate (DOP), and the chromoionophore </a:t>
            </a:r>
            <a:r>
              <a:rPr lang="en-US" sz="2600" dirty="0">
                <a:latin typeface="Arial" panose="020B0604020202020204" pitchFamily="34" charset="0"/>
                <a:cs typeface="Arial" panose="020B0604020202020204" pitchFamily="34" charset="0"/>
              </a:rPr>
              <a:t>(ETH5294) the PVC waveguide showed enough chemical reaction to the Ca</a:t>
            </a:r>
            <a:r>
              <a:rPr lang="en-US" sz="2600" baseline="30000" dirty="0">
                <a:latin typeface="Arial" panose="020B0604020202020204" pitchFamily="34" charset="0"/>
                <a:cs typeface="Arial" panose="020B0604020202020204" pitchFamily="34" charset="0"/>
              </a:rPr>
              <a:t>2+ </a:t>
            </a:r>
            <a:r>
              <a:rPr lang="en-US" sz="2600" dirty="0">
                <a:latin typeface="Arial" panose="020B0604020202020204" pitchFamily="34" charset="0"/>
                <a:cs typeface="Arial" panose="020B0604020202020204" pitchFamily="34" charset="0"/>
              </a:rPr>
              <a:t>ion to measure its concentration when the waveguide was brought in contact with a </a:t>
            </a:r>
            <a:r>
              <a:rPr lang="en-IN" sz="2600" dirty="0">
                <a:latin typeface="Arial" panose="020B0604020202020204" pitchFamily="34" charset="0"/>
                <a:cs typeface="Arial" panose="020B0604020202020204" pitchFamily="34" charset="0"/>
              </a:rPr>
              <a:t>solution of CaCl</a:t>
            </a:r>
            <a:r>
              <a:rPr lang="en-IN" sz="2600" baseline="-25000" dirty="0">
                <a:latin typeface="Arial" panose="020B0604020202020204" pitchFamily="34" charset="0"/>
                <a:cs typeface="Arial" panose="020B0604020202020204" pitchFamily="34" charset="0"/>
              </a:rPr>
              <a:t>2</a:t>
            </a:r>
            <a:r>
              <a:rPr lang="en-IN" sz="2600" dirty="0">
                <a:latin typeface="Arial" panose="020B0604020202020204" pitchFamily="34" charset="0"/>
                <a:cs typeface="Arial" panose="020B0604020202020204" pitchFamily="34" charset="0"/>
              </a:rPr>
              <a:t>.</a:t>
            </a:r>
          </a:p>
          <a:p>
            <a:pPr marL="457200" indent="-457200" algn="just">
              <a:buFont typeface="Arial" panose="020B0604020202020204" pitchFamily="34" charset="0"/>
              <a:buChar char="•"/>
            </a:pPr>
            <a:r>
              <a:rPr lang="en-US" sz="2600" dirty="0">
                <a:latin typeface="Arial" panose="020B0604020202020204" pitchFamily="34" charset="0"/>
                <a:cs typeface="Arial" panose="020B0604020202020204" pitchFamily="34" charset="0"/>
              </a:rPr>
              <a:t>The absorption characteristics of the doped PVC waveguide in the range from 500 to 700 nm are changed by the presence of Ca</a:t>
            </a:r>
            <a:r>
              <a:rPr lang="en-US" sz="2600" baseline="30000" dirty="0">
                <a:latin typeface="Arial" panose="020B0604020202020204" pitchFamily="34" charset="0"/>
                <a:cs typeface="Arial" panose="020B0604020202020204" pitchFamily="34" charset="0"/>
              </a:rPr>
              <a:t>2+</a:t>
            </a:r>
            <a:r>
              <a:rPr lang="en-US" sz="2600" dirty="0">
                <a:latin typeface="Arial" panose="020B0604020202020204" pitchFamily="34" charset="0"/>
                <a:cs typeface="Arial" panose="020B0604020202020204" pitchFamily="34" charset="0"/>
              </a:rPr>
              <a:t>, causing a reduction in absorption and a shift of the peak to shorter wavelength.</a:t>
            </a:r>
          </a:p>
          <a:p>
            <a:pPr marL="457200" indent="-457200" algn="just">
              <a:buFont typeface="Arial" panose="020B0604020202020204" pitchFamily="34" charset="0"/>
              <a:buChar char="•"/>
            </a:pPr>
            <a:r>
              <a:rPr lang="en-IN" sz="2600" dirty="0">
                <a:latin typeface="Arial" panose="020B0604020202020204" pitchFamily="34" charset="0"/>
                <a:cs typeface="Arial" panose="020B0604020202020204" pitchFamily="34" charset="0"/>
              </a:rPr>
              <a:t>These changes </a:t>
            </a:r>
            <a:r>
              <a:rPr lang="en-US" sz="2600" dirty="0">
                <a:latin typeface="Arial" panose="020B0604020202020204" pitchFamily="34" charset="0"/>
                <a:cs typeface="Arial" panose="020B0604020202020204" pitchFamily="34" charset="0"/>
              </a:rPr>
              <a:t>can be calibrated with respect to calcium concentration. The use of different dopants can be expected to make the waveguide sensitive to the ions of other elements.</a:t>
            </a:r>
            <a:endParaRPr lang="en-IN" sz="2600" dirty="0">
              <a:latin typeface="Arial" panose="020B0604020202020204" pitchFamily="34" charset="0"/>
              <a:cs typeface="Arial" panose="020B0604020202020204" pitchFamily="34" charset="0"/>
            </a:endParaRPr>
          </a:p>
        </p:txBody>
      </p:sp>
      <p:sp>
        <p:nvSpPr>
          <p:cNvPr id="5" name="TextBox 4"/>
          <p:cNvSpPr txBox="1"/>
          <p:nvPr/>
        </p:nvSpPr>
        <p:spPr>
          <a:xfrm>
            <a:off x="3174022" y="0"/>
            <a:ext cx="4544834"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IO Chemical Sensor</a:t>
            </a:r>
          </a:p>
        </p:txBody>
      </p:sp>
    </p:spTree>
    <p:extLst>
      <p:ext uri="{BB962C8B-B14F-4D97-AF65-F5344CB8AC3E}">
        <p14:creationId xmlns:p14="http://schemas.microsoft.com/office/powerpoint/2010/main" val="183449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63423" y="2272348"/>
            <a:ext cx="8884355" cy="1323439"/>
          </a:xfrm>
          <a:prstGeom prst="rect">
            <a:avLst/>
          </a:prstGeom>
        </p:spPr>
        <p:txBody>
          <a:bodyPr wrap="none">
            <a:spAutoFit/>
          </a:bodyPr>
          <a:lstStyle/>
          <a:p>
            <a:r>
              <a:rPr lang="en-IN" sz="4000" b="1" dirty="0">
                <a:solidFill>
                  <a:srgbClr val="C00000"/>
                </a:solidFill>
                <a:latin typeface="Arial" panose="020B0604020202020204" pitchFamily="34" charset="0"/>
                <a:cs typeface="Arial" panose="020B0604020202020204" pitchFamily="34" charset="0"/>
              </a:rPr>
              <a:t>Monolithic Wavelength-Multiplexed </a:t>
            </a:r>
          </a:p>
          <a:p>
            <a:pPr algn="ctr"/>
            <a:r>
              <a:rPr lang="en-IN" sz="4000" b="1" dirty="0">
                <a:solidFill>
                  <a:srgbClr val="C00000"/>
                </a:solidFill>
                <a:latin typeface="Arial" panose="020B0604020202020204" pitchFamily="34" charset="0"/>
                <a:cs typeface="Arial" panose="020B0604020202020204" pitchFamily="34" charset="0"/>
              </a:rPr>
              <a:t>Optical Source</a:t>
            </a:r>
          </a:p>
        </p:txBody>
      </p:sp>
    </p:spTree>
    <p:extLst>
      <p:ext uri="{BB962C8B-B14F-4D97-AF65-F5344CB8AC3E}">
        <p14:creationId xmlns:p14="http://schemas.microsoft.com/office/powerpoint/2010/main" val="145484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692" y="1112281"/>
            <a:ext cx="11657322" cy="2677656"/>
          </a:xfrm>
          <a:prstGeom prst="rect">
            <a:avLst/>
          </a:prstGeom>
        </p:spPr>
        <p:txBody>
          <a:bodyPr wrap="square">
            <a:spAutoFit/>
          </a:bodyPr>
          <a:lstStyle/>
          <a:p>
            <a:pPr algn="just"/>
            <a:r>
              <a:rPr lang="en-IN" sz="2800" b="1" dirty="0">
                <a:solidFill>
                  <a:srgbClr val="0000FF"/>
                </a:solidFill>
                <a:latin typeface="Arial" panose="020B0604020202020204" pitchFamily="34" charset="0"/>
                <a:cs typeface="Arial" panose="020B0604020202020204" pitchFamily="34" charset="0"/>
              </a:rPr>
              <a:t>Introduction: </a:t>
            </a:r>
            <a:r>
              <a:rPr lang="en-IN" sz="2800" dirty="0">
                <a:latin typeface="Arial" panose="020B0604020202020204" pitchFamily="34" charset="0"/>
                <a:cs typeface="Arial" panose="020B0604020202020204" pitchFamily="34" charset="0"/>
              </a:rPr>
              <a:t>In an optical-frequency-multiplexed transmitter, a number of DFB lasers, operating at different wavelengths, are coupled into a single fiber transmission line. </a:t>
            </a:r>
          </a:p>
          <a:p>
            <a:pPr algn="just"/>
            <a:endParaRPr lang="en-IN" sz="2800" dirty="0">
              <a:latin typeface="Arial" panose="020B0604020202020204" pitchFamily="34" charset="0"/>
              <a:cs typeface="Arial" panose="020B0604020202020204" pitchFamily="34" charset="0"/>
            </a:endParaRPr>
          </a:p>
          <a:p>
            <a:pPr algn="just"/>
            <a:r>
              <a:rPr lang="en-IN" sz="2800" dirty="0">
                <a:latin typeface="Arial" panose="020B0604020202020204" pitchFamily="34" charset="0"/>
                <a:cs typeface="Arial" panose="020B0604020202020204" pitchFamily="34" charset="0"/>
              </a:rPr>
              <a:t>An OIC of this type has been fabricated by Alki et al. using GaAlAs monolithic technology.</a:t>
            </a:r>
          </a:p>
        </p:txBody>
      </p:sp>
      <p:sp>
        <p:nvSpPr>
          <p:cNvPr id="3" name="Rectangle 2"/>
          <p:cNvSpPr/>
          <p:nvPr/>
        </p:nvSpPr>
        <p:spPr>
          <a:xfrm>
            <a:off x="1219412" y="238500"/>
            <a:ext cx="9526385" cy="553998"/>
          </a:xfrm>
          <a:prstGeom prst="rect">
            <a:avLst/>
          </a:prstGeom>
        </p:spPr>
        <p:txBody>
          <a:bodyPr wrap="square">
            <a:spAutoFit/>
          </a:bodyPr>
          <a:lstStyle/>
          <a:p>
            <a:r>
              <a:rPr lang="en-IN" sz="3000" b="1" dirty="0">
                <a:solidFill>
                  <a:srgbClr val="C00000"/>
                </a:solidFill>
                <a:latin typeface="Arial" panose="020B0604020202020204" pitchFamily="34" charset="0"/>
                <a:cs typeface="Arial" panose="020B0604020202020204" pitchFamily="34" charset="0"/>
              </a:rPr>
              <a:t>Monolithic Wavelength-Multiplexed Optical Source</a:t>
            </a:r>
          </a:p>
        </p:txBody>
      </p:sp>
    </p:spTree>
    <p:extLst>
      <p:ext uri="{BB962C8B-B14F-4D97-AF65-F5344CB8AC3E}">
        <p14:creationId xmlns:p14="http://schemas.microsoft.com/office/powerpoint/2010/main" val="385958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01862"/>
          </a:xfrm>
          <a:prstGeom prst="rect">
            <a:avLst/>
          </a:prstGeom>
        </p:spPr>
        <p:txBody>
          <a:bodyPr wrap="square">
            <a:spAutoFit/>
          </a:bodyPr>
          <a:lstStyle/>
          <a:p>
            <a:pPr algn="just"/>
            <a:r>
              <a:rPr lang="en-IN" sz="2800" b="1" dirty="0">
                <a:solidFill>
                  <a:srgbClr val="0000FF"/>
                </a:solidFill>
                <a:latin typeface="Arial" panose="020B0604020202020204" pitchFamily="34" charset="0"/>
                <a:cs typeface="Arial" panose="020B0604020202020204" pitchFamily="34" charset="0"/>
              </a:rPr>
              <a:t>Construction: </a:t>
            </a: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Six DFB lasers, operating at wavelengths separated by 2 nm , were fabricated on a 5 mm square GaAs substrate by a two-step LPE growth process. The lasers had a separate confinement Heterostructure (SCH).</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Third-order gratings were made on the surface by chemical etching, by using a mask made by holographic lithography. The lasers were coupled to undoped Ga</a:t>
            </a:r>
            <a:r>
              <a:rPr lang="en-IN" sz="2400" baseline="-25000" dirty="0">
                <a:latin typeface="Arial" panose="020B0604020202020204" pitchFamily="34" charset="0"/>
                <a:cs typeface="Arial" panose="020B0604020202020204" pitchFamily="34" charset="0"/>
              </a:rPr>
              <a:t>0.9</a:t>
            </a:r>
            <a:r>
              <a:rPr lang="en-IN" sz="2400" dirty="0">
                <a:latin typeface="Arial" panose="020B0604020202020204" pitchFamily="34" charset="0"/>
                <a:cs typeface="Arial" panose="020B0604020202020204" pitchFamily="34" charset="0"/>
              </a:rPr>
              <a:t>Al</a:t>
            </a:r>
            <a:r>
              <a:rPr lang="en-IN" sz="2400" baseline="-25000" dirty="0">
                <a:latin typeface="Arial" panose="020B0604020202020204" pitchFamily="34" charset="0"/>
                <a:cs typeface="Arial" panose="020B0604020202020204" pitchFamily="34" charset="0"/>
              </a:rPr>
              <a:t>0.1</a:t>
            </a:r>
            <a:r>
              <a:rPr lang="en-IN" sz="2400" dirty="0">
                <a:latin typeface="Arial" panose="020B0604020202020204" pitchFamily="34" charset="0"/>
                <a:cs typeface="Arial" panose="020B0604020202020204" pitchFamily="34" charset="0"/>
              </a:rPr>
              <a:t>Aswaveguides by direct transmission.</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lateral dimensions of the lasers and waveguides were denned by mesa etching down to the GaAs substrate to produce stripes that were 20 μm wide and 3 μm thick.</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separation of the lasers was 300 μm, and the waveguides were curved through bends of minimum radius equal to 4 mm, in order to bring them together in a confluent coupler</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output of the coupler was obtained via a single waveguide that was butt coupled to an optical fiber.</a:t>
            </a:r>
          </a:p>
        </p:txBody>
      </p:sp>
    </p:spTree>
    <p:extLst>
      <p:ext uri="{BB962C8B-B14F-4D97-AF65-F5344CB8AC3E}">
        <p14:creationId xmlns:p14="http://schemas.microsoft.com/office/powerpoint/2010/main" val="245129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79538" y="690522"/>
            <a:ext cx="9609808" cy="5311267"/>
          </a:xfrm>
          <a:prstGeom prst="rect">
            <a:avLst/>
          </a:prstGeom>
        </p:spPr>
      </p:pic>
      <p:sp>
        <p:nvSpPr>
          <p:cNvPr id="5" name="Rectangle 4"/>
          <p:cNvSpPr/>
          <p:nvPr/>
        </p:nvSpPr>
        <p:spPr>
          <a:xfrm>
            <a:off x="3015121" y="6279859"/>
            <a:ext cx="7578970" cy="369332"/>
          </a:xfrm>
          <a:prstGeom prst="rect">
            <a:avLst/>
          </a:prstGeom>
        </p:spPr>
        <p:txBody>
          <a:bodyPr wrap="square">
            <a:spAutoFit/>
          </a:bodyPr>
          <a:lstStyle/>
          <a:p>
            <a:r>
              <a:rPr lang="en-US" b="1" dirty="0">
                <a:solidFill>
                  <a:srgbClr val="0000FF"/>
                </a:solidFill>
                <a:latin typeface="Arial" panose="020B0604020202020204" pitchFamily="34" charset="0"/>
                <a:cs typeface="Arial" panose="020B0604020202020204" pitchFamily="34" charset="0"/>
              </a:rPr>
              <a:t>DFB laser coupled to a GaAlAs waveguide by direct transmission</a:t>
            </a:r>
            <a:endParaRPr lang="en-IN" b="1" dirty="0">
              <a:solidFill>
                <a:srgbClr val="0000FF"/>
              </a:solidFill>
              <a:latin typeface="Arial" panose="020B0604020202020204" pitchFamily="34" charset="0"/>
              <a:cs typeface="Arial" panose="020B0604020202020204" pitchFamily="34" charset="0"/>
            </a:endParaRPr>
          </a:p>
        </p:txBody>
      </p:sp>
      <p:sp>
        <p:nvSpPr>
          <p:cNvPr id="6" name="Rectangle 5"/>
          <p:cNvSpPr/>
          <p:nvPr/>
        </p:nvSpPr>
        <p:spPr>
          <a:xfrm>
            <a:off x="1244350" y="80558"/>
            <a:ext cx="9526385" cy="553998"/>
          </a:xfrm>
          <a:prstGeom prst="rect">
            <a:avLst/>
          </a:prstGeom>
        </p:spPr>
        <p:txBody>
          <a:bodyPr wrap="square">
            <a:spAutoFit/>
          </a:bodyPr>
          <a:lstStyle/>
          <a:p>
            <a:r>
              <a:rPr lang="en-IN" sz="3000" b="1" dirty="0">
                <a:solidFill>
                  <a:srgbClr val="C00000"/>
                </a:solidFill>
                <a:latin typeface="Arial" panose="020B0604020202020204" pitchFamily="34" charset="0"/>
                <a:cs typeface="Arial" panose="020B0604020202020204" pitchFamily="34" charset="0"/>
              </a:rPr>
              <a:t>Monolithic Wavelength-Multiplexed Optical Source</a:t>
            </a:r>
          </a:p>
        </p:txBody>
      </p:sp>
    </p:spTree>
    <p:extLst>
      <p:ext uri="{BB962C8B-B14F-4D97-AF65-F5344CB8AC3E}">
        <p14:creationId xmlns:p14="http://schemas.microsoft.com/office/powerpoint/2010/main" val="1490803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14701" y="149469"/>
            <a:ext cx="4984057" cy="584775"/>
          </a:xfrm>
          <a:prstGeom prst="rect">
            <a:avLst/>
          </a:prstGeom>
          <a:noFill/>
        </p:spPr>
        <p:txBody>
          <a:bodyPr wrap="none" rtlCol="0">
            <a:spAutoFit/>
          </a:bodyPr>
          <a:lstStyle/>
          <a:p>
            <a:r>
              <a:rPr lang="en-IN" sz="3200" b="1" dirty="0">
                <a:solidFill>
                  <a:srgbClr val="C00000"/>
                </a:solidFill>
                <a:latin typeface="Arial" panose="020B0604020202020204" pitchFamily="34" charset="0"/>
                <a:cs typeface="Arial" panose="020B0604020202020204" pitchFamily="34" charset="0"/>
              </a:rPr>
              <a:t>OIC Temperature Sensor</a:t>
            </a:r>
          </a:p>
        </p:txBody>
      </p:sp>
      <p:sp>
        <p:nvSpPr>
          <p:cNvPr id="5" name="Rectangle 4"/>
          <p:cNvSpPr/>
          <p:nvPr/>
        </p:nvSpPr>
        <p:spPr>
          <a:xfrm>
            <a:off x="320329" y="1037137"/>
            <a:ext cx="11681172" cy="2862322"/>
          </a:xfrm>
          <a:prstGeom prst="rect">
            <a:avLst/>
          </a:prstGeom>
        </p:spPr>
        <p:txBody>
          <a:bodyPr wrap="square">
            <a:spAutoFit/>
          </a:bodyPr>
          <a:lstStyle/>
          <a:p>
            <a:pPr marL="342900" indent="-342900" algn="just">
              <a:buFont typeface="Arial" panose="020B0604020202020204" pitchFamily="34" charset="0"/>
              <a:buChar char="•"/>
            </a:pPr>
            <a:r>
              <a:rPr lang="en-IN" sz="3600" b="1" u="sng" dirty="0">
                <a:solidFill>
                  <a:srgbClr val="0000FF"/>
                </a:solidFill>
                <a:latin typeface="Arial" panose="020B0604020202020204" pitchFamily="34" charset="0"/>
                <a:cs typeface="Arial" panose="020B0604020202020204" pitchFamily="34" charset="0"/>
              </a:rPr>
              <a:t>Application Area:</a:t>
            </a:r>
            <a:r>
              <a:rPr lang="en-IN" sz="3600" b="1" dirty="0">
                <a:solidFill>
                  <a:srgbClr val="0000FF"/>
                </a:solidFill>
                <a:latin typeface="Arial" panose="020B0604020202020204" pitchFamily="34" charset="0"/>
                <a:cs typeface="Arial" panose="020B0604020202020204" pitchFamily="34" charset="0"/>
              </a:rPr>
              <a:t> </a:t>
            </a:r>
            <a:r>
              <a:rPr lang="en-IN" sz="3600" dirty="0">
                <a:latin typeface="Arial" panose="020B0604020202020204" pitchFamily="34" charset="0"/>
                <a:cs typeface="Arial" panose="020B0604020202020204" pitchFamily="34" charset="0"/>
              </a:rPr>
              <a:t>The integrated-optic temperature sensor requires no electrical connection, making it particularly useful in </a:t>
            </a:r>
            <a:r>
              <a:rPr lang="en-IN" sz="3600" b="1" dirty="0">
                <a:solidFill>
                  <a:srgbClr val="00CC66"/>
                </a:solidFill>
                <a:latin typeface="Arial" panose="020B0604020202020204" pitchFamily="34" charset="0"/>
                <a:cs typeface="Arial" panose="020B0604020202020204" pitchFamily="34" charset="0"/>
              </a:rPr>
              <a:t>explosive or flammable environments </a:t>
            </a:r>
            <a:r>
              <a:rPr lang="en-IN" sz="3600" dirty="0">
                <a:latin typeface="Arial" panose="020B0604020202020204" pitchFamily="34" charset="0"/>
                <a:cs typeface="Arial" panose="020B0604020202020204" pitchFamily="34" charset="0"/>
              </a:rPr>
              <a:t>in which an electrical sensor might be dangerous.</a:t>
            </a:r>
          </a:p>
        </p:txBody>
      </p:sp>
    </p:spTree>
    <p:extLst>
      <p:ext uri="{BB962C8B-B14F-4D97-AF65-F5344CB8AC3E}">
        <p14:creationId xmlns:p14="http://schemas.microsoft.com/office/powerpoint/2010/main" val="3013275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76033" y="863966"/>
            <a:ext cx="11056976" cy="4057059"/>
          </a:xfrm>
          <a:prstGeom prst="rect">
            <a:avLst/>
          </a:prstGeom>
        </p:spPr>
      </p:pic>
      <p:sp>
        <p:nvSpPr>
          <p:cNvPr id="5" name="Rectangle 4"/>
          <p:cNvSpPr/>
          <p:nvPr/>
        </p:nvSpPr>
        <p:spPr>
          <a:xfrm>
            <a:off x="2000916" y="5611643"/>
            <a:ext cx="6810575" cy="369332"/>
          </a:xfrm>
          <a:prstGeom prst="rect">
            <a:avLst/>
          </a:prstGeom>
        </p:spPr>
        <p:txBody>
          <a:bodyPr wrap="square">
            <a:spAutoFit/>
          </a:bodyPr>
          <a:lstStyle/>
          <a:p>
            <a:r>
              <a:rPr lang="en-US" b="1" dirty="0">
                <a:solidFill>
                  <a:srgbClr val="0000FF"/>
                </a:solidFill>
                <a:latin typeface="Arial" panose="020B0604020202020204" pitchFamily="34" charset="0"/>
                <a:cs typeface="Arial" panose="020B0604020202020204" pitchFamily="34" charset="0"/>
              </a:rPr>
              <a:t>Schematic drawing of a wavelength-multiplexed light source</a:t>
            </a:r>
            <a:endParaRPr lang="en-IN" b="1" dirty="0">
              <a:solidFill>
                <a:srgbClr val="0000FF"/>
              </a:solidFill>
              <a:latin typeface="Arial" panose="020B0604020202020204" pitchFamily="34" charset="0"/>
              <a:cs typeface="Arial" panose="020B0604020202020204" pitchFamily="34" charset="0"/>
            </a:endParaRPr>
          </a:p>
        </p:txBody>
      </p:sp>
      <p:sp>
        <p:nvSpPr>
          <p:cNvPr id="6" name="Rectangle 5"/>
          <p:cNvSpPr/>
          <p:nvPr/>
        </p:nvSpPr>
        <p:spPr>
          <a:xfrm>
            <a:off x="1244350" y="80558"/>
            <a:ext cx="9526385" cy="553998"/>
          </a:xfrm>
          <a:prstGeom prst="rect">
            <a:avLst/>
          </a:prstGeom>
        </p:spPr>
        <p:txBody>
          <a:bodyPr wrap="square">
            <a:spAutoFit/>
          </a:bodyPr>
          <a:lstStyle/>
          <a:p>
            <a:r>
              <a:rPr lang="en-IN" sz="3000" b="1" dirty="0">
                <a:solidFill>
                  <a:srgbClr val="C00000"/>
                </a:solidFill>
                <a:latin typeface="Arial" panose="020B0604020202020204" pitchFamily="34" charset="0"/>
                <a:cs typeface="Arial" panose="020B0604020202020204" pitchFamily="34" charset="0"/>
              </a:rPr>
              <a:t>Monolithic Wavelength-Multiplexed Optical Source</a:t>
            </a:r>
          </a:p>
        </p:txBody>
      </p:sp>
    </p:spTree>
    <p:extLst>
      <p:ext uri="{BB962C8B-B14F-4D97-AF65-F5344CB8AC3E}">
        <p14:creationId xmlns:p14="http://schemas.microsoft.com/office/powerpoint/2010/main" val="1917845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191" y="634556"/>
            <a:ext cx="12049327" cy="6032421"/>
          </a:xfrm>
          <a:prstGeom prst="rect">
            <a:avLst/>
          </a:prstGeom>
        </p:spPr>
        <p:txBody>
          <a:bodyPr wrap="square">
            <a:spAutoFit/>
          </a:bodyPr>
          <a:lstStyle/>
          <a:p>
            <a:r>
              <a:rPr lang="en-IN" sz="2400" b="1" dirty="0">
                <a:solidFill>
                  <a:srgbClr val="0000FF"/>
                </a:solidFill>
                <a:latin typeface="Arial" panose="020B0604020202020204" pitchFamily="34" charset="0"/>
                <a:cs typeface="Arial" panose="020B0604020202020204" pitchFamily="34" charset="0"/>
              </a:rPr>
              <a:t>Operation:</a:t>
            </a:r>
            <a:endParaRPr lang="en-IN" b="1" dirty="0">
              <a:solidFill>
                <a:srgbClr val="0000FF"/>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lasers were operated by applying 100 ns current pluses at a repetition rate of 1 kHz. </a:t>
            </a: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No difficulty was encountered in separately modulating the six lasers, and the overall differential quantum efficiency, measured at the launching output terminal, was about 30%.</a:t>
            </a:r>
          </a:p>
          <a:p>
            <a:pPr algn="just"/>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Work on monolithic wavelength-multiplexed optical sources employing DFB lasers has continued over the years, with more recent work being directed toward 1.3 μm and 1.55 μm wavelength lasers for optical-fiber telecommunication systems.</a:t>
            </a:r>
          </a:p>
          <a:p>
            <a:pPr algn="just"/>
            <a:endParaRPr lang="en-IN" sz="20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000" dirty="0">
                <a:latin typeface="Arial" panose="020B0604020202020204" pitchFamily="34" charset="0"/>
                <a:cs typeface="Arial" panose="020B0604020202020204" pitchFamily="34" charset="0"/>
              </a:rPr>
              <a:t>In order to be cost effective, it is necessary to fabricate multi-wavelength laser transmitters by monolithic integration on one chip to reduce the cost of packaging and control circuitry by sharing them among all of the wavelengths.</a:t>
            </a:r>
          </a:p>
        </p:txBody>
      </p:sp>
      <p:graphicFrame>
        <p:nvGraphicFramePr>
          <p:cNvPr id="2" name="Table 1"/>
          <p:cNvGraphicFramePr>
            <a:graphicFrameLocks noGrp="1"/>
          </p:cNvGraphicFramePr>
          <p:nvPr/>
        </p:nvGraphicFramePr>
        <p:xfrm>
          <a:off x="1674553" y="1440642"/>
          <a:ext cx="8375533" cy="1854200"/>
        </p:xfrm>
        <a:graphic>
          <a:graphicData uri="http://schemas.openxmlformats.org/drawingml/2006/table">
            <a:tbl>
              <a:tblPr firstRow="1" bandRow="1">
                <a:tableStyleId>{5C22544A-7EE6-4342-B048-85BDC9FD1C3A}</a:tableStyleId>
              </a:tblPr>
              <a:tblGrid>
                <a:gridCol w="835890">
                  <a:extLst>
                    <a:ext uri="{9D8B030D-6E8A-4147-A177-3AD203B41FA5}">
                      <a16:colId xmlns:a16="http://schemas.microsoft.com/office/drawing/2014/main" val="1486618861"/>
                    </a:ext>
                  </a:extLst>
                </a:gridCol>
                <a:gridCol w="5311832">
                  <a:extLst>
                    <a:ext uri="{9D8B030D-6E8A-4147-A177-3AD203B41FA5}">
                      <a16:colId xmlns:a16="http://schemas.microsoft.com/office/drawing/2014/main" val="560089350"/>
                    </a:ext>
                  </a:extLst>
                </a:gridCol>
                <a:gridCol w="2227811">
                  <a:extLst>
                    <a:ext uri="{9D8B030D-6E8A-4147-A177-3AD203B41FA5}">
                      <a16:colId xmlns:a16="http://schemas.microsoft.com/office/drawing/2014/main" val="1414913801"/>
                    </a:ext>
                  </a:extLst>
                </a:gridCol>
              </a:tblGrid>
              <a:tr h="370840">
                <a:tc>
                  <a:txBody>
                    <a:bodyPr/>
                    <a:lstStyle/>
                    <a:p>
                      <a:r>
                        <a:rPr lang="en-IN" dirty="0">
                          <a:solidFill>
                            <a:schemeClr val="tx1"/>
                          </a:solidFill>
                          <a:latin typeface="Arial" panose="020B0604020202020204" pitchFamily="34" charset="0"/>
                          <a:cs typeface="Arial" panose="020B0604020202020204" pitchFamily="34" charset="0"/>
                        </a:rPr>
                        <a:t>Sl. No</a:t>
                      </a:r>
                    </a:p>
                  </a:txBody>
                  <a:tcPr/>
                </a:tc>
                <a:tc>
                  <a:txBody>
                    <a:bodyPr/>
                    <a:lstStyle/>
                    <a:p>
                      <a:r>
                        <a:rPr lang="en-IN" dirty="0">
                          <a:solidFill>
                            <a:schemeClr val="tx1"/>
                          </a:solidFill>
                          <a:latin typeface="Arial" panose="020B0604020202020204" pitchFamily="34" charset="0"/>
                          <a:cs typeface="Arial" panose="020B0604020202020204" pitchFamily="34" charset="0"/>
                        </a:rPr>
                        <a:t>Laser Parameters</a:t>
                      </a:r>
                      <a:r>
                        <a:rPr lang="en-IN" baseline="0" dirty="0">
                          <a:solidFill>
                            <a:schemeClr val="tx1"/>
                          </a:solidFill>
                          <a:latin typeface="Arial" panose="020B0604020202020204" pitchFamily="34" charset="0"/>
                          <a:cs typeface="Arial" panose="020B0604020202020204" pitchFamily="34" charset="0"/>
                        </a:rPr>
                        <a:t> </a:t>
                      </a:r>
                      <a:endParaRPr lang="en-IN" dirty="0">
                        <a:solidFill>
                          <a:schemeClr val="tx1"/>
                        </a:solidFill>
                        <a:latin typeface="Arial" panose="020B0604020202020204" pitchFamily="34" charset="0"/>
                        <a:cs typeface="Arial" panose="020B0604020202020204" pitchFamily="34" charset="0"/>
                      </a:endParaRPr>
                    </a:p>
                  </a:txBody>
                  <a:tcPr/>
                </a:tc>
                <a:tc>
                  <a:txBody>
                    <a:bodyPr/>
                    <a:lstStyle/>
                    <a:p>
                      <a:r>
                        <a:rPr lang="en-IN" dirty="0">
                          <a:solidFill>
                            <a:schemeClr val="tx1"/>
                          </a:solidFill>
                          <a:latin typeface="Arial" panose="020B0604020202020204" pitchFamily="34" charset="0"/>
                          <a:cs typeface="Arial" panose="020B0604020202020204" pitchFamily="34" charset="0"/>
                        </a:rPr>
                        <a:t>Optimized Values</a:t>
                      </a:r>
                    </a:p>
                  </a:txBody>
                  <a:tcPr/>
                </a:tc>
                <a:extLst>
                  <a:ext uri="{0D108BD9-81ED-4DB2-BD59-A6C34878D82A}">
                    <a16:rowId xmlns:a16="http://schemas.microsoft.com/office/drawing/2014/main" val="1126346583"/>
                  </a:ext>
                </a:extLst>
              </a:tr>
              <a:tr h="370840">
                <a:tc>
                  <a:txBody>
                    <a:bodyPr/>
                    <a:lstStyle/>
                    <a:p>
                      <a:pPr algn="ctr"/>
                      <a:r>
                        <a:rPr lang="en-IN" dirty="0">
                          <a:latin typeface="Arial" panose="020B0604020202020204" pitchFamily="34" charset="0"/>
                          <a:cs typeface="Arial" panose="020B0604020202020204" pitchFamily="34" charset="0"/>
                        </a:rPr>
                        <a:t>1</a:t>
                      </a:r>
                    </a:p>
                  </a:txBody>
                  <a:tcPr/>
                </a:tc>
                <a:tc>
                  <a:txBody>
                    <a:bodyPr/>
                    <a:lstStyle/>
                    <a:p>
                      <a:pPr algn="l"/>
                      <a:r>
                        <a:rPr lang="en-IN" dirty="0">
                          <a:latin typeface="Arial" panose="020B0604020202020204" pitchFamily="34" charset="0"/>
                          <a:cs typeface="Arial" panose="020B0604020202020204" pitchFamily="34" charset="0"/>
                        </a:rPr>
                        <a:t>Differential Quantum</a:t>
                      </a:r>
                      <a:r>
                        <a:rPr lang="en-IN" baseline="0" dirty="0">
                          <a:latin typeface="Arial" panose="020B0604020202020204" pitchFamily="34" charset="0"/>
                          <a:cs typeface="Arial" panose="020B0604020202020204" pitchFamily="34" charset="0"/>
                        </a:rPr>
                        <a:t> Efficiency</a:t>
                      </a:r>
                      <a:endParaRPr lang="en-IN" dirty="0">
                        <a:latin typeface="Arial" panose="020B0604020202020204" pitchFamily="34" charset="0"/>
                        <a:cs typeface="Arial" panose="020B0604020202020204" pitchFamily="34" charset="0"/>
                      </a:endParaRPr>
                    </a:p>
                  </a:txBody>
                  <a:tcPr/>
                </a:tc>
                <a:tc>
                  <a:txBody>
                    <a:bodyPr/>
                    <a:lstStyle/>
                    <a:p>
                      <a:pPr algn="ctr"/>
                      <a:r>
                        <a:rPr lang="en-IN" dirty="0">
                          <a:latin typeface="Arial" panose="020B0604020202020204" pitchFamily="34" charset="0"/>
                          <a:cs typeface="Arial" panose="020B0604020202020204" pitchFamily="34" charset="0"/>
                        </a:rPr>
                        <a:t>7%</a:t>
                      </a:r>
                    </a:p>
                  </a:txBody>
                  <a:tcPr/>
                </a:tc>
                <a:extLst>
                  <a:ext uri="{0D108BD9-81ED-4DB2-BD59-A6C34878D82A}">
                    <a16:rowId xmlns:a16="http://schemas.microsoft.com/office/drawing/2014/main" val="1634546639"/>
                  </a:ext>
                </a:extLst>
              </a:tr>
              <a:tr h="370840">
                <a:tc>
                  <a:txBody>
                    <a:bodyPr/>
                    <a:lstStyle/>
                    <a:p>
                      <a:pPr algn="ctr"/>
                      <a:r>
                        <a:rPr lang="en-IN" dirty="0">
                          <a:latin typeface="Arial" panose="020B0604020202020204" pitchFamily="34" charset="0"/>
                          <a:cs typeface="Arial" panose="020B0604020202020204" pitchFamily="34" charset="0"/>
                        </a:rPr>
                        <a:t>2</a:t>
                      </a:r>
                    </a:p>
                  </a:txBody>
                  <a:tcPr/>
                </a:tc>
                <a:tc>
                  <a:txBody>
                    <a:bodyPr/>
                    <a:lstStyle/>
                    <a:p>
                      <a:pPr algn="l"/>
                      <a:r>
                        <a:rPr lang="en-IN" dirty="0">
                          <a:latin typeface="Arial" panose="020B0604020202020204" pitchFamily="34" charset="0"/>
                          <a:cs typeface="Arial" panose="020B0604020202020204" pitchFamily="34" charset="0"/>
                        </a:rPr>
                        <a:t>Waveguide loss coefficient</a:t>
                      </a:r>
                    </a:p>
                  </a:txBody>
                  <a:tcPr/>
                </a:tc>
                <a:tc>
                  <a:txBody>
                    <a:bodyPr/>
                    <a:lstStyle/>
                    <a:p>
                      <a:pPr algn="ctr"/>
                      <a:r>
                        <a:rPr lang="en-IN" dirty="0">
                          <a:latin typeface="Arial" panose="020B0604020202020204" pitchFamily="34" charset="0"/>
                          <a:cs typeface="Arial" panose="020B0604020202020204" pitchFamily="34" charset="0"/>
                        </a:rPr>
                        <a:t>5 cm</a:t>
                      </a:r>
                      <a:r>
                        <a:rPr lang="en-IN" baseline="30000" dirty="0">
                          <a:latin typeface="Arial" panose="020B0604020202020204" pitchFamily="34" charset="0"/>
                          <a:cs typeface="Arial" panose="020B0604020202020204" pitchFamily="34" charset="0"/>
                        </a:rPr>
                        <a:t>-1</a:t>
                      </a:r>
                    </a:p>
                  </a:txBody>
                  <a:tcPr/>
                </a:tc>
                <a:extLst>
                  <a:ext uri="{0D108BD9-81ED-4DB2-BD59-A6C34878D82A}">
                    <a16:rowId xmlns:a16="http://schemas.microsoft.com/office/drawing/2014/main" val="1746526372"/>
                  </a:ext>
                </a:extLst>
              </a:tr>
              <a:tr h="370840">
                <a:tc>
                  <a:txBody>
                    <a:bodyPr/>
                    <a:lstStyle/>
                    <a:p>
                      <a:pPr algn="ctr"/>
                      <a:r>
                        <a:rPr lang="en-IN" dirty="0">
                          <a:latin typeface="Arial" panose="020B0604020202020204" pitchFamily="34" charset="0"/>
                          <a:cs typeface="Arial" panose="020B0604020202020204" pitchFamily="34" charset="0"/>
                        </a:rPr>
                        <a:t>3</a:t>
                      </a:r>
                    </a:p>
                  </a:txBody>
                  <a:tcPr/>
                </a:tc>
                <a:tc>
                  <a:txBody>
                    <a:bodyPr/>
                    <a:lstStyle/>
                    <a:p>
                      <a:pPr algn="l"/>
                      <a:r>
                        <a:rPr lang="en-IN" dirty="0">
                          <a:latin typeface="Arial" panose="020B0604020202020204" pitchFamily="34" charset="0"/>
                          <a:cs typeface="Arial" panose="020B0604020202020204" pitchFamily="34" charset="0"/>
                        </a:rPr>
                        <a:t>Threshold current densities</a:t>
                      </a:r>
                      <a:r>
                        <a:rPr lang="en-IN" baseline="0" dirty="0">
                          <a:latin typeface="Arial" panose="020B0604020202020204" pitchFamily="34" charset="0"/>
                          <a:cs typeface="Arial" panose="020B0604020202020204" pitchFamily="34" charset="0"/>
                        </a:rPr>
                        <a:t> (at room temperature)</a:t>
                      </a:r>
                      <a:endParaRPr lang="en-IN" dirty="0">
                        <a:latin typeface="Arial" panose="020B0604020202020204" pitchFamily="34" charset="0"/>
                        <a:cs typeface="Arial" panose="020B0604020202020204" pitchFamily="34" charset="0"/>
                      </a:endParaRPr>
                    </a:p>
                  </a:txBody>
                  <a:tcPr/>
                </a:tc>
                <a:tc>
                  <a:txBody>
                    <a:bodyPr/>
                    <a:lstStyle/>
                    <a:p>
                      <a:pPr algn="ctr"/>
                      <a:r>
                        <a:rPr lang="en-IN" dirty="0">
                          <a:latin typeface="Arial" panose="020B0604020202020204" pitchFamily="34" charset="0"/>
                          <a:cs typeface="Arial" panose="020B0604020202020204" pitchFamily="34" charset="0"/>
                        </a:rPr>
                        <a:t>3 to 6 kA/cm</a:t>
                      </a:r>
                      <a:r>
                        <a:rPr lang="en-IN" baseline="30000" dirty="0">
                          <a:latin typeface="Arial" panose="020B0604020202020204" pitchFamily="34" charset="0"/>
                          <a:cs typeface="Arial" panose="020B0604020202020204" pitchFamily="34" charset="0"/>
                        </a:rPr>
                        <a:t>2</a:t>
                      </a:r>
                    </a:p>
                  </a:txBody>
                  <a:tcPr/>
                </a:tc>
                <a:extLst>
                  <a:ext uri="{0D108BD9-81ED-4DB2-BD59-A6C34878D82A}">
                    <a16:rowId xmlns:a16="http://schemas.microsoft.com/office/drawing/2014/main" val="866937995"/>
                  </a:ext>
                </a:extLst>
              </a:tr>
              <a:tr h="370840">
                <a:tc>
                  <a:txBody>
                    <a:bodyPr/>
                    <a:lstStyle/>
                    <a:p>
                      <a:pPr algn="ctr"/>
                      <a:r>
                        <a:rPr lang="en-IN" dirty="0">
                          <a:latin typeface="Arial" panose="020B0604020202020204" pitchFamily="34" charset="0"/>
                          <a:cs typeface="Arial" panose="020B0604020202020204" pitchFamily="34" charset="0"/>
                        </a:rPr>
                        <a:t>4</a:t>
                      </a:r>
                    </a:p>
                  </a:txBody>
                  <a:tcPr/>
                </a:tc>
                <a:tc>
                  <a:txBody>
                    <a:bodyPr/>
                    <a:lstStyle/>
                    <a:p>
                      <a:pPr algn="l"/>
                      <a:r>
                        <a:rPr lang="en-IN" dirty="0">
                          <a:latin typeface="Arial" panose="020B0604020202020204" pitchFamily="34" charset="0"/>
                          <a:cs typeface="Arial" panose="020B0604020202020204" pitchFamily="34" charset="0"/>
                        </a:rPr>
                        <a:t>Wavelength separation between lasers</a:t>
                      </a:r>
                    </a:p>
                  </a:txBody>
                  <a:tcPr/>
                </a:tc>
                <a:tc>
                  <a:txBody>
                    <a:bodyPr/>
                    <a:lstStyle/>
                    <a:p>
                      <a:pPr algn="ctr"/>
                      <a:r>
                        <a:rPr lang="en-IN" dirty="0">
                          <a:latin typeface="Arial" panose="020B0604020202020204" pitchFamily="34" charset="0"/>
                          <a:cs typeface="Arial" panose="020B0604020202020204" pitchFamily="34" charset="0"/>
                        </a:rPr>
                        <a:t>20± 5 A° </a:t>
                      </a:r>
                    </a:p>
                  </a:txBody>
                  <a:tcPr/>
                </a:tc>
                <a:extLst>
                  <a:ext uri="{0D108BD9-81ED-4DB2-BD59-A6C34878D82A}">
                    <a16:rowId xmlns:a16="http://schemas.microsoft.com/office/drawing/2014/main" val="1807498138"/>
                  </a:ext>
                </a:extLst>
              </a:tr>
            </a:tbl>
          </a:graphicData>
        </a:graphic>
      </p:graphicFrame>
      <p:sp>
        <p:nvSpPr>
          <p:cNvPr id="5" name="Rectangle 4"/>
          <p:cNvSpPr/>
          <p:nvPr/>
        </p:nvSpPr>
        <p:spPr>
          <a:xfrm>
            <a:off x="1244350" y="80558"/>
            <a:ext cx="9526385" cy="553998"/>
          </a:xfrm>
          <a:prstGeom prst="rect">
            <a:avLst/>
          </a:prstGeom>
        </p:spPr>
        <p:txBody>
          <a:bodyPr wrap="square">
            <a:spAutoFit/>
          </a:bodyPr>
          <a:lstStyle/>
          <a:p>
            <a:r>
              <a:rPr lang="en-IN" sz="3000" b="1" dirty="0">
                <a:solidFill>
                  <a:srgbClr val="C00000"/>
                </a:solidFill>
                <a:latin typeface="Arial" panose="020B0604020202020204" pitchFamily="34" charset="0"/>
                <a:cs typeface="Arial" panose="020B0604020202020204" pitchFamily="34" charset="0"/>
              </a:rPr>
              <a:t>Monolithic Wavelength-Multiplexed Optical Source</a:t>
            </a:r>
          </a:p>
        </p:txBody>
      </p:sp>
    </p:spTree>
    <p:extLst>
      <p:ext uri="{BB962C8B-B14F-4D97-AF65-F5344CB8AC3E}">
        <p14:creationId xmlns:p14="http://schemas.microsoft.com/office/powerpoint/2010/main" val="2773376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287" y="684542"/>
            <a:ext cx="11680823" cy="1938992"/>
          </a:xfrm>
          <a:prstGeom prst="rect">
            <a:avLst/>
          </a:prstGeom>
        </p:spPr>
        <p:txBody>
          <a:bodyPr wrap="square">
            <a:spAutoFit/>
          </a:bodyPr>
          <a:lstStyle/>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lasers are tunable, multi-section, quarter-wave-shifted, strained InGaAsP MQW devices.</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lasing frequencies of channels are spaced within a 10 GHz range. The linewidth of each channel is less than 2.3 MHz.</a:t>
            </a:r>
          </a:p>
        </p:txBody>
      </p:sp>
      <p:sp>
        <p:nvSpPr>
          <p:cNvPr id="2" name="Rectangle 1"/>
          <p:cNvSpPr/>
          <p:nvPr/>
        </p:nvSpPr>
        <p:spPr>
          <a:xfrm>
            <a:off x="738284" y="138192"/>
            <a:ext cx="11096160" cy="461665"/>
          </a:xfrm>
          <a:prstGeom prst="rect">
            <a:avLst/>
          </a:prstGeom>
        </p:spPr>
        <p:txBody>
          <a:bodyPr wrap="square">
            <a:spAutoFit/>
          </a:bodyPr>
          <a:lstStyle/>
          <a:p>
            <a:r>
              <a:rPr lang="en-IN" sz="2400" b="1" dirty="0">
                <a:solidFill>
                  <a:srgbClr val="C00000"/>
                </a:solidFill>
                <a:latin typeface="Arial" panose="020B0604020202020204" pitchFamily="34" charset="0"/>
                <a:cs typeface="Arial" panose="020B0604020202020204" pitchFamily="34" charset="0"/>
              </a:rPr>
              <a:t>Ex. 1: Frequency-division multiplexed ten-channel tunable DFB laser array</a:t>
            </a:r>
          </a:p>
        </p:txBody>
      </p:sp>
      <p:pic>
        <p:nvPicPr>
          <p:cNvPr id="5" name="Picture 4"/>
          <p:cNvPicPr>
            <a:picLocks noChangeAspect="1"/>
          </p:cNvPicPr>
          <p:nvPr/>
        </p:nvPicPr>
        <p:blipFill rotWithShape="1">
          <a:blip r:embed="rId2"/>
          <a:srcRect b="19225"/>
          <a:stretch/>
        </p:blipFill>
        <p:spPr>
          <a:xfrm>
            <a:off x="2258753" y="2623534"/>
            <a:ext cx="6688756" cy="3366914"/>
          </a:xfrm>
          <a:prstGeom prst="rect">
            <a:avLst/>
          </a:prstGeom>
        </p:spPr>
      </p:pic>
      <p:sp>
        <p:nvSpPr>
          <p:cNvPr id="3" name="TextBox 2"/>
          <p:cNvSpPr txBox="1"/>
          <p:nvPr/>
        </p:nvSpPr>
        <p:spPr>
          <a:xfrm>
            <a:off x="689552" y="6045200"/>
            <a:ext cx="11422092" cy="646331"/>
          </a:xfrm>
          <a:prstGeom prst="rect">
            <a:avLst/>
          </a:prstGeom>
          <a:noFill/>
        </p:spPr>
        <p:txBody>
          <a:bodyPr wrap="square" rtlCol="0">
            <a:spAutoFit/>
          </a:bodyPr>
          <a:lstStyle/>
          <a:p>
            <a:r>
              <a:rPr lang="en-IN" b="1" dirty="0">
                <a:solidFill>
                  <a:srgbClr val="0000FF"/>
                </a:solidFill>
                <a:latin typeface="Arial" panose="020B0604020202020204" pitchFamily="34" charset="0"/>
                <a:cs typeface="Arial" panose="020B0604020202020204" pitchFamily="34" charset="0"/>
              </a:rPr>
              <a:t>Schematic diagram of a ten channel tunable DFB laser array. The laser is as multi section </a:t>
            </a:r>
            <a:r>
              <a:rPr lang="el-GR" b="1" dirty="0">
                <a:solidFill>
                  <a:srgbClr val="0000FF"/>
                </a:solidFill>
                <a:latin typeface="Arial" panose="020B0604020202020204" pitchFamily="34" charset="0"/>
                <a:cs typeface="Arial" panose="020B0604020202020204" pitchFamily="34" charset="0"/>
              </a:rPr>
              <a:t>λ</a:t>
            </a:r>
            <a:r>
              <a:rPr lang="en-IN" b="1" dirty="0">
                <a:solidFill>
                  <a:srgbClr val="0000FF"/>
                </a:solidFill>
                <a:latin typeface="Arial" panose="020B0604020202020204" pitchFamily="34" charset="0"/>
                <a:cs typeface="Arial" panose="020B0604020202020204" pitchFamily="34" charset="0"/>
              </a:rPr>
              <a:t>/4 shifted DFB-BH laser with AR coated facets.</a:t>
            </a:r>
          </a:p>
        </p:txBody>
      </p:sp>
    </p:spTree>
    <p:extLst>
      <p:ext uri="{BB962C8B-B14F-4D97-AF65-F5344CB8AC3E}">
        <p14:creationId xmlns:p14="http://schemas.microsoft.com/office/powerpoint/2010/main" val="187984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102" y="846512"/>
            <a:ext cx="6319365" cy="5693866"/>
          </a:xfrm>
          <a:prstGeom prst="rect">
            <a:avLst/>
          </a:prstGeom>
        </p:spPr>
        <p:txBody>
          <a:bodyPr wrap="square">
            <a:spAutoFit/>
          </a:bodyPr>
          <a:lstStyle/>
          <a:p>
            <a:pPr marL="285750" indent="-28575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They used sampled grating distributed Bragg Reflectors, in which the grating is not continuous, but rather is formed in bursts so that it has two inherent periodicities.</a:t>
            </a:r>
          </a:p>
          <a:p>
            <a:pPr marL="285750" indent="-28575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This type of DBR grating makes the selection of laser emission wavelength more accurate. </a:t>
            </a:r>
          </a:p>
          <a:p>
            <a:pPr marL="285750" indent="-28575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21 InP/InGaAsP MQW lasers on the chip had emission wavelengths spanning over 40 nm with 0.8 nm spacing, centered at approximately 1.56 μm.</a:t>
            </a:r>
          </a:p>
        </p:txBody>
      </p:sp>
      <p:sp>
        <p:nvSpPr>
          <p:cNvPr id="5" name="Rectangle 4"/>
          <p:cNvSpPr/>
          <p:nvPr/>
        </p:nvSpPr>
        <p:spPr>
          <a:xfrm>
            <a:off x="640080" y="146504"/>
            <a:ext cx="11302538" cy="523220"/>
          </a:xfrm>
          <a:prstGeom prst="rect">
            <a:avLst/>
          </a:prstGeom>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Ex. 2: Monolithically integrated chip containing 21 DBR lasers</a:t>
            </a:r>
          </a:p>
        </p:txBody>
      </p:sp>
      <p:pic>
        <p:nvPicPr>
          <p:cNvPr id="7" name="Picture 6"/>
          <p:cNvPicPr>
            <a:picLocks noChangeAspect="1"/>
          </p:cNvPicPr>
          <p:nvPr/>
        </p:nvPicPr>
        <p:blipFill>
          <a:blip r:embed="rId2"/>
          <a:stretch>
            <a:fillRect/>
          </a:stretch>
        </p:blipFill>
        <p:spPr>
          <a:xfrm>
            <a:off x="6855151" y="931179"/>
            <a:ext cx="5028200" cy="4614000"/>
          </a:xfrm>
          <a:prstGeom prst="rect">
            <a:avLst/>
          </a:prstGeom>
          <a:ln>
            <a:solidFill>
              <a:schemeClr val="tx1"/>
            </a:solidFill>
          </a:ln>
        </p:spPr>
      </p:pic>
      <p:sp>
        <p:nvSpPr>
          <p:cNvPr id="8" name="Rectangle 7"/>
          <p:cNvSpPr/>
          <p:nvPr/>
        </p:nvSpPr>
        <p:spPr>
          <a:xfrm>
            <a:off x="7597858" y="5713500"/>
            <a:ext cx="3942105" cy="369332"/>
          </a:xfrm>
          <a:prstGeom prst="rect">
            <a:avLst/>
          </a:prstGeom>
        </p:spPr>
        <p:txBody>
          <a:bodyPr wrap="none">
            <a:spAutoFit/>
          </a:bodyPr>
          <a:lstStyle/>
          <a:p>
            <a:r>
              <a:rPr lang="en-US" b="1" dirty="0">
                <a:solidFill>
                  <a:srgbClr val="0000FF"/>
                </a:solidFill>
                <a:latin typeface="Arial" panose="020B0604020202020204" pitchFamily="34" charset="0"/>
                <a:cs typeface="Arial" panose="020B0604020202020204" pitchFamily="34" charset="0"/>
              </a:rPr>
              <a:t>Schematic of SGDBR laser arrays.</a:t>
            </a:r>
            <a:endParaRPr lang="en-IN"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27268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7893" y="2723857"/>
            <a:ext cx="9304150" cy="707886"/>
          </a:xfrm>
          <a:prstGeom prst="rect">
            <a:avLst/>
          </a:prstGeom>
          <a:noFill/>
        </p:spPr>
        <p:txBody>
          <a:bodyPr wrap="none" rtlCol="0">
            <a:spAutoFit/>
          </a:bodyPr>
          <a:lstStyle/>
          <a:p>
            <a:r>
              <a:rPr lang="en-IN" sz="4000" b="1" dirty="0">
                <a:solidFill>
                  <a:srgbClr val="C00000"/>
                </a:solidFill>
                <a:latin typeface="Arial" panose="020B0604020202020204" pitchFamily="34" charset="0"/>
                <a:cs typeface="Arial" panose="020B0604020202020204" pitchFamily="34" charset="0"/>
              </a:rPr>
              <a:t>Analog – to – Digital Convertor (ADC)</a:t>
            </a:r>
          </a:p>
        </p:txBody>
      </p:sp>
    </p:spTree>
    <p:extLst>
      <p:ext uri="{BB962C8B-B14F-4D97-AF65-F5344CB8AC3E}">
        <p14:creationId xmlns:p14="http://schemas.microsoft.com/office/powerpoint/2010/main" val="3690742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400541"/>
            <a:ext cx="12011891" cy="646331"/>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analog-to-digital conversion method in an optical integrated circuit that is capable of one-bit electro-optical AD conversion at a 100 MHz rate is given in the Fig.</a:t>
            </a:r>
          </a:p>
        </p:txBody>
      </p:sp>
      <p:pic>
        <p:nvPicPr>
          <p:cNvPr id="6" name="Picture 5"/>
          <p:cNvPicPr>
            <a:picLocks noChangeAspect="1"/>
          </p:cNvPicPr>
          <p:nvPr/>
        </p:nvPicPr>
        <p:blipFill>
          <a:blip r:embed="rId2"/>
          <a:stretch>
            <a:fillRect/>
          </a:stretch>
        </p:blipFill>
        <p:spPr>
          <a:xfrm>
            <a:off x="1329803" y="1150597"/>
            <a:ext cx="8887895" cy="5130621"/>
          </a:xfrm>
          <a:prstGeom prst="rect">
            <a:avLst/>
          </a:prstGeom>
        </p:spPr>
      </p:pic>
      <p:sp>
        <p:nvSpPr>
          <p:cNvPr id="7" name="Rectangle 6"/>
          <p:cNvSpPr/>
          <p:nvPr/>
        </p:nvSpPr>
        <p:spPr>
          <a:xfrm>
            <a:off x="2533121" y="6488668"/>
            <a:ext cx="6481261" cy="369332"/>
          </a:xfrm>
          <a:prstGeom prst="rect">
            <a:avLst/>
          </a:prstGeom>
        </p:spPr>
        <p:txBody>
          <a:bodyPr wrap="none">
            <a:spAutoFit/>
          </a:bodyPr>
          <a:lstStyle/>
          <a:p>
            <a:r>
              <a:rPr lang="en-US" b="1" dirty="0">
                <a:solidFill>
                  <a:srgbClr val="0000FF"/>
                </a:solidFill>
                <a:latin typeface="Times-Roman"/>
              </a:rPr>
              <a:t>Diagram of an integrated-optic analog to digital converter</a:t>
            </a:r>
            <a:endParaRPr lang="en-IN" b="1" dirty="0">
              <a:solidFill>
                <a:srgbClr val="0000FF"/>
              </a:solidFill>
            </a:endParaRPr>
          </a:p>
        </p:txBody>
      </p:sp>
      <p:sp>
        <p:nvSpPr>
          <p:cNvPr id="8" name="TextBox 7"/>
          <p:cNvSpPr txBox="1"/>
          <p:nvPr/>
        </p:nvSpPr>
        <p:spPr>
          <a:xfrm>
            <a:off x="2202925" y="-68519"/>
            <a:ext cx="657583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Analog – to – Digital Convertor (ADC)</a:t>
            </a:r>
          </a:p>
        </p:txBody>
      </p:sp>
    </p:spTree>
    <p:extLst>
      <p:ext uri="{BB962C8B-B14F-4D97-AF65-F5344CB8AC3E}">
        <p14:creationId xmlns:p14="http://schemas.microsoft.com/office/powerpoint/2010/main" val="110068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63" y="396512"/>
            <a:ext cx="12003579" cy="6370975"/>
          </a:xfrm>
          <a:prstGeom prst="rect">
            <a:avLst/>
          </a:prstGeom>
        </p:spPr>
        <p:txBody>
          <a:bodyPr wrap="square">
            <a:spAutoFit/>
          </a:bodyPr>
          <a:lstStyle/>
          <a:p>
            <a:pPr algn="just"/>
            <a:r>
              <a:rPr lang="en-IN" sz="2400" b="1" dirty="0">
                <a:solidFill>
                  <a:srgbClr val="0000FF"/>
                </a:solidFill>
                <a:latin typeface="Arial" panose="020B0604020202020204" pitchFamily="34" charset="0"/>
                <a:cs typeface="Arial" panose="020B0604020202020204" pitchFamily="34" charset="0"/>
              </a:rPr>
              <a:t>Construction:</a:t>
            </a: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OIC incorporates two 3-dB couplers and a phase shifter, formed in a pair of straight waveguides.</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waveguides were fabricated by Ti diffusion of a LiNbO</a:t>
            </a:r>
            <a:r>
              <a:rPr lang="en-IN" sz="2400" baseline="-25000" dirty="0">
                <a:latin typeface="Arial" panose="020B0604020202020204" pitchFamily="34" charset="0"/>
                <a:cs typeface="Arial" panose="020B0604020202020204" pitchFamily="34" charset="0"/>
              </a:rPr>
              <a:t>3</a:t>
            </a:r>
            <a:r>
              <a:rPr lang="en-IN" sz="2400" dirty="0">
                <a:latin typeface="Arial" panose="020B0604020202020204" pitchFamily="34" charset="0"/>
                <a:cs typeface="Arial" panose="020B0604020202020204" pitchFamily="34" charset="0"/>
              </a:rPr>
              <a:t> substrate.</a:t>
            </a: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phase shifter was formed by a Ti double-diffusion.</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An Al</a:t>
            </a:r>
            <a:r>
              <a:rPr lang="en-IN" sz="2400" baseline="-25000" dirty="0">
                <a:latin typeface="Arial" panose="020B0604020202020204" pitchFamily="34" charset="0"/>
                <a:cs typeface="Arial" panose="020B0604020202020204" pitchFamily="34" charset="0"/>
              </a:rPr>
              <a:t>2</a:t>
            </a:r>
            <a:r>
              <a:rPr lang="en-IN" sz="2400" dirty="0">
                <a:latin typeface="Arial" panose="020B0604020202020204" pitchFamily="34" charset="0"/>
                <a:cs typeface="Arial" panose="020B0604020202020204" pitchFamily="34" charset="0"/>
              </a:rPr>
              <a:t>O</a:t>
            </a:r>
            <a:r>
              <a:rPr lang="en-IN" sz="2400" baseline="-25000" dirty="0">
                <a:latin typeface="Arial" panose="020B0604020202020204" pitchFamily="34" charset="0"/>
                <a:cs typeface="Arial" panose="020B0604020202020204" pitchFamily="34" charset="0"/>
              </a:rPr>
              <a:t>3</a:t>
            </a:r>
            <a:r>
              <a:rPr lang="en-IN" sz="2400" dirty="0">
                <a:latin typeface="Arial" panose="020B0604020202020204" pitchFamily="34" charset="0"/>
                <a:cs typeface="Arial" panose="020B0604020202020204" pitchFamily="34" charset="0"/>
              </a:rPr>
              <a:t> 110 nm thick buffer layer was used, separated by a 4 μm, gap between the waveguides to suppress dc drift.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Waveguide spacing was 5.4 μm and device length was about 2 cm.</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configuration of two electro-optic couplers and a phase shifter forms a balanced-bridge modulator, with two complementary outputs which are equally affected by fluctuation of the light source.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Hence a serious source of conversion error is inherently eliminated in this OIC. </a:t>
            </a:r>
          </a:p>
        </p:txBody>
      </p:sp>
      <p:sp>
        <p:nvSpPr>
          <p:cNvPr id="5" name="TextBox 4"/>
          <p:cNvSpPr txBox="1"/>
          <p:nvPr/>
        </p:nvSpPr>
        <p:spPr>
          <a:xfrm>
            <a:off x="2202925" y="-68519"/>
            <a:ext cx="657583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Analog – to – Digital Convertor (ADC)</a:t>
            </a:r>
          </a:p>
        </p:txBody>
      </p:sp>
    </p:spTree>
    <p:extLst>
      <p:ext uri="{BB962C8B-B14F-4D97-AF65-F5344CB8AC3E}">
        <p14:creationId xmlns:p14="http://schemas.microsoft.com/office/powerpoint/2010/main" val="18541666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3748" y="579392"/>
            <a:ext cx="12016208" cy="6001643"/>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integrated ADC was operated with a 1.15 μm-wavelength He-Ne laser source at bit rates up to 100 MHz.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This initial success of high speed analog-to-digital conversion points the way towards more sophisticated, multi-bit, and monolithic OIC’s.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However, much remains to be done, especially in regard to development of a monolithic, high-speed, electronic or optical comparator to be incorporated into a fully monolithic ADC system.</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gn="just"/>
            <a:r>
              <a:rPr lang="en-IN" sz="2400" i="1" u="sng" dirty="0">
                <a:latin typeface="Arial" panose="020B0604020202020204" pitchFamily="34" charset="0"/>
                <a:cs typeface="Arial" panose="020B0604020202020204" pitchFamily="34" charset="0"/>
              </a:rPr>
              <a:t>Optoelectronic ADCs capable of multibit conversion have been developed</a:t>
            </a:r>
            <a:r>
              <a:rPr lang="en-IN" sz="2400" dirty="0">
                <a:latin typeface="Arial" panose="020B0604020202020204" pitchFamily="34" charset="0"/>
                <a:cs typeface="Arial" panose="020B0604020202020204" pitchFamily="34" charset="0"/>
              </a:rPr>
              <a:t>.</a:t>
            </a: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twelve bit ADC developed by Twichell and Helkey relies on a gain-switched diode laser and a dual-output Mach- Zehnder interferometer to produce phase-encoded sampling. </a:t>
            </a: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Currie et al.  have produced a photonic ADC that maps an analog input waveform into a binary output by employing phase modulators and polarization-based optics.</a:t>
            </a:r>
          </a:p>
        </p:txBody>
      </p:sp>
      <p:sp>
        <p:nvSpPr>
          <p:cNvPr id="3" name="TextBox 2"/>
          <p:cNvSpPr txBox="1"/>
          <p:nvPr/>
        </p:nvSpPr>
        <p:spPr>
          <a:xfrm>
            <a:off x="2202925" y="-68519"/>
            <a:ext cx="657583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Analog – to – Digital Convertor (ADC)</a:t>
            </a:r>
          </a:p>
        </p:txBody>
      </p:sp>
    </p:spTree>
    <p:extLst>
      <p:ext uri="{BB962C8B-B14F-4D97-AF65-F5344CB8AC3E}">
        <p14:creationId xmlns:p14="http://schemas.microsoft.com/office/powerpoint/2010/main" val="1014127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36154" y="2344189"/>
            <a:ext cx="9250225" cy="707886"/>
          </a:xfrm>
          <a:prstGeom prst="rect">
            <a:avLst/>
          </a:prstGeom>
          <a:noFill/>
        </p:spPr>
        <p:txBody>
          <a:bodyPr wrap="none" rtlCol="0">
            <a:spAutoFit/>
          </a:bodyPr>
          <a:lstStyle/>
          <a:p>
            <a:r>
              <a:rPr lang="en-IN" sz="4000" b="1" dirty="0">
                <a:solidFill>
                  <a:srgbClr val="C00000"/>
                </a:solidFill>
                <a:latin typeface="Arial" panose="020B0604020202020204" pitchFamily="34" charset="0"/>
                <a:cs typeface="Arial" panose="020B0604020202020204" pitchFamily="34" charset="0"/>
              </a:rPr>
              <a:t>Integrated-Optic Doppler Velocimeter</a:t>
            </a:r>
          </a:p>
        </p:txBody>
      </p:sp>
    </p:spTree>
    <p:extLst>
      <p:ext uri="{BB962C8B-B14F-4D97-AF65-F5344CB8AC3E}">
        <p14:creationId xmlns:p14="http://schemas.microsoft.com/office/powerpoint/2010/main" val="2286926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08990" y="0"/>
            <a:ext cx="653678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Integrated-Optic Doppler Velocimeter</a:t>
            </a:r>
          </a:p>
        </p:txBody>
      </p:sp>
      <p:sp>
        <p:nvSpPr>
          <p:cNvPr id="5" name="Rectangle 4"/>
          <p:cNvSpPr/>
          <p:nvPr/>
        </p:nvSpPr>
        <p:spPr>
          <a:xfrm>
            <a:off x="141157" y="523220"/>
            <a:ext cx="11808069" cy="769441"/>
          </a:xfrm>
          <a:prstGeom prst="rect">
            <a:avLst/>
          </a:prstGeom>
        </p:spPr>
        <p:txBody>
          <a:bodyPr wrap="square">
            <a:spAutoFit/>
          </a:bodyPr>
          <a:lstStyle/>
          <a:p>
            <a:pPr marL="342900" indent="-342900" algn="just">
              <a:buFont typeface="Arial" panose="020B0604020202020204" pitchFamily="34" charset="0"/>
              <a:buChar char="•"/>
            </a:pPr>
            <a:r>
              <a:rPr lang="en-US" sz="2200" dirty="0">
                <a:solidFill>
                  <a:srgbClr val="131313"/>
                </a:solidFill>
                <a:latin typeface="Times-Roman"/>
              </a:rPr>
              <a:t>An integrated-optic Doppler velocimeter which employs both an optical fiber link and an OIC to measure velocity id  shown in Fig.</a:t>
            </a:r>
          </a:p>
        </p:txBody>
      </p:sp>
      <p:pic>
        <p:nvPicPr>
          <p:cNvPr id="6" name="Picture 5"/>
          <p:cNvPicPr>
            <a:picLocks noChangeAspect="1"/>
          </p:cNvPicPr>
          <p:nvPr/>
        </p:nvPicPr>
        <p:blipFill>
          <a:blip r:embed="rId2"/>
          <a:stretch>
            <a:fillRect/>
          </a:stretch>
        </p:blipFill>
        <p:spPr>
          <a:xfrm>
            <a:off x="1719518" y="1292661"/>
            <a:ext cx="8249723" cy="5002538"/>
          </a:xfrm>
          <a:prstGeom prst="rect">
            <a:avLst/>
          </a:prstGeom>
        </p:spPr>
      </p:pic>
      <p:sp>
        <p:nvSpPr>
          <p:cNvPr id="7" name="Rectangle 6"/>
          <p:cNvSpPr/>
          <p:nvPr/>
        </p:nvSpPr>
        <p:spPr>
          <a:xfrm>
            <a:off x="3017192" y="6376473"/>
            <a:ext cx="4583306" cy="369332"/>
          </a:xfrm>
          <a:prstGeom prst="rect">
            <a:avLst/>
          </a:prstGeom>
        </p:spPr>
        <p:txBody>
          <a:bodyPr wrap="none">
            <a:spAutoFit/>
          </a:bodyPr>
          <a:lstStyle/>
          <a:p>
            <a:r>
              <a:rPr lang="en-IN" b="1" dirty="0">
                <a:solidFill>
                  <a:srgbClr val="0000FF"/>
                </a:solidFill>
                <a:latin typeface="Arial" panose="020B0604020202020204" pitchFamily="34" charset="0"/>
                <a:cs typeface="Arial" panose="020B0604020202020204" pitchFamily="34" charset="0"/>
              </a:rPr>
              <a:t>An integrated-optic Doppler velocimeter</a:t>
            </a:r>
          </a:p>
        </p:txBody>
      </p:sp>
    </p:spTree>
    <p:extLst>
      <p:ext uri="{BB962C8B-B14F-4D97-AF65-F5344CB8AC3E}">
        <p14:creationId xmlns:p14="http://schemas.microsoft.com/office/powerpoint/2010/main" val="172514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180677" y="2423919"/>
            <a:ext cx="9252102" cy="4147231"/>
          </a:xfrm>
          <a:prstGeom prst="rect">
            <a:avLst/>
          </a:prstGeom>
        </p:spPr>
      </p:pic>
      <p:sp>
        <p:nvSpPr>
          <p:cNvPr id="12" name="Rectangle 11"/>
          <p:cNvSpPr/>
          <p:nvPr/>
        </p:nvSpPr>
        <p:spPr>
          <a:xfrm>
            <a:off x="0" y="609700"/>
            <a:ext cx="11925301" cy="1569660"/>
          </a:xfrm>
          <a:prstGeom prst="rect">
            <a:avLst/>
          </a:prstGeom>
        </p:spPr>
        <p:txBody>
          <a:bodyPr wrap="square">
            <a:spAutoFit/>
          </a:bodyPr>
          <a:lstStyle/>
          <a:p>
            <a:pPr marL="342900" indent="-342900" algn="just">
              <a:buFont typeface="Arial" panose="020B0604020202020204" pitchFamily="34" charset="0"/>
              <a:buChar char="•"/>
            </a:pPr>
            <a:r>
              <a:rPr lang="en-IN" sz="3200" b="1" u="sng" dirty="0">
                <a:solidFill>
                  <a:srgbClr val="0000FF"/>
                </a:solidFill>
                <a:latin typeface="Arial" panose="020B0604020202020204" pitchFamily="34" charset="0"/>
                <a:cs typeface="Arial" panose="020B0604020202020204" pitchFamily="34" charset="0"/>
              </a:rPr>
              <a:t>Construction:</a:t>
            </a:r>
            <a:r>
              <a:rPr lang="en-IN" sz="3200" dirty="0">
                <a:latin typeface="Arial" panose="020B0604020202020204" pitchFamily="34" charset="0"/>
                <a:cs typeface="Arial" panose="020B0604020202020204" pitchFamily="34" charset="0"/>
              </a:rPr>
              <a:t> The OIC is fabricated in a LiNbO</a:t>
            </a:r>
            <a:r>
              <a:rPr lang="en-IN" sz="3200" baseline="-25000" dirty="0">
                <a:latin typeface="Arial" panose="020B0604020202020204" pitchFamily="34" charset="0"/>
                <a:cs typeface="Arial" panose="020B0604020202020204" pitchFamily="34" charset="0"/>
              </a:rPr>
              <a:t>3</a:t>
            </a:r>
            <a:r>
              <a:rPr lang="en-IN" sz="3200" dirty="0">
                <a:latin typeface="Arial" panose="020B0604020202020204" pitchFamily="34" charset="0"/>
                <a:cs typeface="Arial" panose="020B0604020202020204" pitchFamily="34" charset="0"/>
              </a:rPr>
              <a:t> substrate with </a:t>
            </a:r>
            <a:r>
              <a:rPr lang="en-IN" sz="3200" dirty="0" err="1">
                <a:latin typeface="Arial" panose="020B0604020202020204" pitchFamily="34" charset="0"/>
                <a:cs typeface="Arial" panose="020B0604020202020204" pitchFamily="34" charset="0"/>
              </a:rPr>
              <a:t>Ti</a:t>
            </a:r>
            <a:r>
              <a:rPr lang="en-IN" sz="3200" dirty="0">
                <a:latin typeface="Arial" panose="020B0604020202020204" pitchFamily="34" charset="0"/>
                <a:cs typeface="Arial" panose="020B0604020202020204" pitchFamily="34" charset="0"/>
              </a:rPr>
              <a:t> diffused waveguides. It features a parallel array of three unequal arm-length Mach-Zehnder interferometers.</a:t>
            </a:r>
          </a:p>
        </p:txBody>
      </p:sp>
      <p:sp>
        <p:nvSpPr>
          <p:cNvPr id="13" name="TextBox 12"/>
          <p:cNvSpPr txBox="1"/>
          <p:nvPr/>
        </p:nvSpPr>
        <p:spPr>
          <a:xfrm>
            <a:off x="3314700" y="0"/>
            <a:ext cx="4984057" cy="584775"/>
          </a:xfrm>
          <a:prstGeom prst="rect">
            <a:avLst/>
          </a:prstGeom>
          <a:noFill/>
        </p:spPr>
        <p:txBody>
          <a:bodyPr wrap="none" rtlCol="0">
            <a:spAutoFit/>
          </a:bodyPr>
          <a:lstStyle/>
          <a:p>
            <a:r>
              <a:rPr lang="en-IN" sz="3200" b="1" dirty="0">
                <a:solidFill>
                  <a:srgbClr val="C00000"/>
                </a:solidFill>
                <a:latin typeface="Arial" panose="020B0604020202020204" pitchFamily="34" charset="0"/>
                <a:cs typeface="Arial" panose="020B0604020202020204" pitchFamily="34" charset="0"/>
              </a:rPr>
              <a:t>OIC Temperature Sensor</a:t>
            </a:r>
          </a:p>
        </p:txBody>
      </p:sp>
    </p:spTree>
    <p:extLst>
      <p:ext uri="{BB962C8B-B14F-4D97-AF65-F5344CB8AC3E}">
        <p14:creationId xmlns:p14="http://schemas.microsoft.com/office/powerpoint/2010/main" val="134380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783" y="261610"/>
            <a:ext cx="12052921" cy="6617196"/>
          </a:xfrm>
          <a:prstGeom prst="rect">
            <a:avLst/>
          </a:prstGeom>
        </p:spPr>
        <p:txBody>
          <a:bodyPr wrap="square">
            <a:spAutoFit/>
          </a:bodyPr>
          <a:lstStyle/>
          <a:p>
            <a:pPr algn="just"/>
            <a:r>
              <a:rPr lang="en-US" sz="2400" b="1" dirty="0">
                <a:solidFill>
                  <a:srgbClr val="0000FF"/>
                </a:solidFill>
                <a:latin typeface="Times-Roman"/>
              </a:rPr>
              <a:t>Construction:</a:t>
            </a:r>
          </a:p>
          <a:p>
            <a:pPr marL="285750" indent="-285750" algn="just">
              <a:buFont typeface="Arial" panose="020B0604020202020204" pitchFamily="34" charset="0"/>
              <a:buChar char="•"/>
            </a:pPr>
            <a:r>
              <a:rPr lang="en-US" sz="2000" dirty="0">
                <a:solidFill>
                  <a:srgbClr val="131313"/>
                </a:solidFill>
                <a:latin typeface="Times-Roman"/>
              </a:rPr>
              <a:t>The optical integrated circuit was fabricated in a z-propagation LiNbO</a:t>
            </a:r>
            <a:r>
              <a:rPr lang="en-US" sz="2000" baseline="-25000" dirty="0">
                <a:solidFill>
                  <a:srgbClr val="131313"/>
                </a:solidFill>
                <a:latin typeface="Times-Roman"/>
              </a:rPr>
              <a:t>3</a:t>
            </a:r>
            <a:r>
              <a:rPr lang="en-US" sz="2000" dirty="0">
                <a:solidFill>
                  <a:srgbClr val="131313"/>
                </a:solidFill>
                <a:latin typeface="Times-Roman"/>
              </a:rPr>
              <a:t> substrate with Ti diffused waveguides. </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Times-Roman"/>
              </a:rPr>
              <a:t>Laser beam lithography, with 0.2 </a:t>
            </a:r>
            <a:r>
              <a:rPr lang="en-US" sz="2000" dirty="0">
                <a:solidFill>
                  <a:srgbClr val="131313"/>
                </a:solidFill>
                <a:latin typeface="MTGU"/>
              </a:rPr>
              <a:t>μ</a:t>
            </a:r>
            <a:r>
              <a:rPr lang="en-US" sz="2000" dirty="0">
                <a:solidFill>
                  <a:srgbClr val="131313"/>
                </a:solidFill>
                <a:latin typeface="Times-Roman"/>
              </a:rPr>
              <a:t>m accuracy, was used for waveguide patterning. </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Times-Roman"/>
              </a:rPr>
              <a:t>The light source was a linearly polarized He-Ne laser. </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Times-Roman"/>
              </a:rPr>
              <a:t>TE polarized light was focused into the input waveguide by a 20% lens and then split by a Y-branch coupler into a signal beam and a reference beam.</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Times-Roman"/>
              </a:rPr>
              <a:t>In order to keep the outgoing beams separate from the reflected return beams. TE polarization was maintained on outgoing light while TM polarization was used for reflected light.  </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Times-Roman"/>
              </a:rPr>
              <a:t>In the case of the reference beam the TE/TM conversion was accomplished by means of an electro-optic mode converter. </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Times-Roman"/>
              </a:rPr>
              <a:t>For the signal beam a quarter wave plate was used to produce TE/TM mode conversion. </a:t>
            </a:r>
          </a:p>
          <a:p>
            <a:pPr marL="285750" indent="-285750" algn="just">
              <a:buFont typeface="Arial" panose="020B0604020202020204" pitchFamily="34" charset="0"/>
              <a:buChar char="•"/>
            </a:pPr>
            <a:endParaRPr lang="en-US" sz="2000" dirty="0">
              <a:solidFill>
                <a:srgbClr val="131313"/>
              </a:solidFill>
              <a:latin typeface="Times-Roman"/>
            </a:endParaRPr>
          </a:p>
          <a:p>
            <a:pPr marL="285750" indent="-285750" algn="just">
              <a:buFont typeface="Arial" panose="020B0604020202020204" pitchFamily="34" charset="0"/>
              <a:buChar char="•"/>
            </a:pPr>
            <a:r>
              <a:rPr lang="en-US" sz="2000" dirty="0">
                <a:solidFill>
                  <a:srgbClr val="131313"/>
                </a:solidFill>
                <a:latin typeface="Arial" panose="020B0604020202020204" pitchFamily="34" charset="0"/>
                <a:cs typeface="Arial" panose="020B0604020202020204" pitchFamily="34" charset="0"/>
              </a:rPr>
              <a:t>An absorptive TE/TM mode splitter was used to route the return signal beam to the avalanche photodiode (APD) which served as </a:t>
            </a:r>
            <a:r>
              <a:rPr lang="en-IN" sz="2000" dirty="0">
                <a:latin typeface="Arial" panose="020B0604020202020204" pitchFamily="34" charset="0"/>
                <a:cs typeface="Arial" panose="020B0604020202020204" pitchFamily="34" charset="0"/>
              </a:rPr>
              <a:t>a mixer and detector.</a:t>
            </a:r>
          </a:p>
        </p:txBody>
      </p:sp>
      <p:sp>
        <p:nvSpPr>
          <p:cNvPr id="5" name="TextBox 4"/>
          <p:cNvSpPr txBox="1"/>
          <p:nvPr/>
        </p:nvSpPr>
        <p:spPr>
          <a:xfrm>
            <a:off x="2708990" y="0"/>
            <a:ext cx="653678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Integrated-Optic Doppler Velocimeter</a:t>
            </a:r>
          </a:p>
        </p:txBody>
      </p:sp>
    </p:spTree>
    <p:extLst>
      <p:ext uri="{BB962C8B-B14F-4D97-AF65-F5344CB8AC3E}">
        <p14:creationId xmlns:p14="http://schemas.microsoft.com/office/powerpoint/2010/main" val="2110050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4445" y="393483"/>
            <a:ext cx="11745882" cy="1938992"/>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131313"/>
                </a:solidFill>
                <a:latin typeface="Arial" panose="020B0604020202020204" pitchFamily="34" charset="0"/>
                <a:cs typeface="Arial" panose="020B0604020202020204" pitchFamily="34" charset="0"/>
              </a:rPr>
              <a:t>An electro-optic modulator was used to impress the reference modulation frequency </a:t>
            </a:r>
            <a:r>
              <a:rPr lang="en-US" sz="2400" i="1" dirty="0" err="1">
                <a:solidFill>
                  <a:srgbClr val="131313"/>
                </a:solidFill>
                <a:latin typeface="Arial" panose="020B0604020202020204" pitchFamily="34" charset="0"/>
                <a:cs typeface="Arial" panose="020B0604020202020204" pitchFamily="34" charset="0"/>
              </a:rPr>
              <a:t>f</a:t>
            </a:r>
            <a:r>
              <a:rPr lang="en-US" sz="2400" baseline="-25000" dirty="0" err="1">
                <a:solidFill>
                  <a:srgbClr val="131313"/>
                </a:solidFill>
                <a:latin typeface="Arial" panose="020B0604020202020204" pitchFamily="34" charset="0"/>
                <a:cs typeface="Arial" panose="020B0604020202020204" pitchFamily="34" charset="0"/>
              </a:rPr>
              <a:t>R</a:t>
            </a:r>
            <a:r>
              <a:rPr lang="en-US" sz="2400" dirty="0">
                <a:solidFill>
                  <a:srgbClr val="131313"/>
                </a:solidFill>
                <a:latin typeface="Arial" panose="020B0604020202020204" pitchFamily="34" charset="0"/>
                <a:cs typeface="Arial" panose="020B0604020202020204" pitchFamily="34" charset="0"/>
              </a:rPr>
              <a:t> onto the reference beam.</a:t>
            </a:r>
          </a:p>
          <a:p>
            <a:pPr algn="just"/>
            <a:endParaRPr lang="en-US" sz="2400" dirty="0">
              <a:solidFill>
                <a:srgbClr val="131313"/>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solidFill>
                  <a:srgbClr val="131313"/>
                </a:solidFill>
                <a:latin typeface="Arial" panose="020B0604020202020204" pitchFamily="34" charset="0"/>
                <a:cs typeface="Arial" panose="020B0604020202020204" pitchFamily="34" charset="0"/>
              </a:rPr>
              <a:t>The Doppler effect produced a shift in the signal beam frequency from </a:t>
            </a:r>
            <a:r>
              <a:rPr lang="en-US" sz="2400" i="1" dirty="0">
                <a:solidFill>
                  <a:srgbClr val="131313"/>
                </a:solidFill>
                <a:latin typeface="Arial" panose="020B0604020202020204" pitchFamily="34" charset="0"/>
                <a:cs typeface="Arial" panose="020B0604020202020204" pitchFamily="34" charset="0"/>
              </a:rPr>
              <a:t>f</a:t>
            </a:r>
            <a:r>
              <a:rPr lang="en-US" sz="2400" baseline="-25000" dirty="0">
                <a:solidFill>
                  <a:srgbClr val="131313"/>
                </a:solidFill>
                <a:latin typeface="Arial" panose="020B0604020202020204" pitchFamily="34" charset="0"/>
                <a:cs typeface="Arial" panose="020B0604020202020204" pitchFamily="34" charset="0"/>
              </a:rPr>
              <a:t>0</a:t>
            </a:r>
            <a:r>
              <a:rPr lang="en-US" sz="2400" dirty="0">
                <a:solidFill>
                  <a:srgbClr val="131313"/>
                </a:solidFill>
                <a:latin typeface="Arial" panose="020B0604020202020204" pitchFamily="34" charset="0"/>
                <a:cs typeface="Arial" panose="020B0604020202020204" pitchFamily="34" charset="0"/>
              </a:rPr>
              <a:t> to </a:t>
            </a:r>
            <a:r>
              <a:rPr lang="en-US" sz="2400" i="1" dirty="0">
                <a:solidFill>
                  <a:srgbClr val="131313"/>
                </a:solidFill>
                <a:latin typeface="Arial" panose="020B0604020202020204" pitchFamily="34" charset="0"/>
                <a:cs typeface="Arial" panose="020B0604020202020204" pitchFamily="34" charset="0"/>
              </a:rPr>
              <a:t>f</a:t>
            </a:r>
            <a:r>
              <a:rPr lang="en-US" sz="2400" baseline="-25000" dirty="0">
                <a:solidFill>
                  <a:srgbClr val="131313"/>
                </a:solidFill>
                <a:latin typeface="Arial" panose="020B0604020202020204" pitchFamily="34" charset="0"/>
                <a:cs typeface="Arial" panose="020B0604020202020204" pitchFamily="34" charset="0"/>
              </a:rPr>
              <a:t>0</a:t>
            </a:r>
            <a:r>
              <a:rPr lang="en-US" sz="2400" dirty="0">
                <a:solidFill>
                  <a:srgbClr val="131313"/>
                </a:solidFill>
                <a:latin typeface="Arial" panose="020B0604020202020204" pitchFamily="34" charset="0"/>
                <a:cs typeface="Arial" panose="020B0604020202020204" pitchFamily="34" charset="0"/>
              </a:rPr>
              <a:t> + </a:t>
            </a:r>
            <a:r>
              <a:rPr lang="en-US" sz="2400" i="1" dirty="0">
                <a:solidFill>
                  <a:srgbClr val="131313"/>
                </a:solidFill>
                <a:latin typeface="Arial" panose="020B0604020202020204" pitchFamily="34" charset="0"/>
                <a:cs typeface="Arial" panose="020B0604020202020204" pitchFamily="34" charset="0"/>
              </a:rPr>
              <a:t>f</a:t>
            </a:r>
            <a:r>
              <a:rPr lang="en-US" sz="2400" baseline="-25000" dirty="0">
                <a:solidFill>
                  <a:srgbClr val="131313"/>
                </a:solidFill>
                <a:latin typeface="Arial" panose="020B0604020202020204" pitchFamily="34" charset="0"/>
                <a:cs typeface="Arial" panose="020B0604020202020204" pitchFamily="34" charset="0"/>
              </a:rPr>
              <a:t>s</a:t>
            </a:r>
            <a:r>
              <a:rPr lang="en-US" sz="2400" dirty="0">
                <a:solidFill>
                  <a:srgbClr val="131313"/>
                </a:solidFill>
                <a:latin typeface="Arial" panose="020B0604020202020204" pitchFamily="34" charset="0"/>
                <a:cs typeface="Arial" panose="020B0604020202020204" pitchFamily="34" charset="0"/>
              </a:rPr>
              <a:t>, where </a:t>
            </a:r>
            <a:r>
              <a:rPr lang="en-US" sz="2400" i="1" dirty="0">
                <a:solidFill>
                  <a:srgbClr val="131313"/>
                </a:solidFill>
                <a:latin typeface="Arial" panose="020B0604020202020204" pitchFamily="34" charset="0"/>
                <a:cs typeface="Arial" panose="020B0604020202020204" pitchFamily="34" charset="0"/>
              </a:rPr>
              <a:t>f</a:t>
            </a:r>
            <a:r>
              <a:rPr lang="en-US" sz="2400" baseline="-25000" dirty="0">
                <a:solidFill>
                  <a:srgbClr val="131313"/>
                </a:solidFill>
                <a:latin typeface="Arial" panose="020B0604020202020204" pitchFamily="34" charset="0"/>
                <a:cs typeface="Arial" panose="020B0604020202020204" pitchFamily="34" charset="0"/>
              </a:rPr>
              <a:t>s</a:t>
            </a:r>
            <a:r>
              <a:rPr lang="en-US" sz="2400" dirty="0">
                <a:solidFill>
                  <a:srgbClr val="131313"/>
                </a:solidFill>
                <a:latin typeface="Arial" panose="020B0604020202020204" pitchFamily="34" charset="0"/>
                <a:cs typeface="Arial" panose="020B0604020202020204" pitchFamily="34" charset="0"/>
              </a:rPr>
              <a:t> is given by</a:t>
            </a:r>
          </a:p>
        </p:txBody>
      </p:sp>
      <p:graphicFrame>
        <p:nvGraphicFramePr>
          <p:cNvPr id="5" name="Object 4"/>
          <p:cNvGraphicFramePr>
            <a:graphicFrameLocks noChangeAspect="1"/>
          </p:cNvGraphicFramePr>
          <p:nvPr/>
        </p:nvGraphicFramePr>
        <p:xfrm>
          <a:off x="4493027" y="2024904"/>
          <a:ext cx="1267693" cy="1037204"/>
        </p:xfrm>
        <a:graphic>
          <a:graphicData uri="http://schemas.openxmlformats.org/presentationml/2006/ole">
            <mc:AlternateContent xmlns:mc="http://schemas.openxmlformats.org/markup-compatibility/2006">
              <mc:Choice xmlns:v="urn:schemas-microsoft-com:vml" Requires="v">
                <p:oleObj name="Equation" r:id="rId2" imgW="520560" imgH="431640" progId="Equation.DSMT4">
                  <p:embed/>
                </p:oleObj>
              </mc:Choice>
              <mc:Fallback>
                <p:oleObj name="Equation" r:id="rId2" imgW="520560" imgH="431640" progId="Equation.DSMT4">
                  <p:embed/>
                  <p:pic>
                    <p:nvPicPr>
                      <p:cNvPr id="5" name="Object 4"/>
                      <p:cNvPicPr>
                        <a:picLocks noChangeAspect="1" noChangeArrowheads="1"/>
                      </p:cNvPicPr>
                      <p:nvPr/>
                    </p:nvPicPr>
                    <p:blipFill>
                      <a:blip r:embed="rId3"/>
                      <a:srcRect/>
                      <a:stretch>
                        <a:fillRect/>
                      </a:stretch>
                    </p:blipFill>
                    <p:spPr bwMode="auto">
                      <a:xfrm>
                        <a:off x="4493027" y="2024904"/>
                        <a:ext cx="1267693" cy="1037204"/>
                      </a:xfrm>
                      <a:prstGeom prst="rect">
                        <a:avLst/>
                      </a:prstGeom>
                      <a:noFill/>
                    </p:spPr>
                  </p:pic>
                </p:oleObj>
              </mc:Fallback>
            </mc:AlternateContent>
          </a:graphicData>
        </a:graphic>
      </p:graphicFrame>
      <p:sp>
        <p:nvSpPr>
          <p:cNvPr id="6" name="Rectangle 5"/>
          <p:cNvSpPr/>
          <p:nvPr/>
        </p:nvSpPr>
        <p:spPr>
          <a:xfrm>
            <a:off x="765694" y="2905124"/>
            <a:ext cx="7903126" cy="461665"/>
          </a:xfrm>
          <a:prstGeom prst="rect">
            <a:avLst/>
          </a:prstGeom>
        </p:spPr>
        <p:txBody>
          <a:bodyPr wrap="none">
            <a:spAutoFit/>
          </a:bodyPr>
          <a:lstStyle/>
          <a:p>
            <a:pPr algn="just"/>
            <a:r>
              <a:rPr lang="en-US" sz="2400" dirty="0">
                <a:solidFill>
                  <a:srgbClr val="131313"/>
                </a:solidFill>
                <a:latin typeface="Times-Roman"/>
              </a:rPr>
              <a:t>where</a:t>
            </a:r>
            <a:r>
              <a:rPr lang="en-US" sz="2400" dirty="0">
                <a:solidFill>
                  <a:srgbClr val="131313"/>
                </a:solidFill>
                <a:latin typeface="Times New Roman" panose="02020603050405020304" pitchFamily="18" charset="0"/>
                <a:cs typeface="Times New Roman" panose="02020603050405020304" pitchFamily="18" charset="0"/>
              </a:rPr>
              <a:t> υ </a:t>
            </a:r>
            <a:r>
              <a:rPr lang="en-US" sz="2400" dirty="0">
                <a:solidFill>
                  <a:srgbClr val="131313"/>
                </a:solidFill>
                <a:latin typeface="Times-Roman"/>
              </a:rPr>
              <a:t>is the velocity and </a:t>
            </a:r>
            <a:r>
              <a:rPr lang="en-US" sz="2400" dirty="0">
                <a:solidFill>
                  <a:srgbClr val="131313"/>
                </a:solidFill>
                <a:latin typeface="MTGU"/>
              </a:rPr>
              <a:t>λ</a:t>
            </a:r>
            <a:r>
              <a:rPr lang="en-US" sz="2400" baseline="-25000" dirty="0">
                <a:solidFill>
                  <a:srgbClr val="131313"/>
                </a:solidFill>
                <a:latin typeface="Times-Roman"/>
              </a:rPr>
              <a:t>0</a:t>
            </a:r>
            <a:r>
              <a:rPr lang="en-US" sz="2400" dirty="0">
                <a:solidFill>
                  <a:srgbClr val="131313"/>
                </a:solidFill>
                <a:latin typeface="Times-Roman"/>
              </a:rPr>
              <a:t> is the vacuum wavelength.</a:t>
            </a:r>
          </a:p>
        </p:txBody>
      </p:sp>
      <p:sp>
        <p:nvSpPr>
          <p:cNvPr id="8" name="Rectangle 7"/>
          <p:cNvSpPr/>
          <p:nvPr/>
        </p:nvSpPr>
        <p:spPr>
          <a:xfrm>
            <a:off x="83125" y="3441680"/>
            <a:ext cx="11887202" cy="3416320"/>
          </a:xfrm>
          <a:prstGeom prst="rect">
            <a:avLst/>
          </a:prstGeom>
        </p:spPr>
        <p:txBody>
          <a:bodyPr wrap="square">
            <a:spAutoFit/>
          </a:bodyPr>
          <a:lstStyle/>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After being recombined </a:t>
            </a:r>
            <a:r>
              <a:rPr lang="en-US" sz="2400" dirty="0">
                <a:latin typeface="Arial" panose="020B0604020202020204" pitchFamily="34" charset="0"/>
                <a:cs typeface="Arial" panose="020B0604020202020204" pitchFamily="34" charset="0"/>
              </a:rPr>
              <a:t>by a Y-branch coupler the reflected signal beam and reference beam were mixed in the avalanche diode.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Because of the nonlinear response characteristic of the APD (it is a square-law device, i.e., response is proportional to the square of the electric field strength) the output photocurrent contained a beat frequency component </a:t>
            </a:r>
            <a:r>
              <a:rPr lang="en-US" sz="2400" i="1" dirty="0" err="1">
                <a:latin typeface="Arial" panose="020B0604020202020204" pitchFamily="34" charset="0"/>
                <a:cs typeface="Arial" panose="020B0604020202020204" pitchFamily="34" charset="0"/>
              </a:rPr>
              <a:t>f</a:t>
            </a:r>
            <a:r>
              <a:rPr lang="en-US" sz="2400" baseline="-25000" dirty="0" err="1">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 </a:t>
            </a:r>
            <a:r>
              <a:rPr lang="en-US" sz="2400" i="1" dirty="0">
                <a:latin typeface="Arial" panose="020B0604020202020204" pitchFamily="34" charset="0"/>
                <a:cs typeface="Arial" panose="020B0604020202020204" pitchFamily="34" charset="0"/>
              </a:rPr>
              <a:t>f</a:t>
            </a:r>
            <a:r>
              <a:rPr lang="en-US" sz="2400" baseline="-250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Thus </a:t>
            </a:r>
            <a:r>
              <a:rPr lang="en-US" sz="2400" i="1" dirty="0">
                <a:latin typeface="Arial" panose="020B0604020202020204" pitchFamily="34" charset="0"/>
                <a:cs typeface="Arial" panose="020B0604020202020204" pitchFamily="34" charset="0"/>
              </a:rPr>
              <a:t>f</a:t>
            </a:r>
            <a:r>
              <a:rPr lang="en-US" sz="2400" baseline="-250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and hence the velocity, was determined. For a velocity of 8 mm/s the measured </a:t>
            </a:r>
            <a:r>
              <a:rPr lang="en-US" sz="2400" i="1" dirty="0">
                <a:latin typeface="Arial" panose="020B0604020202020204" pitchFamily="34" charset="0"/>
                <a:cs typeface="Arial" panose="020B0604020202020204" pitchFamily="34" charset="0"/>
              </a:rPr>
              <a:t>f</a:t>
            </a:r>
            <a:r>
              <a:rPr lang="en-US" sz="2400" baseline="-250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was 25 kHz, and the signal to noise ratio was 25 dB.</a:t>
            </a:r>
          </a:p>
        </p:txBody>
      </p:sp>
      <p:sp>
        <p:nvSpPr>
          <p:cNvPr id="9" name="TextBox 8"/>
          <p:cNvSpPr txBox="1"/>
          <p:nvPr/>
        </p:nvSpPr>
        <p:spPr>
          <a:xfrm>
            <a:off x="2708990" y="0"/>
            <a:ext cx="653678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Integrated-Optic Doppler Velocimeter</a:t>
            </a:r>
          </a:p>
        </p:txBody>
      </p:sp>
    </p:spTree>
    <p:extLst>
      <p:ext uri="{BB962C8B-B14F-4D97-AF65-F5344CB8AC3E}">
        <p14:creationId xmlns:p14="http://schemas.microsoft.com/office/powerpoint/2010/main" val="1500966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3253" y="424098"/>
            <a:ext cx="11802209" cy="646331"/>
          </a:xfrm>
          <a:prstGeom prst="rect">
            <a:avLst/>
          </a:prstGeom>
        </p:spPr>
        <p:txBody>
          <a:bodyPr wrap="square">
            <a:spAutoFit/>
          </a:bodyPr>
          <a:lstStyle/>
          <a:p>
            <a:endParaRPr lang="en-US" dirty="0">
              <a:solidFill>
                <a:srgbClr val="131313"/>
              </a:solidFill>
              <a:latin typeface="Times-Roman"/>
            </a:endParaRPr>
          </a:p>
          <a:p>
            <a:endParaRPr lang="en-IN" dirty="0"/>
          </a:p>
        </p:txBody>
      </p:sp>
      <p:sp>
        <p:nvSpPr>
          <p:cNvPr id="8" name="Rectangle 7"/>
          <p:cNvSpPr/>
          <p:nvPr/>
        </p:nvSpPr>
        <p:spPr>
          <a:xfrm>
            <a:off x="357552" y="596410"/>
            <a:ext cx="11573609" cy="3970318"/>
          </a:xfrm>
          <a:prstGeom prst="rect">
            <a:avLst/>
          </a:prstGeom>
        </p:spPr>
        <p:txBody>
          <a:bodyPr wrap="square">
            <a:spAutoFit/>
          </a:bodyPr>
          <a:lstStyle/>
          <a:p>
            <a:pPr marL="285750" indent="-285750" algn="just">
              <a:buFont typeface="Arial" panose="020B0604020202020204" pitchFamily="34" charset="0"/>
              <a:buChar char="•"/>
            </a:pPr>
            <a:r>
              <a:rPr lang="en-US" sz="2800" b="1" dirty="0">
                <a:solidFill>
                  <a:srgbClr val="0000FF"/>
                </a:solidFill>
                <a:latin typeface="Arial" panose="020B0604020202020204" pitchFamily="34" charset="0"/>
                <a:cs typeface="Arial" panose="020B0604020202020204" pitchFamily="34" charset="0"/>
              </a:rPr>
              <a:t>Applications:</a:t>
            </a:r>
          </a:p>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This Doppler velocimeter demonstrates that integrated-optic technology can provide the compact and rugged heterodyne optics need for highly accurate measurement of velocity and displacement. </a:t>
            </a:r>
          </a:p>
          <a:p>
            <a:pPr marL="285750" indent="-28575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By adding a balanced-bridge waveguide optical switch to an interferometric circuit of this type Toda et al. have produced a time-division-multiplexed Doppler velocimeter which can measure two dimensional velocity components </a:t>
            </a:r>
            <a:r>
              <a:rPr lang="en-US" sz="2800" i="1" dirty="0" err="1">
                <a:latin typeface="Times New Roman" panose="02020603050405020304" pitchFamily="18" charset="0"/>
                <a:cs typeface="Times New Roman" panose="02020603050405020304" pitchFamily="18" charset="0"/>
              </a:rPr>
              <a:t>υ</a:t>
            </a:r>
            <a:r>
              <a:rPr lang="en-US" sz="2800" i="1" baseline="-25000" dirty="0" err="1">
                <a:latin typeface="Times New Roman" panose="02020603050405020304" pitchFamily="18" charset="0"/>
                <a:cs typeface="Times New Roman" panose="02020603050405020304" pitchFamily="18" charset="0"/>
              </a:rPr>
              <a:t>x</a:t>
            </a:r>
            <a:r>
              <a:rPr lang="en-US" sz="2800" i="1"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and </a:t>
            </a:r>
            <a:r>
              <a:rPr lang="en-US" sz="2800" i="1" dirty="0" err="1">
                <a:latin typeface="Times New Roman" panose="02020603050405020304" pitchFamily="18" charset="0"/>
                <a:cs typeface="Times New Roman" panose="02020603050405020304" pitchFamily="18" charset="0"/>
              </a:rPr>
              <a:t>υ</a:t>
            </a:r>
            <a:r>
              <a:rPr lang="en-US" sz="2800" i="1" baseline="-25000" dirty="0" err="1">
                <a:latin typeface="Times New Roman" panose="02020603050405020304" pitchFamily="18" charset="0"/>
                <a:cs typeface="Times New Roman" panose="02020603050405020304" pitchFamily="18" charset="0"/>
              </a:rPr>
              <a:t>y</a:t>
            </a:r>
            <a:r>
              <a:rPr lang="en-US" sz="2800" dirty="0">
                <a:latin typeface="Arial" panose="020B0604020202020204" pitchFamily="34" charset="0"/>
                <a:cs typeface="Arial" panose="020B0604020202020204" pitchFamily="34" charset="0"/>
              </a:rPr>
              <a:t>.</a:t>
            </a:r>
            <a:endParaRPr lang="en-IN" sz="2800" dirty="0">
              <a:latin typeface="Arial" panose="020B0604020202020204" pitchFamily="34" charset="0"/>
              <a:cs typeface="Arial" panose="020B0604020202020204" pitchFamily="34" charset="0"/>
            </a:endParaRPr>
          </a:p>
        </p:txBody>
      </p:sp>
      <p:sp>
        <p:nvSpPr>
          <p:cNvPr id="5" name="TextBox 4"/>
          <p:cNvSpPr txBox="1"/>
          <p:nvPr/>
        </p:nvSpPr>
        <p:spPr>
          <a:xfrm>
            <a:off x="2708990" y="0"/>
            <a:ext cx="6536789" cy="523220"/>
          </a:xfrm>
          <a:prstGeom prst="rect">
            <a:avLst/>
          </a:prstGeom>
          <a:noFill/>
        </p:spPr>
        <p:txBody>
          <a:bodyPr wrap="none" rtlCol="0">
            <a:spAutoFit/>
          </a:bodyPr>
          <a:lstStyle/>
          <a:p>
            <a:r>
              <a:rPr lang="en-IN" sz="2800" b="1" dirty="0">
                <a:solidFill>
                  <a:srgbClr val="C00000"/>
                </a:solidFill>
                <a:latin typeface="Arial" panose="020B0604020202020204" pitchFamily="34" charset="0"/>
                <a:cs typeface="Arial" panose="020B0604020202020204" pitchFamily="34" charset="0"/>
              </a:rPr>
              <a:t>Integrated-Optic Doppler Velocimeter</a:t>
            </a:r>
          </a:p>
        </p:txBody>
      </p:sp>
    </p:spTree>
    <p:extLst>
      <p:ext uri="{BB962C8B-B14F-4D97-AF65-F5344CB8AC3E}">
        <p14:creationId xmlns:p14="http://schemas.microsoft.com/office/powerpoint/2010/main" val="40081359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75698" y="2604255"/>
            <a:ext cx="7394973" cy="707886"/>
          </a:xfrm>
          <a:prstGeom prst="rect">
            <a:avLst/>
          </a:prstGeom>
        </p:spPr>
        <p:txBody>
          <a:bodyPr wrap="none">
            <a:spAutoFit/>
          </a:bodyPr>
          <a:lstStyle/>
          <a:p>
            <a:r>
              <a:rPr lang="en-IN" sz="40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3348919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6255" y="815889"/>
            <a:ext cx="11471563" cy="5324535"/>
          </a:xfrm>
          <a:prstGeom prst="rect">
            <a:avLst/>
          </a:prstGeom>
        </p:spPr>
        <p:txBody>
          <a:bodyPr wrap="square">
            <a:spAutoFit/>
          </a:bodyPr>
          <a:lstStyle/>
          <a:p>
            <a:pPr algn="just"/>
            <a:r>
              <a:rPr lang="en-IN" sz="2800" b="1" dirty="0">
                <a:solidFill>
                  <a:srgbClr val="0000FF"/>
                </a:solidFill>
                <a:latin typeface="Arial" panose="020B0604020202020204" pitchFamily="34" charset="0"/>
                <a:cs typeface="Arial" panose="020B0604020202020204" pitchFamily="34" charset="0"/>
              </a:rPr>
              <a:t>Introduction:</a:t>
            </a: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Optical disk information storage has found widespread use for computer data, as well as for video and audio reproductions.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b="1" dirty="0">
                <a:solidFill>
                  <a:srgbClr val="FF0066"/>
                </a:solidFill>
                <a:latin typeface="Arial" panose="020B0604020202020204" pitchFamily="34" charset="0"/>
                <a:cs typeface="Arial" panose="020B0604020202020204" pitchFamily="34" charset="0"/>
              </a:rPr>
              <a:t>High data density </a:t>
            </a:r>
            <a:r>
              <a:rPr lang="en-IN" sz="2400" dirty="0">
                <a:latin typeface="Arial" panose="020B0604020202020204" pitchFamily="34" charset="0"/>
                <a:cs typeface="Arial" panose="020B0604020202020204" pitchFamily="34" charset="0"/>
              </a:rPr>
              <a:t>and </a:t>
            </a:r>
            <a:r>
              <a:rPr lang="en-IN" sz="2400" b="1" dirty="0">
                <a:solidFill>
                  <a:srgbClr val="FF0066"/>
                </a:solidFill>
                <a:latin typeface="Arial" panose="020B0604020202020204" pitchFamily="34" charset="0"/>
                <a:cs typeface="Arial" panose="020B0604020202020204" pitchFamily="34" charset="0"/>
              </a:rPr>
              <a:t>low background noise </a:t>
            </a:r>
            <a:r>
              <a:rPr lang="en-IN" sz="2400" dirty="0">
                <a:latin typeface="Arial" panose="020B0604020202020204" pitchFamily="34" charset="0"/>
                <a:cs typeface="Arial" panose="020B0604020202020204" pitchFamily="34" charset="0"/>
              </a:rPr>
              <a:t>are key advantages of this method.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Relatively sophisticated optics must be used to insure good resolution and tracking of the light beam that is used to read information off the disk.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For example, the optical read heads used in commercially available audio compact disk (CD) players often have </a:t>
            </a:r>
            <a:r>
              <a:rPr lang="en-IN" sz="2400" b="1" dirty="0">
                <a:solidFill>
                  <a:srgbClr val="FF0000"/>
                </a:solidFill>
                <a:latin typeface="Arial" panose="020B0604020202020204" pitchFamily="34" charset="0"/>
                <a:cs typeface="Arial" panose="020B0604020202020204" pitchFamily="34" charset="0"/>
              </a:rPr>
              <a:t>eight or nine discrete optical elements</a:t>
            </a:r>
            <a:r>
              <a:rPr lang="en-IN" sz="2400" dirty="0">
                <a:latin typeface="Arial" panose="020B0604020202020204" pitchFamily="34" charset="0"/>
                <a:cs typeface="Arial" panose="020B0604020202020204" pitchFamily="34" charset="0"/>
              </a:rPr>
              <a:t>, all of which have to be held in exact alignment in the face of much shock and vibration.</a:t>
            </a:r>
          </a:p>
        </p:txBody>
      </p:sp>
      <p:sp>
        <p:nvSpPr>
          <p:cNvPr id="3" name="Rectangle 2"/>
          <p:cNvSpPr/>
          <p:nvPr/>
        </p:nvSpPr>
        <p:spPr>
          <a:xfrm>
            <a:off x="3391436" y="0"/>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5826062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59070" y="496057"/>
            <a:ext cx="6811107" cy="6001915"/>
          </a:xfrm>
          <a:prstGeom prst="rect">
            <a:avLst/>
          </a:prstGeom>
        </p:spPr>
      </p:pic>
      <p:sp>
        <p:nvSpPr>
          <p:cNvPr id="3" name="Rectangle 2"/>
          <p:cNvSpPr/>
          <p:nvPr/>
        </p:nvSpPr>
        <p:spPr>
          <a:xfrm>
            <a:off x="3391436" y="0"/>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285570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337" y="535232"/>
            <a:ext cx="8096250" cy="5629275"/>
          </a:xfrm>
          <a:prstGeom prst="rect">
            <a:avLst/>
          </a:prstGeom>
        </p:spPr>
      </p:pic>
      <p:sp>
        <p:nvSpPr>
          <p:cNvPr id="5" name="Rectangle 4"/>
          <p:cNvSpPr/>
          <p:nvPr/>
        </p:nvSpPr>
        <p:spPr>
          <a:xfrm>
            <a:off x="3301534" y="6313977"/>
            <a:ext cx="5032147" cy="369332"/>
          </a:xfrm>
          <a:prstGeom prst="rect">
            <a:avLst/>
          </a:prstGeom>
        </p:spPr>
        <p:txBody>
          <a:bodyPr wrap="none">
            <a:spAutoFit/>
          </a:bodyPr>
          <a:lstStyle/>
          <a:p>
            <a:r>
              <a:rPr lang="en-US" b="1" dirty="0">
                <a:solidFill>
                  <a:srgbClr val="0000FF"/>
                </a:solidFill>
                <a:latin typeface="Roboto"/>
              </a:rPr>
              <a:t>Layout of the traditional optical pickup head</a:t>
            </a:r>
            <a:endParaRPr lang="en-US" b="1" i="0" dirty="0">
              <a:solidFill>
                <a:srgbClr val="0000FF"/>
              </a:solidFill>
              <a:effectLst/>
              <a:latin typeface="Roboto"/>
            </a:endParaRPr>
          </a:p>
        </p:txBody>
      </p:sp>
      <p:sp>
        <p:nvSpPr>
          <p:cNvPr id="6" name="Rectangle 5"/>
          <p:cNvSpPr/>
          <p:nvPr/>
        </p:nvSpPr>
        <p:spPr>
          <a:xfrm>
            <a:off x="3391436" y="0"/>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2746724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815" y="523220"/>
            <a:ext cx="12011890" cy="5693866"/>
          </a:xfrm>
          <a:prstGeom prst="rect">
            <a:avLst/>
          </a:prstGeom>
        </p:spPr>
        <p:txBody>
          <a:bodyPr wrap="square">
            <a:spAutoFit/>
          </a:bodyPr>
          <a:lstStyle/>
          <a:p>
            <a:pPr algn="just"/>
            <a:r>
              <a:rPr lang="en-IN" sz="2800" b="1" dirty="0">
                <a:solidFill>
                  <a:srgbClr val="0000FF"/>
                </a:solidFill>
                <a:latin typeface="Arial" panose="020B0604020202020204" pitchFamily="34" charset="0"/>
                <a:cs typeface="Arial" panose="020B0604020202020204" pitchFamily="34" charset="0"/>
              </a:rPr>
              <a:t>Construction:</a:t>
            </a: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An integrated-optic optical disk pickup device capable of </a:t>
            </a:r>
            <a:r>
              <a:rPr lang="en-IN" sz="2400" b="1" dirty="0">
                <a:latin typeface="Arial" panose="020B0604020202020204" pitchFamily="34" charset="0"/>
                <a:cs typeface="Arial" panose="020B0604020202020204" pitchFamily="34" charset="0"/>
              </a:rPr>
              <a:t>detecting readout </a:t>
            </a:r>
            <a:r>
              <a:rPr lang="en-IN" sz="2400" dirty="0">
                <a:latin typeface="Arial" panose="020B0604020202020204" pitchFamily="34" charset="0"/>
                <a:cs typeface="Arial" panose="020B0604020202020204" pitchFamily="34" charset="0"/>
              </a:rPr>
              <a:t>and </a:t>
            </a:r>
            <a:r>
              <a:rPr lang="en-IN" sz="2400" b="1" dirty="0">
                <a:latin typeface="Arial" panose="020B0604020202020204" pitchFamily="34" charset="0"/>
                <a:cs typeface="Arial" panose="020B0604020202020204" pitchFamily="34" charset="0"/>
              </a:rPr>
              <a:t>focus/tracking error signals </a:t>
            </a:r>
            <a:r>
              <a:rPr lang="en-IN" sz="2400" dirty="0">
                <a:latin typeface="Arial" panose="020B0604020202020204" pitchFamily="34" charset="0"/>
                <a:cs typeface="Arial" panose="020B0604020202020204" pitchFamily="34" charset="0"/>
              </a:rPr>
              <a:t>has been designed and fabricated as shown in Fig.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OIC was formed by depositing a planar # 7059 glass waveguide on a SiO</a:t>
            </a:r>
            <a:r>
              <a:rPr lang="en-IN" sz="2400" baseline="-25000" dirty="0">
                <a:latin typeface="Arial" panose="020B0604020202020204" pitchFamily="34" charset="0"/>
                <a:cs typeface="Arial" panose="020B0604020202020204" pitchFamily="34" charset="0"/>
              </a:rPr>
              <a:t>2</a:t>
            </a:r>
            <a:r>
              <a:rPr lang="en-IN" sz="2400" dirty="0">
                <a:latin typeface="Arial" panose="020B0604020202020204" pitchFamily="34" charset="0"/>
                <a:cs typeface="Arial" panose="020B0604020202020204" pitchFamily="34" charset="0"/>
              </a:rPr>
              <a:t> buffer layer on a silicon substrate.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light source was a </a:t>
            </a:r>
            <a:r>
              <a:rPr lang="en-IN" sz="2400" b="1" dirty="0">
                <a:latin typeface="Arial" panose="020B0604020202020204" pitchFamily="34" charset="0"/>
                <a:cs typeface="Arial" panose="020B0604020202020204" pitchFamily="34" charset="0"/>
              </a:rPr>
              <a:t>butt-coupled GaAIAs laser diode</a:t>
            </a:r>
            <a:r>
              <a:rPr lang="en-IN" sz="2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chirped and curved focusing grating pattern coupler fabricated by electron beam direct writing lithography was used to </a:t>
            </a:r>
            <a:r>
              <a:rPr lang="en-IN" sz="2400" b="1" dirty="0">
                <a:latin typeface="Arial" panose="020B0604020202020204" pitchFamily="34" charset="0"/>
                <a:cs typeface="Arial" panose="020B0604020202020204" pitchFamily="34" charset="0"/>
              </a:rPr>
              <a:t>focus the beam onto the disk</a:t>
            </a:r>
            <a:r>
              <a:rPr lang="en-IN" sz="2400" dirty="0">
                <a:latin typeface="Arial" panose="020B0604020202020204" pitchFamily="34" charset="0"/>
                <a:cs typeface="Arial" panose="020B0604020202020204" pitchFamily="34" charset="0"/>
              </a:rPr>
              <a:t>, as well as to </a:t>
            </a:r>
            <a:r>
              <a:rPr lang="en-IN" sz="2400" b="1" dirty="0">
                <a:latin typeface="Arial" panose="020B0604020202020204" pitchFamily="34" charset="0"/>
                <a:cs typeface="Arial" panose="020B0604020202020204" pitchFamily="34" charset="0"/>
              </a:rPr>
              <a:t>refocus the reflected beam </a:t>
            </a:r>
            <a:r>
              <a:rPr lang="en-IN" sz="2400" dirty="0">
                <a:latin typeface="Arial" panose="020B0604020202020204" pitchFamily="34" charset="0"/>
                <a:cs typeface="Arial" panose="020B0604020202020204" pitchFamily="34" charset="0"/>
              </a:rPr>
              <a:t>back</a:t>
            </a:r>
            <a:r>
              <a:rPr lang="en-IN" sz="2400" b="1"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into the waveguide.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A twin-grating focusing beam splitter served to </a:t>
            </a:r>
            <a:r>
              <a:rPr lang="en-IN" sz="2400" b="1" dirty="0">
                <a:latin typeface="Arial" panose="020B0604020202020204" pitchFamily="34" charset="0"/>
                <a:cs typeface="Arial" panose="020B0604020202020204" pitchFamily="34" charset="0"/>
              </a:rPr>
              <a:t>divide the reflected beam into two beams</a:t>
            </a:r>
            <a:r>
              <a:rPr lang="en-IN" sz="2400" dirty="0">
                <a:latin typeface="Arial" panose="020B0604020202020204" pitchFamily="34" charset="0"/>
                <a:cs typeface="Arial" panose="020B0604020202020204" pitchFamily="34" charset="0"/>
              </a:rPr>
              <a:t> which were focused onto two pairs of photodiodes formed in the Si substrate.</a:t>
            </a:r>
          </a:p>
        </p:txBody>
      </p:sp>
      <p:sp>
        <p:nvSpPr>
          <p:cNvPr id="3" name="Rectangle 2"/>
          <p:cNvSpPr/>
          <p:nvPr/>
        </p:nvSpPr>
        <p:spPr>
          <a:xfrm>
            <a:off x="3391436" y="0"/>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29640948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3022" y="489487"/>
            <a:ext cx="11777058" cy="5755422"/>
          </a:xfrm>
          <a:prstGeom prst="rect">
            <a:avLst/>
          </a:prstGeom>
        </p:spPr>
        <p:txBody>
          <a:bodyPr wrap="square">
            <a:spAutoFit/>
          </a:bodyPr>
          <a:lstStyle/>
          <a:p>
            <a:pPr algn="just"/>
            <a:r>
              <a:rPr lang="en-IN" sz="3200" b="1" dirty="0">
                <a:solidFill>
                  <a:srgbClr val="0000FF"/>
                </a:solidFill>
                <a:latin typeface="Arial" panose="020B0604020202020204" pitchFamily="34" charset="0"/>
                <a:cs typeface="Arial" panose="020B0604020202020204" pitchFamily="34" charset="0"/>
              </a:rPr>
              <a:t>Operation:</a:t>
            </a: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pickup head provides not only a readout signal but also focus and tracking error signals.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When the light beam is focused, the return beams hit both diodes of each pair equally.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If the </a:t>
            </a:r>
            <a:r>
              <a:rPr lang="en-IN" sz="2400" b="1" dirty="0">
                <a:latin typeface="Arial" panose="020B0604020202020204" pitchFamily="34" charset="0"/>
                <a:cs typeface="Arial" panose="020B0604020202020204" pitchFamily="34" charset="0"/>
              </a:rPr>
              <a:t>readhead is too close </a:t>
            </a:r>
            <a:r>
              <a:rPr lang="en-IN" sz="2400" dirty="0">
                <a:latin typeface="Arial" panose="020B0604020202020204" pitchFamily="34" charset="0"/>
                <a:cs typeface="Arial" panose="020B0604020202020204" pitchFamily="34" charset="0"/>
              </a:rPr>
              <a:t>to the disk, the beams fall more on the </a:t>
            </a:r>
            <a:r>
              <a:rPr lang="en-IN" sz="2400" b="1" dirty="0">
                <a:latin typeface="Arial" panose="020B0604020202020204" pitchFamily="34" charset="0"/>
                <a:cs typeface="Arial" panose="020B0604020202020204" pitchFamily="34" charset="0"/>
              </a:rPr>
              <a:t>outer diodes</a:t>
            </a:r>
            <a:r>
              <a:rPr lang="en-IN" sz="2400" dirty="0">
                <a:latin typeface="Arial" panose="020B0604020202020204" pitchFamily="34" charset="0"/>
                <a:cs typeface="Arial" panose="020B0604020202020204" pitchFamily="34" charset="0"/>
              </a:rPr>
              <a:t>, while if it is </a:t>
            </a:r>
            <a:r>
              <a:rPr lang="en-IN" sz="2400" b="1" dirty="0">
                <a:latin typeface="Arial" panose="020B0604020202020204" pitchFamily="34" charset="0"/>
                <a:cs typeface="Arial" panose="020B0604020202020204" pitchFamily="34" charset="0"/>
              </a:rPr>
              <a:t>too far away </a:t>
            </a:r>
            <a:r>
              <a:rPr lang="en-IN" sz="2400" dirty="0">
                <a:latin typeface="Arial" panose="020B0604020202020204" pitchFamily="34" charset="0"/>
                <a:cs typeface="Arial" panose="020B0604020202020204" pitchFamily="34" charset="0"/>
              </a:rPr>
              <a:t>they fall more on the </a:t>
            </a:r>
            <a:r>
              <a:rPr lang="en-IN" sz="2400" b="1" dirty="0">
                <a:latin typeface="Arial" panose="020B0604020202020204" pitchFamily="34" charset="0"/>
                <a:cs typeface="Arial" panose="020B0604020202020204" pitchFamily="34" charset="0"/>
              </a:rPr>
              <a:t>inner diodes</a:t>
            </a:r>
            <a:r>
              <a:rPr lang="en-IN" sz="2400" dirty="0">
                <a:latin typeface="Arial" panose="020B0604020202020204" pitchFamily="34" charset="0"/>
                <a:cs typeface="Arial" panose="020B0604020202020204" pitchFamily="34" charset="0"/>
              </a:rPr>
              <a:t>.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b="1" dirty="0">
                <a:latin typeface="Arial" panose="020B0604020202020204" pitchFamily="34" charset="0"/>
                <a:cs typeface="Arial" panose="020B0604020202020204" pitchFamily="34" charset="0"/>
              </a:rPr>
              <a:t>Tracking error </a:t>
            </a:r>
            <a:r>
              <a:rPr lang="en-IN" sz="2400" dirty="0">
                <a:latin typeface="Arial" panose="020B0604020202020204" pitchFamily="34" charset="0"/>
                <a:cs typeface="Arial" panose="020B0604020202020204" pitchFamily="34" charset="0"/>
              </a:rPr>
              <a:t>is detected when the total intensity of the return beam reaching the left pair of diodes is not equal to that reaching the right pair. </a:t>
            </a:r>
          </a:p>
          <a:p>
            <a:pPr marL="342900" indent="-34290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400" dirty="0">
                <a:latin typeface="Arial" panose="020B0604020202020204" pitchFamily="34" charset="0"/>
                <a:cs typeface="Arial" panose="020B0604020202020204" pitchFamily="34" charset="0"/>
              </a:rPr>
              <a:t>Conventional electronic comparators, sensing the photo-currents from the diodes, can be used to develop error signals to drive position correcting actuators.</a:t>
            </a:r>
          </a:p>
        </p:txBody>
      </p:sp>
      <p:sp>
        <p:nvSpPr>
          <p:cNvPr id="3" name="Rectangle 2"/>
          <p:cNvSpPr/>
          <p:nvPr/>
        </p:nvSpPr>
        <p:spPr>
          <a:xfrm>
            <a:off x="3391436" y="0"/>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3914364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65" y="518060"/>
            <a:ext cx="11920451" cy="4708981"/>
          </a:xfrm>
          <a:prstGeom prst="rect">
            <a:avLst/>
          </a:prstGeom>
        </p:spPr>
        <p:txBody>
          <a:bodyPr wrap="square">
            <a:spAutoFit/>
          </a:bodyPr>
          <a:lstStyle/>
          <a:p>
            <a:pPr algn="just"/>
            <a:r>
              <a:rPr lang="en-IN" sz="2400" b="1" dirty="0">
                <a:solidFill>
                  <a:srgbClr val="0000FF"/>
                </a:solidFill>
                <a:latin typeface="Arial" panose="020B0604020202020204" pitchFamily="34" charset="0"/>
                <a:cs typeface="Arial" panose="020B0604020202020204" pitchFamily="34" charset="0"/>
              </a:rPr>
              <a:t>Applications:</a:t>
            </a:r>
          </a:p>
          <a:p>
            <a:pPr algn="just"/>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OIC readhead of Fig, which has dimensions of only 5 × 12 mm, obviously has the advantage of being relatively insensitive to shock and vibration, as compared to a readhead fabricated from discrete optical components.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While this OIC was first proposed as an optical disk pickup device, the same basic arrangement can be used more generally as a </a:t>
            </a:r>
            <a:r>
              <a:rPr lang="en-IN" sz="2400" b="1" dirty="0">
                <a:latin typeface="Arial" panose="020B0604020202020204" pitchFamily="34" charset="0"/>
                <a:cs typeface="Arial" panose="020B0604020202020204" pitchFamily="34" charset="0"/>
              </a:rPr>
              <a:t>fully integrated interferometer position/ displacement sensor </a:t>
            </a:r>
            <a:r>
              <a:rPr lang="en-IN" sz="2400" dirty="0">
                <a:latin typeface="Arial" panose="020B0604020202020204" pitchFamily="34" charset="0"/>
                <a:cs typeface="Arial" panose="020B0604020202020204" pitchFamily="34" charset="0"/>
              </a:rPr>
              <a:t>with direction discrimination.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Such an interferometric sensor would be useful in a variety of high-precision positioning applications in which submicrometer accuracy is required.</a:t>
            </a:r>
          </a:p>
          <a:p>
            <a:pPr algn="just"/>
            <a:endParaRPr lang="en-IN" dirty="0">
              <a:latin typeface="Arial" panose="020B0604020202020204" pitchFamily="34" charset="0"/>
              <a:cs typeface="Arial" panose="020B0604020202020204" pitchFamily="34" charset="0"/>
            </a:endParaRPr>
          </a:p>
        </p:txBody>
      </p:sp>
      <p:sp>
        <p:nvSpPr>
          <p:cNvPr id="3" name="Rectangle 2"/>
          <p:cNvSpPr/>
          <p:nvPr/>
        </p:nvSpPr>
        <p:spPr>
          <a:xfrm>
            <a:off x="3391436" y="0"/>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295500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81536" y="2603904"/>
            <a:ext cx="7450386" cy="3966029"/>
          </a:xfrm>
          <a:prstGeom prst="rect">
            <a:avLst/>
          </a:prstGeom>
        </p:spPr>
      </p:pic>
      <p:sp>
        <p:nvSpPr>
          <p:cNvPr id="5" name="TextBox 4"/>
          <p:cNvSpPr txBox="1"/>
          <p:nvPr/>
        </p:nvSpPr>
        <p:spPr>
          <a:xfrm>
            <a:off x="3314701" y="0"/>
            <a:ext cx="4984057" cy="584775"/>
          </a:xfrm>
          <a:prstGeom prst="rect">
            <a:avLst/>
          </a:prstGeom>
          <a:noFill/>
        </p:spPr>
        <p:txBody>
          <a:bodyPr wrap="none" rtlCol="0">
            <a:spAutoFit/>
          </a:bodyPr>
          <a:lstStyle/>
          <a:p>
            <a:r>
              <a:rPr lang="en-IN" sz="3200" b="1" dirty="0">
                <a:solidFill>
                  <a:srgbClr val="C00000"/>
                </a:solidFill>
                <a:latin typeface="Arial" panose="020B0604020202020204" pitchFamily="34" charset="0"/>
                <a:cs typeface="Arial" panose="020B0604020202020204" pitchFamily="34" charset="0"/>
              </a:rPr>
              <a:t>OIC Temperature Sensor</a:t>
            </a:r>
          </a:p>
        </p:txBody>
      </p:sp>
      <p:sp>
        <p:nvSpPr>
          <p:cNvPr id="6" name="Rectangle 5"/>
          <p:cNvSpPr/>
          <p:nvPr/>
        </p:nvSpPr>
        <p:spPr>
          <a:xfrm>
            <a:off x="0" y="638022"/>
            <a:ext cx="12089423" cy="2062103"/>
          </a:xfrm>
          <a:prstGeom prst="rect">
            <a:avLst/>
          </a:prstGeom>
        </p:spPr>
        <p:txBody>
          <a:bodyPr wrap="square">
            <a:spAutoFit/>
          </a:bodyPr>
          <a:lstStyle/>
          <a:p>
            <a:pPr marL="342900" indent="-342900" algn="just">
              <a:buFont typeface="Arial" panose="020B0604020202020204" pitchFamily="34" charset="0"/>
              <a:buChar char="•"/>
            </a:pPr>
            <a:r>
              <a:rPr lang="en-IN" sz="3200" b="1" u="sng" dirty="0">
                <a:solidFill>
                  <a:srgbClr val="0000FF"/>
                </a:solidFill>
                <a:latin typeface="Arial" panose="020B0604020202020204" pitchFamily="34" charset="0"/>
                <a:cs typeface="Arial" panose="020B0604020202020204" pitchFamily="34" charset="0"/>
              </a:rPr>
              <a:t>Operation:</a:t>
            </a:r>
            <a:r>
              <a:rPr lang="en-IN" sz="3200" dirty="0">
                <a:latin typeface="Arial" panose="020B0604020202020204" pitchFamily="34" charset="0"/>
                <a:cs typeface="Arial" panose="020B0604020202020204" pitchFamily="34" charset="0"/>
              </a:rPr>
              <a:t> The optical transmission of each interferometer varies sinusoidally with temperature with a period which is inversely proportional to the optical path length difference between the two arms.</a:t>
            </a:r>
          </a:p>
        </p:txBody>
      </p:sp>
    </p:spTree>
    <p:extLst>
      <p:ext uri="{BB962C8B-B14F-4D97-AF65-F5344CB8AC3E}">
        <p14:creationId xmlns:p14="http://schemas.microsoft.com/office/powerpoint/2010/main" val="5525814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0945" y="820663"/>
            <a:ext cx="11504814" cy="4524315"/>
          </a:xfrm>
          <a:prstGeom prst="rect">
            <a:avLst/>
          </a:prstGeom>
        </p:spPr>
        <p:txBody>
          <a:bodyPr wrap="square">
            <a:spAutoFit/>
          </a:bodyPr>
          <a:lstStyle/>
          <a:p>
            <a:r>
              <a:rPr lang="en-IN" sz="2000" b="1" dirty="0">
                <a:solidFill>
                  <a:srgbClr val="0000FF"/>
                </a:solidFill>
                <a:latin typeface="Arial" panose="020B0604020202020204" pitchFamily="34" charset="0"/>
                <a:cs typeface="Arial" panose="020B0604020202020204" pitchFamily="34" charset="0"/>
              </a:rPr>
              <a:t>Further Advancements:</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1. An integrated optical disk readout head has also been made by Hudgings et al.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Their device makes use of a vertical cavity surface emitting laser with an intracavity quantum well absorber.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Detection of the reflected optical signal is performed by measuring the change in absorber voltage as the optical feedback into the VCSEL cavity varies.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head has a 0.22 V</a:t>
            </a:r>
            <a:r>
              <a:rPr lang="en-IN" baseline="-25000" dirty="0">
                <a:latin typeface="Arial" panose="020B0604020202020204" pitchFamily="34" charset="0"/>
                <a:cs typeface="Arial" panose="020B0604020202020204" pitchFamily="34" charset="0"/>
              </a:rPr>
              <a:t>pp</a:t>
            </a:r>
            <a:r>
              <a:rPr lang="en-IN" dirty="0">
                <a:latin typeface="Arial" panose="020B0604020202020204" pitchFamily="34" charset="0"/>
                <a:cs typeface="Arial" panose="020B0604020202020204" pitchFamily="34" charset="0"/>
              </a:rPr>
              <a:t> response. Its RC time constant is 20 μs, indicating a 50 kHz rolloff frequency.</a:t>
            </a:r>
          </a:p>
          <a:p>
            <a:r>
              <a:rPr lang="en-IN" dirty="0">
                <a:latin typeface="Arial" panose="020B0604020202020204" pitchFamily="34" charset="0"/>
                <a:cs typeface="Arial" panose="020B0604020202020204" pitchFamily="34" charset="0"/>
              </a:rPr>
              <a:t>______________________________________________________________________________________</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Manoh et al. have reported an integrated optical head device using a blue violet laser diode. </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This head, which integrates seven optical elements and semiconductor chips into a 11 mm × 6 mm× 4.1 mm package, is a key device for realizing a small and thin Blu-ray Disc drive.</a:t>
            </a:r>
          </a:p>
        </p:txBody>
      </p:sp>
      <p:sp>
        <p:nvSpPr>
          <p:cNvPr id="5" name="Rectangle 4"/>
          <p:cNvSpPr/>
          <p:nvPr/>
        </p:nvSpPr>
        <p:spPr>
          <a:xfrm>
            <a:off x="3424687" y="166255"/>
            <a:ext cx="5237331" cy="523220"/>
          </a:xfrm>
          <a:prstGeom prst="rect">
            <a:avLst/>
          </a:prstGeom>
        </p:spPr>
        <p:txBody>
          <a:bodyPr wrap="none">
            <a:spAutoFit/>
          </a:bodyPr>
          <a:lstStyle/>
          <a:p>
            <a:r>
              <a:rPr lang="en-IN" sz="2800" b="1" dirty="0">
                <a:solidFill>
                  <a:srgbClr val="C00000"/>
                </a:solidFill>
                <a:latin typeface="Arial" panose="020B0604020202020204" pitchFamily="34" charset="0"/>
                <a:cs typeface="Arial" panose="020B0604020202020204" pitchFamily="34" charset="0"/>
              </a:rPr>
              <a:t>An IO Optical Disk Read head</a:t>
            </a:r>
          </a:p>
        </p:txBody>
      </p:sp>
    </p:spTree>
    <p:extLst>
      <p:ext uri="{BB962C8B-B14F-4D97-AF65-F5344CB8AC3E}">
        <p14:creationId xmlns:p14="http://schemas.microsoft.com/office/powerpoint/2010/main" val="3554724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5232" y="2771445"/>
            <a:ext cx="10512237" cy="646331"/>
          </a:xfrm>
          <a:prstGeom prst="rect">
            <a:avLst/>
          </a:prstGeom>
        </p:spPr>
        <p:txBody>
          <a:bodyPr wrap="none">
            <a:spAutoFit/>
          </a:bodyPr>
          <a:lstStyle/>
          <a:p>
            <a:r>
              <a:rPr lang="en-IN" sz="3600" b="1" dirty="0">
                <a:solidFill>
                  <a:srgbClr val="C00000"/>
                </a:solidFill>
                <a:latin typeface="Arial" panose="020B0604020202020204" pitchFamily="34" charset="0"/>
                <a:cs typeface="Arial" panose="020B0604020202020204" pitchFamily="34" charset="0"/>
              </a:rPr>
              <a:t>IO Wavelength Meters and Spectrum Analysers</a:t>
            </a:r>
          </a:p>
        </p:txBody>
      </p:sp>
    </p:spTree>
    <p:extLst>
      <p:ext uri="{BB962C8B-B14F-4D97-AF65-F5344CB8AC3E}">
        <p14:creationId xmlns:p14="http://schemas.microsoft.com/office/powerpoint/2010/main" val="1283771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863" y="595651"/>
            <a:ext cx="6452397" cy="6370975"/>
          </a:xfrm>
          <a:prstGeom prst="rect">
            <a:avLst/>
          </a:prstGeom>
        </p:spPr>
        <p:txBody>
          <a:bodyPr wrap="square">
            <a:spAutoFit/>
          </a:bodyPr>
          <a:lstStyle/>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By carefully arranging wavelength-selective optical elements in an OIC it is possible to make instruments that can measure an emission wavelength or spectrum.</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For example, Nabiev et al. made a spectrophotometer that consists of two pn junction InGaAs/GaAs QW photodiodes stacked vertically with a DBR reflector between them, as shown in Fig.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DBR reflector is composed of      pairs of AlAs/GaAs.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Lightwaves entering the top surface pass through both photodiodes and are detected by them. </a:t>
            </a:r>
          </a:p>
        </p:txBody>
      </p:sp>
      <p:sp>
        <p:nvSpPr>
          <p:cNvPr id="10" name="Rectangle 9"/>
          <p:cNvSpPr/>
          <p:nvPr/>
        </p:nvSpPr>
        <p:spPr>
          <a:xfrm>
            <a:off x="1037492" y="-19902"/>
            <a:ext cx="9941889" cy="615553"/>
          </a:xfrm>
          <a:prstGeom prst="rect">
            <a:avLst/>
          </a:prstGeom>
        </p:spPr>
        <p:txBody>
          <a:bodyPr wrap="none">
            <a:spAutoFit/>
          </a:bodyPr>
          <a:lstStyle/>
          <a:p>
            <a:r>
              <a:rPr lang="en-IN" sz="3400" b="1" dirty="0">
                <a:solidFill>
                  <a:srgbClr val="C00000"/>
                </a:solidFill>
                <a:latin typeface="Arial" panose="020B0604020202020204" pitchFamily="34" charset="0"/>
                <a:cs typeface="Arial" panose="020B0604020202020204" pitchFamily="34" charset="0"/>
              </a:rPr>
              <a:t>IO Wavelength Meters and Spectrum Analysers</a:t>
            </a:r>
          </a:p>
        </p:txBody>
      </p:sp>
      <p:pic>
        <p:nvPicPr>
          <p:cNvPr id="11" name="Picture 10"/>
          <p:cNvPicPr>
            <a:picLocks noChangeAspect="1"/>
          </p:cNvPicPr>
          <p:nvPr/>
        </p:nvPicPr>
        <p:blipFill>
          <a:blip r:embed="rId2"/>
          <a:stretch>
            <a:fillRect/>
          </a:stretch>
        </p:blipFill>
        <p:spPr>
          <a:xfrm>
            <a:off x="6465260" y="1389184"/>
            <a:ext cx="5726740" cy="2919046"/>
          </a:xfrm>
          <a:prstGeom prst="rect">
            <a:avLst/>
          </a:prstGeom>
        </p:spPr>
      </p:pic>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5" name="Object 4"/>
          <p:cNvGraphicFramePr>
            <a:graphicFrameLocks noChangeAspect="1"/>
          </p:cNvGraphicFramePr>
          <p:nvPr/>
        </p:nvGraphicFramePr>
        <p:xfrm>
          <a:off x="5117123" y="4589584"/>
          <a:ext cx="518746" cy="607674"/>
        </p:xfrm>
        <a:graphic>
          <a:graphicData uri="http://schemas.openxmlformats.org/presentationml/2006/ole">
            <mc:AlternateContent xmlns:mc="http://schemas.openxmlformats.org/markup-compatibility/2006">
              <mc:Choice xmlns:v="urn:schemas-microsoft-com:vml" Requires="v">
                <p:oleObj name="Equation" r:id="rId3" imgW="330120" imgH="393480" progId="Equation.DSMT4">
                  <p:embed/>
                </p:oleObj>
              </mc:Choice>
              <mc:Fallback>
                <p:oleObj name="Equation" r:id="rId3" imgW="330120" imgH="393480" progId="Equation.DSMT4">
                  <p:embed/>
                  <p:pic>
                    <p:nvPicPr>
                      <p:cNvPr id="5" name="Object 4"/>
                      <p:cNvPicPr>
                        <a:picLocks noChangeAspect="1" noChangeArrowheads="1"/>
                      </p:cNvPicPr>
                      <p:nvPr/>
                    </p:nvPicPr>
                    <p:blipFill>
                      <a:blip r:embed="rId4"/>
                      <a:srcRect/>
                      <a:stretch>
                        <a:fillRect/>
                      </a:stretch>
                    </p:blipFill>
                    <p:spPr bwMode="auto">
                      <a:xfrm>
                        <a:off x="5117123" y="4589584"/>
                        <a:ext cx="518746" cy="607674"/>
                      </a:xfrm>
                      <a:prstGeom prst="rect">
                        <a:avLst/>
                      </a:prstGeom>
                      <a:noFill/>
                    </p:spPr>
                  </p:pic>
                </p:oleObj>
              </mc:Fallback>
            </mc:AlternateContent>
          </a:graphicData>
        </a:graphic>
      </p:graphicFrame>
    </p:spTree>
    <p:extLst>
      <p:ext uri="{BB962C8B-B14F-4D97-AF65-F5344CB8AC3E}">
        <p14:creationId xmlns:p14="http://schemas.microsoft.com/office/powerpoint/2010/main" val="957086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6463" y="812597"/>
            <a:ext cx="11643946" cy="1569660"/>
          </a:xfrm>
          <a:prstGeom prst="rect">
            <a:avLst/>
          </a:prstGeom>
        </p:spPr>
        <p:txBody>
          <a:bodyPr wrap="square">
            <a:spAutoFit/>
          </a:bodyPr>
          <a:lstStyle/>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However, because of the wavelength selective reflectance of the DBR, some of the incident light doesn’t reach the bottom photodiode. </a:t>
            </a:r>
          </a:p>
          <a:p>
            <a:pPr marL="285750" indent="-285750" algn="just">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2400" dirty="0">
                <a:latin typeface="Arial" panose="020B0604020202020204" pitchFamily="34" charset="0"/>
                <a:cs typeface="Arial" panose="020B0604020202020204" pitchFamily="34" charset="0"/>
              </a:rPr>
              <a:t>The ratio of the top detector response to that of the bottom diode is given by:</a:t>
            </a:r>
          </a:p>
        </p:txBody>
      </p:sp>
      <p:graphicFrame>
        <p:nvGraphicFramePr>
          <p:cNvPr id="5" name="Object 4"/>
          <p:cNvGraphicFramePr>
            <a:graphicFrameLocks noChangeAspect="1"/>
          </p:cNvGraphicFramePr>
          <p:nvPr/>
        </p:nvGraphicFramePr>
        <p:xfrm>
          <a:off x="3540576" y="2687127"/>
          <a:ext cx="3259573" cy="1342177"/>
        </p:xfrm>
        <a:graphic>
          <a:graphicData uri="http://schemas.openxmlformats.org/presentationml/2006/ole">
            <mc:AlternateContent xmlns:mc="http://schemas.openxmlformats.org/markup-compatibility/2006">
              <mc:Choice xmlns:v="urn:schemas-microsoft-com:vml" Requires="v">
                <p:oleObj name="Equation" r:id="rId2" imgW="1129810" imgH="469696" progId="Equation.DSMT4">
                  <p:embed/>
                </p:oleObj>
              </mc:Choice>
              <mc:Fallback>
                <p:oleObj name="Equation" r:id="rId2" imgW="1129810" imgH="469696"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576" y="2687127"/>
                        <a:ext cx="3259573" cy="1342177"/>
                      </a:xfrm>
                      <a:prstGeom prst="rect">
                        <a:avLst/>
                      </a:prstGeom>
                      <a:noFill/>
                    </p:spPr>
                  </p:pic>
                </p:oleObj>
              </mc:Fallback>
            </mc:AlternateContent>
          </a:graphicData>
        </a:graphic>
      </p:graphicFrame>
      <p:sp>
        <p:nvSpPr>
          <p:cNvPr id="6" name="Rectangle 5"/>
          <p:cNvSpPr/>
          <p:nvPr/>
        </p:nvSpPr>
        <p:spPr>
          <a:xfrm>
            <a:off x="252046" y="4399351"/>
            <a:ext cx="5591211" cy="461665"/>
          </a:xfrm>
          <a:prstGeom prst="rect">
            <a:avLst/>
          </a:prstGeom>
        </p:spPr>
        <p:txBody>
          <a:bodyPr wrap="none">
            <a:spAutoFit/>
          </a:bodyPr>
          <a:lstStyle/>
          <a:p>
            <a:r>
              <a:rPr lang="en-US" sz="2400" dirty="0">
                <a:solidFill>
                  <a:srgbClr val="131313"/>
                </a:solidFill>
                <a:latin typeface="Times-Roman"/>
              </a:rPr>
              <a:t>where </a:t>
            </a:r>
            <a:r>
              <a:rPr lang="en-US" sz="2400" i="1" dirty="0">
                <a:solidFill>
                  <a:srgbClr val="131313"/>
                </a:solidFill>
                <a:latin typeface="Times-Italic"/>
              </a:rPr>
              <a:t>R</a:t>
            </a:r>
            <a:r>
              <a:rPr lang="en-US" sz="1000" dirty="0">
                <a:solidFill>
                  <a:srgbClr val="131313"/>
                </a:solidFill>
                <a:latin typeface="Times-Roman"/>
              </a:rPr>
              <a:t>0 </a:t>
            </a:r>
            <a:r>
              <a:rPr lang="en-US" sz="2400" dirty="0">
                <a:solidFill>
                  <a:srgbClr val="131313"/>
                </a:solidFill>
                <a:latin typeface="Times-Roman"/>
              </a:rPr>
              <a:t>is a constant of proportionality.</a:t>
            </a:r>
            <a:endParaRPr lang="en-IN" sz="2400" dirty="0"/>
          </a:p>
        </p:txBody>
      </p:sp>
      <p:sp>
        <p:nvSpPr>
          <p:cNvPr id="7" name="Rectangle 6"/>
          <p:cNvSpPr/>
          <p:nvPr/>
        </p:nvSpPr>
        <p:spPr>
          <a:xfrm>
            <a:off x="252046" y="5231063"/>
            <a:ext cx="11627468" cy="1200329"/>
          </a:xfrm>
          <a:prstGeom prst="rect">
            <a:avLst/>
          </a:prstGeom>
        </p:spPr>
        <p:txBody>
          <a:bodyPr wrap="square">
            <a:spAutoFit/>
          </a:bodyPr>
          <a:lstStyle/>
          <a:p>
            <a:pPr algn="just"/>
            <a:r>
              <a:rPr lang="en-US" sz="2400" dirty="0">
                <a:solidFill>
                  <a:srgbClr val="131313"/>
                </a:solidFill>
                <a:latin typeface="Times-Roman"/>
              </a:rPr>
              <a:t>The ratio of the above equation is a single-valued function of wavelength that can be used to measure it, as shown in </a:t>
            </a:r>
            <a:r>
              <a:rPr lang="en-US" sz="2400" dirty="0" err="1">
                <a:solidFill>
                  <a:srgbClr val="131313"/>
                </a:solidFill>
                <a:latin typeface="Times-Roman"/>
              </a:rPr>
              <a:t>Fig.b</a:t>
            </a:r>
            <a:r>
              <a:rPr lang="en-US" sz="2400" dirty="0">
                <a:solidFill>
                  <a:srgbClr val="131313"/>
                </a:solidFill>
                <a:latin typeface="Times-Roman"/>
              </a:rPr>
              <a:t>, where the dotted curves are </a:t>
            </a:r>
            <a:r>
              <a:rPr lang="en-US" sz="2400" i="1" dirty="0" err="1">
                <a:solidFill>
                  <a:srgbClr val="131313"/>
                </a:solidFill>
                <a:latin typeface="Times-Italic"/>
              </a:rPr>
              <a:t>I</a:t>
            </a:r>
            <a:r>
              <a:rPr lang="en-US" sz="1000" dirty="0" err="1">
                <a:solidFill>
                  <a:srgbClr val="131313"/>
                </a:solidFill>
                <a:latin typeface="Times-Roman"/>
              </a:rPr>
              <a:t>top</a:t>
            </a:r>
            <a:r>
              <a:rPr lang="en-US" sz="1000" dirty="0">
                <a:solidFill>
                  <a:srgbClr val="131313"/>
                </a:solidFill>
                <a:latin typeface="Times-Roman"/>
              </a:rPr>
              <a:t> </a:t>
            </a:r>
            <a:r>
              <a:rPr lang="en-US" sz="2400" dirty="0">
                <a:solidFill>
                  <a:srgbClr val="131313"/>
                </a:solidFill>
                <a:latin typeface="Times-Roman"/>
              </a:rPr>
              <a:t>and the solid curves are </a:t>
            </a:r>
            <a:r>
              <a:rPr lang="en-US" sz="2400" i="1" dirty="0" err="1">
                <a:solidFill>
                  <a:srgbClr val="131313"/>
                </a:solidFill>
                <a:latin typeface="Times-Italic"/>
              </a:rPr>
              <a:t>I</a:t>
            </a:r>
            <a:r>
              <a:rPr lang="en-US" sz="1000" dirty="0" err="1">
                <a:solidFill>
                  <a:srgbClr val="131313"/>
                </a:solidFill>
                <a:latin typeface="Times-Roman"/>
              </a:rPr>
              <a:t>bot</a:t>
            </a:r>
            <a:r>
              <a:rPr lang="en-US" sz="2400" dirty="0">
                <a:solidFill>
                  <a:srgbClr val="131313"/>
                </a:solidFill>
                <a:latin typeface="Times-Roman"/>
              </a:rPr>
              <a:t>.</a:t>
            </a:r>
            <a:endParaRPr lang="en-IN" sz="2400" dirty="0"/>
          </a:p>
        </p:txBody>
      </p:sp>
      <p:sp>
        <p:nvSpPr>
          <p:cNvPr id="8" name="Rectangle 7"/>
          <p:cNvSpPr/>
          <p:nvPr/>
        </p:nvSpPr>
        <p:spPr>
          <a:xfrm>
            <a:off x="1037492" y="-19902"/>
            <a:ext cx="9941889" cy="615553"/>
          </a:xfrm>
          <a:prstGeom prst="rect">
            <a:avLst/>
          </a:prstGeom>
        </p:spPr>
        <p:txBody>
          <a:bodyPr wrap="none">
            <a:spAutoFit/>
          </a:bodyPr>
          <a:lstStyle/>
          <a:p>
            <a:r>
              <a:rPr lang="en-IN" sz="3400" b="1" dirty="0">
                <a:solidFill>
                  <a:srgbClr val="C00000"/>
                </a:solidFill>
                <a:latin typeface="Arial" panose="020B0604020202020204" pitchFamily="34" charset="0"/>
                <a:cs typeface="Arial" panose="020B0604020202020204" pitchFamily="34" charset="0"/>
              </a:rPr>
              <a:t>IO Wavelength Meters and Spectrum Analysers</a:t>
            </a:r>
          </a:p>
        </p:txBody>
      </p:sp>
    </p:spTree>
    <p:extLst>
      <p:ext uri="{BB962C8B-B14F-4D97-AF65-F5344CB8AC3E}">
        <p14:creationId xmlns:p14="http://schemas.microsoft.com/office/powerpoint/2010/main" val="23578891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6152372" y="1095828"/>
            <a:ext cx="5673282" cy="4059529"/>
          </a:xfrm>
          <a:prstGeom prst="rect">
            <a:avLst/>
          </a:prstGeom>
        </p:spPr>
      </p:pic>
      <p:grpSp>
        <p:nvGrpSpPr>
          <p:cNvPr id="8" name="Group 7"/>
          <p:cNvGrpSpPr/>
          <p:nvPr/>
        </p:nvGrpSpPr>
        <p:grpSpPr>
          <a:xfrm>
            <a:off x="290146" y="1095828"/>
            <a:ext cx="5609492" cy="3706991"/>
            <a:chOff x="0" y="1401340"/>
            <a:chExt cx="6855756" cy="4647768"/>
          </a:xfrm>
        </p:grpSpPr>
        <p:pic>
          <p:nvPicPr>
            <p:cNvPr id="5" name="Picture 4"/>
            <p:cNvPicPr>
              <a:picLocks noChangeAspect="1"/>
            </p:cNvPicPr>
            <p:nvPr/>
          </p:nvPicPr>
          <p:blipFill>
            <a:blip r:embed="rId3"/>
            <a:stretch>
              <a:fillRect/>
            </a:stretch>
          </p:blipFill>
          <p:spPr>
            <a:xfrm>
              <a:off x="0" y="1401340"/>
              <a:ext cx="6843258" cy="3680613"/>
            </a:xfrm>
            <a:prstGeom prst="rect">
              <a:avLst/>
            </a:prstGeom>
          </p:spPr>
        </p:pic>
        <p:pic>
          <p:nvPicPr>
            <p:cNvPr id="7" name="Picture 6"/>
            <p:cNvPicPr>
              <a:picLocks noChangeAspect="1"/>
            </p:cNvPicPr>
            <p:nvPr/>
          </p:nvPicPr>
          <p:blipFill>
            <a:blip r:embed="rId4"/>
            <a:stretch>
              <a:fillRect/>
            </a:stretch>
          </p:blipFill>
          <p:spPr>
            <a:xfrm>
              <a:off x="1608992" y="5188052"/>
              <a:ext cx="5246764" cy="861056"/>
            </a:xfrm>
            <a:prstGeom prst="rect">
              <a:avLst/>
            </a:prstGeom>
          </p:spPr>
        </p:pic>
      </p:grpSp>
      <p:sp>
        <p:nvSpPr>
          <p:cNvPr id="9" name="Rectangle 8"/>
          <p:cNvSpPr/>
          <p:nvPr/>
        </p:nvSpPr>
        <p:spPr>
          <a:xfrm>
            <a:off x="929053" y="5568595"/>
            <a:ext cx="10615246" cy="646331"/>
          </a:xfrm>
          <a:prstGeom prst="rect">
            <a:avLst/>
          </a:prstGeom>
        </p:spPr>
        <p:txBody>
          <a:bodyPr wrap="square">
            <a:spAutoFit/>
          </a:bodyPr>
          <a:lstStyle/>
          <a:p>
            <a:r>
              <a:rPr lang="en-IN" b="1" dirty="0">
                <a:solidFill>
                  <a:srgbClr val="0000FF"/>
                </a:solidFill>
                <a:latin typeface="Arial" panose="020B0604020202020204" pitchFamily="34" charset="0"/>
                <a:cs typeface="Arial" panose="020B0604020202020204" pitchFamily="34" charset="0"/>
              </a:rPr>
              <a:t>The curve in (c) is a superposition of measurements at the three optical power levels shown in (b), indicating that measured wavelength is not sensitive to optical power.</a:t>
            </a:r>
          </a:p>
        </p:txBody>
      </p:sp>
    </p:spTree>
    <p:extLst>
      <p:ext uri="{BB962C8B-B14F-4D97-AF65-F5344CB8AC3E}">
        <p14:creationId xmlns:p14="http://schemas.microsoft.com/office/powerpoint/2010/main" val="29123683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092" y="107245"/>
            <a:ext cx="11931162" cy="1754326"/>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integrated optic device also can be used to measure an optical spectrum as well as just a single wavelength.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 example, an OIC optical spectrum analyzer has been described by Madsen et al. [31].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Their device uses a tilted, chirped grating in a planar single-mode waveguide to diffract lightwaves of different wavelengths through different angles as they are coupled out of the waveguide. </a:t>
            </a:r>
          </a:p>
        </p:txBody>
      </p:sp>
      <p:pic>
        <p:nvPicPr>
          <p:cNvPr id="2" name="Picture 1"/>
          <p:cNvPicPr>
            <a:picLocks noChangeAspect="1"/>
          </p:cNvPicPr>
          <p:nvPr/>
        </p:nvPicPr>
        <p:blipFill>
          <a:blip r:embed="rId2"/>
          <a:stretch>
            <a:fillRect/>
          </a:stretch>
        </p:blipFill>
        <p:spPr>
          <a:xfrm>
            <a:off x="6697300" y="2325704"/>
            <a:ext cx="5266100" cy="2780132"/>
          </a:xfrm>
          <a:prstGeom prst="rect">
            <a:avLst/>
          </a:prstGeom>
          <a:ln>
            <a:solidFill>
              <a:schemeClr val="tx1"/>
            </a:solidFill>
          </a:ln>
        </p:spPr>
      </p:pic>
      <p:sp>
        <p:nvSpPr>
          <p:cNvPr id="3" name="TextBox 2"/>
          <p:cNvSpPr txBox="1"/>
          <p:nvPr/>
        </p:nvSpPr>
        <p:spPr>
          <a:xfrm>
            <a:off x="7288822" y="5292971"/>
            <a:ext cx="4765432" cy="646331"/>
          </a:xfrm>
          <a:prstGeom prst="rect">
            <a:avLst/>
          </a:prstGeom>
          <a:noFill/>
        </p:spPr>
        <p:txBody>
          <a:bodyPr wrap="square" rtlCol="0">
            <a:spAutoFit/>
          </a:bodyPr>
          <a:lstStyle/>
          <a:p>
            <a:pPr algn="just"/>
            <a:r>
              <a:rPr lang="en-IN" b="1" dirty="0">
                <a:solidFill>
                  <a:srgbClr val="0000FF"/>
                </a:solidFill>
                <a:latin typeface="Arial" panose="020B0604020202020204" pitchFamily="34" charset="0"/>
                <a:cs typeface="Arial" panose="020B0604020202020204" pitchFamily="34" charset="0"/>
              </a:rPr>
              <a:t>Schematic of the planar waveguide, UV grating based optical spectrum analyzer</a:t>
            </a:r>
          </a:p>
        </p:txBody>
      </p:sp>
      <p:sp>
        <p:nvSpPr>
          <p:cNvPr id="5" name="Rectangle 4"/>
          <p:cNvSpPr/>
          <p:nvPr/>
        </p:nvSpPr>
        <p:spPr>
          <a:xfrm>
            <a:off x="123091" y="2138570"/>
            <a:ext cx="6365631" cy="3970318"/>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light radiated out of the waveguide is captured by a vertical slab waveguide that directs it to a linear array of photodetectors.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Each detector intercepts light of only a narrow range of wavelengths, so the optical spectrum of the light can be determined.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dirty="0" err="1">
                <a:latin typeface="Arial" panose="020B0604020202020204" pitchFamily="34" charset="0"/>
                <a:cs typeface="Arial" panose="020B0604020202020204" pitchFamily="34" charset="0"/>
              </a:rPr>
              <a:t>fullwidth</a:t>
            </a:r>
            <a:r>
              <a:rPr lang="en-IN" dirty="0">
                <a:latin typeface="Arial" panose="020B0604020202020204" pitchFamily="34" charset="0"/>
                <a:cs typeface="Arial" panose="020B0604020202020204" pitchFamily="34" charset="0"/>
              </a:rPr>
              <a:t> half-maximum resolution was 0.15 nm over a bandwidth range of 7.8 nm. </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this device the grating, which has a chirp of −1.75 nm/cm and a focal length of 12 cm, performs both the spatial dispersion and imaging (focusing) functions.</a:t>
            </a:r>
          </a:p>
        </p:txBody>
      </p:sp>
    </p:spTree>
    <p:extLst>
      <p:ext uri="{BB962C8B-B14F-4D97-AF65-F5344CB8AC3E}">
        <p14:creationId xmlns:p14="http://schemas.microsoft.com/office/powerpoint/2010/main" val="3777440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66076" y="2679227"/>
            <a:ext cx="5638275" cy="707886"/>
          </a:xfrm>
          <a:prstGeom prst="rect">
            <a:avLst/>
          </a:prstGeom>
        </p:spPr>
        <p:txBody>
          <a:bodyPr wrap="none">
            <a:spAutoFit/>
          </a:bodyPr>
          <a:lstStyle/>
          <a:p>
            <a:r>
              <a:rPr lang="en-IN" sz="4000" b="1" dirty="0">
                <a:solidFill>
                  <a:srgbClr val="C00000"/>
                </a:solidFill>
                <a:latin typeface="Arial" panose="020B0604020202020204" pitchFamily="34" charset="0"/>
                <a:cs typeface="Arial" panose="020B0604020202020204" pitchFamily="34" charset="0"/>
              </a:rPr>
              <a:t>RF Spectrum Analyzer</a:t>
            </a:r>
            <a:endParaRPr lang="en-IN" sz="4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9721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13322" y="85497"/>
            <a:ext cx="5091971" cy="646331"/>
          </a:xfrm>
          <a:prstGeom prst="rect">
            <a:avLst/>
          </a:prstGeom>
        </p:spPr>
        <p:txBody>
          <a:bodyPr wrap="none">
            <a:spAutoFit/>
          </a:bodyPr>
          <a:lstStyle/>
          <a:p>
            <a:r>
              <a:rPr lang="en-IN" sz="3600" b="1" dirty="0">
                <a:solidFill>
                  <a:srgbClr val="C00000"/>
                </a:solidFill>
                <a:latin typeface="Arial" panose="020B0604020202020204" pitchFamily="34" charset="0"/>
                <a:cs typeface="Arial" panose="020B0604020202020204" pitchFamily="34" charset="0"/>
              </a:rPr>
              <a:t>RF Spectrum Analyzer</a:t>
            </a:r>
            <a:endParaRPr lang="en-IN" sz="36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338903" y="896959"/>
            <a:ext cx="11646131" cy="5262979"/>
          </a:xfrm>
          <a:prstGeom prst="rect">
            <a:avLst/>
          </a:prstGeom>
        </p:spPr>
        <p:txBody>
          <a:bodyPr wrap="square">
            <a:spAutoFit/>
          </a:bodyPr>
          <a:lstStyle/>
          <a:p>
            <a:pPr marL="342900" indent="-342900" algn="just">
              <a:buFont typeface="Arial" panose="020B0604020202020204" pitchFamily="34" charset="0"/>
              <a:buChar char="•"/>
            </a:pPr>
            <a:r>
              <a:rPr lang="en-US" sz="2800" b="1" dirty="0">
                <a:solidFill>
                  <a:srgbClr val="0000FF"/>
                </a:solidFill>
                <a:latin typeface="Arial" panose="020B0604020202020204" pitchFamily="34" charset="0"/>
                <a:cs typeface="Arial" panose="020B0604020202020204" pitchFamily="34" charset="0"/>
              </a:rPr>
              <a:t>Purpose</a:t>
            </a:r>
            <a:r>
              <a:rPr lang="en-US" sz="2800" dirty="0">
                <a:solidFill>
                  <a:srgbClr val="0000FF"/>
                </a:solidFill>
                <a:latin typeface="Arial" panose="020B0604020202020204" pitchFamily="34" charset="0"/>
                <a:cs typeface="Arial" panose="020B0604020202020204" pitchFamily="34" charset="0"/>
              </a:rPr>
              <a:t> :  </a:t>
            </a:r>
            <a:r>
              <a:rPr lang="en-US" sz="2800" dirty="0">
                <a:solidFill>
                  <a:srgbClr val="131313"/>
                </a:solidFill>
                <a:latin typeface="Arial" panose="020B0604020202020204" pitchFamily="34" charset="0"/>
                <a:cs typeface="Arial" panose="020B0604020202020204" pitchFamily="34" charset="0"/>
              </a:rPr>
              <a:t>To enable the pilot of a military aircraft to </a:t>
            </a:r>
            <a:r>
              <a:rPr lang="en-US" sz="2800" b="1" dirty="0">
                <a:solidFill>
                  <a:srgbClr val="131313"/>
                </a:solidFill>
                <a:latin typeface="Arial" panose="020B0604020202020204" pitchFamily="34" charset="0"/>
                <a:cs typeface="Arial" panose="020B0604020202020204" pitchFamily="34" charset="0"/>
              </a:rPr>
              <a:t>obtain an instantaneous spectral analysis of an incoming radar beam</a:t>
            </a:r>
            <a:r>
              <a:rPr lang="en-US" sz="2800" dirty="0">
                <a:solidFill>
                  <a:srgbClr val="131313"/>
                </a:solidFill>
                <a:latin typeface="Arial" panose="020B0604020202020204" pitchFamily="34" charset="0"/>
                <a:cs typeface="Arial" panose="020B0604020202020204" pitchFamily="34" charset="0"/>
              </a:rPr>
              <a:t>, in order to determine if his plane is being tracked by a ground station, air-to-air missile, etc. </a:t>
            </a:r>
          </a:p>
          <a:p>
            <a:pPr marL="342900" indent="-342900" algn="just">
              <a:buFont typeface="Arial" panose="020B0604020202020204" pitchFamily="34" charset="0"/>
              <a:buChar char="•"/>
            </a:pPr>
            <a:endParaRPr lang="en-US" sz="2800" dirty="0">
              <a:solidFill>
                <a:srgbClr val="13131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800" dirty="0">
                <a:solidFill>
                  <a:srgbClr val="131313"/>
                </a:solidFill>
                <a:latin typeface="Arial" panose="020B0604020202020204" pitchFamily="34" charset="0"/>
                <a:cs typeface="Arial" panose="020B0604020202020204" pitchFamily="34" charset="0"/>
              </a:rPr>
              <a:t>Such information is required if he is to be able to quickly take effective false action. </a:t>
            </a:r>
          </a:p>
          <a:p>
            <a:pPr marL="342900" indent="-342900" algn="just">
              <a:buFont typeface="Arial" panose="020B0604020202020204" pitchFamily="34" charset="0"/>
              <a:buChar char="•"/>
            </a:pPr>
            <a:endParaRPr lang="en-US" sz="2800" dirty="0">
              <a:solidFill>
                <a:srgbClr val="13131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800" dirty="0">
                <a:solidFill>
                  <a:srgbClr val="131313"/>
                </a:solidFill>
                <a:latin typeface="Arial" panose="020B0604020202020204" pitchFamily="34" charset="0"/>
                <a:cs typeface="Arial" panose="020B0604020202020204" pitchFamily="34" charset="0"/>
              </a:rPr>
              <a:t>The frequency content, or </a:t>
            </a:r>
            <a:r>
              <a:rPr lang="en-US" sz="2800" b="1" i="1" dirty="0">
                <a:solidFill>
                  <a:srgbClr val="131313"/>
                </a:solidFill>
                <a:latin typeface="Arial" panose="020B0604020202020204" pitchFamily="34" charset="0"/>
                <a:cs typeface="Arial" panose="020B0604020202020204" pitchFamily="34" charset="0"/>
              </a:rPr>
              <a:t>signature</a:t>
            </a:r>
            <a:r>
              <a:rPr lang="en-US" sz="2800" dirty="0">
                <a:solidFill>
                  <a:srgbClr val="131313"/>
                </a:solidFill>
                <a:latin typeface="Arial" panose="020B0604020202020204" pitchFamily="34" charset="0"/>
                <a:cs typeface="Arial" panose="020B0604020202020204" pitchFamily="34" charset="0"/>
              </a:rPr>
              <a:t>, of all enemy radar signals that are likely to be encountered would have to be available for comparison, probably stored in the memory of the plane’s </a:t>
            </a:r>
            <a:r>
              <a:rPr lang="en-IN" sz="2800" dirty="0">
                <a:solidFill>
                  <a:srgbClr val="131313"/>
                </a:solidFill>
                <a:latin typeface="Arial" panose="020B0604020202020204" pitchFamily="34" charset="0"/>
                <a:cs typeface="Arial" panose="020B0604020202020204" pitchFamily="34" charset="0"/>
              </a:rPr>
              <a:t>on board computer.</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679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2553" y="709299"/>
            <a:ext cx="9691271" cy="5303575"/>
          </a:xfrm>
          <a:prstGeom prst="rect">
            <a:avLst/>
          </a:prstGeom>
        </p:spPr>
      </p:pic>
      <p:sp>
        <p:nvSpPr>
          <p:cNvPr id="6" name="Rectangle 5"/>
          <p:cNvSpPr/>
          <p:nvPr/>
        </p:nvSpPr>
        <p:spPr>
          <a:xfrm>
            <a:off x="2444964" y="6403568"/>
            <a:ext cx="6577462" cy="400110"/>
          </a:xfrm>
          <a:prstGeom prst="rect">
            <a:avLst/>
          </a:prstGeom>
        </p:spPr>
        <p:txBody>
          <a:bodyPr wrap="square">
            <a:spAutoFit/>
          </a:bodyPr>
          <a:lstStyle/>
          <a:p>
            <a:r>
              <a:rPr lang="en-IN" sz="2000" b="1" dirty="0">
                <a:solidFill>
                  <a:srgbClr val="0000FF"/>
                </a:solidFill>
                <a:latin typeface="Times-Roman"/>
              </a:rPr>
              <a:t>Diagram of an integrated-optic RF spectrum analyzer</a:t>
            </a:r>
            <a:endParaRPr lang="en-IN" sz="2000" b="1" dirty="0">
              <a:solidFill>
                <a:srgbClr val="0000FF"/>
              </a:solidFill>
            </a:endParaRPr>
          </a:p>
        </p:txBody>
      </p:sp>
      <p:sp>
        <p:nvSpPr>
          <p:cNvPr id="7" name="Rectangle 6"/>
          <p:cNvSpPr/>
          <p:nvPr/>
        </p:nvSpPr>
        <p:spPr>
          <a:xfrm>
            <a:off x="3539699" y="19255"/>
            <a:ext cx="4544001"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RF Spectrum Analyzer</a:t>
            </a:r>
            <a:endParaRPr lang="en-IN" sz="32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6986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0612" y="650805"/>
            <a:ext cx="12015188" cy="6063198"/>
          </a:xfrm>
          <a:prstGeom prst="rect">
            <a:avLst/>
          </a:prstGeom>
        </p:spPr>
        <p:txBody>
          <a:bodyPr wrap="square">
            <a:spAutoFit/>
          </a:bodyPr>
          <a:lstStyle/>
          <a:p>
            <a:pPr algn="just"/>
            <a:r>
              <a:rPr lang="en-IN" sz="2400" b="1" dirty="0">
                <a:solidFill>
                  <a:srgbClr val="0000FF"/>
                </a:solidFill>
                <a:latin typeface="Arial" panose="020B0604020202020204" pitchFamily="34" charset="0"/>
                <a:cs typeface="Arial" panose="020B0604020202020204" pitchFamily="34" charset="0"/>
              </a:rPr>
              <a:t>Operation:</a:t>
            </a:r>
          </a:p>
          <a:p>
            <a:pPr marL="457200" indent="-457200" algn="just">
              <a:buFont typeface="Arial" panose="020B0604020202020204" pitchFamily="34" charset="0"/>
              <a:buChar char="•"/>
            </a:pPr>
            <a:r>
              <a:rPr lang="en-IN" sz="2800" dirty="0">
                <a:solidFill>
                  <a:srgbClr val="131313"/>
                </a:solidFill>
                <a:latin typeface="Arial" panose="020B0604020202020204" pitchFamily="34" charset="0"/>
                <a:cs typeface="Arial" panose="020B0604020202020204" pitchFamily="34" charset="0"/>
              </a:rPr>
              <a:t>Light </a:t>
            </a:r>
            <a:r>
              <a:rPr lang="en-US" sz="2800" dirty="0">
                <a:solidFill>
                  <a:srgbClr val="131313"/>
                </a:solidFill>
                <a:latin typeface="Arial" panose="020B0604020202020204" pitchFamily="34" charset="0"/>
                <a:cs typeface="Arial" panose="020B0604020202020204" pitchFamily="34" charset="0"/>
              </a:rPr>
              <a:t>from a laser source is coupled into a planar waveguide, in which it passes first </a:t>
            </a:r>
            <a:r>
              <a:rPr lang="en-US" sz="2800" dirty="0">
                <a:latin typeface="Arial" panose="020B0604020202020204" pitchFamily="34" charset="0"/>
                <a:cs typeface="Arial" panose="020B0604020202020204" pitchFamily="34" charset="0"/>
              </a:rPr>
              <a:t>through a collimating lens, then through a Bragg-type acousto-optic modulator.</a:t>
            </a:r>
          </a:p>
          <a:p>
            <a:pPr marL="457200" indent="-4572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a:t>
            </a:r>
            <a:r>
              <a:rPr lang="en-US" sz="2800" dirty="0">
                <a:latin typeface="Arial" panose="020B0604020202020204" pitchFamily="34" charset="0"/>
                <a:cs typeface="Arial" panose="020B0604020202020204" pitchFamily="34" charset="0"/>
              </a:rPr>
              <a:t>rf signal to be spectrally analyzed is applied to the acoustic transducer that generates the sound waves, causing them to have a time varying period.</a:t>
            </a:r>
          </a:p>
          <a:p>
            <a:pPr marL="457200" indent="-4572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Thus the deflection </a:t>
            </a:r>
            <a:r>
              <a:rPr lang="en-US" sz="2800" dirty="0">
                <a:latin typeface="Arial" panose="020B0604020202020204" pitchFamily="34" charset="0"/>
                <a:cs typeface="Arial" panose="020B0604020202020204" pitchFamily="34" charset="0"/>
              </a:rPr>
              <a:t>angle of the optical beam at the output of the modulator is a function of the rf signal.</a:t>
            </a:r>
          </a:p>
          <a:p>
            <a:pPr marL="457200" indent="-4572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US" sz="2800" dirty="0">
                <a:latin typeface="Arial" panose="020B0604020202020204" pitchFamily="34" charset="0"/>
                <a:cs typeface="Arial" panose="020B0604020202020204" pitchFamily="34" charset="0"/>
              </a:rPr>
              <a:t>A second lens is used to focus the optical beam onto an array of photodetectors.</a:t>
            </a:r>
          </a:p>
        </p:txBody>
      </p:sp>
      <p:sp>
        <p:nvSpPr>
          <p:cNvPr id="3" name="Rectangle 2"/>
          <p:cNvSpPr/>
          <p:nvPr/>
        </p:nvSpPr>
        <p:spPr>
          <a:xfrm>
            <a:off x="3504530" y="0"/>
            <a:ext cx="4544001"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RF Spectrum Analyzer</a:t>
            </a:r>
            <a:endParaRPr lang="en-IN" sz="32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58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37" y="123047"/>
            <a:ext cx="11535509" cy="1384995"/>
          </a:xfrm>
          <a:prstGeom prst="rect">
            <a:avLst/>
          </a:prstGeom>
        </p:spPr>
        <p:txBody>
          <a:bodyPr wrap="square">
            <a:spAutoFit/>
          </a:bodyPr>
          <a:lstStyle/>
          <a:p>
            <a:pPr marL="342900" indent="-3429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optical transmission P</a:t>
            </a:r>
            <a:r>
              <a:rPr lang="en-IN" sz="2800" baseline="-25000" dirty="0">
                <a:latin typeface="Arial" panose="020B0604020202020204" pitchFamily="34" charset="0"/>
                <a:cs typeface="Arial" panose="020B0604020202020204" pitchFamily="34" charset="0"/>
              </a:rPr>
              <a:t>out</a:t>
            </a:r>
            <a:r>
              <a:rPr lang="en-IN" sz="2800" dirty="0">
                <a:latin typeface="Arial" panose="020B0604020202020204" pitchFamily="34" charset="0"/>
                <a:cs typeface="Arial" panose="020B0604020202020204" pitchFamily="34" charset="0"/>
              </a:rPr>
              <a:t>/P</a:t>
            </a:r>
            <a:r>
              <a:rPr lang="en-IN" sz="2800" baseline="-25000" dirty="0">
                <a:latin typeface="Arial" panose="020B0604020202020204" pitchFamily="34" charset="0"/>
                <a:cs typeface="Arial" panose="020B0604020202020204" pitchFamily="34" charset="0"/>
              </a:rPr>
              <a:t>in</a:t>
            </a:r>
            <a:r>
              <a:rPr lang="en-IN" sz="2800" dirty="0">
                <a:latin typeface="Arial" panose="020B0604020202020204" pitchFamily="34" charset="0"/>
                <a:cs typeface="Arial" panose="020B0604020202020204" pitchFamily="34" charset="0"/>
              </a:rPr>
              <a:t> at the wavelength λ depends on both the effective index n</a:t>
            </a:r>
            <a:r>
              <a:rPr lang="en-IN" sz="2800" baseline="-25000" dirty="0">
                <a:latin typeface="Arial" panose="020B0604020202020204" pitchFamily="34" charset="0"/>
                <a:cs typeface="Arial" panose="020B0604020202020204" pitchFamily="34" charset="0"/>
              </a:rPr>
              <a:t>eff</a:t>
            </a:r>
            <a:r>
              <a:rPr lang="en-IN" sz="2800" dirty="0">
                <a:latin typeface="Arial" panose="020B0604020202020204" pitchFamily="34" charset="0"/>
                <a:cs typeface="Arial" panose="020B0604020202020204" pitchFamily="34" charset="0"/>
              </a:rPr>
              <a:t> and the path length difference ΔL and is given by</a:t>
            </a:r>
          </a:p>
        </p:txBody>
      </p:sp>
      <p:graphicFrame>
        <p:nvGraphicFramePr>
          <p:cNvPr id="5" name="Object 4"/>
          <p:cNvGraphicFramePr>
            <a:graphicFrameLocks noChangeAspect="1"/>
          </p:cNvGraphicFramePr>
          <p:nvPr/>
        </p:nvGraphicFramePr>
        <p:xfrm>
          <a:off x="2170318" y="1418395"/>
          <a:ext cx="7203345" cy="1422883"/>
        </p:xfrm>
        <a:graphic>
          <a:graphicData uri="http://schemas.openxmlformats.org/presentationml/2006/ole">
            <mc:AlternateContent xmlns:mc="http://schemas.openxmlformats.org/markup-compatibility/2006">
              <mc:Choice xmlns:v="urn:schemas-microsoft-com:vml" Requires="v">
                <p:oleObj name="Equation" r:id="rId2" imgW="2311400" imgH="457200" progId="Equation.DSMT4">
                  <p:embed/>
                </p:oleObj>
              </mc:Choice>
              <mc:Fallback>
                <p:oleObj name="Equation" r:id="rId2" imgW="2311400" imgH="45720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318" y="1418395"/>
                        <a:ext cx="7203345" cy="1422883"/>
                      </a:xfrm>
                      <a:prstGeom prst="rect">
                        <a:avLst/>
                      </a:prstGeom>
                      <a:noFill/>
                    </p:spPr>
                  </p:pic>
                </p:oleObj>
              </mc:Fallback>
            </mc:AlternateContent>
          </a:graphicData>
        </a:graphic>
      </p:graphicFrame>
      <p:sp>
        <p:nvSpPr>
          <p:cNvPr id="6" name="Rectangle 5"/>
          <p:cNvSpPr/>
          <p:nvPr/>
        </p:nvSpPr>
        <p:spPr>
          <a:xfrm>
            <a:off x="683590" y="3033977"/>
            <a:ext cx="8082662" cy="523220"/>
          </a:xfrm>
          <a:prstGeom prst="rect">
            <a:avLst/>
          </a:prstGeom>
        </p:spPr>
        <p:txBody>
          <a:bodyPr wrap="none">
            <a:spAutoFit/>
          </a:bodyPr>
          <a:lstStyle/>
          <a:p>
            <a:r>
              <a:rPr lang="en-US" sz="2800" dirty="0">
                <a:solidFill>
                  <a:srgbClr val="131313"/>
                </a:solidFill>
                <a:latin typeface="Arial" panose="020B0604020202020204" pitchFamily="34" charset="0"/>
                <a:cs typeface="Arial" panose="020B0604020202020204" pitchFamily="34" charset="0"/>
              </a:rPr>
              <a:t>where the constant of proportionality </a:t>
            </a:r>
            <a:r>
              <a:rPr lang="en-US" sz="2800" i="1" dirty="0">
                <a:solidFill>
                  <a:srgbClr val="131313"/>
                </a:solidFill>
                <a:latin typeface="Arial" panose="020B0604020202020204" pitchFamily="34" charset="0"/>
                <a:cs typeface="Arial" panose="020B0604020202020204" pitchFamily="34" charset="0"/>
              </a:rPr>
              <a:t>b </a:t>
            </a:r>
            <a:r>
              <a:rPr lang="en-US" sz="2800" dirty="0">
                <a:solidFill>
                  <a:srgbClr val="131313"/>
                </a:solidFill>
                <a:latin typeface="Arial" panose="020B0604020202020204" pitchFamily="34" charset="0"/>
                <a:cs typeface="Arial" panose="020B0604020202020204" pitchFamily="34" charset="0"/>
              </a:rPr>
              <a:t>is given by</a:t>
            </a:r>
            <a:endParaRPr lang="en-IN" sz="2800" dirty="0">
              <a:latin typeface="Arial" panose="020B0604020202020204" pitchFamily="34" charset="0"/>
              <a:cs typeface="Arial" panose="020B0604020202020204" pitchFamily="34" charset="0"/>
            </a:endParaRPr>
          </a:p>
        </p:txBody>
      </p:sp>
      <p:graphicFrame>
        <p:nvGraphicFramePr>
          <p:cNvPr id="9" name="Object 8"/>
          <p:cNvGraphicFramePr>
            <a:graphicFrameLocks noChangeAspect="1"/>
          </p:cNvGraphicFramePr>
          <p:nvPr/>
        </p:nvGraphicFramePr>
        <p:xfrm>
          <a:off x="3174367" y="3749896"/>
          <a:ext cx="3710527" cy="1049183"/>
        </p:xfrm>
        <a:graphic>
          <a:graphicData uri="http://schemas.openxmlformats.org/presentationml/2006/ole">
            <mc:AlternateContent xmlns:mc="http://schemas.openxmlformats.org/markup-compatibility/2006">
              <mc:Choice xmlns:v="urn:schemas-microsoft-com:vml" Requires="v">
                <p:oleObj name="Equation" r:id="rId4" imgW="1384300" imgH="393700" progId="Equation.DSMT4">
                  <p:embed/>
                </p:oleObj>
              </mc:Choice>
              <mc:Fallback>
                <p:oleObj name="Equation" r:id="rId4" imgW="1384300" imgH="393700" progId="Equation.DSMT4">
                  <p:embed/>
                  <p:pic>
                    <p:nvPicPr>
                      <p:cNvPr id="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4367" y="3749896"/>
                        <a:ext cx="3710527" cy="1049183"/>
                      </a:xfrm>
                      <a:prstGeom prst="rect">
                        <a:avLst/>
                      </a:prstGeom>
                      <a:noFill/>
                    </p:spPr>
                  </p:pic>
                </p:oleObj>
              </mc:Fallback>
            </mc:AlternateContent>
          </a:graphicData>
        </a:graphic>
      </p:graphicFrame>
      <p:sp>
        <p:nvSpPr>
          <p:cNvPr id="10" name="Rectangle 9"/>
          <p:cNvSpPr/>
          <p:nvPr/>
        </p:nvSpPr>
        <p:spPr>
          <a:xfrm>
            <a:off x="397580" y="4991778"/>
            <a:ext cx="11579267"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Both n</a:t>
            </a:r>
            <a:r>
              <a:rPr lang="en-IN" sz="2400" baseline="-25000" dirty="0">
                <a:latin typeface="Arial" panose="020B0604020202020204" pitchFamily="34" charset="0"/>
                <a:cs typeface="Arial" panose="020B0604020202020204" pitchFamily="34" charset="0"/>
              </a:rPr>
              <a:t>eff</a:t>
            </a:r>
            <a:r>
              <a:rPr lang="en-IN" sz="2400" dirty="0">
                <a:latin typeface="Arial" panose="020B0604020202020204" pitchFamily="34" charset="0"/>
                <a:cs typeface="Arial" panose="020B0604020202020204" pitchFamily="34" charset="0"/>
              </a:rPr>
              <a:t> and ΔL are functions of temperature T. The quantities </a:t>
            </a:r>
            <a:r>
              <a:rPr lang="en-IN" sz="2400" dirty="0">
                <a:latin typeface="Times New Roman" panose="02020603050405020304" pitchFamily="18" charset="0"/>
                <a:cs typeface="Times New Roman" panose="02020603050405020304" pitchFamily="18" charset="0"/>
              </a:rPr>
              <a:t>γ</a:t>
            </a:r>
            <a:r>
              <a:rPr lang="en-IN" sz="2400" dirty="0">
                <a:latin typeface="Arial" panose="020B0604020202020204" pitchFamily="34" charset="0"/>
                <a:cs typeface="Arial" panose="020B0604020202020204" pitchFamily="34" charset="0"/>
              </a:rPr>
              <a:t> and m are related to the insertion loss and depth of modulation of the interferometer, respectively.</a:t>
            </a:r>
          </a:p>
          <a:p>
            <a:pPr algn="just"/>
            <a:r>
              <a:rPr lang="en-IN" sz="2400" dirty="0">
                <a:latin typeface="Arial" panose="020B0604020202020204" pitchFamily="34" charset="0"/>
                <a:cs typeface="Arial" panose="020B0604020202020204" pitchFamily="34" charset="0"/>
              </a:rPr>
              <a:t>(For an ideal device </a:t>
            </a:r>
            <a:r>
              <a:rPr lang="en-IN" sz="2400" dirty="0">
                <a:latin typeface="Times New Roman" panose="02020603050405020304" pitchFamily="18" charset="0"/>
                <a:cs typeface="Times New Roman" panose="02020603050405020304" pitchFamily="18" charset="0"/>
              </a:rPr>
              <a:t>γ</a:t>
            </a:r>
            <a:r>
              <a:rPr lang="en-IN" sz="2400" dirty="0">
                <a:latin typeface="Arial" panose="020B0604020202020204" pitchFamily="34" charset="0"/>
                <a:cs typeface="Arial" panose="020B0604020202020204" pitchFamily="34" charset="0"/>
              </a:rPr>
              <a:t> = m = 1.0.) </a:t>
            </a:r>
            <a:r>
              <a:rPr lang="en-IN" sz="2400" dirty="0">
                <a:latin typeface="Times New Roman" panose="02020603050405020304" pitchFamily="18" charset="0"/>
                <a:cs typeface="Times New Roman" panose="02020603050405020304" pitchFamily="18" charset="0"/>
              </a:rPr>
              <a:t>Δ</a:t>
            </a:r>
            <a:r>
              <a:rPr lang="el-GR" sz="2400" dirty="0">
                <a:latin typeface="Times New Roman" panose="02020603050405020304" pitchFamily="18" charset="0"/>
                <a:cs typeface="Times New Roman" panose="02020603050405020304" pitchFamily="18" charset="0"/>
              </a:rPr>
              <a:t>ϕ</a:t>
            </a:r>
            <a:r>
              <a:rPr lang="en-IN" sz="2400" baseline="-25000" dirty="0">
                <a:latin typeface="Times New Roman" panose="02020603050405020304" pitchFamily="18" charset="0"/>
                <a:cs typeface="Times New Roman" panose="02020603050405020304" pitchFamily="18" charset="0"/>
              </a:rPr>
              <a:t>0</a:t>
            </a:r>
            <a:r>
              <a:rPr lang="en-IN" sz="2400" dirty="0">
                <a:latin typeface="Arial" panose="020B0604020202020204" pitchFamily="34" charset="0"/>
                <a:cs typeface="Arial" panose="020B0604020202020204" pitchFamily="34" charset="0"/>
              </a:rPr>
              <a:t> is a constant for a given device.</a:t>
            </a:r>
          </a:p>
        </p:txBody>
      </p:sp>
    </p:spTree>
    <p:extLst>
      <p:ext uri="{BB962C8B-B14F-4D97-AF65-F5344CB8AC3E}">
        <p14:creationId xmlns:p14="http://schemas.microsoft.com/office/powerpoint/2010/main" val="284071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467" y="584775"/>
            <a:ext cx="11834448" cy="5755422"/>
          </a:xfrm>
          <a:prstGeom prst="rect">
            <a:avLst/>
          </a:prstGeom>
        </p:spPr>
        <p:txBody>
          <a:bodyPr wrap="square">
            <a:spAutoFit/>
          </a:bodyPr>
          <a:lstStyle/>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If more than one frequency component is present in the rf signal, the light beam is divided into corresponding components that are focused onto different detector elements.</a:t>
            </a:r>
          </a:p>
          <a:p>
            <a:pPr marL="285750" indent="-28575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Each detector element represents a particular frequency channel, and, since photo-diodes generally have square law response, the output signal from any channel is proportional to the rf power at that frequency. </a:t>
            </a:r>
          </a:p>
          <a:p>
            <a:pPr algn="just"/>
            <a:endParaRPr lang="en-US" sz="2800" dirty="0">
              <a:latin typeface="Arial" panose="020B0604020202020204" pitchFamily="34" charset="0"/>
              <a:cs typeface="Arial" panose="020B0604020202020204" pitchFamily="34" charset="0"/>
            </a:endParaRPr>
          </a:p>
          <a:p>
            <a:pPr algn="just"/>
            <a:r>
              <a:rPr lang="en-US" sz="3200" b="1" dirty="0">
                <a:solidFill>
                  <a:srgbClr val="0000FF"/>
                </a:solidFill>
                <a:latin typeface="Arial" panose="020B0604020202020204" pitchFamily="34" charset="0"/>
                <a:cs typeface="Arial" panose="020B0604020202020204" pitchFamily="34" charset="0"/>
              </a:rPr>
              <a:t>Advantage:</a:t>
            </a:r>
          </a:p>
          <a:p>
            <a:pPr marL="285750" indent="-285750" algn="just">
              <a:buFont typeface="Arial" panose="020B0604020202020204" pitchFamily="34" charset="0"/>
              <a:buChar char="•"/>
            </a:pPr>
            <a:r>
              <a:rPr lang="en-US" sz="2800" dirty="0">
                <a:latin typeface="Arial" panose="020B0604020202020204" pitchFamily="34" charset="0"/>
                <a:cs typeface="Arial" panose="020B0604020202020204" pitchFamily="34" charset="0"/>
              </a:rPr>
              <a:t>The advantage of an integrated optic spectrum analyzer, as compared to an electronic one, is that only a few optical elements are needed to perform a function that would otherwise require thousands </a:t>
            </a:r>
            <a:r>
              <a:rPr lang="en-IN" sz="2800" dirty="0">
                <a:latin typeface="Arial" panose="020B0604020202020204" pitchFamily="34" charset="0"/>
                <a:cs typeface="Arial" panose="020B0604020202020204" pitchFamily="34" charset="0"/>
              </a:rPr>
              <a:t>of electronic elements.</a:t>
            </a:r>
          </a:p>
        </p:txBody>
      </p:sp>
      <p:sp>
        <p:nvSpPr>
          <p:cNvPr id="5" name="Rectangle 4"/>
          <p:cNvSpPr/>
          <p:nvPr/>
        </p:nvSpPr>
        <p:spPr>
          <a:xfrm>
            <a:off x="3504530" y="0"/>
            <a:ext cx="4544001" cy="584775"/>
          </a:xfrm>
          <a:prstGeom prst="rect">
            <a:avLst/>
          </a:prstGeom>
        </p:spPr>
        <p:txBody>
          <a:bodyPr wrap="none">
            <a:spAutoFit/>
          </a:bodyPr>
          <a:lstStyle/>
          <a:p>
            <a:r>
              <a:rPr lang="en-IN" sz="3200" b="1" dirty="0">
                <a:solidFill>
                  <a:srgbClr val="C00000"/>
                </a:solidFill>
                <a:latin typeface="Arial" panose="020B0604020202020204" pitchFamily="34" charset="0"/>
                <a:cs typeface="Arial" panose="020B0604020202020204" pitchFamily="34" charset="0"/>
              </a:rPr>
              <a:t>RF Spectrum Analyzer</a:t>
            </a:r>
            <a:endParaRPr lang="en-IN" sz="32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9254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131" y="-66012"/>
            <a:ext cx="12271131" cy="6986528"/>
          </a:xfrm>
          <a:prstGeom prst="rect">
            <a:avLst/>
          </a:prstGeom>
        </p:spPr>
        <p:txBody>
          <a:bodyPr wrap="square">
            <a:spAutoFit/>
          </a:bodyPr>
          <a:lstStyle/>
          <a:p>
            <a:pPr marL="285750" indent="-285750" algn="just">
              <a:buFont typeface="Arial" panose="020B0604020202020204" pitchFamily="34" charset="0"/>
              <a:buChar char="•"/>
            </a:pPr>
            <a:r>
              <a:rPr lang="en-US" sz="3200" dirty="0">
                <a:solidFill>
                  <a:srgbClr val="131313"/>
                </a:solidFill>
                <a:latin typeface="Arial" panose="020B0604020202020204" pitchFamily="34" charset="0"/>
                <a:cs typeface="Arial" panose="020B0604020202020204" pitchFamily="34" charset="0"/>
              </a:rPr>
              <a:t>The first working model was produced by the Westinghouse Advanced Technology </a:t>
            </a:r>
            <a:r>
              <a:rPr lang="en-IN" sz="3200" dirty="0">
                <a:solidFill>
                  <a:srgbClr val="131313"/>
                </a:solidFill>
                <a:latin typeface="Arial" panose="020B0604020202020204" pitchFamily="34" charset="0"/>
                <a:cs typeface="Arial" panose="020B0604020202020204" pitchFamily="34" charset="0"/>
              </a:rPr>
              <a:t>Laboratories in 1980</a:t>
            </a:r>
          </a:p>
          <a:p>
            <a:pPr marL="285750" indent="-285750" algn="just">
              <a:buFont typeface="Arial" panose="020B0604020202020204" pitchFamily="34" charset="0"/>
              <a:buChar char="•"/>
            </a:pPr>
            <a:endParaRPr lang="en-IN" sz="3200" dirty="0">
              <a:solidFill>
                <a:srgbClr val="131313"/>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It was fabricated on an X-cut LiNbO</a:t>
            </a:r>
            <a:r>
              <a:rPr lang="en-US" sz="3200" baseline="-250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substrate, approximately 7 × 2.5 × 0.3 cm</a:t>
            </a:r>
            <a:r>
              <a:rPr lang="en-US" sz="3200" baseline="30000" dirty="0">
                <a:latin typeface="Arial" panose="020B0604020202020204" pitchFamily="34" charset="0"/>
                <a:cs typeface="Arial" panose="020B0604020202020204" pitchFamily="34" charset="0"/>
              </a:rPr>
              <a:t>3</a:t>
            </a:r>
            <a:r>
              <a:rPr lang="en-US" sz="3200" dirty="0">
                <a:latin typeface="Arial" panose="020B0604020202020204" pitchFamily="34" charset="0"/>
                <a:cs typeface="Arial" panose="020B0604020202020204" pitchFamily="34" charset="0"/>
              </a:rPr>
              <a:t>, in which a planar waveguide had been produced by indiffusion of titanium at 1000</a:t>
            </a:r>
            <a:r>
              <a:rPr lang="en-US" sz="3200" baseline="30000" dirty="0">
                <a:latin typeface="Arial" panose="020B0604020202020204" pitchFamily="34" charset="0"/>
                <a:cs typeface="Arial" panose="020B0604020202020204" pitchFamily="34" charset="0"/>
              </a:rPr>
              <a:t>◦</a:t>
            </a:r>
            <a:r>
              <a:rPr lang="en-US" sz="3200" dirty="0">
                <a:latin typeface="Arial" panose="020B0604020202020204" pitchFamily="34" charset="0"/>
                <a:cs typeface="Arial" panose="020B0604020202020204" pitchFamily="34" charset="0"/>
              </a:rPr>
              <a:t>C.</a:t>
            </a:r>
          </a:p>
          <a:p>
            <a:pPr marL="285750" indent="-28575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The lenses used were of the geodesic variety, formed by machining </a:t>
            </a:r>
            <a:r>
              <a:rPr lang="en-US" sz="3200" i="1" dirty="0">
                <a:latin typeface="Arial" panose="020B0604020202020204" pitchFamily="34" charset="0"/>
                <a:cs typeface="Arial" panose="020B0604020202020204" pitchFamily="34" charset="0"/>
              </a:rPr>
              <a:t>dimples </a:t>
            </a:r>
            <a:r>
              <a:rPr lang="en-US" sz="3200" dirty="0">
                <a:latin typeface="Arial" panose="020B0604020202020204" pitchFamily="34" charset="0"/>
                <a:cs typeface="Arial" panose="020B0604020202020204" pitchFamily="34" charset="0"/>
              </a:rPr>
              <a:t>into the surface of the substrate prior to waveguide </a:t>
            </a:r>
            <a:r>
              <a:rPr lang="en-IN" sz="3200" dirty="0">
                <a:latin typeface="Arial" panose="020B0604020202020204" pitchFamily="34" charset="0"/>
                <a:cs typeface="Arial" panose="020B0604020202020204" pitchFamily="34" charset="0"/>
              </a:rPr>
              <a:t>diffusion.</a:t>
            </a:r>
          </a:p>
          <a:p>
            <a:pPr marL="285750" indent="-285750" algn="just">
              <a:buFont typeface="Arial" panose="020B0604020202020204" pitchFamily="34" charset="0"/>
              <a:buChar char="•"/>
            </a:pPr>
            <a:endParaRPr lang="en-IN" sz="3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In this type of lens, light waves are still confined by the waveguide, but they follow the longer curved path through the lens region.</a:t>
            </a:r>
          </a:p>
        </p:txBody>
      </p:sp>
    </p:spTree>
    <p:extLst>
      <p:ext uri="{BB962C8B-B14F-4D97-AF65-F5344CB8AC3E}">
        <p14:creationId xmlns:p14="http://schemas.microsoft.com/office/powerpoint/2010/main" val="8189243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81831" y="461742"/>
            <a:ext cx="11021978" cy="5403831"/>
          </a:xfrm>
          <a:prstGeom prst="rect">
            <a:avLst/>
          </a:prstGeom>
        </p:spPr>
      </p:pic>
      <p:sp>
        <p:nvSpPr>
          <p:cNvPr id="2" name="Rectangle 1"/>
          <p:cNvSpPr/>
          <p:nvPr/>
        </p:nvSpPr>
        <p:spPr>
          <a:xfrm>
            <a:off x="2549814" y="6110627"/>
            <a:ext cx="7479163" cy="461665"/>
          </a:xfrm>
          <a:prstGeom prst="rect">
            <a:avLst/>
          </a:prstGeom>
        </p:spPr>
        <p:txBody>
          <a:bodyPr wrap="none">
            <a:spAutoFit/>
          </a:bodyPr>
          <a:lstStyle/>
          <a:p>
            <a:r>
              <a:rPr lang="en-US" sz="2400" b="1" dirty="0">
                <a:solidFill>
                  <a:srgbClr val="0000FF"/>
                </a:solidFill>
                <a:latin typeface="Arial" panose="020B0604020202020204" pitchFamily="34" charset="0"/>
                <a:cs typeface="Arial" panose="020B0604020202020204" pitchFamily="34" charset="0"/>
              </a:rPr>
              <a:t>Westinghouse integrated-optic spectrum analyzer</a:t>
            </a:r>
            <a:endParaRPr lang="en-IN" sz="2400" b="1" dirty="0">
              <a:solidFill>
                <a:srgbClr val="0000FF"/>
              </a:solidFill>
            </a:endParaRPr>
          </a:p>
        </p:txBody>
      </p:sp>
    </p:spTree>
    <p:extLst>
      <p:ext uri="{BB962C8B-B14F-4D97-AF65-F5344CB8AC3E}">
        <p14:creationId xmlns:p14="http://schemas.microsoft.com/office/powerpoint/2010/main" val="29514386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9807" y="371345"/>
            <a:ext cx="11588261" cy="6001643"/>
          </a:xfrm>
          <a:prstGeom prst="rect">
            <a:avLst/>
          </a:prstGeom>
        </p:spPr>
        <p:txBody>
          <a:bodyPr wrap="square">
            <a:spAutoFit/>
          </a:bodyPr>
          <a:lstStyle/>
          <a:p>
            <a:pPr marL="285750" indent="-285750" algn="just">
              <a:buFont typeface="Arial" panose="020B0604020202020204" pitchFamily="34" charset="0"/>
              <a:buChar char="•"/>
            </a:pPr>
            <a:r>
              <a:rPr lang="en-IN" sz="3200" dirty="0">
                <a:latin typeface="Arial" panose="020B0604020202020204" pitchFamily="34" charset="0"/>
                <a:cs typeface="Arial" panose="020B0604020202020204" pitchFamily="34" charset="0"/>
              </a:rPr>
              <a:t>Since waves traveling </a:t>
            </a:r>
            <a:r>
              <a:rPr lang="en-US" sz="3200" dirty="0">
                <a:latin typeface="Arial" panose="020B0604020202020204" pitchFamily="34" charset="0"/>
                <a:cs typeface="Arial" panose="020B0604020202020204" pitchFamily="34" charset="0"/>
              </a:rPr>
              <a:t>near the center of the lens go over a greater path length than waves traveling near its edges, the wavefront is modified, so that focusing can occur.</a:t>
            </a:r>
          </a:p>
          <a:p>
            <a:pPr marL="285750" indent="-28575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3200" dirty="0">
                <a:latin typeface="Arial" panose="020B0604020202020204" pitchFamily="34" charset="0"/>
                <a:cs typeface="Arial" panose="020B0604020202020204" pitchFamily="34" charset="0"/>
              </a:rPr>
              <a:t>Such lenses can be made with surprising accuracy.</a:t>
            </a:r>
          </a:p>
          <a:p>
            <a:pPr marL="285750" indent="-285750" algn="just">
              <a:buFont typeface="Arial" panose="020B0604020202020204" pitchFamily="34" charset="0"/>
              <a:buChar char="•"/>
            </a:pPr>
            <a:endParaRPr lang="en-IN" sz="3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The two aspherically-corrected geodesic lenses in the Westinghouse spectrum analyzer had essentially </a:t>
            </a:r>
            <a:r>
              <a:rPr lang="en-US" sz="3200" b="1" dirty="0">
                <a:latin typeface="Arial" panose="020B0604020202020204" pitchFamily="34" charset="0"/>
                <a:cs typeface="Arial" panose="020B0604020202020204" pitchFamily="34" charset="0"/>
              </a:rPr>
              <a:t>diffraction-limited spot sizes.</a:t>
            </a:r>
          </a:p>
          <a:p>
            <a:pPr marL="285750" indent="-28575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The silicon diode detector array contained 140 elements, and was butt coupled to the </a:t>
            </a:r>
            <a:r>
              <a:rPr lang="en-IN" sz="3200" dirty="0">
                <a:latin typeface="Arial" panose="020B0604020202020204" pitchFamily="34" charset="0"/>
                <a:cs typeface="Arial" panose="020B0604020202020204" pitchFamily="34" charset="0"/>
              </a:rPr>
              <a:t>waveguide.</a:t>
            </a:r>
          </a:p>
        </p:txBody>
      </p:sp>
    </p:spTree>
    <p:extLst>
      <p:ext uri="{BB962C8B-B14F-4D97-AF65-F5344CB8AC3E}">
        <p14:creationId xmlns:p14="http://schemas.microsoft.com/office/powerpoint/2010/main" val="656988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7392" y="184638"/>
            <a:ext cx="11764108"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Arial" panose="020B0604020202020204" pitchFamily="34" charset="0"/>
                <a:cs typeface="Arial" panose="020B0604020202020204" pitchFamily="34" charset="0"/>
              </a:rPr>
              <a:t>Design parameters for the Westinghouse integrated-optic spectrum analyzer a</a:t>
            </a:r>
            <a:r>
              <a:rPr lang="en-IN" sz="2800" dirty="0">
                <a:latin typeface="Arial" panose="020B0604020202020204" pitchFamily="34" charset="0"/>
                <a:cs typeface="Arial" panose="020B0604020202020204" pitchFamily="34" charset="0"/>
              </a:rPr>
              <a:t>re</a:t>
            </a:r>
          </a:p>
        </p:txBody>
      </p:sp>
      <p:pic>
        <p:nvPicPr>
          <p:cNvPr id="3" name="Picture 2"/>
          <p:cNvPicPr>
            <a:picLocks noChangeAspect="1"/>
          </p:cNvPicPr>
          <p:nvPr/>
        </p:nvPicPr>
        <p:blipFill>
          <a:blip r:embed="rId2"/>
          <a:stretch>
            <a:fillRect/>
          </a:stretch>
        </p:blipFill>
        <p:spPr>
          <a:xfrm>
            <a:off x="2395929" y="1138745"/>
            <a:ext cx="7240440" cy="5578562"/>
          </a:xfrm>
          <a:prstGeom prst="rect">
            <a:avLst/>
          </a:prstGeom>
        </p:spPr>
      </p:pic>
    </p:spTree>
    <p:extLst>
      <p:ext uri="{BB962C8B-B14F-4D97-AF65-F5344CB8AC3E}">
        <p14:creationId xmlns:p14="http://schemas.microsoft.com/office/powerpoint/2010/main" val="559502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 y="472379"/>
            <a:ext cx="11854962" cy="5016758"/>
          </a:xfrm>
          <a:prstGeom prst="rect">
            <a:avLst/>
          </a:prstGeom>
        </p:spPr>
        <p:txBody>
          <a:bodyPr wrap="square">
            <a:spAutoFit/>
          </a:bodyPr>
          <a:lstStyle/>
          <a:p>
            <a:pPr marL="285750" indent="-285750" algn="just">
              <a:buFont typeface="Arial" panose="020B0604020202020204" pitchFamily="34" charset="0"/>
              <a:buChar char="•"/>
            </a:pPr>
            <a:r>
              <a:rPr lang="en-US" sz="3200" dirty="0">
                <a:solidFill>
                  <a:srgbClr val="131313"/>
                </a:solidFill>
                <a:latin typeface="Arial" panose="020B0604020202020204" pitchFamily="34" charset="0"/>
                <a:cs typeface="Arial" panose="020B0604020202020204" pitchFamily="34" charset="0"/>
              </a:rPr>
              <a:t>The input lens focal length was chosen to expands a 6 μm GaAlAs laser spot to 2 mm by diffraction.</a:t>
            </a:r>
          </a:p>
          <a:p>
            <a:pPr marL="285750" indent="-285750" algn="just">
              <a:buFont typeface="Arial" panose="020B0604020202020204" pitchFamily="34" charset="0"/>
              <a:buChar char="•"/>
            </a:pPr>
            <a:endParaRPr lang="en-US" sz="3200" dirty="0">
              <a:solidFill>
                <a:srgbClr val="131313"/>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The spectrum analyzer was tested first with a He-Ne laser source of 632.8 nm wavelength and found to have a bandwidth of 400 MHz with a resolution of 5.3 MHz.</a:t>
            </a:r>
          </a:p>
          <a:p>
            <a:pPr marL="285750" indent="-285750" algn="just">
              <a:buFont typeface="Arial" panose="020B0604020202020204" pitchFamily="34" charset="0"/>
              <a:buChar char="•"/>
            </a:pPr>
            <a:endParaRPr lang="en-US" sz="32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3200" dirty="0">
                <a:latin typeface="Arial" panose="020B0604020202020204" pitchFamily="34" charset="0"/>
                <a:cs typeface="Arial" panose="020B0604020202020204" pitchFamily="34" charset="0"/>
              </a:rPr>
              <a:t>Later results obtained by using a butt-coupled GaAlAs laser diode emitting at 830 nm as the source showed an improved resolution of 4 MHz.</a:t>
            </a:r>
          </a:p>
        </p:txBody>
      </p:sp>
    </p:spTree>
    <p:extLst>
      <p:ext uri="{BB962C8B-B14F-4D97-AF65-F5344CB8AC3E}">
        <p14:creationId xmlns:p14="http://schemas.microsoft.com/office/powerpoint/2010/main" val="2964493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4494" y="175819"/>
            <a:ext cx="9640781" cy="584775"/>
          </a:xfrm>
          <a:prstGeom prst="rect">
            <a:avLst/>
          </a:prstGeom>
        </p:spPr>
        <p:txBody>
          <a:bodyPr wrap="none">
            <a:spAutoFit/>
          </a:bodyPr>
          <a:lstStyle/>
          <a:p>
            <a:pPr marL="285750" indent="-285750" algn="just">
              <a:buFont typeface="Arial" panose="020B0604020202020204" pitchFamily="34" charset="0"/>
              <a:buChar char="•"/>
            </a:pPr>
            <a:r>
              <a:rPr lang="en-IN" sz="3200" dirty="0">
                <a:latin typeface="Arial" panose="020B0604020202020204" pitchFamily="34" charset="0"/>
                <a:cs typeface="Arial" panose="020B0604020202020204" pitchFamily="34" charset="0"/>
              </a:rPr>
              <a:t>The performance </a:t>
            </a:r>
            <a:r>
              <a:rPr lang="en-US" sz="3200" dirty="0">
                <a:latin typeface="Arial" panose="020B0604020202020204" pitchFamily="34" charset="0"/>
                <a:cs typeface="Arial" panose="020B0604020202020204" pitchFamily="34" charset="0"/>
              </a:rPr>
              <a:t>characteristics are given in Table</a:t>
            </a:r>
            <a:endParaRPr lang="en-IN" sz="32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91670" y="824455"/>
            <a:ext cx="9341165" cy="5778568"/>
          </a:xfrm>
          <a:prstGeom prst="rect">
            <a:avLst/>
          </a:prstGeom>
        </p:spPr>
      </p:pic>
    </p:spTree>
    <p:extLst>
      <p:ext uri="{BB962C8B-B14F-4D97-AF65-F5344CB8AC3E}">
        <p14:creationId xmlns:p14="http://schemas.microsoft.com/office/powerpoint/2010/main" val="1947204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0838" y="384575"/>
            <a:ext cx="11626361" cy="4401205"/>
          </a:xfrm>
          <a:prstGeom prst="rect">
            <a:avLst/>
          </a:prstGeom>
        </p:spPr>
        <p:txBody>
          <a:bodyPr wrap="square">
            <a:spAutoFit/>
          </a:bodyPr>
          <a:lstStyle/>
          <a:p>
            <a:pPr marL="342900" indent="-342900" algn="just">
              <a:buFont typeface="Arial" panose="020B0604020202020204" pitchFamily="34" charset="0"/>
              <a:buChar char="•"/>
            </a:pPr>
            <a:r>
              <a:rPr lang="en-US" sz="2800" dirty="0">
                <a:solidFill>
                  <a:srgbClr val="131313"/>
                </a:solidFill>
                <a:latin typeface="Arial" panose="020B0604020202020204" pitchFamily="34" charset="0"/>
                <a:cs typeface="Arial" panose="020B0604020202020204" pitchFamily="34" charset="0"/>
              </a:rPr>
              <a:t>The 400 MHz bandwidth limitation is mostly caused by the acoustic transducer, and may be improved by using a more sophisticated </a:t>
            </a:r>
            <a:r>
              <a:rPr lang="en-IN" sz="2800" dirty="0">
                <a:solidFill>
                  <a:srgbClr val="131313"/>
                </a:solidFill>
                <a:latin typeface="Arial" panose="020B0604020202020204" pitchFamily="34" charset="0"/>
                <a:cs typeface="Arial" panose="020B0604020202020204" pitchFamily="34" charset="0"/>
              </a:rPr>
              <a:t>transducer.</a:t>
            </a:r>
          </a:p>
          <a:p>
            <a:pPr marL="342900" indent="-342900" algn="just">
              <a:buFont typeface="Arial" panose="020B0604020202020204" pitchFamily="34" charset="0"/>
              <a:buChar char="•"/>
            </a:pPr>
            <a:endParaRPr lang="en-IN" sz="2800" dirty="0">
              <a:solidFill>
                <a:srgbClr val="13131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800" dirty="0">
                <a:latin typeface="Arial" panose="020B0604020202020204" pitchFamily="34" charset="0"/>
                <a:cs typeface="Arial" panose="020B0604020202020204" pitchFamily="34" charset="0"/>
              </a:rPr>
              <a:t>In any case, the spectrum analyzer could be used over a wider frequency range by using a local oscillator and mixer at the input to the transducer</a:t>
            </a:r>
          </a:p>
          <a:p>
            <a:pPr marL="342900" indent="-342900" algn="just">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Thus, heterodyning could be </a:t>
            </a:r>
            <a:r>
              <a:rPr lang="en-US" sz="2800" dirty="0">
                <a:latin typeface="Arial" panose="020B0604020202020204" pitchFamily="34" charset="0"/>
                <a:cs typeface="Arial" panose="020B0604020202020204" pitchFamily="34" charset="0"/>
              </a:rPr>
              <a:t>used to electronically shift the 400 MHz band pass to various center frequencies as </a:t>
            </a:r>
            <a:r>
              <a:rPr lang="en-IN" sz="2800" dirty="0">
                <a:latin typeface="Arial" panose="020B0604020202020204" pitchFamily="34" charset="0"/>
                <a:cs typeface="Arial" panose="020B0604020202020204" pitchFamily="34" charset="0"/>
              </a:rPr>
              <a:t>desired.</a:t>
            </a:r>
          </a:p>
        </p:txBody>
      </p:sp>
    </p:spTree>
    <p:extLst>
      <p:ext uri="{BB962C8B-B14F-4D97-AF65-F5344CB8AC3E}">
        <p14:creationId xmlns:p14="http://schemas.microsoft.com/office/powerpoint/2010/main" val="2653328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3764" y="329602"/>
            <a:ext cx="11716871" cy="369332"/>
          </a:xfrm>
          <a:prstGeom prst="rect">
            <a:avLst/>
          </a:prstGeom>
        </p:spPr>
        <p:txBody>
          <a:bodyPr wrap="square">
            <a:spAutoFit/>
          </a:bodyPr>
          <a:lstStyle/>
          <a:p>
            <a:endParaRPr lang="en-IN" dirty="0"/>
          </a:p>
        </p:txBody>
      </p:sp>
      <p:sp>
        <p:nvSpPr>
          <p:cNvPr id="5" name="Rectangle 4"/>
          <p:cNvSpPr/>
          <p:nvPr/>
        </p:nvSpPr>
        <p:spPr>
          <a:xfrm>
            <a:off x="0" y="302359"/>
            <a:ext cx="12030635" cy="6555641"/>
          </a:xfrm>
          <a:prstGeom prst="rect">
            <a:avLst/>
          </a:prstGeom>
        </p:spPr>
        <p:txBody>
          <a:bodyPr wrap="square">
            <a:spAutoFit/>
          </a:bodyPr>
          <a:lstStyle/>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By measuring the transmission of all three interferometers one can determine the temperature.</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Two of the interferometers (A and B) have arm-length differences that are almost the same.</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Thus their transmission curves track close to one another, providing a high resolution in the temperature measurement.</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third interferometer (C) has an arm-length difference which is only approximately one-fifth those of A and B.</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Thus one can determine which peak of the A and B transmission curves is being measured and temperature measurements can be made over a wide range. </a:t>
            </a:r>
          </a:p>
        </p:txBody>
      </p:sp>
    </p:spTree>
    <p:extLst>
      <p:ext uri="{BB962C8B-B14F-4D97-AF65-F5344CB8AC3E}">
        <p14:creationId xmlns:p14="http://schemas.microsoft.com/office/powerpoint/2010/main" val="1926496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6717" y="118381"/>
            <a:ext cx="11693768" cy="6555641"/>
          </a:xfrm>
          <a:prstGeom prst="rect">
            <a:avLst/>
          </a:prstGeom>
        </p:spPr>
        <p:txBody>
          <a:bodyPr wrap="square">
            <a:spAutoFit/>
          </a:bodyPr>
          <a:lstStyle/>
          <a:p>
            <a:pPr algn="just"/>
            <a:r>
              <a:rPr lang="en-IN" sz="2800" b="1" dirty="0">
                <a:solidFill>
                  <a:srgbClr val="0000FF"/>
                </a:solidFill>
                <a:latin typeface="Arial" panose="020B0604020202020204" pitchFamily="34" charset="0"/>
                <a:cs typeface="Arial" panose="020B0604020202020204" pitchFamily="34" charset="0"/>
              </a:rPr>
              <a:t>Accuracy:</a:t>
            </a: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It has been reported that this temperature sensing OIC can measure with an accuracy of 2 × 10</a:t>
            </a:r>
            <a:r>
              <a:rPr lang="en-IN" sz="2800" baseline="30000" dirty="0">
                <a:latin typeface="Arial" panose="020B0604020202020204" pitchFamily="34" charset="0"/>
                <a:cs typeface="Arial" panose="020B0604020202020204" pitchFamily="34" charset="0"/>
              </a:rPr>
              <a:t>−3</a:t>
            </a:r>
            <a:r>
              <a:rPr lang="en-IN" sz="2800" dirty="0">
                <a:latin typeface="Arial" panose="020B0604020202020204" pitchFamily="34" charset="0"/>
                <a:cs typeface="Arial" panose="020B0604020202020204" pitchFamily="34" charset="0"/>
              </a:rPr>
              <a:t> °C over a 700 °C range, when used with a 632.8 nm  He-Ne laser as the light source.</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The sensor, of course, would be mounted at the point at which temperature measurement was desired and the optical input and output would be via optical fiber. </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algn="just"/>
            <a:r>
              <a:rPr lang="en-IN" sz="2800" b="1" u="sng" dirty="0">
                <a:solidFill>
                  <a:srgbClr val="0000FF"/>
                </a:solidFill>
                <a:latin typeface="Arial" panose="020B0604020202020204" pitchFamily="34" charset="0"/>
                <a:cs typeface="Arial" panose="020B0604020202020204" pitchFamily="34" charset="0"/>
              </a:rPr>
              <a:t>Advantages:</a:t>
            </a: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Since the OIC chip is about 1 cm on a side, temperature measurements can be made on relatively small objects. </a:t>
            </a:r>
          </a:p>
          <a:p>
            <a:pPr marL="457200" indent="-457200" algn="just">
              <a:buFont typeface="Arial" panose="020B0604020202020204" pitchFamily="34" charset="0"/>
              <a:buChar char="•"/>
            </a:pPr>
            <a:endParaRPr lang="en-IN"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IN" sz="2800" dirty="0">
                <a:latin typeface="Arial" panose="020B0604020202020204" pitchFamily="34" charset="0"/>
                <a:cs typeface="Arial" panose="020B0604020202020204" pitchFamily="34" charset="0"/>
              </a:rPr>
              <a:t>Since the measurement signal is entirely optical, this device is relatively immune to electrical noise.</a:t>
            </a:r>
          </a:p>
        </p:txBody>
      </p:sp>
    </p:spTree>
    <p:extLst>
      <p:ext uri="{BB962C8B-B14F-4D97-AF65-F5344CB8AC3E}">
        <p14:creationId xmlns:p14="http://schemas.microsoft.com/office/powerpoint/2010/main" val="85406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05808" y="2268415"/>
            <a:ext cx="6416949" cy="769441"/>
          </a:xfrm>
          <a:prstGeom prst="rect">
            <a:avLst/>
          </a:prstGeom>
          <a:noFill/>
        </p:spPr>
        <p:txBody>
          <a:bodyPr wrap="none" rtlCol="0">
            <a:spAutoFit/>
          </a:bodyPr>
          <a:lstStyle/>
          <a:p>
            <a:r>
              <a:rPr lang="en-IN" sz="4400" b="1" dirty="0">
                <a:solidFill>
                  <a:srgbClr val="C00000"/>
                </a:solidFill>
                <a:latin typeface="Arial" panose="020B0604020202020204" pitchFamily="34" charset="0"/>
                <a:cs typeface="Arial" panose="020B0604020202020204" pitchFamily="34" charset="0"/>
              </a:rPr>
              <a:t>IO High Voltage Sensor</a:t>
            </a:r>
          </a:p>
        </p:txBody>
      </p:sp>
    </p:spTree>
    <p:extLst>
      <p:ext uri="{BB962C8B-B14F-4D97-AF65-F5344CB8AC3E}">
        <p14:creationId xmlns:p14="http://schemas.microsoft.com/office/powerpoint/2010/main" val="118072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7162" y="0"/>
            <a:ext cx="5280035" cy="646331"/>
          </a:xfrm>
          <a:prstGeom prst="rect">
            <a:avLst/>
          </a:prstGeom>
          <a:noFill/>
        </p:spPr>
        <p:txBody>
          <a:bodyPr wrap="none" rtlCol="0">
            <a:spAutoFit/>
          </a:bodyPr>
          <a:lstStyle/>
          <a:p>
            <a:r>
              <a:rPr lang="en-IN" sz="3600" b="1" dirty="0">
                <a:solidFill>
                  <a:srgbClr val="C00000"/>
                </a:solidFill>
                <a:latin typeface="Arial" panose="020B0604020202020204" pitchFamily="34" charset="0"/>
                <a:cs typeface="Arial" panose="020B0604020202020204" pitchFamily="34" charset="0"/>
              </a:rPr>
              <a:t>IO High Voltage Sensor</a:t>
            </a:r>
          </a:p>
        </p:txBody>
      </p:sp>
      <p:sp>
        <p:nvSpPr>
          <p:cNvPr id="5" name="Rectangle 4"/>
          <p:cNvSpPr/>
          <p:nvPr/>
        </p:nvSpPr>
        <p:spPr>
          <a:xfrm>
            <a:off x="298937" y="742470"/>
            <a:ext cx="11893063" cy="1200329"/>
          </a:xfrm>
          <a:prstGeom prst="rect">
            <a:avLst/>
          </a:prstGeom>
        </p:spPr>
        <p:txBody>
          <a:bodyPr wrap="square">
            <a:spAutoFit/>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Integrated-optic Mach-Zehnder interferometers can be used to sense high voltage as well as temperature.</a:t>
            </a: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A diagram of an IO High Voltage Sensor is shown in Fig</a:t>
            </a:r>
          </a:p>
        </p:txBody>
      </p:sp>
      <p:pic>
        <p:nvPicPr>
          <p:cNvPr id="6" name="Picture 5"/>
          <p:cNvPicPr>
            <a:picLocks noChangeAspect="1"/>
          </p:cNvPicPr>
          <p:nvPr/>
        </p:nvPicPr>
        <p:blipFill>
          <a:blip r:embed="rId2"/>
          <a:stretch>
            <a:fillRect/>
          </a:stretch>
        </p:blipFill>
        <p:spPr>
          <a:xfrm>
            <a:off x="1945386" y="2179614"/>
            <a:ext cx="6963586" cy="4574758"/>
          </a:xfrm>
          <a:prstGeom prst="rect">
            <a:avLst/>
          </a:prstGeom>
        </p:spPr>
      </p:pic>
    </p:spTree>
    <p:extLst>
      <p:ext uri="{BB962C8B-B14F-4D97-AF65-F5344CB8AC3E}">
        <p14:creationId xmlns:p14="http://schemas.microsoft.com/office/powerpoint/2010/main" val="4038916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4025</Words>
  <Application>Microsoft Office PowerPoint</Application>
  <PresentationFormat>Widescreen</PresentationFormat>
  <Paragraphs>339</Paragraphs>
  <Slides>57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7" baseType="lpstr">
      <vt:lpstr>Arial</vt:lpstr>
      <vt:lpstr>Calibri</vt:lpstr>
      <vt:lpstr>Calibri Light</vt:lpstr>
      <vt:lpstr>MTGU</vt:lpstr>
      <vt:lpstr>Roboto</vt:lpstr>
      <vt:lpstr>Times New Roman</vt:lpstr>
      <vt:lpstr>Times-Italic</vt:lpstr>
      <vt:lpstr>Times-Roman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Sathiyan Samikannu</dc:creator>
  <cp:lastModifiedBy>Sathiyan Samikannu</cp:lastModifiedBy>
  <cp:revision>1</cp:revision>
  <dcterms:created xsi:type="dcterms:W3CDTF">2022-06-08T10:09:22Z</dcterms:created>
  <dcterms:modified xsi:type="dcterms:W3CDTF">2022-06-08T10:09:48Z</dcterms:modified>
</cp:coreProperties>
</file>