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92" r:id="rId8"/>
    <p:sldId id="261" r:id="rId9"/>
    <p:sldId id="262" r:id="rId10"/>
    <p:sldId id="282" r:id="rId11"/>
    <p:sldId id="283" r:id="rId12"/>
    <p:sldId id="270" r:id="rId13"/>
    <p:sldId id="300" r:id="rId14"/>
    <p:sldId id="293" r:id="rId15"/>
    <p:sldId id="271" r:id="rId16"/>
    <p:sldId id="280" r:id="rId17"/>
    <p:sldId id="272" r:id="rId18"/>
    <p:sldId id="294" r:id="rId19"/>
    <p:sldId id="273" r:id="rId20"/>
    <p:sldId id="284" r:id="rId21"/>
    <p:sldId id="285" r:id="rId22"/>
    <p:sldId id="286" r:id="rId23"/>
    <p:sldId id="287" r:id="rId24"/>
    <p:sldId id="288" r:id="rId25"/>
    <p:sldId id="297" r:id="rId26"/>
    <p:sldId id="298" r:id="rId27"/>
    <p:sldId id="299" r:id="rId28"/>
    <p:sldId id="275" r:id="rId29"/>
    <p:sldId id="276" r:id="rId30"/>
    <p:sldId id="295"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FDE3E0-B10A-46D8-9168-DAD0F608AA4A}" type="datetimeFigureOut">
              <a:rPr lang="en-IN" smtClean="0"/>
              <a:t>30-01-2020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341213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FDE3E0-B10A-46D8-9168-DAD0F608AA4A}" type="datetimeFigureOut">
              <a:rPr lang="en-IN" smtClean="0"/>
              <a:t>30-01-2020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118461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FDE3E0-B10A-46D8-9168-DAD0F608AA4A}" type="datetimeFigureOut">
              <a:rPr lang="en-IN" smtClean="0"/>
              <a:t>30-01-2020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186068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FDE3E0-B10A-46D8-9168-DAD0F608AA4A}" type="datetimeFigureOut">
              <a:rPr lang="en-IN" smtClean="0"/>
              <a:t>30-01-2020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241963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FDE3E0-B10A-46D8-9168-DAD0F608AA4A}" type="datetimeFigureOut">
              <a:rPr lang="en-IN" smtClean="0"/>
              <a:t>30-01-2020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291967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FDE3E0-B10A-46D8-9168-DAD0F608AA4A}" type="datetimeFigureOut">
              <a:rPr lang="en-IN" smtClean="0"/>
              <a:t>30-01-2020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94245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FDE3E0-B10A-46D8-9168-DAD0F608AA4A}" type="datetimeFigureOut">
              <a:rPr lang="en-IN" smtClean="0"/>
              <a:t>30-01-2020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426845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FDE3E0-B10A-46D8-9168-DAD0F608AA4A}" type="datetimeFigureOut">
              <a:rPr lang="en-IN" smtClean="0"/>
              <a:t>30-01-2020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213806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DE3E0-B10A-46D8-9168-DAD0F608AA4A}" type="datetimeFigureOut">
              <a:rPr lang="en-IN" smtClean="0"/>
              <a:t>30-01-2020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392336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DE3E0-B10A-46D8-9168-DAD0F608AA4A}" type="datetimeFigureOut">
              <a:rPr lang="en-IN" smtClean="0"/>
              <a:t>30-01-2020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41265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DE3E0-B10A-46D8-9168-DAD0F608AA4A}" type="datetimeFigureOut">
              <a:rPr lang="en-IN" smtClean="0"/>
              <a:t>30-01-2020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F682E-3297-4A9B-BCD8-F657E7606865}" type="slidenum">
              <a:rPr lang="en-IN" smtClean="0"/>
              <a:t>‹#›</a:t>
            </a:fld>
            <a:endParaRPr lang="en-IN"/>
          </a:p>
        </p:txBody>
      </p:sp>
    </p:spTree>
    <p:extLst>
      <p:ext uri="{BB962C8B-B14F-4D97-AF65-F5344CB8AC3E}">
        <p14:creationId xmlns:p14="http://schemas.microsoft.com/office/powerpoint/2010/main" val="303921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DE3E0-B10A-46D8-9168-DAD0F608AA4A}" type="datetimeFigureOut">
              <a:rPr lang="en-IN" smtClean="0"/>
              <a:t>30-01-2020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F682E-3297-4A9B-BCD8-F657E7606865}" type="slidenum">
              <a:rPr lang="en-IN" smtClean="0"/>
              <a:t>‹#›</a:t>
            </a:fld>
            <a:endParaRPr lang="en-IN"/>
          </a:p>
        </p:txBody>
      </p:sp>
    </p:spTree>
    <p:extLst>
      <p:ext uri="{BB962C8B-B14F-4D97-AF65-F5344CB8AC3E}">
        <p14:creationId xmlns:p14="http://schemas.microsoft.com/office/powerpoint/2010/main" val="265633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0220" y="2221868"/>
            <a:ext cx="6341801" cy="1015663"/>
          </a:xfrm>
          <a:prstGeom prst="rect">
            <a:avLst/>
          </a:prstGeom>
        </p:spPr>
        <p:txBody>
          <a:bodyPr wrap="none">
            <a:spAutoFit/>
          </a:bodyPr>
          <a:lstStyle/>
          <a:p>
            <a:r>
              <a:rPr lang="en-IN" sz="6000" b="1" dirty="0" smtClean="0">
                <a:solidFill>
                  <a:srgbClr val="C00000"/>
                </a:solidFill>
                <a:latin typeface="Arial" panose="020B0604020202020204" pitchFamily="34" charset="0"/>
                <a:cs typeface="Arial" panose="020B0604020202020204" pitchFamily="34" charset="0"/>
              </a:rPr>
              <a:t>LUMINESCENCE</a:t>
            </a:r>
            <a:endParaRPr lang="en-IN" sz="6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396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7352" y="170942"/>
            <a:ext cx="11603419" cy="6502218"/>
            <a:chOff x="-1650124" y="181453"/>
            <a:chExt cx="11603419" cy="6502218"/>
          </a:xfrm>
        </p:grpSpPr>
        <p:sp>
          <p:nvSpPr>
            <p:cNvPr id="6" name="object 2"/>
            <p:cNvSpPr/>
            <p:nvPr/>
          </p:nvSpPr>
          <p:spPr>
            <a:xfrm>
              <a:off x="1642608" y="2071718"/>
              <a:ext cx="5152877" cy="4611953"/>
            </a:xfrm>
            <a:prstGeom prst="rect">
              <a:avLst/>
            </a:prstGeom>
            <a:blipFill>
              <a:blip r:embed="rId2" cstate="print"/>
              <a:stretch>
                <a:fillRect/>
              </a:stretch>
            </a:blipFill>
          </p:spPr>
          <p:txBody>
            <a:bodyPr wrap="square" lIns="0" tIns="0" rIns="0" bIns="0" rtlCol="0"/>
            <a:lstStyle/>
            <a:p>
              <a:endParaRPr/>
            </a:p>
          </p:txBody>
        </p:sp>
        <p:sp>
          <p:nvSpPr>
            <p:cNvPr id="7" name="object 3"/>
            <p:cNvSpPr txBox="1"/>
            <p:nvPr/>
          </p:nvSpPr>
          <p:spPr>
            <a:xfrm>
              <a:off x="231140" y="3543680"/>
              <a:ext cx="2072639" cy="731520"/>
            </a:xfrm>
            <a:prstGeom prst="rect">
              <a:avLst/>
            </a:prstGeom>
          </p:spPr>
          <p:txBody>
            <a:bodyPr vert="horz" wrap="square" lIns="0" tIns="45085" rIns="0" bIns="0" rtlCol="0">
              <a:spAutoFit/>
            </a:bodyPr>
            <a:lstStyle/>
            <a:p>
              <a:pPr marL="12700" marR="5080">
                <a:lnSpc>
                  <a:spcPts val="2680"/>
                </a:lnSpc>
                <a:spcBef>
                  <a:spcPts val="355"/>
                </a:spcBef>
              </a:pPr>
              <a:r>
                <a:rPr lang="en-US" sz="2400" spc="-165" dirty="0" smtClean="0">
                  <a:solidFill>
                    <a:srgbClr val="FF3399"/>
                  </a:solidFill>
                  <a:latin typeface="Arial"/>
                  <a:cs typeface="Arial"/>
                </a:rPr>
                <a:t>ʋ in</a:t>
              </a:r>
              <a:r>
                <a:rPr sz="2400" spc="-5" dirty="0" smtClean="0">
                  <a:solidFill>
                    <a:srgbClr val="FF3399"/>
                  </a:solidFill>
                  <a:latin typeface="Arial"/>
                  <a:cs typeface="Arial"/>
                </a:rPr>
                <a:t>creases</a:t>
              </a:r>
              <a:r>
                <a:rPr sz="2400" spc="-5" dirty="0">
                  <a:solidFill>
                    <a:srgbClr val="FF3399"/>
                  </a:solidFill>
                  <a:latin typeface="Arial"/>
                  <a:cs typeface="Arial"/>
                </a:rPr>
                <a:t>, </a:t>
              </a:r>
              <a:r>
                <a:rPr sz="2400" spc="-235" dirty="0">
                  <a:solidFill>
                    <a:srgbClr val="FF3399"/>
                  </a:solidFill>
                  <a:latin typeface="Arial"/>
                  <a:cs typeface="Arial"/>
                </a:rPr>
                <a:t>so  </a:t>
              </a:r>
              <a:r>
                <a:rPr sz="2400" dirty="0">
                  <a:solidFill>
                    <a:srgbClr val="FF3399"/>
                  </a:solidFill>
                  <a:latin typeface="Arial"/>
                  <a:cs typeface="Arial"/>
                </a:rPr>
                <a:t>λ</a:t>
              </a:r>
              <a:r>
                <a:rPr sz="2400" spc="-25" dirty="0">
                  <a:solidFill>
                    <a:srgbClr val="FF3399"/>
                  </a:solidFill>
                  <a:latin typeface="Arial"/>
                  <a:cs typeface="Arial"/>
                </a:rPr>
                <a:t> </a:t>
              </a:r>
              <a:r>
                <a:rPr sz="2400" spc="-5" dirty="0">
                  <a:solidFill>
                    <a:srgbClr val="FF3399"/>
                  </a:solidFill>
                  <a:latin typeface="Arial"/>
                  <a:cs typeface="Arial"/>
                </a:rPr>
                <a:t>decreases.</a:t>
              </a:r>
              <a:endParaRPr sz="2400" dirty="0">
                <a:latin typeface="Arial"/>
                <a:cs typeface="Arial"/>
              </a:endParaRPr>
            </a:p>
          </p:txBody>
        </p:sp>
        <p:sp>
          <p:nvSpPr>
            <p:cNvPr id="8" name="object 4"/>
            <p:cNvSpPr txBox="1"/>
            <p:nvPr/>
          </p:nvSpPr>
          <p:spPr>
            <a:xfrm>
              <a:off x="231140" y="4563617"/>
              <a:ext cx="1703070" cy="732790"/>
            </a:xfrm>
            <a:prstGeom prst="rect">
              <a:avLst/>
            </a:prstGeom>
          </p:spPr>
          <p:txBody>
            <a:bodyPr vert="horz" wrap="square" lIns="0" tIns="43815" rIns="0" bIns="0" rtlCol="0">
              <a:spAutoFit/>
            </a:bodyPr>
            <a:lstStyle/>
            <a:p>
              <a:pPr marL="12700" marR="5080">
                <a:lnSpc>
                  <a:spcPts val="2690"/>
                </a:lnSpc>
                <a:spcBef>
                  <a:spcPts val="345"/>
                </a:spcBef>
              </a:pPr>
              <a:r>
                <a:rPr sz="2400" spc="-5" dirty="0">
                  <a:solidFill>
                    <a:srgbClr val="FF3399"/>
                  </a:solidFill>
                  <a:latin typeface="Arial"/>
                  <a:cs typeface="Arial"/>
                </a:rPr>
                <a:t>Blue </a:t>
              </a:r>
              <a:r>
                <a:rPr sz="2400" dirty="0">
                  <a:solidFill>
                    <a:srgbClr val="FF3399"/>
                  </a:solidFill>
                  <a:latin typeface="Arial"/>
                  <a:cs typeface="Arial"/>
                </a:rPr>
                <a:t>–</a:t>
              </a:r>
              <a:r>
                <a:rPr sz="2400" spc="-60" dirty="0">
                  <a:solidFill>
                    <a:srgbClr val="FF3399"/>
                  </a:solidFill>
                  <a:latin typeface="Arial"/>
                  <a:cs typeface="Arial"/>
                </a:rPr>
                <a:t> </a:t>
              </a:r>
              <a:r>
                <a:rPr sz="2400" spc="-5" dirty="0">
                  <a:solidFill>
                    <a:srgbClr val="FF3399"/>
                  </a:solidFill>
                  <a:latin typeface="Arial"/>
                  <a:cs typeface="Arial"/>
                </a:rPr>
                <a:t>Short  </a:t>
              </a:r>
              <a:r>
                <a:rPr sz="2400" spc="-15" dirty="0">
                  <a:solidFill>
                    <a:srgbClr val="FF3399"/>
                  </a:solidFill>
                  <a:latin typeface="Arial"/>
                  <a:cs typeface="Arial"/>
                </a:rPr>
                <a:t>Wavelength</a:t>
              </a:r>
              <a:endParaRPr sz="2400">
                <a:latin typeface="Arial"/>
                <a:cs typeface="Arial"/>
              </a:endParaRPr>
            </a:p>
          </p:txBody>
        </p:sp>
        <p:sp>
          <p:nvSpPr>
            <p:cNvPr id="9" name="object 5"/>
            <p:cNvSpPr txBox="1"/>
            <p:nvPr/>
          </p:nvSpPr>
          <p:spPr>
            <a:xfrm>
              <a:off x="-1650124" y="181453"/>
              <a:ext cx="11603419" cy="1784463"/>
            </a:xfrm>
            <a:prstGeom prst="rect">
              <a:avLst/>
            </a:prstGeom>
          </p:spPr>
          <p:txBody>
            <a:bodyPr vert="horz" wrap="square" lIns="0" tIns="45085" rIns="0" bIns="0" rtlCol="0">
              <a:spAutoFit/>
            </a:bodyPr>
            <a:lstStyle/>
            <a:p>
              <a:pPr marL="12700" marR="5080" algn="just">
                <a:lnSpc>
                  <a:spcPts val="2680"/>
                </a:lnSpc>
                <a:spcBef>
                  <a:spcPts val="355"/>
                </a:spcBef>
              </a:pPr>
              <a:r>
                <a:rPr sz="2400" spc="-25" dirty="0">
                  <a:latin typeface="Arial"/>
                  <a:cs typeface="Arial"/>
                </a:rPr>
                <a:t>Variation </a:t>
              </a:r>
              <a:r>
                <a:rPr sz="2400" spc="-5" dirty="0">
                  <a:latin typeface="Arial"/>
                  <a:cs typeface="Arial"/>
                </a:rPr>
                <a:t>in </a:t>
              </a:r>
              <a:r>
                <a:rPr sz="2400" dirty="0">
                  <a:latin typeface="Arial"/>
                  <a:cs typeface="Arial"/>
                </a:rPr>
                <a:t>the </a:t>
              </a:r>
              <a:r>
                <a:rPr sz="2400" spc="-5" dirty="0">
                  <a:latin typeface="Arial"/>
                  <a:cs typeface="Arial"/>
                </a:rPr>
                <a:t>energy </a:t>
              </a:r>
              <a:r>
                <a:rPr sz="2400" dirty="0">
                  <a:latin typeface="Arial"/>
                  <a:cs typeface="Arial"/>
                </a:rPr>
                <a:t>of two </a:t>
              </a:r>
              <a:r>
                <a:rPr sz="2400" spc="-5" dirty="0">
                  <a:latin typeface="Arial"/>
                  <a:cs typeface="Arial"/>
                </a:rPr>
                <a:t>electron energy levels </a:t>
              </a:r>
              <a:r>
                <a:rPr sz="2400" dirty="0">
                  <a:latin typeface="Arial"/>
                  <a:cs typeface="Arial"/>
                </a:rPr>
                <a:t>of </a:t>
              </a:r>
              <a:r>
                <a:rPr sz="2400" spc="-10" dirty="0">
                  <a:latin typeface="Arial"/>
                  <a:cs typeface="Arial"/>
                </a:rPr>
                <a:t>an  </a:t>
              </a:r>
              <a:r>
                <a:rPr sz="2400" spc="-5" dirty="0">
                  <a:latin typeface="Arial"/>
                  <a:cs typeface="Arial"/>
                </a:rPr>
                <a:t>impurity ion in a characteristic luminescent </a:t>
              </a:r>
              <a:r>
                <a:rPr sz="2400" dirty="0">
                  <a:latin typeface="Arial"/>
                  <a:cs typeface="Arial"/>
                </a:rPr>
                <a:t>material </a:t>
              </a:r>
              <a:r>
                <a:rPr sz="2400" spc="-5" dirty="0">
                  <a:latin typeface="Arial"/>
                  <a:cs typeface="Arial"/>
                </a:rPr>
                <a:t>as a  function </a:t>
              </a:r>
              <a:r>
                <a:rPr sz="2400" dirty="0">
                  <a:latin typeface="Arial"/>
                  <a:cs typeface="Arial"/>
                </a:rPr>
                <a:t>of the </a:t>
              </a:r>
              <a:r>
                <a:rPr sz="2400" spc="-5" dirty="0">
                  <a:latin typeface="Arial"/>
                  <a:cs typeface="Arial"/>
                </a:rPr>
                <a:t>nearest neighbour ion separation</a:t>
              </a:r>
              <a:r>
                <a:rPr sz="2400" spc="90" dirty="0">
                  <a:latin typeface="Arial"/>
                  <a:cs typeface="Arial"/>
                </a:rPr>
                <a:t> </a:t>
              </a:r>
              <a:r>
                <a:rPr sz="2400" dirty="0">
                  <a:latin typeface="Arial"/>
                  <a:cs typeface="Arial"/>
                </a:rPr>
                <a:t>R.</a:t>
              </a:r>
            </a:p>
            <a:p>
              <a:pPr algn="just">
                <a:lnSpc>
                  <a:spcPct val="100000"/>
                </a:lnSpc>
                <a:spcBef>
                  <a:spcPts val="35"/>
                </a:spcBef>
              </a:pPr>
              <a:endParaRPr sz="2150" dirty="0">
                <a:latin typeface="Arial"/>
                <a:cs typeface="Arial"/>
              </a:endParaRPr>
            </a:p>
            <a:p>
              <a:pPr marL="12700" algn="just">
                <a:lnSpc>
                  <a:spcPct val="100000"/>
                </a:lnSpc>
                <a:tabLst>
                  <a:tab pos="4242435" algn="l"/>
                </a:tabLst>
              </a:pPr>
              <a:r>
                <a:rPr lang="en-US" sz="3600" b="1" spc="-7" baseline="2314" dirty="0" smtClean="0">
                  <a:solidFill>
                    <a:srgbClr val="006FC0"/>
                  </a:solidFill>
                  <a:latin typeface="Arial"/>
                  <a:cs typeface="Arial"/>
                </a:rPr>
                <a:t>		</a:t>
              </a:r>
              <a:r>
                <a:rPr sz="3600" b="1" spc="-7" baseline="2314" dirty="0" smtClean="0">
                  <a:solidFill>
                    <a:srgbClr val="006FC0"/>
                  </a:solidFill>
                  <a:latin typeface="Arial"/>
                  <a:cs typeface="Arial"/>
                </a:rPr>
                <a:t>Stokes</a:t>
              </a:r>
              <a:r>
                <a:rPr sz="3600" b="1" baseline="2314" dirty="0" smtClean="0">
                  <a:solidFill>
                    <a:srgbClr val="006FC0"/>
                  </a:solidFill>
                  <a:latin typeface="Arial"/>
                  <a:cs typeface="Arial"/>
                </a:rPr>
                <a:t> </a:t>
              </a:r>
              <a:r>
                <a:rPr sz="3600" b="1" baseline="2314" dirty="0">
                  <a:solidFill>
                    <a:srgbClr val="006FC0"/>
                  </a:solidFill>
                  <a:latin typeface="Arial"/>
                  <a:cs typeface="Arial"/>
                </a:rPr>
                <a:t>Shift	</a:t>
              </a:r>
              <a:r>
                <a:rPr lang="en-US" sz="3600" b="1" baseline="2314" dirty="0" smtClean="0">
                  <a:solidFill>
                    <a:srgbClr val="006FC0"/>
                  </a:solidFill>
                  <a:latin typeface="Arial"/>
                  <a:cs typeface="Arial"/>
                </a:rPr>
                <a:t>    </a:t>
              </a:r>
              <a:r>
                <a:rPr sz="2400" spc="-165" dirty="0" smtClean="0">
                  <a:solidFill>
                    <a:srgbClr val="FF3399"/>
                  </a:solidFill>
                  <a:latin typeface="Arial"/>
                  <a:cs typeface="Arial"/>
                </a:rPr>
                <a:t>E=</a:t>
              </a:r>
              <a:r>
                <a:rPr sz="2400" spc="-165" dirty="0" err="1" smtClean="0">
                  <a:solidFill>
                    <a:srgbClr val="FF3399"/>
                  </a:solidFill>
                  <a:latin typeface="Arial"/>
                  <a:cs typeface="Arial"/>
                </a:rPr>
                <a:t>hʋ</a:t>
              </a:r>
              <a:endParaRPr lang="en-US" sz="2400" spc="-165" dirty="0" smtClean="0">
                <a:solidFill>
                  <a:srgbClr val="FF3399"/>
                </a:solidFill>
                <a:latin typeface="Arial"/>
                <a:cs typeface="Arial"/>
              </a:endParaRPr>
            </a:p>
          </p:txBody>
        </p:sp>
        <p:sp>
          <p:nvSpPr>
            <p:cNvPr id="10" name="object 6"/>
            <p:cNvSpPr txBox="1"/>
            <p:nvPr/>
          </p:nvSpPr>
          <p:spPr>
            <a:xfrm>
              <a:off x="6705601" y="3205060"/>
              <a:ext cx="2721144" cy="738023"/>
            </a:xfrm>
            <a:prstGeom prst="rect">
              <a:avLst/>
            </a:prstGeom>
          </p:spPr>
          <p:txBody>
            <a:bodyPr vert="horz" wrap="square" lIns="0" tIns="45085" rIns="0" bIns="0" rtlCol="0">
              <a:spAutoFit/>
            </a:bodyPr>
            <a:lstStyle/>
            <a:p>
              <a:pPr marL="12700" marR="5080">
                <a:lnSpc>
                  <a:spcPts val="2680"/>
                </a:lnSpc>
                <a:spcBef>
                  <a:spcPts val="355"/>
                </a:spcBef>
              </a:pPr>
              <a:r>
                <a:rPr lang="en-US" sz="2400" spc="-165" dirty="0" smtClean="0">
                  <a:solidFill>
                    <a:srgbClr val="FF3399"/>
                  </a:solidFill>
                  <a:latin typeface="Arial"/>
                  <a:cs typeface="Arial"/>
                </a:rPr>
                <a:t>ʋ decreases, so </a:t>
              </a:r>
              <a:r>
                <a:rPr sz="2400" dirty="0" smtClean="0">
                  <a:solidFill>
                    <a:srgbClr val="FF3399"/>
                  </a:solidFill>
                  <a:latin typeface="Arial"/>
                  <a:cs typeface="Arial"/>
                </a:rPr>
                <a:t>λ</a:t>
              </a:r>
              <a:r>
                <a:rPr sz="2400" spc="-20" dirty="0" smtClean="0">
                  <a:solidFill>
                    <a:srgbClr val="FF3399"/>
                  </a:solidFill>
                  <a:latin typeface="Arial"/>
                  <a:cs typeface="Arial"/>
                </a:rPr>
                <a:t> </a:t>
              </a:r>
              <a:r>
                <a:rPr sz="2400" spc="-5" dirty="0">
                  <a:solidFill>
                    <a:srgbClr val="FF3399"/>
                  </a:solidFill>
                  <a:latin typeface="Arial"/>
                  <a:cs typeface="Arial"/>
                </a:rPr>
                <a:t>incresaes.</a:t>
              </a:r>
              <a:endParaRPr sz="2400" dirty="0">
                <a:latin typeface="Arial"/>
                <a:cs typeface="Arial"/>
              </a:endParaRPr>
            </a:p>
          </p:txBody>
        </p:sp>
        <p:sp>
          <p:nvSpPr>
            <p:cNvPr id="11" name="object 7"/>
            <p:cNvSpPr txBox="1"/>
            <p:nvPr/>
          </p:nvSpPr>
          <p:spPr>
            <a:xfrm>
              <a:off x="6557009" y="4373117"/>
              <a:ext cx="1622425" cy="732790"/>
            </a:xfrm>
            <a:prstGeom prst="rect">
              <a:avLst/>
            </a:prstGeom>
          </p:spPr>
          <p:txBody>
            <a:bodyPr vert="horz" wrap="square" lIns="0" tIns="43815" rIns="0" bIns="0" rtlCol="0">
              <a:spAutoFit/>
            </a:bodyPr>
            <a:lstStyle/>
            <a:p>
              <a:pPr marL="12700" marR="5080">
                <a:lnSpc>
                  <a:spcPts val="2690"/>
                </a:lnSpc>
                <a:spcBef>
                  <a:spcPts val="345"/>
                </a:spcBef>
              </a:pPr>
              <a:r>
                <a:rPr sz="2400" spc="-5" dirty="0">
                  <a:solidFill>
                    <a:srgbClr val="FF3399"/>
                  </a:solidFill>
                  <a:latin typeface="Arial"/>
                  <a:cs typeface="Arial"/>
                </a:rPr>
                <a:t>Red </a:t>
              </a:r>
              <a:r>
                <a:rPr sz="2400" dirty="0">
                  <a:solidFill>
                    <a:srgbClr val="FF3399"/>
                  </a:solidFill>
                  <a:latin typeface="Arial"/>
                  <a:cs typeface="Arial"/>
                </a:rPr>
                <a:t>– </a:t>
              </a:r>
              <a:r>
                <a:rPr sz="2400" spc="-5" dirty="0">
                  <a:solidFill>
                    <a:srgbClr val="FF3399"/>
                  </a:solidFill>
                  <a:latin typeface="Arial"/>
                  <a:cs typeface="Arial"/>
                </a:rPr>
                <a:t>Long  </a:t>
              </a:r>
              <a:r>
                <a:rPr sz="2400" spc="-85" dirty="0">
                  <a:solidFill>
                    <a:srgbClr val="FF3399"/>
                  </a:solidFill>
                  <a:latin typeface="Arial"/>
                  <a:cs typeface="Arial"/>
                </a:rPr>
                <a:t>W</a:t>
              </a:r>
              <a:r>
                <a:rPr sz="2400" spc="-5" dirty="0">
                  <a:solidFill>
                    <a:srgbClr val="FF3399"/>
                  </a:solidFill>
                  <a:latin typeface="Arial"/>
                  <a:cs typeface="Arial"/>
                </a:rPr>
                <a:t>ave</a:t>
              </a:r>
              <a:r>
                <a:rPr sz="2400" spc="-15" dirty="0">
                  <a:solidFill>
                    <a:srgbClr val="FF3399"/>
                  </a:solidFill>
                  <a:latin typeface="Arial"/>
                  <a:cs typeface="Arial"/>
                </a:rPr>
                <a:t>l</a:t>
              </a:r>
              <a:r>
                <a:rPr sz="2400" spc="-5" dirty="0">
                  <a:solidFill>
                    <a:srgbClr val="FF3399"/>
                  </a:solidFill>
                  <a:latin typeface="Arial"/>
                  <a:cs typeface="Arial"/>
                </a:rPr>
                <a:t>en</a:t>
              </a:r>
              <a:r>
                <a:rPr sz="2400" spc="-15" dirty="0">
                  <a:solidFill>
                    <a:srgbClr val="FF3399"/>
                  </a:solidFill>
                  <a:latin typeface="Arial"/>
                  <a:cs typeface="Arial"/>
                </a:rPr>
                <a:t>g</a:t>
              </a:r>
              <a:r>
                <a:rPr sz="2400" dirty="0">
                  <a:solidFill>
                    <a:srgbClr val="FF3399"/>
                  </a:solidFill>
                  <a:latin typeface="Arial"/>
                  <a:cs typeface="Arial"/>
                </a:rPr>
                <a:t>th</a:t>
              </a:r>
              <a:endParaRPr sz="2400">
                <a:latin typeface="Arial"/>
                <a:cs typeface="Arial"/>
              </a:endParaRPr>
            </a:p>
          </p:txBody>
        </p:sp>
      </p:grpSp>
    </p:spTree>
    <p:extLst>
      <p:ext uri="{BB962C8B-B14F-4D97-AF65-F5344CB8AC3E}">
        <p14:creationId xmlns:p14="http://schemas.microsoft.com/office/powerpoint/2010/main" val="265302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68167" y="377866"/>
            <a:ext cx="11939750" cy="1567096"/>
          </a:xfrm>
          <a:prstGeom prst="rect">
            <a:avLst/>
          </a:prstGeom>
        </p:spPr>
        <p:txBody>
          <a:bodyPr vert="horz" wrap="square" lIns="0" tIns="12700" rIns="0" bIns="0" rtlCol="0">
            <a:spAutoFit/>
          </a:bodyPr>
          <a:lstStyle/>
          <a:p>
            <a:pPr marL="285115" indent="-273050" algn="just">
              <a:lnSpc>
                <a:spcPct val="100000"/>
              </a:lnSpc>
              <a:spcBef>
                <a:spcPts val="100"/>
              </a:spcBef>
              <a:buClr>
                <a:srgbClr val="FD8537"/>
              </a:buClr>
              <a:buSzPct val="68750"/>
              <a:buFont typeface="Wingdings"/>
              <a:buChar char=""/>
              <a:tabLst>
                <a:tab pos="285750" algn="l"/>
              </a:tabLst>
            </a:pPr>
            <a:r>
              <a:rPr sz="2400" spc="-5" dirty="0">
                <a:latin typeface="Arial" panose="020B0604020202020204" pitchFamily="34" charset="0"/>
                <a:cs typeface="Arial" panose="020B0604020202020204" pitchFamily="34" charset="0"/>
              </a:rPr>
              <a:t>Absorption and emission </a:t>
            </a:r>
            <a:r>
              <a:rPr sz="2400" dirty="0">
                <a:latin typeface="Arial" panose="020B0604020202020204" pitchFamily="34" charset="0"/>
                <a:cs typeface="Arial" panose="020B0604020202020204" pitchFamily="34" charset="0"/>
              </a:rPr>
              <a:t>spectra for </a:t>
            </a:r>
            <a:r>
              <a:rPr sz="2400" spc="-5" dirty="0">
                <a:latin typeface="Arial" panose="020B0604020202020204" pitchFamily="34" charset="0"/>
                <a:cs typeface="Arial" panose="020B0604020202020204" pitchFamily="34" charset="0"/>
              </a:rPr>
              <a:t>thallium</a:t>
            </a:r>
            <a:r>
              <a:rPr sz="2400" spc="-90"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activated</a:t>
            </a:r>
            <a:r>
              <a:rPr lang="en-US" sz="2400"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potassium </a:t>
            </a:r>
            <a:r>
              <a:rPr sz="2400" dirty="0">
                <a:latin typeface="Arial" panose="020B0604020202020204" pitchFamily="34" charset="0"/>
                <a:cs typeface="Arial" panose="020B0604020202020204" pitchFamily="34" charset="0"/>
              </a:rPr>
              <a:t>chloride </a:t>
            </a:r>
            <a:r>
              <a:rPr sz="2400" spc="-5" dirty="0">
                <a:latin typeface="Arial" panose="020B0604020202020204" pitchFamily="34" charset="0"/>
                <a:cs typeface="Arial" panose="020B0604020202020204" pitchFamily="34" charset="0"/>
              </a:rPr>
              <a:t>at </a:t>
            </a:r>
            <a:r>
              <a:rPr sz="2400" dirty="0">
                <a:latin typeface="Arial" panose="020B0604020202020204" pitchFamily="34" charset="0"/>
                <a:cs typeface="Arial" panose="020B0604020202020204" pitchFamily="34" charset="0"/>
              </a:rPr>
              <a:t>room</a:t>
            </a:r>
            <a:r>
              <a:rPr sz="2400" spc="-55"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temperature</a:t>
            </a:r>
            <a:endParaRPr sz="3550" dirty="0">
              <a:latin typeface="Arial" panose="020B0604020202020204" pitchFamily="34" charset="0"/>
              <a:cs typeface="Arial" panose="020B0604020202020204" pitchFamily="34" charset="0"/>
            </a:endParaRPr>
          </a:p>
          <a:p>
            <a:pPr marL="285115" indent="-273050" algn="just">
              <a:lnSpc>
                <a:spcPct val="100000"/>
              </a:lnSpc>
              <a:buClr>
                <a:srgbClr val="FD8537"/>
              </a:buClr>
              <a:buSzPct val="68750"/>
              <a:buFont typeface="Wingdings"/>
              <a:buChar char=""/>
              <a:tabLst>
                <a:tab pos="285750" algn="l"/>
              </a:tabLst>
            </a:pPr>
            <a:r>
              <a:rPr sz="2400" spc="-5" dirty="0">
                <a:latin typeface="Arial" panose="020B0604020202020204" pitchFamily="34" charset="0"/>
                <a:cs typeface="Arial" panose="020B0604020202020204" pitchFamily="34" charset="0"/>
              </a:rPr>
              <a:t>Emission peaks </a:t>
            </a:r>
            <a:r>
              <a:rPr sz="2400" dirty="0">
                <a:latin typeface="Arial" panose="020B0604020202020204" pitchFamily="34" charset="0"/>
                <a:cs typeface="Arial" panose="020B0604020202020204" pitchFamily="34" charset="0"/>
              </a:rPr>
              <a:t>occurs </a:t>
            </a:r>
            <a:r>
              <a:rPr sz="2400" spc="-5" dirty="0">
                <a:latin typeface="Arial" panose="020B0604020202020204" pitchFamily="34" charset="0"/>
                <a:cs typeface="Arial" panose="020B0604020202020204" pitchFamily="34" charset="0"/>
              </a:rPr>
              <a:t>at </a:t>
            </a:r>
            <a:r>
              <a:rPr sz="2400" dirty="0">
                <a:latin typeface="Arial" panose="020B0604020202020204" pitchFamily="34" charset="0"/>
                <a:cs typeface="Arial" panose="020B0604020202020204" pitchFamily="34" charset="0"/>
              </a:rPr>
              <a:t>a </a:t>
            </a:r>
            <a:r>
              <a:rPr sz="2400" spc="-5" dirty="0">
                <a:latin typeface="Arial" panose="020B0604020202020204" pitchFamily="34" charset="0"/>
                <a:cs typeface="Arial" panose="020B0604020202020204" pitchFamily="34" charset="0"/>
              </a:rPr>
              <a:t>higher wavelength</a:t>
            </a:r>
            <a:r>
              <a:rPr sz="2400" spc="-85"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than</a:t>
            </a:r>
            <a:r>
              <a:rPr lang="en-US" sz="2400"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that </a:t>
            </a:r>
            <a:r>
              <a:rPr sz="2400" dirty="0">
                <a:latin typeface="Arial" panose="020B0604020202020204" pitchFamily="34" charset="0"/>
                <a:cs typeface="Arial" panose="020B0604020202020204" pitchFamily="34" charset="0"/>
              </a:rPr>
              <a:t>of </a:t>
            </a:r>
            <a:r>
              <a:rPr sz="2400" spc="-5" dirty="0">
                <a:latin typeface="Arial" panose="020B0604020202020204" pitchFamily="34" charset="0"/>
                <a:cs typeface="Arial" panose="020B0604020202020204" pitchFamily="34" charset="0"/>
              </a:rPr>
              <a:t>the absorption</a:t>
            </a:r>
            <a:r>
              <a:rPr sz="2400" spc="-30" dirty="0">
                <a:latin typeface="Arial" panose="020B0604020202020204" pitchFamily="34" charset="0"/>
                <a:cs typeface="Arial" panose="020B0604020202020204" pitchFamily="34" charset="0"/>
              </a:rPr>
              <a:t> </a:t>
            </a:r>
            <a:r>
              <a:rPr sz="2400" spc="-5" dirty="0" smtClean="0">
                <a:latin typeface="Arial" panose="020B0604020202020204" pitchFamily="34" charset="0"/>
                <a:cs typeface="Arial" panose="020B0604020202020204" pitchFamily="34" charset="0"/>
              </a:rPr>
              <a:t>curve</a:t>
            </a:r>
            <a:endParaRPr lang="en-US" sz="2400" b="1" dirty="0" smtClean="0">
              <a:solidFill>
                <a:srgbClr val="FF3399"/>
              </a:solidFill>
              <a:latin typeface="Arial" panose="020B0604020202020204" pitchFamily="34" charset="0"/>
              <a:cs typeface="Arial" panose="020B0604020202020204" pitchFamily="34" charset="0"/>
            </a:endParaRPr>
          </a:p>
          <a:p>
            <a:pPr marL="285115" indent="-273050" algn="just">
              <a:lnSpc>
                <a:spcPct val="100000"/>
              </a:lnSpc>
              <a:spcBef>
                <a:spcPts val="590"/>
              </a:spcBef>
              <a:buClr>
                <a:srgbClr val="FD8537"/>
              </a:buClr>
              <a:buSzPct val="68750"/>
              <a:buFont typeface="Wingdings"/>
              <a:buChar char=""/>
              <a:tabLst>
                <a:tab pos="285750" algn="l"/>
              </a:tabLst>
            </a:pPr>
            <a:r>
              <a:rPr lang="en-IN" sz="2400" dirty="0">
                <a:latin typeface="Arial" panose="020B0604020202020204" pitchFamily="34" charset="0"/>
                <a:cs typeface="Arial" panose="020B0604020202020204" pitchFamily="34" charset="0"/>
              </a:rPr>
              <a:t>The Stokes shift finds commercial applications in fluorescent lamps.</a:t>
            </a:r>
            <a:endParaRPr sz="2400" dirty="0">
              <a:latin typeface="Arial" panose="020B0604020202020204" pitchFamily="34" charset="0"/>
              <a:cs typeface="Arial" panose="020B0604020202020204" pitchFamily="34" charset="0"/>
            </a:endParaRPr>
          </a:p>
        </p:txBody>
      </p:sp>
      <p:sp>
        <p:nvSpPr>
          <p:cNvPr id="5" name="object 3"/>
          <p:cNvSpPr/>
          <p:nvPr/>
        </p:nvSpPr>
        <p:spPr>
          <a:xfrm>
            <a:off x="2870525" y="2873420"/>
            <a:ext cx="6546744" cy="377962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54716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139" y="0"/>
            <a:ext cx="11637819" cy="5693866"/>
          </a:xfrm>
          <a:prstGeom prst="rect">
            <a:avLst/>
          </a:prstGeom>
        </p:spPr>
        <p:txBody>
          <a:bodyPr wrap="square">
            <a:spAutoFit/>
          </a:bodyPr>
          <a:lstStyle/>
          <a:p>
            <a:pPr algn="just"/>
            <a:r>
              <a:rPr lang="en-IN" sz="2800" b="1" dirty="0" smtClean="0">
                <a:solidFill>
                  <a:srgbClr val="C00000"/>
                </a:solidFill>
                <a:latin typeface="Arial" panose="020B0604020202020204" pitchFamily="34" charset="0"/>
                <a:cs typeface="Arial" panose="020B0604020202020204" pitchFamily="34" charset="0"/>
              </a:rPr>
              <a:t>Phosphorescence:</a:t>
            </a:r>
            <a:endParaRPr lang="en-IN" sz="2800" b="1" dirty="0">
              <a:solidFill>
                <a:srgbClr val="C00000"/>
              </a:solidFill>
              <a:latin typeface="Arial" panose="020B0604020202020204" pitchFamily="34" charset="0"/>
              <a:cs typeface="Arial" panose="020B0604020202020204" pitchFamily="34" charset="0"/>
            </a:endParaRPr>
          </a:p>
          <a:p>
            <a:pPr algn="just"/>
            <a:endParaRPr lang="en-IN" sz="28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In </a:t>
            </a:r>
            <a:r>
              <a:rPr lang="en-IN" sz="2800" dirty="0" smtClean="0">
                <a:latin typeface="Arial" panose="020B0604020202020204" pitchFamily="34" charset="0"/>
                <a:cs typeface="Arial" panose="020B0604020202020204" pitchFamily="34" charset="0"/>
              </a:rPr>
              <a:t>non characteristic </a:t>
            </a:r>
            <a:r>
              <a:rPr lang="en-IN" sz="2800" dirty="0">
                <a:latin typeface="Arial" panose="020B0604020202020204" pitchFamily="34" charset="0"/>
                <a:cs typeface="Arial" panose="020B0604020202020204" pitchFamily="34" charset="0"/>
              </a:rPr>
              <a:t>luminescence materials, both activator and coactivator are normally present. The corresponding </a:t>
            </a:r>
            <a:r>
              <a:rPr lang="en-IN" sz="2800" dirty="0" smtClean="0">
                <a:latin typeface="Arial" panose="020B0604020202020204" pitchFamily="34" charset="0"/>
                <a:cs typeface="Arial" panose="020B0604020202020204" pitchFamily="34" charset="0"/>
              </a:rPr>
              <a:t>energy Ievels </a:t>
            </a:r>
            <a:r>
              <a:rPr lang="en-IN" sz="2800" dirty="0">
                <a:latin typeface="Arial" panose="020B0604020202020204" pitchFamily="34" charset="0"/>
                <a:cs typeface="Arial" panose="020B0604020202020204" pitchFamily="34" charset="0"/>
              </a:rPr>
              <a:t>for the activators and coactivators are respectively known as hole and electron traps, which are similar to the acceptor and donor energy levels.</a:t>
            </a:r>
          </a:p>
          <a:p>
            <a:pPr marL="285750" indent="-28575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These energy levels lie in the energy gap in between the conduction and valence bands.</a:t>
            </a:r>
          </a:p>
          <a:p>
            <a:pPr marL="285750" indent="-28575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The electron-hole generation and recombination process in non-characteristic luminescent materials are shown in Fig</a:t>
            </a:r>
            <a:r>
              <a:rPr lang="en-IN" sz="2800" dirty="0" smtClean="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00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087" y="0"/>
            <a:ext cx="11708524" cy="3816429"/>
          </a:xfrm>
          <a:prstGeom prst="rect">
            <a:avLst/>
          </a:prstGeom>
        </p:spPr>
        <p:txBody>
          <a:bodyPr wrap="square">
            <a:spAutoFit/>
          </a:bodyPr>
          <a:lstStyle/>
          <a:p>
            <a:pPr marL="285750" indent="-28575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The absorption of energy by the solid, creates an electron-hole pair as shown in Fig.</a:t>
            </a:r>
          </a:p>
          <a:p>
            <a:pPr marL="285750" indent="-28575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Then, the holes are quickly trapped into the acceptor sites (b). The recombination of electrons with the trapped holes leads to luminescent emission (c). </a:t>
            </a:r>
          </a:p>
          <a:p>
            <a:pPr marL="285750" indent="-28575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It is also possible that the trapping of electrons occur at the donor site before recombination (c). </a:t>
            </a:r>
          </a:p>
          <a:p>
            <a:pPr marL="285750" indent="-28575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Figure (d) shows that the trapping of a hole by the acceptor level. The electrons may recombine with a trapped hole as shown in Fig (d) and hence, release a luminescent radiation. </a:t>
            </a:r>
          </a:p>
        </p:txBody>
      </p:sp>
      <p:pic>
        <p:nvPicPr>
          <p:cNvPr id="5" name="Picture 4"/>
          <p:cNvPicPr>
            <a:picLocks noChangeAspect="1"/>
          </p:cNvPicPr>
          <p:nvPr/>
        </p:nvPicPr>
        <p:blipFill>
          <a:blip r:embed="rId2"/>
          <a:stretch>
            <a:fillRect/>
          </a:stretch>
        </p:blipFill>
        <p:spPr>
          <a:xfrm>
            <a:off x="725212" y="3685640"/>
            <a:ext cx="10641461" cy="3172360"/>
          </a:xfrm>
          <a:prstGeom prst="rect">
            <a:avLst/>
          </a:prstGeom>
        </p:spPr>
      </p:pic>
    </p:spTree>
    <p:extLst>
      <p:ext uri="{BB962C8B-B14F-4D97-AF65-F5344CB8AC3E}">
        <p14:creationId xmlns:p14="http://schemas.microsoft.com/office/powerpoint/2010/main" val="276712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269" y="332290"/>
            <a:ext cx="11761076" cy="1938992"/>
          </a:xfrm>
          <a:prstGeom prst="rect">
            <a:avLst/>
          </a:prstGeom>
        </p:spPr>
        <p:txBody>
          <a:bodyPr wrap="square">
            <a:spAutoFit/>
          </a:bodyPr>
          <a:lstStyle/>
          <a:p>
            <a:pPr marL="342900" indent="-342900" algn="just">
              <a:buFont typeface="Wingdings" panose="05000000000000000000" pitchFamily="2" charset="2"/>
              <a:buChar char="Ø"/>
            </a:pPr>
            <a:r>
              <a:rPr lang="en-IN" sz="2000" dirty="0">
                <a:latin typeface="Arial" panose="020B0604020202020204" pitchFamily="34" charset="0"/>
                <a:cs typeface="Arial" panose="020B0604020202020204" pitchFamily="34" charset="0"/>
              </a:rPr>
              <a:t>The time taken by the electron in a trap depends on the depth of the trap below the conduction band (</a:t>
            </a:r>
            <a:r>
              <a:rPr lang="en-IN" sz="2000" dirty="0" err="1">
                <a:latin typeface="Arial" panose="020B0604020202020204" pitchFamily="34" charset="0"/>
                <a:cs typeface="Arial" panose="020B0604020202020204" pitchFamily="34" charset="0"/>
              </a:rPr>
              <a:t>E</a:t>
            </a:r>
            <a:r>
              <a:rPr lang="en-IN" sz="2000" baseline="-25000" dirty="0" err="1">
                <a:latin typeface="Arial" panose="020B0604020202020204" pitchFamily="34" charset="0"/>
                <a:cs typeface="Arial" panose="020B0604020202020204" pitchFamily="34" charset="0"/>
              </a:rPr>
              <a:t>c</a:t>
            </a:r>
            <a:r>
              <a:rPr lang="en-IN" sz="2000" dirty="0">
                <a:latin typeface="Arial" panose="020B0604020202020204" pitchFamily="34" charset="0"/>
                <a:cs typeface="Arial" panose="020B0604020202020204" pitchFamily="34" charset="0"/>
              </a:rPr>
              <a:t> - E</a:t>
            </a:r>
            <a:r>
              <a:rPr lang="en-IN" sz="2000" baseline="-25000" dirty="0">
                <a:latin typeface="Arial" panose="020B0604020202020204" pitchFamily="34" charset="0"/>
                <a:cs typeface="Arial" panose="020B0604020202020204" pitchFamily="34" charset="0"/>
              </a:rPr>
              <a:t>d</a:t>
            </a:r>
            <a:r>
              <a:rPr lang="en-IN" sz="2000" dirty="0">
                <a:latin typeface="Arial" panose="020B0604020202020204" pitchFamily="34" charset="0"/>
                <a:cs typeface="Arial" panose="020B0604020202020204" pitchFamily="34" charset="0"/>
              </a:rPr>
              <a:t>) and the temperature T. </a:t>
            </a:r>
          </a:p>
          <a:p>
            <a:pPr marL="342900" indent="-342900" algn="just">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000" dirty="0">
                <a:latin typeface="Arial" panose="020B0604020202020204" pitchFamily="34" charset="0"/>
                <a:cs typeface="Arial" panose="020B0604020202020204" pitchFamily="34" charset="0"/>
              </a:rPr>
              <a:t>Therefore, the probability of energy = </a:t>
            </a:r>
            <a:r>
              <a:rPr lang="en-IN" sz="2000" b="1" dirty="0">
                <a:latin typeface="Arial" panose="020B0604020202020204" pitchFamily="34" charset="0"/>
                <a:cs typeface="Arial" panose="020B0604020202020204" pitchFamily="34" charset="0"/>
              </a:rPr>
              <a:t>Q exp[-(</a:t>
            </a:r>
            <a:r>
              <a:rPr lang="en-IN" sz="2000" b="1" dirty="0" err="1">
                <a:latin typeface="Arial" panose="020B0604020202020204" pitchFamily="34" charset="0"/>
                <a:cs typeface="Arial" panose="020B0604020202020204" pitchFamily="34" charset="0"/>
              </a:rPr>
              <a:t>Ec</a:t>
            </a:r>
            <a:r>
              <a:rPr lang="en-IN" sz="2000" b="1" dirty="0">
                <a:latin typeface="Arial" panose="020B0604020202020204" pitchFamily="34" charset="0"/>
                <a:cs typeface="Arial" panose="020B0604020202020204" pitchFamily="34" charset="0"/>
              </a:rPr>
              <a:t>-Ed)/</a:t>
            </a:r>
            <a:r>
              <a:rPr lang="en-IN" sz="2000" b="1" dirty="0" err="1">
                <a:latin typeface="Arial" panose="020B0604020202020204" pitchFamily="34" charset="0"/>
                <a:cs typeface="Arial" panose="020B0604020202020204" pitchFamily="34" charset="0"/>
              </a:rPr>
              <a:t>kT</a:t>
            </a:r>
            <a:r>
              <a:rPr lang="en-IN" sz="2000" b="1" dirty="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000" dirty="0">
                <a:latin typeface="Arial" panose="020B0604020202020204" pitchFamily="34" charset="0"/>
                <a:cs typeface="Arial" panose="020B0604020202020204" pitchFamily="34" charset="0"/>
              </a:rPr>
              <a:t>Where, Q is a constant and is equal to 10</a:t>
            </a:r>
            <a:r>
              <a:rPr lang="en-IN" sz="2000" baseline="30000" dirty="0">
                <a:latin typeface="Arial" panose="020B0604020202020204" pitchFamily="34" charset="0"/>
                <a:cs typeface="Arial" panose="020B0604020202020204" pitchFamily="34" charset="0"/>
              </a:rPr>
              <a:t>8 </a:t>
            </a:r>
            <a:r>
              <a:rPr lang="en-IN" sz="2000" dirty="0">
                <a:latin typeface="Arial" panose="020B0604020202020204" pitchFamily="34" charset="0"/>
                <a:cs typeface="Arial" panose="020B0604020202020204" pitchFamily="34" charset="0"/>
              </a:rPr>
              <a:t>s</a:t>
            </a:r>
            <a:r>
              <a:rPr lang="en-IN" sz="2000" baseline="30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a:t>
            </a:r>
          </a:p>
        </p:txBody>
      </p:sp>
      <p:sp>
        <p:nvSpPr>
          <p:cNvPr id="5" name="Rectangle 4"/>
          <p:cNvSpPr/>
          <p:nvPr/>
        </p:nvSpPr>
        <p:spPr>
          <a:xfrm>
            <a:off x="273269" y="2433679"/>
            <a:ext cx="11561379" cy="4093428"/>
          </a:xfrm>
          <a:prstGeom prst="rect">
            <a:avLst/>
          </a:prstGeom>
        </p:spPr>
        <p:txBody>
          <a:bodyPr wrap="square">
            <a:spAutoFit/>
          </a:bodyPr>
          <a:lstStyle/>
          <a:p>
            <a:pPr algn="just"/>
            <a:r>
              <a:rPr lang="en-IN" sz="2000" b="1" dirty="0" smtClean="0">
                <a:latin typeface="Arial" panose="020B0604020202020204" pitchFamily="34" charset="0"/>
                <a:cs typeface="Arial" panose="020B0604020202020204" pitchFamily="34" charset="0"/>
              </a:rPr>
              <a:t>Problem:</a:t>
            </a:r>
          </a:p>
          <a:p>
            <a:pPr algn="just"/>
            <a:endParaRPr lang="en-IN" sz="2000" dirty="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difference in energy level between the conduction and the valence band is 0.4 eV.  Find the probability of escape per second of a trapped electron at room temperature. Given that </a:t>
            </a:r>
            <a:r>
              <a:rPr lang="en-IN" sz="2000" dirty="0" err="1">
                <a:latin typeface="Arial" panose="020B0604020202020204" pitchFamily="34" charset="0"/>
                <a:cs typeface="Arial" panose="020B0604020202020204" pitchFamily="34" charset="0"/>
              </a:rPr>
              <a:t>kT</a:t>
            </a:r>
            <a:r>
              <a:rPr lang="en-IN" sz="2000" dirty="0">
                <a:latin typeface="Arial" panose="020B0604020202020204" pitchFamily="34" charset="0"/>
                <a:cs typeface="Arial" panose="020B0604020202020204" pitchFamily="34" charset="0"/>
              </a:rPr>
              <a:t> = 0.025 eV. </a:t>
            </a:r>
            <a:endParaRPr lang="en-IN"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Energy difference </a:t>
            </a:r>
            <a:r>
              <a:rPr lang="en-IN" sz="2000" dirty="0" err="1">
                <a:latin typeface="Arial" panose="020B0604020202020204" pitchFamily="34" charset="0"/>
                <a:cs typeface="Arial" panose="020B0604020202020204" pitchFamily="34" charset="0"/>
              </a:rPr>
              <a:t>E</a:t>
            </a:r>
            <a:r>
              <a:rPr lang="en-IN" sz="2000" baseline="-25000" dirty="0" err="1">
                <a:latin typeface="Arial" panose="020B0604020202020204" pitchFamily="34" charset="0"/>
                <a:cs typeface="Arial" panose="020B0604020202020204" pitchFamily="34" charset="0"/>
              </a:rPr>
              <a:t>c</a:t>
            </a:r>
            <a:r>
              <a:rPr lang="en-IN" sz="2000" dirty="0">
                <a:latin typeface="Arial" panose="020B0604020202020204" pitchFamily="34" charset="0"/>
                <a:cs typeface="Arial" panose="020B0604020202020204" pitchFamily="34" charset="0"/>
              </a:rPr>
              <a:t> - E</a:t>
            </a:r>
            <a:r>
              <a:rPr lang="en-IN" sz="2000" baseline="-25000" dirty="0">
                <a:latin typeface="Arial" panose="020B0604020202020204" pitchFamily="34" charset="0"/>
                <a:cs typeface="Arial" panose="020B0604020202020204" pitchFamily="34" charset="0"/>
              </a:rPr>
              <a:t>d</a:t>
            </a:r>
            <a:r>
              <a:rPr lang="en-IN" sz="2000" dirty="0">
                <a:latin typeface="Arial" panose="020B0604020202020204" pitchFamily="34" charset="0"/>
                <a:cs typeface="Arial" panose="020B0604020202020204" pitchFamily="34" charset="0"/>
              </a:rPr>
              <a:t> = 0.4 eV </a:t>
            </a:r>
          </a:p>
          <a:p>
            <a:pPr algn="just"/>
            <a:r>
              <a:rPr lang="en-IN" sz="2000" dirty="0">
                <a:latin typeface="Arial" panose="020B0604020202020204" pitchFamily="34" charset="0"/>
                <a:cs typeface="Arial" panose="020B0604020202020204" pitchFamily="34" charset="0"/>
              </a:rPr>
              <a:t>The value of </a:t>
            </a:r>
            <a:r>
              <a:rPr lang="en-IN" sz="2000" dirty="0" err="1">
                <a:latin typeface="Arial" panose="020B0604020202020204" pitchFamily="34" charset="0"/>
                <a:cs typeface="Arial" panose="020B0604020202020204" pitchFamily="34" charset="0"/>
              </a:rPr>
              <a:t>kT</a:t>
            </a:r>
            <a:r>
              <a:rPr lang="en-IN" sz="2000" dirty="0">
                <a:latin typeface="Arial" panose="020B0604020202020204" pitchFamily="34" charset="0"/>
                <a:cs typeface="Arial" panose="020B0604020202020204" pitchFamily="34" charset="0"/>
              </a:rPr>
              <a:t>= 0.025 </a:t>
            </a:r>
            <a:r>
              <a:rPr lang="en-IN" sz="2000" dirty="0" err="1">
                <a:latin typeface="Arial" panose="020B0604020202020204" pitchFamily="34" charset="0"/>
                <a:cs typeface="Arial" panose="020B0604020202020204" pitchFamily="34" charset="0"/>
              </a:rPr>
              <a:t>ev</a:t>
            </a:r>
            <a:r>
              <a:rPr lang="en-IN" sz="2000" dirty="0">
                <a:latin typeface="Arial" panose="020B0604020202020204" pitchFamily="34" charset="0"/>
                <a:cs typeface="Arial" panose="020B0604020202020204" pitchFamily="34" charset="0"/>
              </a:rPr>
              <a:t> </a:t>
            </a:r>
          </a:p>
          <a:p>
            <a:pPr algn="just"/>
            <a:r>
              <a:rPr lang="en-IN" sz="2000" dirty="0">
                <a:latin typeface="Arial" panose="020B0604020202020204" pitchFamily="34" charset="0"/>
                <a:cs typeface="Arial" panose="020B0604020202020204" pitchFamily="34" charset="0"/>
              </a:rPr>
              <a:t>The escape rate per unit time = Q exp -[(</a:t>
            </a:r>
            <a:r>
              <a:rPr lang="en-IN" sz="2000" dirty="0" err="1">
                <a:latin typeface="Arial" panose="020B0604020202020204" pitchFamily="34" charset="0"/>
                <a:cs typeface="Arial" panose="020B0604020202020204" pitchFamily="34" charset="0"/>
              </a:rPr>
              <a:t>E</a:t>
            </a:r>
            <a:r>
              <a:rPr lang="en-IN" sz="2000" baseline="-25000" dirty="0" err="1">
                <a:latin typeface="Arial" panose="020B0604020202020204" pitchFamily="34" charset="0"/>
                <a:cs typeface="Arial" panose="020B0604020202020204" pitchFamily="34" charset="0"/>
              </a:rPr>
              <a:t>c</a:t>
            </a:r>
            <a:r>
              <a:rPr lang="en-IN" sz="2000" baseline="-25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 Ed)/</a:t>
            </a:r>
            <a:r>
              <a:rPr lang="en-IN" sz="2000" dirty="0" err="1">
                <a:latin typeface="Arial" panose="020B0604020202020204" pitchFamily="34" charset="0"/>
                <a:cs typeface="Arial" panose="020B0604020202020204" pitchFamily="34" charset="0"/>
              </a:rPr>
              <a:t>kT</a:t>
            </a:r>
            <a:r>
              <a:rPr lang="en-IN" sz="2000" dirty="0">
                <a:latin typeface="Arial" panose="020B0604020202020204" pitchFamily="34" charset="0"/>
                <a:cs typeface="Arial" panose="020B0604020202020204" pitchFamily="34" charset="0"/>
              </a:rPr>
              <a:t>] </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11.2 s</a:t>
            </a:r>
            <a:r>
              <a:rPr lang="en-IN" sz="2000" baseline="30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Therefore, the luminescent lifetime is nearly 11s.</a:t>
            </a:r>
          </a:p>
        </p:txBody>
      </p:sp>
    </p:spTree>
    <p:extLst>
      <p:ext uri="{BB962C8B-B14F-4D97-AF65-F5344CB8AC3E}">
        <p14:creationId xmlns:p14="http://schemas.microsoft.com/office/powerpoint/2010/main" val="3333086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822" y="458824"/>
            <a:ext cx="11596254" cy="5909310"/>
          </a:xfrm>
          <a:prstGeom prst="rect">
            <a:avLst/>
          </a:prstGeom>
        </p:spPr>
        <p:txBody>
          <a:bodyPr wrap="square">
            <a:spAutoFit/>
          </a:bodyPr>
          <a:lstStyle/>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Thus, it is clear from the above discussion that the impurity levels introduced by the activators inside the band gap plays a vital role in determining the emission of light. In this material, the emission of light occurs rather slowly due to the electron-hole recombination which takes place indirectly through </a:t>
            </a:r>
            <a:r>
              <a:rPr lang="en-IN" dirty="0" smtClean="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impurity levels</a:t>
            </a:r>
            <a:r>
              <a:rPr lang="en-IN"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Therefore, this process is known as phosphorescence or slow photoluminescence. </a:t>
            </a:r>
            <a:endParaRPr lang="en-IN"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smtClean="0">
                <a:latin typeface="Arial" panose="020B0604020202020204" pitchFamily="34" charset="0"/>
                <a:cs typeface="Arial" panose="020B0604020202020204" pitchFamily="34" charset="0"/>
              </a:rPr>
              <a:t>The non characteristic </a:t>
            </a:r>
            <a:r>
              <a:rPr lang="en-IN" dirty="0">
                <a:latin typeface="Arial" panose="020B0604020202020204" pitchFamily="34" charset="0"/>
                <a:cs typeface="Arial" panose="020B0604020202020204" pitchFamily="34" charset="0"/>
              </a:rPr>
              <a:t>luminescent materials are used in display applications due to their slow photoluminescence property </a:t>
            </a:r>
          </a:p>
          <a:p>
            <a:pPr algn="just"/>
            <a:endParaRPr lang="en-IN" dirty="0">
              <a:latin typeface="Arial" panose="020B0604020202020204" pitchFamily="34" charset="0"/>
              <a:cs typeface="Arial" panose="020B0604020202020204" pitchFamily="34" charset="0"/>
            </a:endParaRPr>
          </a:p>
          <a:p>
            <a:pPr algn="just"/>
            <a:r>
              <a:rPr lang="en-IN" b="1" dirty="0">
                <a:solidFill>
                  <a:srgbClr val="FF0000"/>
                </a:solidFill>
                <a:latin typeface="Arial" panose="020B0604020202020204" pitchFamily="34" charset="0"/>
                <a:cs typeface="Arial" panose="020B0604020202020204" pitchFamily="34" charset="0"/>
              </a:rPr>
              <a:t>PHOSPHORS </a:t>
            </a:r>
            <a:endParaRPr lang="en-IN" b="1" dirty="0" smtClean="0">
              <a:solidFill>
                <a:srgbClr val="FF0000"/>
              </a:solidFill>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materials which are used to produce luminescence are known as phosphors.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Generally, phosphors absorb the light waves with low wavelengths and spontaneously emit light waves with high wavelengths.</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For example, the sulphides of calcium, barium, strontium, zinc, etc., with certain added impurities known as activators, emit lights ranging from several minutes to hours or even days.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These materials are known as complex phosphors. Complex phosphorous materials exhibit strong phosphorescence and hence, they are used in display applications. </a:t>
            </a:r>
          </a:p>
        </p:txBody>
      </p:sp>
    </p:spTree>
    <p:extLst>
      <p:ext uri="{BB962C8B-B14F-4D97-AF65-F5344CB8AC3E}">
        <p14:creationId xmlns:p14="http://schemas.microsoft.com/office/powerpoint/2010/main" val="397561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078" y="523220"/>
            <a:ext cx="11672693" cy="5863144"/>
          </a:xfrm>
          <a:prstGeom prst="rect">
            <a:avLst/>
          </a:prstGeom>
        </p:spPr>
        <p:txBody>
          <a:bodyPr wrap="square">
            <a:spAutoFit/>
          </a:bodyPr>
          <a:lstStyle/>
          <a:p>
            <a:pPr marL="457200" indent="-457200" algn="just">
              <a:buFont typeface="Wingdings" panose="05000000000000000000" pitchFamily="2" charset="2"/>
              <a:buChar char="Ø"/>
            </a:pPr>
            <a:r>
              <a:rPr lang="en-IN" sz="2500" dirty="0" smtClean="0">
                <a:latin typeface="Arial" panose="020B0604020202020204" pitchFamily="34" charset="0"/>
                <a:cs typeface="Arial" panose="020B0604020202020204" pitchFamily="34" charset="0"/>
              </a:rPr>
              <a:t> In </a:t>
            </a:r>
            <a:r>
              <a:rPr lang="en-IN" sz="2500" dirty="0">
                <a:latin typeface="Arial" panose="020B0604020202020204" pitchFamily="34" charset="0"/>
                <a:cs typeface="Arial" panose="020B0604020202020204" pitchFamily="34" charset="0"/>
              </a:rPr>
              <a:t>case of </a:t>
            </a:r>
            <a:r>
              <a:rPr lang="en-IN" sz="2500" dirty="0" smtClean="0">
                <a:latin typeface="Arial" panose="020B0604020202020204" pitchFamily="34" charset="0"/>
                <a:cs typeface="Arial" panose="020B0604020202020204" pitchFamily="34" charset="0"/>
              </a:rPr>
              <a:t>Cathodoluminescence, </a:t>
            </a:r>
            <a:r>
              <a:rPr lang="en-IN" sz="2500" dirty="0">
                <a:latin typeface="Arial" panose="020B0604020202020204" pitchFamily="34" charset="0"/>
                <a:cs typeface="Arial" panose="020B0604020202020204" pitchFamily="34" charset="0"/>
              </a:rPr>
              <a:t>the emission process is same as that of photoluminescence. however, they are different in the actual excitation mechanism.</a:t>
            </a:r>
          </a:p>
          <a:p>
            <a:pPr marL="457200" indent="-457200" algn="just">
              <a:buFont typeface="Wingdings" panose="05000000000000000000" pitchFamily="2" charset="2"/>
              <a:buChar char="Ø"/>
            </a:pPr>
            <a:endParaRPr lang="en-IN" sz="25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500" dirty="0">
                <a:latin typeface="Arial" panose="020B0604020202020204" pitchFamily="34" charset="0"/>
                <a:cs typeface="Arial" panose="020B0604020202020204" pitchFamily="34" charset="0"/>
              </a:rPr>
              <a:t>In </a:t>
            </a:r>
            <a:r>
              <a:rPr lang="en-IN" sz="2500" dirty="0" smtClean="0">
                <a:latin typeface="Arial" panose="020B0604020202020204" pitchFamily="34" charset="0"/>
                <a:cs typeface="Arial" panose="020B0604020202020204" pitchFamily="34" charset="0"/>
              </a:rPr>
              <a:t>Cathodoluminescence, </a:t>
            </a:r>
            <a:r>
              <a:rPr lang="en-IN" sz="2500" dirty="0">
                <a:latin typeface="Arial" panose="020B0604020202020204" pitchFamily="34" charset="0"/>
                <a:cs typeface="Arial" panose="020B0604020202020204" pitchFamily="34" charset="0"/>
              </a:rPr>
              <a:t>when a beam of electrons </a:t>
            </a:r>
            <a:r>
              <a:rPr lang="en-IN" sz="2500" dirty="0" smtClean="0">
                <a:latin typeface="Arial" panose="020B0604020202020204" pitchFamily="34" charset="0"/>
                <a:cs typeface="Arial" panose="020B0604020202020204" pitchFamily="34" charset="0"/>
              </a:rPr>
              <a:t>of </a:t>
            </a:r>
            <a:r>
              <a:rPr lang="en-IN" sz="2500" dirty="0">
                <a:latin typeface="Arial" panose="020B0604020202020204" pitchFamily="34" charset="0"/>
                <a:cs typeface="Arial" panose="020B0604020202020204" pitchFamily="34" charset="0"/>
              </a:rPr>
              <a:t>energy, </a:t>
            </a:r>
            <a:r>
              <a:rPr lang="en-IN" sz="2500" dirty="0" smtClean="0">
                <a:latin typeface="Arial" panose="020B0604020202020204" pitchFamily="34" charset="0"/>
                <a:cs typeface="Arial" panose="020B0604020202020204" pitchFamily="34" charset="0"/>
              </a:rPr>
              <a:t>greater </a:t>
            </a:r>
            <a:r>
              <a:rPr lang="en-IN" sz="2500" dirty="0">
                <a:latin typeface="Arial" panose="020B0604020202020204" pitchFamily="34" charset="0"/>
                <a:cs typeface="Arial" panose="020B0604020202020204" pitchFamily="34" charset="0"/>
              </a:rPr>
              <a:t>than 1 keV, strike a solid material, about 10% of the incident electrons will be backscattered. </a:t>
            </a:r>
            <a:endParaRPr lang="en-IN" sz="25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endParaRPr lang="en-IN" sz="25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500" dirty="0">
                <a:latin typeface="Arial" panose="020B0604020202020204" pitchFamily="34" charset="0"/>
                <a:cs typeface="Arial" panose="020B0604020202020204" pitchFamily="34" charset="0"/>
              </a:rPr>
              <a:t>The remaining 90% of the electrons will penetrate into the solid and hence, dislodge </a:t>
            </a:r>
            <a:r>
              <a:rPr lang="en-IN" sz="2500" dirty="0" smtClean="0">
                <a:latin typeface="Arial" panose="020B0604020202020204" pitchFamily="34" charset="0"/>
                <a:cs typeface="Arial" panose="020B0604020202020204" pitchFamily="34" charset="0"/>
              </a:rPr>
              <a:t>the </a:t>
            </a:r>
            <a:r>
              <a:rPr lang="en-IN" sz="2500" dirty="0">
                <a:latin typeface="Arial" panose="020B0604020202020204" pitchFamily="34" charset="0"/>
                <a:cs typeface="Arial" panose="020B0604020202020204" pitchFamily="34" charset="0"/>
              </a:rPr>
              <a:t>bound electrons from their parent ions. These electrons in turn further generate secondary electrons</a:t>
            </a:r>
            <a:r>
              <a:rPr lang="en-IN" sz="250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Ø"/>
            </a:pPr>
            <a:endParaRPr lang="en-IN" sz="25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500" dirty="0">
                <a:latin typeface="Arial" panose="020B0604020202020204" pitchFamily="34" charset="0"/>
                <a:cs typeface="Arial" panose="020B0604020202020204" pitchFamily="34" charset="0"/>
              </a:rPr>
              <a:t>At the final stage, these electrons are excited from the top of the valence band (</a:t>
            </a:r>
            <a:r>
              <a:rPr lang="en-IN" sz="2500" dirty="0" err="1">
                <a:latin typeface="Arial" panose="020B0604020202020204" pitchFamily="34" charset="0"/>
                <a:cs typeface="Arial" panose="020B0604020202020204" pitchFamily="34" charset="0"/>
              </a:rPr>
              <a:t>E</a:t>
            </a:r>
            <a:r>
              <a:rPr lang="en-IN" sz="2500" baseline="-25000" dirty="0" err="1">
                <a:latin typeface="Arial" panose="020B0604020202020204" pitchFamily="34" charset="0"/>
                <a:cs typeface="Arial" panose="020B0604020202020204" pitchFamily="34" charset="0"/>
              </a:rPr>
              <a:t>c</a:t>
            </a:r>
            <a:r>
              <a:rPr lang="en-IN" sz="2500" dirty="0">
                <a:latin typeface="Arial" panose="020B0604020202020204" pitchFamily="34" charset="0"/>
                <a:cs typeface="Arial" panose="020B0604020202020204" pitchFamily="34" charset="0"/>
              </a:rPr>
              <a:t>) to the bottom of the conduction band (E</a:t>
            </a:r>
            <a:r>
              <a:rPr lang="en-IN" sz="2500" baseline="-25000" dirty="0">
                <a:latin typeface="Arial" panose="020B0604020202020204" pitchFamily="34" charset="0"/>
                <a:cs typeface="Arial" panose="020B0604020202020204" pitchFamily="34" charset="0"/>
              </a:rPr>
              <a:t>v</a:t>
            </a:r>
            <a:r>
              <a:rPr lang="en-IN" sz="2500" dirty="0">
                <a:latin typeface="Arial" panose="020B0604020202020204" pitchFamily="34" charset="0"/>
                <a:cs typeface="Arial" panose="020B0604020202020204" pitchFamily="34" charset="0"/>
              </a:rPr>
              <a:t>) by creating an </a:t>
            </a:r>
            <a:r>
              <a:rPr lang="en-IN" sz="2500" dirty="0" smtClean="0">
                <a:latin typeface="Arial" panose="020B0604020202020204" pitchFamily="34" charset="0"/>
                <a:cs typeface="Arial" panose="020B0604020202020204" pitchFamily="34" charset="0"/>
              </a:rPr>
              <a:t>electron - hole </a:t>
            </a:r>
            <a:r>
              <a:rPr lang="en-IN" sz="2500" dirty="0">
                <a:latin typeface="Arial" panose="020B0604020202020204" pitchFamily="34" charset="0"/>
                <a:cs typeface="Arial" panose="020B0604020202020204" pitchFamily="34" charset="0"/>
              </a:rPr>
              <a:t>pair with minimum energy of the exciting electrons as </a:t>
            </a:r>
            <a:r>
              <a:rPr lang="en-IN" sz="2500" dirty="0" err="1">
                <a:latin typeface="Arial" panose="020B0604020202020204" pitchFamily="34" charset="0"/>
                <a:cs typeface="Arial" panose="020B0604020202020204" pitchFamily="34" charset="0"/>
              </a:rPr>
              <a:t>E</a:t>
            </a:r>
            <a:r>
              <a:rPr lang="en-IN" sz="2500" baseline="-25000" dirty="0" err="1">
                <a:latin typeface="Arial" panose="020B0604020202020204" pitchFamily="34" charset="0"/>
                <a:cs typeface="Arial" panose="020B0604020202020204" pitchFamily="34" charset="0"/>
              </a:rPr>
              <a:t>g</a:t>
            </a:r>
            <a:r>
              <a:rPr lang="en-IN" sz="2500" dirty="0">
                <a:latin typeface="Arial" panose="020B0604020202020204" pitchFamily="34" charset="0"/>
                <a:cs typeface="Arial" panose="020B0604020202020204" pitchFamily="34" charset="0"/>
              </a:rPr>
              <a:t> = (</a:t>
            </a:r>
            <a:r>
              <a:rPr lang="en-IN" sz="2500" dirty="0" err="1">
                <a:latin typeface="Arial" panose="020B0604020202020204" pitchFamily="34" charset="0"/>
                <a:cs typeface="Arial" panose="020B0604020202020204" pitchFamily="34" charset="0"/>
              </a:rPr>
              <a:t>E</a:t>
            </a:r>
            <a:r>
              <a:rPr lang="en-IN" sz="2500" baseline="-25000" dirty="0" err="1">
                <a:latin typeface="Arial" panose="020B0604020202020204" pitchFamily="34" charset="0"/>
                <a:cs typeface="Arial" panose="020B0604020202020204" pitchFamily="34" charset="0"/>
              </a:rPr>
              <a:t>c</a:t>
            </a:r>
            <a:r>
              <a:rPr lang="en-IN" sz="2500" dirty="0">
                <a:latin typeface="Arial" panose="020B0604020202020204" pitchFamily="34" charset="0"/>
                <a:cs typeface="Arial" panose="020B0604020202020204" pitchFamily="34" charset="0"/>
              </a:rPr>
              <a:t>-E</a:t>
            </a:r>
            <a:r>
              <a:rPr lang="en-IN" sz="2500" baseline="-25000" dirty="0">
                <a:latin typeface="Arial" panose="020B0604020202020204" pitchFamily="34" charset="0"/>
                <a:cs typeface="Arial" panose="020B0604020202020204" pitchFamily="34" charset="0"/>
              </a:rPr>
              <a:t>v</a:t>
            </a:r>
            <a:r>
              <a:rPr lang="en-IN" sz="2500" dirty="0" smtClean="0">
                <a:latin typeface="Arial" panose="020B0604020202020204" pitchFamily="34" charset="0"/>
                <a:cs typeface="Arial" panose="020B0604020202020204" pitchFamily="34" charset="0"/>
              </a:rPr>
              <a:t>).</a:t>
            </a:r>
            <a:endParaRPr lang="en-IN" sz="2500" dirty="0">
              <a:latin typeface="Arial" panose="020B0604020202020204" pitchFamily="34" charset="0"/>
              <a:cs typeface="Arial" panose="020B0604020202020204" pitchFamily="34" charset="0"/>
            </a:endParaRPr>
          </a:p>
        </p:txBody>
      </p:sp>
      <p:sp>
        <p:nvSpPr>
          <p:cNvPr id="2" name="Rectangle 1"/>
          <p:cNvSpPr/>
          <p:nvPr/>
        </p:nvSpPr>
        <p:spPr>
          <a:xfrm>
            <a:off x="2960858" y="0"/>
            <a:ext cx="4967001" cy="523220"/>
          </a:xfrm>
          <a:prstGeom prst="rect">
            <a:avLst/>
          </a:prstGeom>
        </p:spPr>
        <p:txBody>
          <a:bodyPr wrap="none">
            <a:spAutoFit/>
          </a:bodyPr>
          <a:lstStyle/>
          <a:p>
            <a:pPr algn="just"/>
            <a:r>
              <a:rPr lang="en-IN" sz="2800" b="1" dirty="0" smtClean="0">
                <a:solidFill>
                  <a:srgbClr val="C00000"/>
                </a:solidFill>
                <a:latin typeface="Arial" panose="020B0604020202020204" pitchFamily="34" charset="0"/>
                <a:cs typeface="Arial" panose="020B0604020202020204" pitchFamily="34" charset="0"/>
              </a:rPr>
              <a:t>CATHODOLUMINESCENCE</a:t>
            </a:r>
            <a:endParaRPr lang="en-IN" sz="28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60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94195"/>
          </a:xfrm>
          <a:prstGeom prst="rect">
            <a:avLst/>
          </a:prstGeom>
        </p:spPr>
        <p:txBody>
          <a:bodyPr wrap="square">
            <a:spAutoFit/>
          </a:bodyPr>
          <a:lstStyle/>
          <a:p>
            <a:pPr marL="342900" indent="-342900" algn="just">
              <a:buFont typeface="Wingdings" panose="05000000000000000000" pitchFamily="2" charset="2"/>
              <a:buChar char="Ø"/>
            </a:pPr>
            <a:r>
              <a:rPr lang="en-IN" sz="2600" dirty="0" smtClean="0">
                <a:latin typeface="Arial" panose="020B0604020202020204" pitchFamily="34" charset="0"/>
                <a:cs typeface="Arial" panose="020B0604020202020204" pitchFamily="34" charset="0"/>
              </a:rPr>
              <a:t>During </a:t>
            </a:r>
            <a:r>
              <a:rPr lang="en-IN" sz="2600" dirty="0">
                <a:latin typeface="Arial" panose="020B0604020202020204" pitchFamily="34" charset="0"/>
                <a:cs typeface="Arial" panose="020B0604020202020204" pitchFamily="34" charset="0"/>
              </a:rPr>
              <a:t>this process. some of the energy, in the form of photon (heat) and lattice </a:t>
            </a:r>
            <a:r>
              <a:rPr lang="en-IN" sz="2600" dirty="0" smtClean="0">
                <a:latin typeface="Arial" panose="020B0604020202020204" pitchFamily="34" charset="0"/>
                <a:cs typeface="Arial" panose="020B0604020202020204" pitchFamily="34" charset="0"/>
              </a:rPr>
              <a:t>vibrations</a:t>
            </a:r>
            <a:r>
              <a:rPr lang="en-IN" sz="2600" dirty="0">
                <a:latin typeface="Arial" panose="020B0604020202020204" pitchFamily="34" charset="0"/>
                <a:cs typeface="Arial" panose="020B0604020202020204" pitchFamily="34" charset="0"/>
              </a:rPr>
              <a:t>, is wasted. </a:t>
            </a:r>
          </a:p>
          <a:p>
            <a:pPr marL="285750" indent="-285750" algn="just">
              <a:buFont typeface="Wingdings" panose="05000000000000000000" pitchFamily="2" charset="2"/>
              <a:buChar char="Ø"/>
            </a:pPr>
            <a:endParaRPr lang="en-IN" sz="2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600" dirty="0">
                <a:latin typeface="Arial" panose="020B0604020202020204" pitchFamily="34" charset="0"/>
                <a:cs typeface="Arial" panose="020B0604020202020204" pitchFamily="34" charset="0"/>
              </a:rPr>
              <a:t>Therefore, the minimum energy required for the above process is </a:t>
            </a:r>
            <a:r>
              <a:rPr lang="en-IN" sz="2600" dirty="0" err="1">
                <a:latin typeface="Arial" panose="020B0604020202020204" pitchFamily="34" charset="0"/>
                <a:cs typeface="Arial" panose="020B0604020202020204" pitchFamily="34" charset="0"/>
              </a:rPr>
              <a:t>E</a:t>
            </a:r>
            <a:r>
              <a:rPr lang="en-IN" sz="2600" baseline="-25000" dirty="0" err="1">
                <a:latin typeface="Arial" panose="020B0604020202020204" pitchFamily="34" charset="0"/>
                <a:cs typeface="Arial" panose="020B0604020202020204" pitchFamily="34" charset="0"/>
              </a:rPr>
              <a:t>c</a:t>
            </a:r>
            <a:r>
              <a:rPr lang="en-IN" sz="2600" dirty="0">
                <a:latin typeface="Arial" panose="020B0604020202020204" pitchFamily="34" charset="0"/>
                <a:cs typeface="Arial" panose="020B0604020202020204" pitchFamily="34" charset="0"/>
              </a:rPr>
              <a:t> + 3E</a:t>
            </a:r>
            <a:r>
              <a:rPr lang="en-IN" sz="2600" baseline="-25000" dirty="0">
                <a:latin typeface="Arial" panose="020B0604020202020204" pitchFamily="34" charset="0"/>
                <a:cs typeface="Arial" panose="020B0604020202020204" pitchFamily="34" charset="0"/>
              </a:rPr>
              <a:t>g</a:t>
            </a:r>
            <a:r>
              <a:rPr lang="en-IN" sz="2600" dirty="0">
                <a:latin typeface="Arial" panose="020B0604020202020204" pitchFamily="34" charset="0"/>
                <a:cs typeface="Arial" panose="020B0604020202020204" pitchFamily="34" charset="0"/>
              </a:rPr>
              <a:t>/2. </a:t>
            </a:r>
          </a:p>
          <a:p>
            <a:pPr marL="285750" indent="-285750" algn="just">
              <a:buFont typeface="Wingdings" panose="05000000000000000000" pitchFamily="2" charset="2"/>
              <a:buChar char="Ø"/>
            </a:pPr>
            <a:endParaRPr lang="en-IN" sz="2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600" dirty="0">
                <a:latin typeface="Arial" panose="020B0604020202020204" pitchFamily="34" charset="0"/>
                <a:cs typeface="Arial" panose="020B0604020202020204" pitchFamily="34" charset="0"/>
              </a:rPr>
              <a:t>In view of the rapid loss of energy of the primary electrons, the penetration depth or range is less and is given by </a:t>
            </a:r>
            <a:r>
              <a:rPr lang="en-IN" sz="2600" dirty="0" smtClean="0">
                <a:latin typeface="Arial" panose="020B0604020202020204" pitchFamily="34" charset="0"/>
                <a:cs typeface="Arial" panose="020B0604020202020204" pitchFamily="34" charset="0"/>
              </a:rPr>
              <a:t>R</a:t>
            </a:r>
            <a:r>
              <a:rPr lang="en-IN" sz="2600" baseline="-25000" dirty="0" smtClean="0">
                <a:latin typeface="Arial" panose="020B0604020202020204" pitchFamily="34" charset="0"/>
                <a:cs typeface="Arial" panose="020B0604020202020204" pitchFamily="34" charset="0"/>
              </a:rPr>
              <a:t>c</a:t>
            </a:r>
            <a:r>
              <a:rPr lang="en-IN" sz="2600" dirty="0" smtClean="0">
                <a:latin typeface="Arial" panose="020B0604020202020204" pitchFamily="34" charset="0"/>
                <a:cs typeface="Arial" panose="020B0604020202020204" pitchFamily="34" charset="0"/>
              </a:rPr>
              <a:t> </a:t>
            </a:r>
            <a:r>
              <a:rPr lang="en-IN" sz="2600" dirty="0">
                <a:latin typeface="Arial" panose="020B0604020202020204" pitchFamily="34" charset="0"/>
                <a:cs typeface="Arial" panose="020B0604020202020204" pitchFamily="34" charset="0"/>
              </a:rPr>
              <a:t>= </a:t>
            </a:r>
            <a:r>
              <a:rPr lang="en-IN" sz="2600" dirty="0" err="1">
                <a:latin typeface="Arial" panose="020B0604020202020204" pitchFamily="34" charset="0"/>
                <a:cs typeface="Arial" panose="020B0604020202020204" pitchFamily="34" charset="0"/>
              </a:rPr>
              <a:t>KE</a:t>
            </a:r>
            <a:r>
              <a:rPr lang="en-IN" sz="2600" baseline="-25000" dirty="0" err="1">
                <a:latin typeface="Arial" panose="020B0604020202020204" pitchFamily="34" charset="0"/>
                <a:cs typeface="Arial" panose="020B0604020202020204" pitchFamily="34" charset="0"/>
              </a:rPr>
              <a:t>B</a:t>
            </a:r>
            <a:r>
              <a:rPr lang="en-IN" sz="2600" baseline="30000" dirty="0" err="1">
                <a:latin typeface="Arial" panose="020B0604020202020204" pitchFamily="34" charset="0"/>
                <a:cs typeface="Arial" panose="020B0604020202020204" pitchFamily="34" charset="0"/>
              </a:rPr>
              <a:t>b</a:t>
            </a:r>
            <a:endParaRPr lang="en-IN" sz="2600" baseline="30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IN" sz="2600" dirty="0">
              <a:latin typeface="Arial" panose="020B0604020202020204" pitchFamily="34" charset="0"/>
              <a:cs typeface="Arial" panose="020B0604020202020204" pitchFamily="34" charset="0"/>
            </a:endParaRPr>
          </a:p>
          <a:p>
            <a:pPr algn="just"/>
            <a:r>
              <a:rPr lang="en-IN" sz="2600" dirty="0" smtClean="0">
                <a:latin typeface="Arial" panose="020B0604020202020204" pitchFamily="34" charset="0"/>
                <a:cs typeface="Arial" panose="020B0604020202020204" pitchFamily="34" charset="0"/>
              </a:rPr>
              <a:t>where</a:t>
            </a:r>
            <a:r>
              <a:rPr lang="en-IN" sz="2600" dirty="0">
                <a:latin typeface="Arial" panose="020B0604020202020204" pitchFamily="34" charset="0"/>
                <a:cs typeface="Arial" panose="020B0604020202020204" pitchFamily="34" charset="0"/>
              </a:rPr>
              <a:t>, EB is the energy of the incident beam, and K and b are the constants </a:t>
            </a:r>
            <a:r>
              <a:rPr lang="en-IN" sz="2600" dirty="0" smtClean="0">
                <a:latin typeface="Arial" panose="020B0604020202020204" pitchFamily="34" charset="0"/>
                <a:cs typeface="Arial" panose="020B0604020202020204" pitchFamily="34" charset="0"/>
              </a:rPr>
              <a:t>   depending </a:t>
            </a:r>
            <a:r>
              <a:rPr lang="en-IN" sz="2600" dirty="0">
                <a:latin typeface="Arial" panose="020B0604020202020204" pitchFamily="34" charset="0"/>
                <a:cs typeface="Arial" panose="020B0604020202020204" pitchFamily="34" charset="0"/>
              </a:rPr>
              <a:t>on the material.</a:t>
            </a:r>
          </a:p>
          <a:p>
            <a:pPr marL="285750" indent="-285750" algn="just">
              <a:buFont typeface="Wingdings" panose="05000000000000000000" pitchFamily="2" charset="2"/>
              <a:buChar char="Ø"/>
            </a:pPr>
            <a:endParaRPr lang="en-IN" sz="2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600" dirty="0" smtClean="0">
                <a:latin typeface="Arial" panose="020B0604020202020204" pitchFamily="34" charset="0"/>
                <a:cs typeface="Arial" panose="020B0604020202020204" pitchFamily="34" charset="0"/>
              </a:rPr>
              <a:t>It is interesting to note that the efficiency of Cathodoluminescence increases with increase in beam voltage. </a:t>
            </a:r>
          </a:p>
          <a:p>
            <a:pPr marL="285750" indent="-285750" algn="just">
              <a:buFont typeface="Wingdings" panose="05000000000000000000" pitchFamily="2" charset="2"/>
              <a:buChar char="Ø"/>
            </a:pPr>
            <a:r>
              <a:rPr lang="en-IN" sz="2600" dirty="0" smtClean="0">
                <a:latin typeface="Arial" panose="020B0604020202020204" pitchFamily="34" charset="0"/>
                <a:cs typeface="Arial" panose="020B0604020202020204" pitchFamily="34" charset="0"/>
              </a:rPr>
              <a:t>The important requirement of Cathodoluminescence is luminescent phosphor, due to its high secondary emission properties. The major application of Cathodoluminescence is in cathode ray oscilloscopes and television picture tubes. </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937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0620" y="664211"/>
            <a:ext cx="12023835" cy="5632311"/>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Determine the penetration depth of the primary electrons in </a:t>
            </a:r>
            <a:r>
              <a:rPr lang="en-IN" sz="2400" dirty="0" err="1">
                <a:latin typeface="Arial" panose="020B0604020202020204" pitchFamily="34" charset="0"/>
                <a:cs typeface="Arial" panose="020B0604020202020204" pitchFamily="34" charset="0"/>
              </a:rPr>
              <a:t>ZnS</a:t>
            </a:r>
            <a:r>
              <a:rPr lang="en-IN" sz="2400" dirty="0">
                <a:latin typeface="Arial" panose="020B0604020202020204" pitchFamily="34" charset="0"/>
                <a:cs typeface="Arial" panose="020B0604020202020204" pitchFamily="34" charset="0"/>
              </a:rPr>
              <a:t> for an Incident beam </a:t>
            </a:r>
          </a:p>
          <a:p>
            <a:r>
              <a:rPr lang="en-IN" sz="2400" dirty="0">
                <a:latin typeface="Arial" panose="020B0604020202020204" pitchFamily="34" charset="0"/>
                <a:cs typeface="Arial" panose="020B0604020202020204" pitchFamily="34" charset="0"/>
              </a:rPr>
              <a:t>energy of 10 keV. Given that K =1.2 x 10</a:t>
            </a:r>
            <a:r>
              <a:rPr lang="en-IN" sz="2400" baseline="30000" dirty="0">
                <a:latin typeface="Arial" panose="020B0604020202020204" pitchFamily="34" charset="0"/>
                <a:cs typeface="Arial" panose="020B0604020202020204" pitchFamily="34" charset="0"/>
              </a:rPr>
              <a:t>-4</a:t>
            </a:r>
            <a:r>
              <a:rPr lang="en-IN" sz="2400" dirty="0">
                <a:latin typeface="Arial" panose="020B0604020202020204" pitchFamily="34" charset="0"/>
                <a:cs typeface="Arial" panose="020B0604020202020204" pitchFamily="34" charset="0"/>
              </a:rPr>
              <a:t> and b=0.151.</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Solution : </a:t>
            </a:r>
          </a:p>
          <a:p>
            <a:r>
              <a:rPr lang="en-IN" sz="2400" dirty="0">
                <a:latin typeface="Arial" panose="020B0604020202020204" pitchFamily="34" charset="0"/>
                <a:cs typeface="Arial" panose="020B0604020202020204" pitchFamily="34" charset="0"/>
              </a:rPr>
              <a:t>The energy of the incident beam EB=10 keV  </a:t>
            </a:r>
          </a:p>
          <a:p>
            <a:r>
              <a:rPr lang="en-IN" sz="2400" dirty="0">
                <a:latin typeface="Arial" panose="020B0604020202020204" pitchFamily="34" charset="0"/>
                <a:cs typeface="Arial" panose="020B0604020202020204" pitchFamily="34" charset="0"/>
              </a:rPr>
              <a:t>K = 1.2 x 10-4 </a:t>
            </a:r>
          </a:p>
          <a:p>
            <a:r>
              <a:rPr lang="en-IN" sz="2400" dirty="0">
                <a:latin typeface="Arial" panose="020B0604020202020204" pitchFamily="34" charset="0"/>
                <a:cs typeface="Arial" panose="020B0604020202020204" pitchFamily="34" charset="0"/>
              </a:rPr>
              <a:t>b = 0.151 </a:t>
            </a:r>
          </a:p>
          <a:p>
            <a:r>
              <a:rPr lang="en-IN" sz="2400" dirty="0">
                <a:latin typeface="Arial" panose="020B0604020202020204" pitchFamily="34" charset="0"/>
                <a:cs typeface="Arial" panose="020B0604020202020204" pitchFamily="34" charset="0"/>
              </a:rPr>
              <a:t>The penetration depth of the electron </a:t>
            </a:r>
          </a:p>
          <a:p>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R</a:t>
            </a:r>
            <a:r>
              <a:rPr lang="en-IN" sz="2400" baseline="-25000" dirty="0" err="1">
                <a:latin typeface="Arial" panose="020B0604020202020204" pitchFamily="34" charset="0"/>
                <a:cs typeface="Arial" panose="020B0604020202020204" pitchFamily="34" charset="0"/>
              </a:rPr>
              <a:t>c</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KE</a:t>
            </a:r>
            <a:r>
              <a:rPr lang="en-IN" sz="2400" baseline="-25000" dirty="0" err="1">
                <a:latin typeface="Arial" panose="020B0604020202020204" pitchFamily="34" charset="0"/>
                <a:cs typeface="Arial" panose="020B0604020202020204" pitchFamily="34" charset="0"/>
              </a:rPr>
              <a:t>B</a:t>
            </a:r>
            <a:r>
              <a:rPr lang="en-IN" sz="2400" baseline="30000" dirty="0" err="1">
                <a:latin typeface="Arial" panose="020B0604020202020204" pitchFamily="34" charset="0"/>
                <a:cs typeface="Arial" panose="020B0604020202020204" pitchFamily="34" charset="0"/>
              </a:rPr>
              <a:t>b</a:t>
            </a:r>
            <a:endParaRPr lang="en-IN" sz="2400" baseline="300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0.6998 </a:t>
            </a:r>
            <a:r>
              <a:rPr lang="en-IN" sz="2400" dirty="0" smtClean="0">
                <a:latin typeface="Arial" panose="020B0604020202020204" pitchFamily="34" charset="0"/>
                <a:cs typeface="Arial" panose="020B0604020202020204" pitchFamily="34" charset="0"/>
              </a:rPr>
              <a:t>µm.</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penetration depth of the electron is 0.6998 </a:t>
            </a:r>
            <a:r>
              <a:rPr lang="en-IN" sz="2400" dirty="0" smtClean="0">
                <a:latin typeface="Arial" panose="020B0604020202020204" pitchFamily="34" charset="0"/>
                <a:cs typeface="Arial" panose="020B0604020202020204" pitchFamily="34" charset="0"/>
              </a:rPr>
              <a:t>µm</a:t>
            </a:r>
            <a:r>
              <a:rPr lang="en-IN"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95394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294" y="487025"/>
            <a:ext cx="11853950" cy="5262979"/>
          </a:xfrm>
          <a:prstGeom prst="rect">
            <a:avLst/>
          </a:prstGeom>
        </p:spPr>
        <p:txBody>
          <a:bodyPr wrap="square">
            <a:spAutoFit/>
          </a:bodyPr>
          <a:lstStyle/>
          <a:p>
            <a:pPr marL="342900" indent="-3429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The </a:t>
            </a:r>
            <a:r>
              <a:rPr lang="en-IN" sz="2400" dirty="0">
                <a:latin typeface="Arial" panose="020B0604020202020204" pitchFamily="34" charset="0"/>
                <a:cs typeface="Arial" panose="020B0604020202020204" pitchFamily="34" charset="0"/>
              </a:rPr>
              <a:t>phosphor particles namely ZnS:Cu </a:t>
            </a:r>
            <a:r>
              <a:rPr lang="en-IN" sz="2400" dirty="0" smtClean="0">
                <a:latin typeface="Arial" panose="020B0604020202020204" pitchFamily="34" charset="0"/>
                <a:cs typeface="Arial" panose="020B0604020202020204" pitchFamily="34" charset="0"/>
              </a:rPr>
              <a:t>are </a:t>
            </a:r>
            <a:r>
              <a:rPr lang="en-IN" sz="2400" dirty="0">
                <a:latin typeface="Arial" panose="020B0604020202020204" pitchFamily="34" charset="0"/>
                <a:cs typeface="Arial" panose="020B0604020202020204" pitchFamily="34" charset="0"/>
              </a:rPr>
              <a:t>suspended in a nonconducting transparent insulating binding medium of high dielectric constant, as shown in Fig.</a:t>
            </a:r>
          </a:p>
          <a:p>
            <a:pPr marL="342900" indent="-34290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This medium is sandwiched in between two electrodes namely, highly transparent (SnO</a:t>
            </a:r>
            <a:r>
              <a:rPr lang="en-IN" sz="2400" baseline="-25000" dirty="0">
                <a:latin typeface="Arial" panose="020B0604020202020204" pitchFamily="34" charset="0"/>
                <a:cs typeface="Arial" panose="020B0604020202020204" pitchFamily="34" charset="0"/>
              </a:rPr>
              <a:t>2</a:t>
            </a:r>
            <a:r>
              <a:rPr lang="en-IN" sz="2400" dirty="0">
                <a:latin typeface="Arial" panose="020B0604020202020204" pitchFamily="34" charset="0"/>
                <a:cs typeface="Arial" panose="020B0604020202020204" pitchFamily="34" charset="0"/>
              </a:rPr>
              <a:t>) and a metal electrode.</a:t>
            </a:r>
          </a:p>
          <a:p>
            <a:pPr marL="342900" indent="-34290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As a result, there is no complete conduction path between the two electrodes and hence, </a:t>
            </a:r>
            <a:r>
              <a:rPr lang="en-IN" sz="2400" dirty="0" smtClean="0">
                <a:latin typeface="Arial" panose="020B0604020202020204" pitchFamily="34" charset="0"/>
                <a:cs typeface="Arial" panose="020B0604020202020204" pitchFamily="34" charset="0"/>
              </a:rPr>
              <a:t>the </a:t>
            </a:r>
            <a:r>
              <a:rPr lang="en-IN" sz="2400" dirty="0">
                <a:latin typeface="Arial" panose="020B0604020202020204" pitchFamily="34" charset="0"/>
                <a:cs typeface="Arial" panose="020B0604020202020204" pitchFamily="34" charset="0"/>
              </a:rPr>
              <a:t>excitation cannot take place. </a:t>
            </a:r>
          </a:p>
          <a:p>
            <a:pPr marL="342900" indent="-34290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When an ac voltage is applied between the electrodes, a short burst of light is emitted for every half cycle for a period of 10</a:t>
            </a:r>
            <a:r>
              <a:rPr lang="en-IN" sz="2400" baseline="30000" dirty="0">
                <a:latin typeface="Arial" panose="020B0604020202020204" pitchFamily="34" charset="0"/>
                <a:cs typeface="Arial" panose="020B0604020202020204" pitchFamily="34" charset="0"/>
              </a:rPr>
              <a:t>-3</a:t>
            </a:r>
            <a:r>
              <a:rPr lang="en-IN" sz="2400" dirty="0">
                <a:latin typeface="Arial" panose="020B0604020202020204" pitchFamily="34" charset="0"/>
                <a:cs typeface="Arial" panose="020B0604020202020204" pitchFamily="34" charset="0"/>
              </a:rPr>
              <a:t> s. </a:t>
            </a:r>
          </a:p>
          <a:p>
            <a:pPr algn="just"/>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Due to the application of ac voltage, a high electric field is known to exist within the phosphor particle. </a:t>
            </a:r>
          </a:p>
        </p:txBody>
      </p:sp>
      <p:sp>
        <p:nvSpPr>
          <p:cNvPr id="2" name="Rectangle 1"/>
          <p:cNvSpPr/>
          <p:nvPr/>
        </p:nvSpPr>
        <p:spPr>
          <a:xfrm>
            <a:off x="2924143" y="0"/>
            <a:ext cx="5565947" cy="584775"/>
          </a:xfrm>
          <a:prstGeom prst="rect">
            <a:avLst/>
          </a:prstGeom>
        </p:spPr>
        <p:txBody>
          <a:bodyPr wrap="none">
            <a:spAutoFit/>
          </a:bodyPr>
          <a:lstStyle/>
          <a:p>
            <a:pPr algn="just"/>
            <a:r>
              <a:rPr lang="en-IN" sz="3200" b="1" dirty="0">
                <a:solidFill>
                  <a:srgbClr val="C00000"/>
                </a:solidFill>
                <a:latin typeface="Arial" panose="020B0604020202020204" pitchFamily="34" charset="0"/>
                <a:cs typeface="Arial" panose="020B0604020202020204" pitchFamily="34" charset="0"/>
              </a:rPr>
              <a:t>ELECTROLUMINESCENCE:</a:t>
            </a:r>
          </a:p>
        </p:txBody>
      </p:sp>
    </p:spTree>
    <p:extLst>
      <p:ext uri="{BB962C8B-B14F-4D97-AF65-F5344CB8AC3E}">
        <p14:creationId xmlns:p14="http://schemas.microsoft.com/office/powerpoint/2010/main" val="69123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310" y="587439"/>
            <a:ext cx="11645462" cy="6124754"/>
          </a:xfrm>
          <a:prstGeom prst="rect">
            <a:avLst/>
          </a:prstGeom>
        </p:spPr>
        <p:txBody>
          <a:bodyPr wrap="square">
            <a:spAutoFit/>
          </a:bodyPr>
          <a:lstStyle/>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During fundamental absorption, an electron absorbs a photon from the incident beam and jumps from the valence  band to the conduction band.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Thus, the electrons arc excited due to the absorption of energy.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The excited electrons can no longer be in the higher energy state and eventually decay back into a lower energy state by emitting radiation.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The process of emission of light by a material after absorbing energy other than heat energy, either in  the form of light or electric field or high energy electrons, is known as luminescence.</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Luminescence is the inverse process of absorption.</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03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511403" y="169077"/>
            <a:ext cx="7592695"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C00000"/>
                </a:solidFill>
                <a:latin typeface="Arial" panose="020B0604020202020204" pitchFamily="34" charset="0"/>
                <a:cs typeface="Arial" panose="020B0604020202020204" pitchFamily="34" charset="0"/>
              </a:rPr>
              <a:t>C</a:t>
            </a:r>
            <a:r>
              <a:rPr sz="1750" b="1" dirty="0">
                <a:solidFill>
                  <a:srgbClr val="C00000"/>
                </a:solidFill>
                <a:latin typeface="Arial" panose="020B0604020202020204" pitchFamily="34" charset="0"/>
                <a:cs typeface="Arial" panose="020B0604020202020204" pitchFamily="34" charset="0"/>
              </a:rPr>
              <a:t>ONSTRUCTION </a:t>
            </a:r>
            <a:r>
              <a:rPr sz="1750" b="1" spc="5" dirty="0">
                <a:solidFill>
                  <a:srgbClr val="C00000"/>
                </a:solidFill>
                <a:latin typeface="Arial" panose="020B0604020202020204" pitchFamily="34" charset="0"/>
                <a:cs typeface="Arial" panose="020B0604020202020204" pitchFamily="34" charset="0"/>
              </a:rPr>
              <a:t>OF </a:t>
            </a:r>
            <a:r>
              <a:rPr sz="1750" b="1" spc="10" dirty="0">
                <a:solidFill>
                  <a:srgbClr val="C00000"/>
                </a:solidFill>
                <a:latin typeface="Arial" panose="020B0604020202020204" pitchFamily="34" charset="0"/>
                <a:cs typeface="Arial" panose="020B0604020202020204" pitchFamily="34" charset="0"/>
              </a:rPr>
              <a:t>AN AC </a:t>
            </a:r>
            <a:r>
              <a:rPr sz="1750" b="1" spc="5" dirty="0">
                <a:solidFill>
                  <a:srgbClr val="C00000"/>
                </a:solidFill>
                <a:latin typeface="Arial" panose="020B0604020202020204" pitchFamily="34" charset="0"/>
                <a:cs typeface="Arial" panose="020B0604020202020204" pitchFamily="34" charset="0"/>
              </a:rPr>
              <a:t>ELECTROLUMINESCENT</a:t>
            </a:r>
            <a:r>
              <a:rPr sz="1750" b="1" spc="145" dirty="0">
                <a:solidFill>
                  <a:srgbClr val="C00000"/>
                </a:solidFill>
                <a:latin typeface="Arial" panose="020B0604020202020204" pitchFamily="34" charset="0"/>
                <a:cs typeface="Arial" panose="020B0604020202020204" pitchFamily="34" charset="0"/>
              </a:rPr>
              <a:t> </a:t>
            </a:r>
            <a:r>
              <a:rPr sz="1750" b="1" spc="5" dirty="0">
                <a:solidFill>
                  <a:srgbClr val="C00000"/>
                </a:solidFill>
                <a:latin typeface="Arial" panose="020B0604020202020204" pitchFamily="34" charset="0"/>
                <a:cs typeface="Arial" panose="020B0604020202020204" pitchFamily="34" charset="0"/>
              </a:rPr>
              <a:t>DEVICE</a:t>
            </a:r>
            <a:endParaRPr sz="1750" b="1" dirty="0">
              <a:solidFill>
                <a:srgbClr val="C00000"/>
              </a:solidFill>
              <a:latin typeface="Arial" panose="020B0604020202020204" pitchFamily="34" charset="0"/>
              <a:cs typeface="Arial" panose="020B0604020202020204" pitchFamily="34" charset="0"/>
            </a:endParaRPr>
          </a:p>
        </p:txBody>
      </p:sp>
      <p:sp>
        <p:nvSpPr>
          <p:cNvPr id="6" name="object 5"/>
          <p:cNvSpPr txBox="1"/>
          <p:nvPr/>
        </p:nvSpPr>
        <p:spPr>
          <a:xfrm>
            <a:off x="294290" y="712891"/>
            <a:ext cx="11645461" cy="692497"/>
          </a:xfrm>
          <a:prstGeom prst="rect">
            <a:avLst/>
          </a:prstGeom>
        </p:spPr>
        <p:txBody>
          <a:bodyPr vert="horz" wrap="square" lIns="0" tIns="40640" rIns="0" bIns="0" rtlCol="0">
            <a:spAutoFit/>
          </a:bodyPr>
          <a:lstStyle/>
          <a:p>
            <a:pPr marL="285750" marR="5080">
              <a:lnSpc>
                <a:spcPts val="2230"/>
              </a:lnSpc>
              <a:spcBef>
                <a:spcPts val="320"/>
              </a:spcBef>
            </a:pPr>
            <a:r>
              <a:rPr sz="2000" dirty="0">
                <a:latin typeface="Arial"/>
                <a:cs typeface="Arial"/>
              </a:rPr>
              <a:t>When an alternating voltage is applied </a:t>
            </a:r>
            <a:r>
              <a:rPr sz="2000" spc="-5" dirty="0">
                <a:latin typeface="Arial"/>
                <a:cs typeface="Arial"/>
              </a:rPr>
              <a:t>to </a:t>
            </a:r>
            <a:r>
              <a:rPr sz="2000" dirty="0">
                <a:latin typeface="Arial"/>
                <a:cs typeface="Arial"/>
              </a:rPr>
              <a:t>the electrodes the</a:t>
            </a:r>
            <a:r>
              <a:rPr sz="2000" spc="-155" dirty="0">
                <a:latin typeface="Arial"/>
                <a:cs typeface="Arial"/>
              </a:rPr>
              <a:t> </a:t>
            </a:r>
            <a:r>
              <a:rPr sz="2000" dirty="0">
                <a:latin typeface="Arial"/>
                <a:cs typeface="Arial"/>
              </a:rPr>
              <a:t>phosphor  particles emit</a:t>
            </a:r>
            <a:r>
              <a:rPr sz="2000" spc="-55" dirty="0">
                <a:latin typeface="Arial"/>
                <a:cs typeface="Arial"/>
              </a:rPr>
              <a:t> </a:t>
            </a:r>
            <a:r>
              <a:rPr sz="2000" dirty="0">
                <a:latin typeface="Arial"/>
                <a:cs typeface="Arial"/>
              </a:rPr>
              <a:t>light</a:t>
            </a:r>
            <a:r>
              <a:rPr sz="2000" dirty="0" smtClean="0">
                <a:latin typeface="Arial"/>
                <a:cs typeface="Arial"/>
              </a:rPr>
              <a:t>.</a:t>
            </a:r>
            <a:endParaRPr sz="1950" dirty="0">
              <a:latin typeface="Arial"/>
              <a:cs typeface="Arial"/>
            </a:endParaRPr>
          </a:p>
          <a:p>
            <a:pPr marL="12700">
              <a:lnSpc>
                <a:spcPct val="100000"/>
              </a:lnSpc>
            </a:pPr>
            <a:r>
              <a:rPr lang="en-US" sz="2400" spc="-75" dirty="0" smtClean="0">
                <a:latin typeface="Arial"/>
                <a:cs typeface="Arial"/>
              </a:rPr>
              <a:t>                                                        </a:t>
            </a:r>
            <a:r>
              <a:rPr sz="2400" b="1" spc="-75" dirty="0" smtClean="0">
                <a:solidFill>
                  <a:srgbClr val="FF0000"/>
                </a:solidFill>
                <a:latin typeface="Arial"/>
                <a:cs typeface="Arial"/>
              </a:rPr>
              <a:t>Vo</a:t>
            </a:r>
            <a:r>
              <a:rPr sz="2400" b="1" spc="-5" dirty="0" smtClean="0">
                <a:solidFill>
                  <a:srgbClr val="FF0000"/>
                </a:solidFill>
                <a:latin typeface="Arial"/>
                <a:cs typeface="Arial"/>
              </a:rPr>
              <a:t> </a:t>
            </a:r>
            <a:r>
              <a:rPr sz="2400" b="1" spc="-5" dirty="0">
                <a:solidFill>
                  <a:srgbClr val="FF0000"/>
                </a:solidFill>
                <a:latin typeface="Arial"/>
                <a:cs typeface="Arial"/>
              </a:rPr>
              <a:t>Cos(2πft)</a:t>
            </a:r>
            <a:endParaRPr sz="2400" b="1" dirty="0">
              <a:solidFill>
                <a:srgbClr val="FF0000"/>
              </a:solidFill>
              <a:latin typeface="Arial"/>
              <a:cs typeface="Arial"/>
            </a:endParaRPr>
          </a:p>
        </p:txBody>
      </p:sp>
      <p:sp>
        <p:nvSpPr>
          <p:cNvPr id="7" name="object 6"/>
          <p:cNvSpPr txBox="1"/>
          <p:nvPr/>
        </p:nvSpPr>
        <p:spPr>
          <a:xfrm>
            <a:off x="6532179" y="5683425"/>
            <a:ext cx="5501365" cy="605294"/>
          </a:xfrm>
          <a:prstGeom prst="rect">
            <a:avLst/>
          </a:prstGeom>
        </p:spPr>
        <p:txBody>
          <a:bodyPr vert="horz" wrap="square" lIns="0" tIns="40640" rIns="0" bIns="0" rtlCol="0">
            <a:spAutoFit/>
          </a:bodyPr>
          <a:lstStyle/>
          <a:p>
            <a:pPr marL="12700" marR="5080">
              <a:lnSpc>
                <a:spcPts val="2230"/>
              </a:lnSpc>
              <a:spcBef>
                <a:spcPts val="320"/>
              </a:spcBef>
            </a:pPr>
            <a:r>
              <a:rPr sz="2000" dirty="0">
                <a:latin typeface="Arial"/>
                <a:cs typeface="Arial"/>
              </a:rPr>
              <a:t>Under normal conditions, light is emitted only from the</a:t>
            </a:r>
            <a:r>
              <a:rPr sz="2000" spc="-185" dirty="0">
                <a:latin typeface="Arial"/>
                <a:cs typeface="Arial"/>
              </a:rPr>
              <a:t> </a:t>
            </a:r>
            <a:r>
              <a:rPr sz="2000" dirty="0">
                <a:latin typeface="Arial"/>
                <a:cs typeface="Arial"/>
              </a:rPr>
              <a:t>CUxS  depleted</a:t>
            </a:r>
            <a:r>
              <a:rPr sz="2000" spc="-35" dirty="0">
                <a:latin typeface="Arial"/>
                <a:cs typeface="Arial"/>
              </a:rPr>
              <a:t> </a:t>
            </a:r>
            <a:r>
              <a:rPr sz="2000" dirty="0">
                <a:latin typeface="Arial"/>
                <a:cs typeface="Arial"/>
              </a:rPr>
              <a:t>particles.</a:t>
            </a:r>
          </a:p>
        </p:txBody>
      </p:sp>
      <p:pic>
        <p:nvPicPr>
          <p:cNvPr id="8" name="Picture 7"/>
          <p:cNvPicPr>
            <a:picLocks noChangeAspect="1"/>
          </p:cNvPicPr>
          <p:nvPr/>
        </p:nvPicPr>
        <p:blipFill>
          <a:blip r:embed="rId2"/>
          <a:stretch>
            <a:fillRect/>
          </a:stretch>
        </p:blipFill>
        <p:spPr>
          <a:xfrm>
            <a:off x="173002" y="1860230"/>
            <a:ext cx="11482969" cy="3650481"/>
          </a:xfrm>
          <a:prstGeom prst="rect">
            <a:avLst/>
          </a:prstGeom>
        </p:spPr>
      </p:pic>
      <p:sp>
        <p:nvSpPr>
          <p:cNvPr id="2" name="Rectangle 1"/>
          <p:cNvSpPr/>
          <p:nvPr/>
        </p:nvSpPr>
        <p:spPr>
          <a:xfrm>
            <a:off x="173002" y="5683425"/>
            <a:ext cx="6096000" cy="923330"/>
          </a:xfrm>
          <a:prstGeom prst="rect">
            <a:avLst/>
          </a:prstGeom>
        </p:spPr>
        <p:txBody>
          <a:bodyPr>
            <a:spAutoFit/>
          </a:bodyPr>
          <a:lstStyle/>
          <a:p>
            <a:pPr marL="12065" marR="195580" algn="just">
              <a:lnSpc>
                <a:spcPct val="100000"/>
              </a:lnSpc>
              <a:spcBef>
                <a:spcPts val="95"/>
              </a:spcBef>
              <a:buClr>
                <a:srgbClr val="FD8537"/>
              </a:buClr>
              <a:buSzPct val="68181"/>
              <a:tabLst>
                <a:tab pos="285750" algn="l"/>
              </a:tabLst>
            </a:pPr>
            <a:r>
              <a:rPr lang="en-US" spc="-5" dirty="0" smtClean="0">
                <a:latin typeface="Arial" panose="020B0604020202020204" pitchFamily="34" charset="0"/>
                <a:cs typeface="Arial" panose="020B0604020202020204" pitchFamily="34" charset="0"/>
              </a:rPr>
              <a:t>Phosphor </a:t>
            </a:r>
            <a:r>
              <a:rPr lang="en-US" spc="-10" dirty="0">
                <a:latin typeface="Arial" panose="020B0604020202020204" pitchFamily="34" charset="0"/>
                <a:cs typeface="Arial" panose="020B0604020202020204" pitchFamily="34" charset="0"/>
              </a:rPr>
              <a:t>particles </a:t>
            </a:r>
            <a:r>
              <a:rPr lang="en-US" spc="-5" dirty="0">
                <a:latin typeface="Arial" panose="020B0604020202020204" pitchFamily="34" charset="0"/>
                <a:cs typeface="Arial" panose="020B0604020202020204" pitchFamily="34" charset="0"/>
              </a:rPr>
              <a:t>are suspended within a  </a:t>
            </a:r>
            <a:r>
              <a:rPr lang="en-US" spc="-10" dirty="0">
                <a:latin typeface="Arial" panose="020B0604020202020204" pitchFamily="34" charset="0"/>
                <a:cs typeface="Arial" panose="020B0604020202020204" pitchFamily="34" charset="0"/>
              </a:rPr>
              <a:t>transparent </a:t>
            </a:r>
            <a:r>
              <a:rPr lang="en-US" spc="-5" dirty="0">
                <a:latin typeface="Arial" panose="020B0604020202020204" pitchFamily="34" charset="0"/>
                <a:cs typeface="Arial" panose="020B0604020202020204" pitchFamily="34" charset="0"/>
              </a:rPr>
              <a:t>insulating medium </a:t>
            </a:r>
            <a:r>
              <a:rPr lang="en-US" spc="-10" dirty="0">
                <a:latin typeface="Arial" panose="020B0604020202020204" pitchFamily="34" charset="0"/>
                <a:cs typeface="Arial" panose="020B0604020202020204" pitchFamily="34" charset="0"/>
              </a:rPr>
              <a:t>and </a:t>
            </a:r>
            <a:r>
              <a:rPr lang="en-US" spc="-5" dirty="0">
                <a:latin typeface="Arial" panose="020B0604020202020204" pitchFamily="34" charset="0"/>
                <a:cs typeface="Arial" panose="020B0604020202020204" pitchFamily="34" charset="0"/>
              </a:rPr>
              <a:t>sandwiched between  </a:t>
            </a:r>
            <a:r>
              <a:rPr lang="en-US" spc="-10" dirty="0">
                <a:latin typeface="Arial" panose="020B0604020202020204" pitchFamily="34" charset="0"/>
                <a:cs typeface="Arial" panose="020B0604020202020204" pitchFamily="34" charset="0"/>
              </a:rPr>
              <a:t>two </a:t>
            </a:r>
            <a:r>
              <a:rPr lang="en-US" spc="-5" dirty="0">
                <a:latin typeface="Arial" panose="020B0604020202020204" pitchFamily="34" charset="0"/>
                <a:cs typeface="Arial" panose="020B0604020202020204" pitchFamily="34" charset="0"/>
              </a:rPr>
              <a:t>electrodes, one of which is</a:t>
            </a:r>
            <a:r>
              <a:rPr lang="en-US" spc="1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transparent.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231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35940" y="333197"/>
            <a:ext cx="11487894" cy="2351285"/>
          </a:xfrm>
          <a:prstGeom prst="rect">
            <a:avLst/>
          </a:prstGeom>
        </p:spPr>
        <p:txBody>
          <a:bodyPr vert="horz" wrap="square" lIns="0" tIns="12065" rIns="0" bIns="0" rtlCol="0">
            <a:spAutoFit/>
          </a:bodyPr>
          <a:lstStyle/>
          <a:p>
            <a:pPr marL="12065">
              <a:lnSpc>
                <a:spcPct val="100000"/>
              </a:lnSpc>
              <a:spcBef>
                <a:spcPts val="600"/>
              </a:spcBef>
              <a:buClr>
                <a:srgbClr val="FD8537"/>
              </a:buClr>
              <a:buSzPct val="68181"/>
              <a:tabLst>
                <a:tab pos="285750" algn="l"/>
              </a:tabLst>
            </a:pPr>
            <a:r>
              <a:rPr sz="2200" spc="-5" dirty="0" smtClean="0">
                <a:latin typeface="Schoolbook Uralic"/>
                <a:cs typeface="Schoolbook Uralic"/>
              </a:rPr>
              <a:t>The const</a:t>
            </a:r>
            <a:r>
              <a:rPr lang="en-US" sz="2200" spc="-5" dirty="0" smtClean="0">
                <a:latin typeface="Schoolbook Uralic"/>
                <a:cs typeface="Schoolbook Uralic"/>
              </a:rPr>
              <a:t>r</a:t>
            </a:r>
            <a:r>
              <a:rPr sz="2200" spc="-5" dirty="0" smtClean="0">
                <a:latin typeface="Schoolbook Uralic"/>
                <a:cs typeface="Schoolbook Uralic"/>
              </a:rPr>
              <a:t>uction </a:t>
            </a:r>
            <a:r>
              <a:rPr sz="2200" dirty="0">
                <a:latin typeface="Schoolbook Uralic"/>
                <a:cs typeface="Schoolbook Uralic"/>
              </a:rPr>
              <a:t>of </a:t>
            </a:r>
            <a:r>
              <a:rPr sz="2200" spc="-5" dirty="0">
                <a:latin typeface="Schoolbook Uralic"/>
                <a:cs typeface="Schoolbook Uralic"/>
              </a:rPr>
              <a:t>a </a:t>
            </a:r>
            <a:r>
              <a:rPr sz="2200" spc="-10" dirty="0">
                <a:latin typeface="Schoolbook Uralic"/>
                <a:cs typeface="Schoolbook Uralic"/>
              </a:rPr>
              <a:t>d.c. </a:t>
            </a:r>
            <a:r>
              <a:rPr sz="2200" spc="-5" dirty="0">
                <a:latin typeface="Schoolbook Uralic"/>
                <a:cs typeface="Schoolbook Uralic"/>
              </a:rPr>
              <a:t>electroluminescent device.</a:t>
            </a:r>
            <a:endParaRPr sz="2200" dirty="0">
              <a:latin typeface="Schoolbook Uralic"/>
              <a:cs typeface="Schoolbook Uralic"/>
            </a:endParaRPr>
          </a:p>
          <a:p>
            <a:pPr marL="285115" indent="-273050">
              <a:lnSpc>
                <a:spcPct val="100000"/>
              </a:lnSpc>
              <a:spcBef>
                <a:spcPts val="605"/>
              </a:spcBef>
              <a:buClr>
                <a:srgbClr val="FD8537"/>
              </a:buClr>
              <a:buSzPct val="68181"/>
              <a:buFont typeface="Wingdings"/>
              <a:buChar char=""/>
              <a:tabLst>
                <a:tab pos="285750" algn="l"/>
              </a:tabLst>
            </a:pPr>
            <a:r>
              <a:rPr sz="2200" spc="-5" dirty="0">
                <a:latin typeface="Schoolbook Uralic"/>
                <a:cs typeface="Schoolbook Uralic"/>
              </a:rPr>
              <a:t>The phospor </a:t>
            </a:r>
            <a:r>
              <a:rPr sz="2200" spc="-10" dirty="0">
                <a:latin typeface="Schoolbook Uralic"/>
                <a:cs typeface="Schoolbook Uralic"/>
              </a:rPr>
              <a:t>particles </a:t>
            </a:r>
            <a:r>
              <a:rPr sz="2200" spc="-5" dirty="0">
                <a:latin typeface="Schoolbook Uralic"/>
                <a:cs typeface="Schoolbook Uralic"/>
              </a:rPr>
              <a:t>have a coating of</a:t>
            </a:r>
            <a:r>
              <a:rPr sz="2200" spc="30" dirty="0">
                <a:latin typeface="Schoolbook Uralic"/>
                <a:cs typeface="Schoolbook Uralic"/>
              </a:rPr>
              <a:t> </a:t>
            </a:r>
            <a:r>
              <a:rPr sz="2200" spc="-10" dirty="0">
                <a:latin typeface="Schoolbook Uralic"/>
                <a:cs typeface="Schoolbook Uralic"/>
              </a:rPr>
              <a:t>CUxS.</a:t>
            </a:r>
            <a:endParaRPr sz="2200" dirty="0">
              <a:latin typeface="Schoolbook Uralic"/>
              <a:cs typeface="Schoolbook Uralic"/>
            </a:endParaRPr>
          </a:p>
          <a:p>
            <a:pPr marL="285115" marR="5080" indent="-273050">
              <a:lnSpc>
                <a:spcPct val="100000"/>
              </a:lnSpc>
              <a:spcBef>
                <a:spcPts val="600"/>
              </a:spcBef>
              <a:buClr>
                <a:srgbClr val="FD8537"/>
              </a:buClr>
              <a:buSzPct val="68181"/>
              <a:buFont typeface="Wingdings"/>
              <a:buChar char=""/>
              <a:tabLst>
                <a:tab pos="285750" algn="l"/>
              </a:tabLst>
            </a:pPr>
            <a:r>
              <a:rPr sz="2200" spc="-5" dirty="0">
                <a:latin typeface="Schoolbook Uralic"/>
                <a:cs typeface="Schoolbook Uralic"/>
              </a:rPr>
              <a:t>This coating is removed from </a:t>
            </a:r>
            <a:r>
              <a:rPr sz="2200" spc="-10" dirty="0">
                <a:latin typeface="Schoolbook Uralic"/>
                <a:cs typeface="Schoolbook Uralic"/>
              </a:rPr>
              <a:t>the </a:t>
            </a:r>
            <a:r>
              <a:rPr sz="2200" spc="-5" dirty="0">
                <a:latin typeface="Schoolbook Uralic"/>
                <a:cs typeface="Schoolbook Uralic"/>
              </a:rPr>
              <a:t>anode side of </a:t>
            </a:r>
            <a:r>
              <a:rPr sz="2200" spc="-10" dirty="0">
                <a:latin typeface="Schoolbook Uralic"/>
                <a:cs typeface="Schoolbook Uralic"/>
              </a:rPr>
              <a:t>the  particles </a:t>
            </a:r>
            <a:r>
              <a:rPr sz="2200" spc="-5" dirty="0">
                <a:latin typeface="Schoolbook Uralic"/>
                <a:cs typeface="Schoolbook Uralic"/>
              </a:rPr>
              <a:t>in contact with </a:t>
            </a:r>
            <a:r>
              <a:rPr sz="2200" spc="-10" dirty="0">
                <a:latin typeface="Schoolbook Uralic"/>
                <a:cs typeface="Schoolbook Uralic"/>
              </a:rPr>
              <a:t>the </a:t>
            </a:r>
            <a:r>
              <a:rPr sz="2200" spc="-5" dirty="0">
                <a:latin typeface="Schoolbook Uralic"/>
                <a:cs typeface="Schoolbook Uralic"/>
              </a:rPr>
              <a:t>anode by </a:t>
            </a:r>
            <a:r>
              <a:rPr sz="2200" spc="-10" dirty="0">
                <a:latin typeface="Schoolbook Uralic"/>
                <a:cs typeface="Schoolbook Uralic"/>
              </a:rPr>
              <a:t>the </a:t>
            </a:r>
            <a:r>
              <a:rPr sz="2200" spc="-5" dirty="0">
                <a:latin typeface="Schoolbook Uralic"/>
                <a:cs typeface="Schoolbook Uralic"/>
              </a:rPr>
              <a:t>application of </a:t>
            </a:r>
            <a:r>
              <a:rPr sz="2200" spc="-10" dirty="0">
                <a:latin typeface="Schoolbook Uralic"/>
                <a:cs typeface="Schoolbook Uralic"/>
              </a:rPr>
              <a:t>an  </a:t>
            </a:r>
            <a:r>
              <a:rPr sz="2200" spc="-5" dirty="0">
                <a:latin typeface="Schoolbook Uralic"/>
                <a:cs typeface="Schoolbook Uralic"/>
              </a:rPr>
              <a:t>initial high current</a:t>
            </a:r>
            <a:r>
              <a:rPr sz="2200" dirty="0">
                <a:latin typeface="Schoolbook Uralic"/>
                <a:cs typeface="Schoolbook Uralic"/>
              </a:rPr>
              <a:t> </a:t>
            </a:r>
            <a:r>
              <a:rPr sz="2200" spc="-5" dirty="0">
                <a:latin typeface="Schoolbook Uralic"/>
                <a:cs typeface="Schoolbook Uralic"/>
              </a:rPr>
              <a:t>pulse.</a:t>
            </a:r>
            <a:endParaRPr sz="2200" dirty="0">
              <a:latin typeface="Schoolbook Uralic"/>
              <a:cs typeface="Schoolbook Uralic"/>
            </a:endParaRPr>
          </a:p>
          <a:p>
            <a:pPr marL="285115" marR="426084" indent="-273050">
              <a:lnSpc>
                <a:spcPct val="100000"/>
              </a:lnSpc>
              <a:spcBef>
                <a:spcPts val="600"/>
              </a:spcBef>
              <a:buClr>
                <a:srgbClr val="FD8537"/>
              </a:buClr>
              <a:buSzPct val="68181"/>
              <a:buFont typeface="Wingdings"/>
              <a:buChar char=""/>
              <a:tabLst>
                <a:tab pos="285750" algn="l"/>
              </a:tabLst>
            </a:pPr>
            <a:r>
              <a:rPr sz="2200" spc="-5" dirty="0">
                <a:latin typeface="Schoolbook Uralic"/>
                <a:cs typeface="Schoolbook Uralic"/>
              </a:rPr>
              <a:t>Under normal conditions, light is emitted only from </a:t>
            </a:r>
            <a:r>
              <a:rPr sz="2200" spc="-10" dirty="0">
                <a:latin typeface="Schoolbook Uralic"/>
                <a:cs typeface="Schoolbook Uralic"/>
              </a:rPr>
              <a:t>the  CUxS </a:t>
            </a:r>
            <a:r>
              <a:rPr sz="2200" spc="-5" dirty="0">
                <a:latin typeface="Schoolbook Uralic"/>
                <a:cs typeface="Schoolbook Uralic"/>
              </a:rPr>
              <a:t>depleted</a:t>
            </a:r>
            <a:r>
              <a:rPr sz="2200" dirty="0">
                <a:latin typeface="Schoolbook Uralic"/>
                <a:cs typeface="Schoolbook Uralic"/>
              </a:rPr>
              <a:t> </a:t>
            </a:r>
            <a:r>
              <a:rPr sz="2200" spc="-5" dirty="0">
                <a:latin typeface="Schoolbook Uralic"/>
                <a:cs typeface="Schoolbook Uralic"/>
              </a:rPr>
              <a:t>particles.</a:t>
            </a:r>
            <a:endParaRPr sz="2200" dirty="0">
              <a:latin typeface="Schoolbook Uralic"/>
              <a:cs typeface="Schoolbook Uralic"/>
            </a:endParaRPr>
          </a:p>
          <a:p>
            <a:pPr marL="285115" indent="-273050">
              <a:lnSpc>
                <a:spcPct val="100000"/>
              </a:lnSpc>
              <a:spcBef>
                <a:spcPts val="605"/>
              </a:spcBef>
              <a:buClr>
                <a:srgbClr val="FD8537"/>
              </a:buClr>
              <a:buSzPct val="68181"/>
              <a:buFont typeface="Wingdings"/>
              <a:buChar char=""/>
              <a:tabLst>
                <a:tab pos="285750" algn="l"/>
              </a:tabLst>
            </a:pPr>
            <a:r>
              <a:rPr sz="2200" spc="-5" dirty="0">
                <a:latin typeface="Schoolbook Uralic"/>
                <a:cs typeface="Schoolbook Uralic"/>
              </a:rPr>
              <a:t>The integrated light output </a:t>
            </a:r>
            <a:r>
              <a:rPr sz="2200" spc="-10" dirty="0">
                <a:latin typeface="Schoolbook Uralic"/>
                <a:cs typeface="Schoolbook Uralic"/>
              </a:rPr>
              <a:t>power </a:t>
            </a:r>
            <a:r>
              <a:rPr sz="2200" spc="-5" dirty="0">
                <a:latin typeface="Schoolbook Uralic"/>
                <a:cs typeface="Schoolbook Uralic"/>
              </a:rPr>
              <a:t>P</a:t>
            </a:r>
            <a:r>
              <a:rPr sz="2200" spc="15" dirty="0">
                <a:latin typeface="Schoolbook Uralic"/>
                <a:cs typeface="Schoolbook Uralic"/>
              </a:rPr>
              <a:t> </a:t>
            </a:r>
            <a:r>
              <a:rPr sz="2200" spc="-5" dirty="0">
                <a:latin typeface="Schoolbook Uralic"/>
                <a:cs typeface="Schoolbook Uralic"/>
              </a:rPr>
              <a:t>is</a:t>
            </a:r>
            <a:endParaRPr sz="2200" dirty="0">
              <a:latin typeface="Schoolbook Uralic"/>
              <a:cs typeface="Schoolbook Uralic"/>
            </a:endParaRPr>
          </a:p>
        </p:txBody>
      </p:sp>
      <p:sp>
        <p:nvSpPr>
          <p:cNvPr id="5" name="object 4"/>
          <p:cNvSpPr/>
          <p:nvPr/>
        </p:nvSpPr>
        <p:spPr>
          <a:xfrm>
            <a:off x="2381757" y="3581469"/>
            <a:ext cx="5113053" cy="1184412"/>
          </a:xfrm>
          <a:prstGeom prst="rect">
            <a:avLst/>
          </a:prstGeom>
          <a:blipFill>
            <a:blip r:embed="rId2" cstate="print"/>
            <a:stretch>
              <a:fillRect/>
            </a:stretch>
          </a:blipFill>
        </p:spPr>
        <p:txBody>
          <a:bodyPr wrap="square" lIns="0" tIns="0" rIns="0" bIns="0" rtlCol="0"/>
          <a:lstStyle/>
          <a:p>
            <a:endParaRPr/>
          </a:p>
        </p:txBody>
      </p:sp>
      <p:sp>
        <p:nvSpPr>
          <p:cNvPr id="6" name="object 5"/>
          <p:cNvSpPr txBox="1"/>
          <p:nvPr/>
        </p:nvSpPr>
        <p:spPr>
          <a:xfrm>
            <a:off x="780305" y="5442747"/>
            <a:ext cx="8931254" cy="371897"/>
          </a:xfrm>
          <a:prstGeom prst="rect">
            <a:avLst/>
          </a:prstGeom>
        </p:spPr>
        <p:txBody>
          <a:bodyPr vert="horz" wrap="square" lIns="0" tIns="12700" rIns="0" bIns="0" rtlCol="0">
            <a:spAutoFit/>
          </a:bodyPr>
          <a:lstStyle/>
          <a:p>
            <a:pPr marL="12700">
              <a:lnSpc>
                <a:spcPts val="2780"/>
              </a:lnSpc>
              <a:spcBef>
                <a:spcPts val="100"/>
              </a:spcBef>
            </a:pPr>
            <a:r>
              <a:rPr sz="2400" spc="-5" dirty="0">
                <a:latin typeface="Arial"/>
                <a:cs typeface="Arial"/>
              </a:rPr>
              <a:t>Where V1 is </a:t>
            </a:r>
            <a:r>
              <a:rPr sz="2400" dirty="0" smtClean="0">
                <a:latin typeface="Arial"/>
                <a:cs typeface="Arial"/>
              </a:rPr>
              <a:t>constant</a:t>
            </a:r>
            <a:r>
              <a:rPr lang="en-US" sz="2400" dirty="0" smtClean="0">
                <a:latin typeface="Arial"/>
                <a:cs typeface="Arial"/>
              </a:rPr>
              <a:t>,	</a:t>
            </a:r>
            <a:r>
              <a:rPr sz="2400" spc="-5" dirty="0" smtClean="0">
                <a:latin typeface="Arial"/>
                <a:cs typeface="Arial"/>
              </a:rPr>
              <a:t>Po(f</a:t>
            </a:r>
            <a:r>
              <a:rPr sz="2400" spc="-5" dirty="0">
                <a:latin typeface="Arial"/>
                <a:cs typeface="Arial"/>
              </a:rPr>
              <a:t>) is a function </a:t>
            </a:r>
            <a:r>
              <a:rPr sz="2400" dirty="0">
                <a:latin typeface="Arial"/>
                <a:cs typeface="Arial"/>
              </a:rPr>
              <a:t>of</a:t>
            </a:r>
            <a:r>
              <a:rPr sz="2400" spc="20" dirty="0">
                <a:latin typeface="Arial"/>
                <a:cs typeface="Arial"/>
              </a:rPr>
              <a:t> </a:t>
            </a:r>
            <a:r>
              <a:rPr sz="2400" spc="-5" dirty="0">
                <a:latin typeface="Arial"/>
                <a:cs typeface="Arial"/>
              </a:rPr>
              <a:t>frequency</a:t>
            </a:r>
            <a:endParaRPr sz="2400" dirty="0">
              <a:latin typeface="Arial"/>
              <a:cs typeface="Arial"/>
            </a:endParaRPr>
          </a:p>
        </p:txBody>
      </p:sp>
    </p:spTree>
    <p:extLst>
      <p:ext uri="{BB962C8B-B14F-4D97-AF65-F5344CB8AC3E}">
        <p14:creationId xmlns:p14="http://schemas.microsoft.com/office/powerpoint/2010/main" val="2928621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904786" y="-20823"/>
            <a:ext cx="8121650" cy="689932"/>
          </a:xfrm>
          <a:prstGeom prst="rect">
            <a:avLst/>
          </a:prstGeom>
        </p:spPr>
        <p:txBody>
          <a:bodyPr vert="horz" wrap="square" lIns="0" tIns="12700" rIns="0" bIns="0" rtlCol="0">
            <a:spAutoFit/>
          </a:bodyPr>
          <a:lstStyle/>
          <a:p>
            <a:pPr marL="12700">
              <a:lnSpc>
                <a:spcPct val="100000"/>
              </a:lnSpc>
              <a:spcBef>
                <a:spcPts val="100"/>
              </a:spcBef>
            </a:pPr>
            <a:r>
              <a:rPr b="1" spc="10" dirty="0">
                <a:solidFill>
                  <a:srgbClr val="FF3399"/>
                </a:solidFill>
                <a:latin typeface="Arial" panose="020B0604020202020204" pitchFamily="34" charset="0"/>
                <a:cs typeface="Arial" panose="020B0604020202020204" pitchFamily="34" charset="0"/>
              </a:rPr>
              <a:t>E</a:t>
            </a:r>
            <a:r>
              <a:rPr sz="1900" b="1" spc="10" dirty="0">
                <a:solidFill>
                  <a:srgbClr val="FF3399"/>
                </a:solidFill>
                <a:latin typeface="Arial" panose="020B0604020202020204" pitchFamily="34" charset="0"/>
                <a:cs typeface="Arial" panose="020B0604020202020204" pitchFamily="34" charset="0"/>
              </a:rPr>
              <a:t>MISSION </a:t>
            </a:r>
            <a:r>
              <a:rPr sz="1900" b="1" spc="5" dirty="0">
                <a:solidFill>
                  <a:srgbClr val="FF3399"/>
                </a:solidFill>
                <a:latin typeface="Arial" panose="020B0604020202020204" pitchFamily="34" charset="0"/>
                <a:cs typeface="Arial" panose="020B0604020202020204" pitchFamily="34" charset="0"/>
              </a:rPr>
              <a:t>INVOLVING </a:t>
            </a:r>
            <a:r>
              <a:rPr b="1" spc="10" dirty="0">
                <a:solidFill>
                  <a:srgbClr val="FF3399"/>
                </a:solidFill>
                <a:latin typeface="Arial" panose="020B0604020202020204" pitchFamily="34" charset="0"/>
                <a:cs typeface="Arial" panose="020B0604020202020204" pitchFamily="34" charset="0"/>
              </a:rPr>
              <a:t>Q</a:t>
            </a:r>
            <a:r>
              <a:rPr sz="1900" b="1" spc="10" dirty="0">
                <a:solidFill>
                  <a:srgbClr val="FF3399"/>
                </a:solidFill>
                <a:latin typeface="Arial" panose="020B0604020202020204" pitchFamily="34" charset="0"/>
                <a:cs typeface="Arial" panose="020B0604020202020204" pitchFamily="34" charset="0"/>
              </a:rPr>
              <a:t>UANTUM </a:t>
            </a:r>
            <a:r>
              <a:rPr sz="1900" b="1" spc="15" dirty="0">
                <a:solidFill>
                  <a:srgbClr val="FF3399"/>
                </a:solidFill>
                <a:latin typeface="Arial" panose="020B0604020202020204" pitchFamily="34" charset="0"/>
                <a:cs typeface="Arial" panose="020B0604020202020204" pitchFamily="34" charset="0"/>
              </a:rPr>
              <a:t>MECHANICAL</a:t>
            </a:r>
            <a:r>
              <a:rPr sz="1900" b="1" spc="480" dirty="0">
                <a:solidFill>
                  <a:srgbClr val="FF3399"/>
                </a:solidFill>
                <a:latin typeface="Arial" panose="020B0604020202020204" pitchFamily="34" charset="0"/>
                <a:cs typeface="Arial" panose="020B0604020202020204" pitchFamily="34" charset="0"/>
              </a:rPr>
              <a:t> </a:t>
            </a:r>
            <a:r>
              <a:rPr sz="1900" b="1" spc="10" dirty="0">
                <a:solidFill>
                  <a:srgbClr val="FF3399"/>
                </a:solidFill>
                <a:latin typeface="Arial" panose="020B0604020202020204" pitchFamily="34" charset="0"/>
                <a:cs typeface="Arial" panose="020B0604020202020204" pitchFamily="34" charset="0"/>
              </a:rPr>
              <a:t>TUNNELLING</a:t>
            </a:r>
            <a:endParaRPr sz="1900" b="1" dirty="0">
              <a:latin typeface="Arial" panose="020B0604020202020204" pitchFamily="34" charset="0"/>
              <a:cs typeface="Arial" panose="020B0604020202020204" pitchFamily="34" charset="0"/>
            </a:endParaRPr>
          </a:p>
        </p:txBody>
      </p:sp>
      <p:sp>
        <p:nvSpPr>
          <p:cNvPr id="5" name="object 3"/>
          <p:cNvSpPr txBox="1">
            <a:spLocks/>
          </p:cNvSpPr>
          <p:nvPr/>
        </p:nvSpPr>
        <p:spPr>
          <a:xfrm>
            <a:off x="94593" y="717129"/>
            <a:ext cx="11918731" cy="2751394"/>
          </a:xfrm>
          <a:prstGeom prst="rect">
            <a:avLst/>
          </a:prstGeom>
        </p:spPr>
        <p:txBody>
          <a:bodyPr vert="horz" wrap="square" lIns="0" tIns="1206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7340" marR="361950" indent="-273050" algn="just">
              <a:lnSpc>
                <a:spcPct val="100000"/>
              </a:lnSpc>
              <a:spcBef>
                <a:spcPts val="95"/>
              </a:spcBef>
              <a:buClr>
                <a:srgbClr val="FD8537"/>
              </a:buClr>
              <a:buSzPct val="68181"/>
              <a:buFont typeface="Wingdings"/>
              <a:buChar char=""/>
              <a:tabLst>
                <a:tab pos="307975" algn="l"/>
              </a:tabLst>
            </a:pPr>
            <a:r>
              <a:rPr lang="en-US" spc="-5" dirty="0" smtClean="0">
                <a:latin typeface="Arial" panose="020B0604020202020204" pitchFamily="34" charset="0"/>
                <a:cs typeface="Arial" panose="020B0604020202020204" pitchFamily="34" charset="0"/>
              </a:rPr>
              <a:t>(A) </a:t>
            </a:r>
            <a:r>
              <a:rPr lang="en-US" spc="-10" dirty="0" smtClean="0">
                <a:latin typeface="Arial" panose="020B0604020202020204" pitchFamily="34" charset="0"/>
                <a:cs typeface="Arial" panose="020B0604020202020204" pitchFamily="34" charset="0"/>
              </a:rPr>
              <a:t>An </a:t>
            </a:r>
            <a:r>
              <a:rPr lang="en-US" spc="-5" dirty="0" smtClean="0">
                <a:latin typeface="Arial" panose="020B0604020202020204" pitchFamily="34" charset="0"/>
                <a:cs typeface="Arial" panose="020B0604020202020204" pitchFamily="34" charset="0"/>
              </a:rPr>
              <a:t>electron in an </a:t>
            </a:r>
            <a:r>
              <a:rPr lang="en-US" spc="-10" dirty="0" smtClean="0">
                <a:latin typeface="Arial" panose="020B0604020202020204" pitchFamily="34" charset="0"/>
                <a:cs typeface="Arial" panose="020B0604020202020204" pitchFamily="34" charset="0"/>
              </a:rPr>
              <a:t>acceptor </a:t>
            </a:r>
            <a:r>
              <a:rPr lang="en-US" spc="-5" dirty="0" smtClean="0">
                <a:latin typeface="Arial" panose="020B0604020202020204" pitchFamily="34" charset="0"/>
                <a:cs typeface="Arial" panose="020B0604020202020204" pitchFamily="34" charset="0"/>
              </a:rPr>
              <a:t>state “tunnels” </a:t>
            </a:r>
            <a:r>
              <a:rPr lang="en-US" spc="-10" dirty="0" smtClean="0">
                <a:latin typeface="Arial" panose="020B0604020202020204" pitchFamily="34" charset="0"/>
                <a:cs typeface="Arial" panose="020B0604020202020204" pitchFamily="34" charset="0"/>
              </a:rPr>
              <a:t>through the  </a:t>
            </a:r>
            <a:r>
              <a:rPr lang="en-US" spc="-5" dirty="0" smtClean="0">
                <a:latin typeface="Arial" panose="020B0604020202020204" pitchFamily="34" charset="0"/>
                <a:cs typeface="Arial" panose="020B0604020202020204" pitchFamily="34" charset="0"/>
              </a:rPr>
              <a:t>forbidden </a:t>
            </a:r>
            <a:r>
              <a:rPr lang="en-US" spc="-10" dirty="0" smtClean="0">
                <a:latin typeface="Arial" panose="020B0604020202020204" pitchFamily="34" charset="0"/>
                <a:cs typeface="Arial" panose="020B0604020202020204" pitchFamily="34" charset="0"/>
              </a:rPr>
              <a:t>gap </a:t>
            </a:r>
            <a:r>
              <a:rPr lang="en-US" spc="-5" dirty="0" smtClean="0">
                <a:latin typeface="Arial" panose="020B0604020202020204" pitchFamily="34" charset="0"/>
                <a:cs typeface="Arial" panose="020B0604020202020204" pitchFamily="34" charset="0"/>
              </a:rPr>
              <a:t>region into states of </a:t>
            </a:r>
            <a:r>
              <a:rPr lang="en-US" spc="-10" dirty="0" smtClean="0">
                <a:latin typeface="Arial" panose="020B0604020202020204" pitchFamily="34" charset="0"/>
                <a:cs typeface="Arial" panose="020B0604020202020204" pitchFamily="34" charset="0"/>
              </a:rPr>
              <a:t>the </a:t>
            </a:r>
            <a:r>
              <a:rPr lang="en-US" spc="-5" dirty="0" smtClean="0">
                <a:latin typeface="Arial" panose="020B0604020202020204" pitchFamily="34" charset="0"/>
                <a:cs typeface="Arial" panose="020B0604020202020204" pitchFamily="34" charset="0"/>
              </a:rPr>
              <a:t>same</a:t>
            </a:r>
            <a:r>
              <a:rPr lang="en-US" spc="50"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energy.</a:t>
            </a:r>
          </a:p>
          <a:p>
            <a:pPr marL="307340" indent="-273050" algn="just">
              <a:lnSpc>
                <a:spcPct val="100000"/>
              </a:lnSpc>
              <a:spcBef>
                <a:spcPts val="600"/>
              </a:spcBef>
              <a:buClr>
                <a:srgbClr val="FD8537"/>
              </a:buClr>
              <a:buSzPct val="68181"/>
              <a:buFont typeface="Wingdings"/>
              <a:buChar char=""/>
              <a:tabLst>
                <a:tab pos="307975" algn="l"/>
              </a:tabLst>
            </a:pPr>
            <a:r>
              <a:rPr lang="en-US" spc="-5" dirty="0" smtClean="0">
                <a:latin typeface="Arial" panose="020B0604020202020204" pitchFamily="34" charset="0"/>
                <a:cs typeface="Arial" panose="020B0604020202020204" pitchFamily="34" charset="0"/>
              </a:rPr>
              <a:t>It is </a:t>
            </a:r>
            <a:r>
              <a:rPr lang="en-US" dirty="0" smtClean="0">
                <a:latin typeface="Arial" panose="020B0604020202020204" pitchFamily="34" charset="0"/>
                <a:cs typeface="Arial" panose="020B0604020202020204" pitchFamily="34" charset="0"/>
              </a:rPr>
              <a:t>only </a:t>
            </a:r>
            <a:r>
              <a:rPr lang="en-US" spc="-5" dirty="0" smtClean="0">
                <a:latin typeface="Arial" panose="020B0604020202020204" pitchFamily="34" charset="0"/>
                <a:cs typeface="Arial" panose="020B0604020202020204" pitchFamily="34" charset="0"/>
              </a:rPr>
              <a:t>able to do this if there is a considerable</a:t>
            </a:r>
            <a:r>
              <a:rPr lang="en-US" spc="-10"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electric field present, </a:t>
            </a:r>
            <a:r>
              <a:rPr lang="en-US" spc="-10" dirty="0" smtClean="0">
                <a:latin typeface="Arial" panose="020B0604020202020204" pitchFamily="34" charset="0"/>
                <a:cs typeface="Arial" panose="020B0604020202020204" pitchFamily="34" charset="0"/>
              </a:rPr>
              <a:t>thus </a:t>
            </a:r>
            <a:r>
              <a:rPr lang="en-US" spc="-5" dirty="0" smtClean="0">
                <a:latin typeface="Arial" panose="020B0604020202020204" pitchFamily="34" charset="0"/>
                <a:cs typeface="Arial" panose="020B0604020202020204" pitchFamily="34" charset="0"/>
              </a:rPr>
              <a:t>cause </a:t>
            </a:r>
            <a:r>
              <a:rPr lang="en-US" spc="-10" dirty="0" smtClean="0">
                <a:latin typeface="Arial" panose="020B0604020202020204" pitchFamily="34" charset="0"/>
                <a:cs typeface="Arial" panose="020B0604020202020204" pitchFamily="34" charset="0"/>
              </a:rPr>
              <a:t>the </a:t>
            </a:r>
            <a:r>
              <a:rPr lang="en-US" spc="-5" dirty="0" smtClean="0">
                <a:latin typeface="Arial" panose="020B0604020202020204" pitchFamily="34" charset="0"/>
                <a:cs typeface="Arial" panose="020B0604020202020204" pitchFamily="34" charset="0"/>
              </a:rPr>
              <a:t>energy bands to be</a:t>
            </a:r>
            <a:r>
              <a:rPr lang="en-US" spc="65" dirty="0" smtClean="0">
                <a:latin typeface="Arial" panose="020B0604020202020204" pitchFamily="34" charset="0"/>
                <a:cs typeface="Arial" panose="020B0604020202020204" pitchFamily="34" charset="0"/>
              </a:rPr>
              <a:t> </a:t>
            </a:r>
            <a:r>
              <a:rPr lang="en-US" spc="-10" dirty="0" smtClean="0">
                <a:latin typeface="Arial" panose="020B0604020202020204" pitchFamily="34" charset="0"/>
                <a:cs typeface="Arial" panose="020B0604020202020204" pitchFamily="34" charset="0"/>
              </a:rPr>
              <a:t>tilted.</a:t>
            </a:r>
          </a:p>
          <a:p>
            <a:pPr marL="307340" indent="-273050" algn="just">
              <a:lnSpc>
                <a:spcPct val="100000"/>
              </a:lnSpc>
              <a:spcBef>
                <a:spcPts val="600"/>
              </a:spcBef>
              <a:buClr>
                <a:srgbClr val="FD8537"/>
              </a:buClr>
              <a:buSzPct val="68181"/>
              <a:buFont typeface="Wingdings"/>
              <a:buChar char=""/>
              <a:tabLst>
                <a:tab pos="307975" algn="l"/>
              </a:tabLst>
            </a:pPr>
            <a:r>
              <a:rPr lang="en-US" spc="-5" dirty="0" smtClean="0">
                <a:latin typeface="Arial" panose="020B0604020202020204" pitchFamily="34" charset="0"/>
                <a:cs typeface="Arial" panose="020B0604020202020204" pitchFamily="34" charset="0"/>
              </a:rPr>
              <a:t>(B) </a:t>
            </a:r>
            <a:r>
              <a:rPr lang="en-US" spc="-10" dirty="0" smtClean="0">
                <a:latin typeface="Arial" panose="020B0604020202020204" pitchFamily="34" charset="0"/>
                <a:cs typeface="Arial" panose="020B0604020202020204" pitchFamily="34" charset="0"/>
              </a:rPr>
              <a:t>An </a:t>
            </a:r>
            <a:r>
              <a:rPr lang="en-US" spc="-5" dirty="0" smtClean="0">
                <a:latin typeface="Arial" panose="020B0604020202020204" pitchFamily="34" charset="0"/>
                <a:cs typeface="Arial" panose="020B0604020202020204" pitchFamily="34" charset="0"/>
              </a:rPr>
              <a:t>electron in </a:t>
            </a:r>
            <a:r>
              <a:rPr lang="en-US" spc="-10" dirty="0" smtClean="0">
                <a:latin typeface="Arial" panose="020B0604020202020204" pitchFamily="34" charset="0"/>
                <a:cs typeface="Arial" panose="020B0604020202020204" pitchFamily="34" charset="0"/>
              </a:rPr>
              <a:t>the </a:t>
            </a:r>
            <a:r>
              <a:rPr lang="en-US" spc="-5" dirty="0" smtClean="0">
                <a:latin typeface="Arial" panose="020B0604020202020204" pitchFamily="34" charset="0"/>
                <a:cs typeface="Arial" panose="020B0604020202020204" pitchFamily="34" charset="0"/>
              </a:rPr>
              <a:t>conduction band may now fall into</a:t>
            </a:r>
            <a:r>
              <a:rPr lang="en-US" spc="100" dirty="0" smtClean="0">
                <a:latin typeface="Arial" panose="020B0604020202020204" pitchFamily="34" charset="0"/>
                <a:cs typeface="Arial" panose="020B0604020202020204" pitchFamily="34" charset="0"/>
              </a:rPr>
              <a:t> </a:t>
            </a:r>
            <a:r>
              <a:rPr lang="en-US" spc="-10" dirty="0" smtClean="0">
                <a:latin typeface="Arial" panose="020B0604020202020204" pitchFamily="34" charset="0"/>
                <a:cs typeface="Arial" panose="020B0604020202020204" pitchFamily="34" charset="0"/>
              </a:rPr>
              <a:t>the vacated </a:t>
            </a:r>
            <a:r>
              <a:rPr lang="en-US" spc="-5" dirty="0" smtClean="0">
                <a:latin typeface="Arial" panose="020B0604020202020204" pitchFamily="34" charset="0"/>
                <a:cs typeface="Arial" panose="020B0604020202020204" pitchFamily="34" charset="0"/>
              </a:rPr>
              <a:t>level resulting in radiative</a:t>
            </a:r>
            <a:r>
              <a:rPr lang="en-US" spc="5"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emission.</a:t>
            </a:r>
            <a:endParaRPr lang="en-US" spc="-5" dirty="0">
              <a:latin typeface="Arial" panose="020B0604020202020204" pitchFamily="34" charset="0"/>
              <a:cs typeface="Arial" panose="020B0604020202020204" pitchFamily="34" charset="0"/>
            </a:endParaRPr>
          </a:p>
        </p:txBody>
      </p:sp>
      <p:sp>
        <p:nvSpPr>
          <p:cNvPr id="6" name="object 5"/>
          <p:cNvSpPr/>
          <p:nvPr/>
        </p:nvSpPr>
        <p:spPr>
          <a:xfrm>
            <a:off x="1939158" y="3367089"/>
            <a:ext cx="8229600" cy="3490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46036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a:spLocks noGrp="1"/>
          </p:cNvSpPr>
          <p:nvPr>
            <p:ph type="title"/>
          </p:nvPr>
        </p:nvSpPr>
        <p:spPr>
          <a:xfrm>
            <a:off x="1954727" y="-24755"/>
            <a:ext cx="6428105" cy="689932"/>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FF3399"/>
                </a:solidFill>
                <a:latin typeface="Arial" panose="020B0604020202020204" pitchFamily="34" charset="0"/>
                <a:cs typeface="Arial" panose="020B0604020202020204" pitchFamily="34" charset="0"/>
              </a:rPr>
              <a:t>E</a:t>
            </a:r>
            <a:r>
              <a:rPr sz="1900" b="1" spc="5" dirty="0">
                <a:solidFill>
                  <a:srgbClr val="FF3399"/>
                </a:solidFill>
                <a:latin typeface="Arial" panose="020B0604020202020204" pitchFamily="34" charset="0"/>
                <a:cs typeface="Arial" panose="020B0604020202020204" pitchFamily="34" charset="0"/>
              </a:rPr>
              <a:t>MISSION INVOLVING </a:t>
            </a:r>
            <a:r>
              <a:rPr sz="1900" b="1" spc="15" dirty="0">
                <a:solidFill>
                  <a:srgbClr val="FF3399"/>
                </a:solidFill>
                <a:latin typeface="Arial" panose="020B0604020202020204" pitchFamily="34" charset="0"/>
                <a:cs typeface="Arial" panose="020B0604020202020204" pitchFamily="34" charset="0"/>
              </a:rPr>
              <a:t>AN </a:t>
            </a:r>
            <a:r>
              <a:rPr b="1" spc="10" dirty="0">
                <a:solidFill>
                  <a:srgbClr val="FF3399"/>
                </a:solidFill>
                <a:latin typeface="Arial" panose="020B0604020202020204" pitchFamily="34" charset="0"/>
                <a:cs typeface="Arial" panose="020B0604020202020204" pitchFamily="34" charset="0"/>
              </a:rPr>
              <a:t>A</a:t>
            </a:r>
            <a:r>
              <a:rPr sz="1900" b="1" spc="10" dirty="0">
                <a:solidFill>
                  <a:srgbClr val="FF3399"/>
                </a:solidFill>
                <a:latin typeface="Arial" panose="020B0604020202020204" pitchFamily="34" charset="0"/>
                <a:cs typeface="Arial" panose="020B0604020202020204" pitchFamily="34" charset="0"/>
              </a:rPr>
              <a:t>VALANCHE</a:t>
            </a:r>
            <a:r>
              <a:rPr sz="1900" b="1" spc="535" dirty="0">
                <a:solidFill>
                  <a:srgbClr val="FF3399"/>
                </a:solidFill>
                <a:latin typeface="Arial" panose="020B0604020202020204" pitchFamily="34" charset="0"/>
                <a:cs typeface="Arial" panose="020B0604020202020204" pitchFamily="34" charset="0"/>
              </a:rPr>
              <a:t> </a:t>
            </a:r>
            <a:r>
              <a:rPr sz="1900" b="1" spc="10" dirty="0">
                <a:solidFill>
                  <a:srgbClr val="FF3399"/>
                </a:solidFill>
                <a:latin typeface="Arial" panose="020B0604020202020204" pitchFamily="34" charset="0"/>
                <a:cs typeface="Arial" panose="020B0604020202020204" pitchFamily="34" charset="0"/>
              </a:rPr>
              <a:t>PROCESS</a:t>
            </a:r>
            <a:endParaRPr sz="1900" b="1" dirty="0">
              <a:latin typeface="Arial" panose="020B0604020202020204" pitchFamily="34" charset="0"/>
              <a:cs typeface="Arial" panose="020B0604020202020204" pitchFamily="34" charset="0"/>
            </a:endParaRPr>
          </a:p>
        </p:txBody>
      </p:sp>
      <p:sp>
        <p:nvSpPr>
          <p:cNvPr id="5" name="object 2"/>
          <p:cNvSpPr txBox="1"/>
          <p:nvPr/>
        </p:nvSpPr>
        <p:spPr>
          <a:xfrm>
            <a:off x="220716" y="661950"/>
            <a:ext cx="11845159" cy="2197396"/>
          </a:xfrm>
          <a:prstGeom prst="rect">
            <a:avLst/>
          </a:prstGeom>
        </p:spPr>
        <p:txBody>
          <a:bodyPr vert="horz" wrap="square" lIns="0" tIns="12065" rIns="0" bIns="0" rtlCol="0">
            <a:spAutoFit/>
          </a:bodyPr>
          <a:lstStyle/>
          <a:p>
            <a:pPr marL="285115" marR="5080" indent="-273050" algn="just">
              <a:lnSpc>
                <a:spcPct val="100000"/>
              </a:lnSpc>
              <a:spcBef>
                <a:spcPts val="95"/>
              </a:spcBef>
              <a:buClr>
                <a:srgbClr val="FD8537"/>
              </a:buClr>
              <a:buSzPct val="68181"/>
              <a:buFont typeface="Wingdings"/>
              <a:buChar char=""/>
              <a:tabLst>
                <a:tab pos="285750" algn="l"/>
              </a:tabLst>
            </a:pPr>
            <a:r>
              <a:rPr sz="2200" spc="-5" dirty="0">
                <a:latin typeface="Schoolbook Uralic"/>
                <a:cs typeface="Schoolbook Uralic"/>
              </a:rPr>
              <a:t>(A) </a:t>
            </a:r>
            <a:r>
              <a:rPr sz="2200" spc="-10" dirty="0">
                <a:latin typeface="Schoolbook Uralic"/>
                <a:cs typeface="Schoolbook Uralic"/>
              </a:rPr>
              <a:t>An </a:t>
            </a:r>
            <a:r>
              <a:rPr sz="2200" spc="-5" dirty="0">
                <a:latin typeface="Schoolbook Uralic"/>
                <a:cs typeface="Schoolbook Uralic"/>
              </a:rPr>
              <a:t>electron moving in </a:t>
            </a:r>
            <a:r>
              <a:rPr sz="2200" spc="-10" dirty="0">
                <a:latin typeface="Schoolbook Uralic"/>
                <a:cs typeface="Schoolbook Uralic"/>
              </a:rPr>
              <a:t>the </a:t>
            </a:r>
            <a:r>
              <a:rPr sz="2200" spc="-5" dirty="0">
                <a:latin typeface="Schoolbook Uralic"/>
                <a:cs typeface="Schoolbook Uralic"/>
              </a:rPr>
              <a:t>high electric fields present  may acquire sufficient energy to excite an electron from </a:t>
            </a:r>
            <a:r>
              <a:rPr sz="2200" spc="-10" dirty="0">
                <a:latin typeface="Schoolbook Uralic"/>
                <a:cs typeface="Schoolbook Uralic"/>
              </a:rPr>
              <a:t>the  valence </a:t>
            </a:r>
            <a:r>
              <a:rPr sz="2200" spc="-5" dirty="0">
                <a:latin typeface="Schoolbook Uralic"/>
                <a:cs typeface="Schoolbook Uralic"/>
              </a:rPr>
              <a:t>band into the conduction</a:t>
            </a:r>
            <a:r>
              <a:rPr sz="2200" spc="30" dirty="0">
                <a:latin typeface="Schoolbook Uralic"/>
                <a:cs typeface="Schoolbook Uralic"/>
              </a:rPr>
              <a:t> </a:t>
            </a:r>
            <a:r>
              <a:rPr sz="2200" spc="-5" dirty="0">
                <a:latin typeface="Schoolbook Uralic"/>
                <a:cs typeface="Schoolbook Uralic"/>
              </a:rPr>
              <a:t>band.</a:t>
            </a:r>
            <a:endParaRPr sz="2200" dirty="0">
              <a:latin typeface="Schoolbook Uralic"/>
              <a:cs typeface="Schoolbook Uralic"/>
            </a:endParaRPr>
          </a:p>
          <a:p>
            <a:pPr marL="285115" marR="271145" indent="-273050" algn="just">
              <a:lnSpc>
                <a:spcPct val="100000"/>
              </a:lnSpc>
              <a:spcBef>
                <a:spcPts val="605"/>
              </a:spcBef>
              <a:buClr>
                <a:srgbClr val="FD8537"/>
              </a:buClr>
              <a:buSzPct val="68181"/>
              <a:buFont typeface="Wingdings"/>
              <a:buChar char=""/>
              <a:tabLst>
                <a:tab pos="285750" algn="l"/>
              </a:tabLst>
            </a:pPr>
            <a:r>
              <a:rPr lang="en-US" sz="2200" spc="-5" dirty="0" smtClean="0">
                <a:latin typeface="Schoolbook Uralic"/>
                <a:cs typeface="Schoolbook Uralic"/>
              </a:rPr>
              <a:t>(B) </a:t>
            </a:r>
            <a:r>
              <a:rPr sz="2200" spc="-5" dirty="0" smtClean="0">
                <a:latin typeface="Schoolbook Uralic"/>
                <a:cs typeface="Schoolbook Uralic"/>
              </a:rPr>
              <a:t>The </a:t>
            </a:r>
            <a:r>
              <a:rPr sz="2200" spc="-5" dirty="0">
                <a:latin typeface="Schoolbook Uralic"/>
                <a:cs typeface="Schoolbook Uralic"/>
              </a:rPr>
              <a:t>hole left behind then moves up into </a:t>
            </a:r>
            <a:r>
              <a:rPr sz="2200" dirty="0">
                <a:latin typeface="Schoolbook Uralic"/>
                <a:cs typeface="Schoolbook Uralic"/>
              </a:rPr>
              <a:t>an </a:t>
            </a:r>
            <a:r>
              <a:rPr sz="2200" spc="-5" dirty="0">
                <a:latin typeface="Schoolbook Uralic"/>
                <a:cs typeface="Schoolbook Uralic"/>
              </a:rPr>
              <a:t>acceptor state  effectively emptying it of an</a:t>
            </a:r>
            <a:r>
              <a:rPr sz="2200" spc="20" dirty="0">
                <a:latin typeface="Schoolbook Uralic"/>
                <a:cs typeface="Schoolbook Uralic"/>
              </a:rPr>
              <a:t> </a:t>
            </a:r>
            <a:r>
              <a:rPr sz="2200" spc="-5" dirty="0">
                <a:latin typeface="Schoolbook Uralic"/>
                <a:cs typeface="Schoolbook Uralic"/>
              </a:rPr>
              <a:t>electron.</a:t>
            </a:r>
            <a:endParaRPr sz="2200" dirty="0">
              <a:latin typeface="Schoolbook Uralic"/>
              <a:cs typeface="Schoolbook Uralic"/>
            </a:endParaRPr>
          </a:p>
          <a:p>
            <a:pPr marL="285115" marR="377825" indent="-273050" algn="just">
              <a:lnSpc>
                <a:spcPct val="100000"/>
              </a:lnSpc>
              <a:spcBef>
                <a:spcPts val="600"/>
              </a:spcBef>
              <a:buClr>
                <a:srgbClr val="FD8537"/>
              </a:buClr>
              <a:buSzPct val="68181"/>
              <a:buFont typeface="Wingdings"/>
              <a:buChar char=""/>
              <a:tabLst>
                <a:tab pos="285750" algn="l"/>
              </a:tabLst>
            </a:pPr>
            <a:r>
              <a:rPr sz="2200" spc="-5" smtClean="0">
                <a:latin typeface="Schoolbook Uralic"/>
                <a:cs typeface="Schoolbook Uralic"/>
              </a:rPr>
              <a:t>(</a:t>
            </a:r>
            <a:r>
              <a:rPr lang="en-US" sz="2200" spc="-5" smtClean="0">
                <a:latin typeface="Schoolbook Uralic"/>
                <a:cs typeface="Schoolbook Uralic"/>
              </a:rPr>
              <a:t>C</a:t>
            </a:r>
            <a:r>
              <a:rPr sz="2200" spc="-5" smtClean="0">
                <a:latin typeface="Schoolbook Uralic"/>
                <a:cs typeface="Schoolbook Uralic"/>
              </a:rPr>
              <a:t>) </a:t>
            </a:r>
            <a:r>
              <a:rPr sz="2200" spc="-10" dirty="0">
                <a:latin typeface="Schoolbook Uralic"/>
                <a:cs typeface="Schoolbook Uralic"/>
              </a:rPr>
              <a:t>An </a:t>
            </a:r>
            <a:r>
              <a:rPr sz="2200" spc="-5" dirty="0">
                <a:latin typeface="Schoolbook Uralic"/>
                <a:cs typeface="Schoolbook Uralic"/>
              </a:rPr>
              <a:t>electron in </a:t>
            </a:r>
            <a:r>
              <a:rPr sz="2200" spc="-10" dirty="0">
                <a:latin typeface="Schoolbook Uralic"/>
                <a:cs typeface="Schoolbook Uralic"/>
              </a:rPr>
              <a:t>the </a:t>
            </a:r>
            <a:r>
              <a:rPr sz="2200" spc="-5" dirty="0">
                <a:latin typeface="Schoolbook Uralic"/>
                <a:cs typeface="Schoolbook Uralic"/>
              </a:rPr>
              <a:t>conduction band may </a:t>
            </a:r>
            <a:r>
              <a:rPr sz="2200" spc="-10" dirty="0">
                <a:latin typeface="Schoolbook Uralic"/>
                <a:cs typeface="Schoolbook Uralic"/>
              </a:rPr>
              <a:t>then </a:t>
            </a:r>
            <a:r>
              <a:rPr sz="2200" spc="-5" dirty="0">
                <a:latin typeface="Schoolbook Uralic"/>
                <a:cs typeface="Schoolbook Uralic"/>
              </a:rPr>
              <a:t>make a  radiative transfer into </a:t>
            </a:r>
            <a:r>
              <a:rPr sz="2200" spc="-10" dirty="0">
                <a:latin typeface="Schoolbook Uralic"/>
                <a:cs typeface="Schoolbook Uralic"/>
              </a:rPr>
              <a:t>the </a:t>
            </a:r>
            <a:r>
              <a:rPr sz="2200" spc="-5" dirty="0">
                <a:latin typeface="Schoolbook Uralic"/>
                <a:cs typeface="Schoolbook Uralic"/>
              </a:rPr>
              <a:t>empty </a:t>
            </a:r>
            <a:r>
              <a:rPr sz="2200" spc="-10" dirty="0">
                <a:latin typeface="Schoolbook Uralic"/>
                <a:cs typeface="Schoolbook Uralic"/>
              </a:rPr>
              <a:t>acceptor</a:t>
            </a:r>
            <a:r>
              <a:rPr sz="2200" spc="5" dirty="0">
                <a:latin typeface="Schoolbook Uralic"/>
                <a:cs typeface="Schoolbook Uralic"/>
              </a:rPr>
              <a:t> </a:t>
            </a:r>
            <a:r>
              <a:rPr sz="2200" dirty="0">
                <a:latin typeface="Schoolbook Uralic"/>
                <a:cs typeface="Schoolbook Uralic"/>
              </a:rPr>
              <a:t>level.</a:t>
            </a:r>
          </a:p>
        </p:txBody>
      </p:sp>
      <p:sp>
        <p:nvSpPr>
          <p:cNvPr id="6" name="object 4"/>
          <p:cNvSpPr/>
          <p:nvPr/>
        </p:nvSpPr>
        <p:spPr>
          <a:xfrm>
            <a:off x="1365347" y="3285015"/>
            <a:ext cx="9197549" cy="357298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2919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238616" y="120463"/>
            <a:ext cx="8692143" cy="44307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C00000"/>
                </a:solidFill>
                <a:latin typeface="Arial" panose="020B0604020202020204" pitchFamily="34" charset="0"/>
                <a:cs typeface="Arial" panose="020B0604020202020204" pitchFamily="34" charset="0"/>
              </a:rPr>
              <a:t>T</a:t>
            </a:r>
            <a:r>
              <a:rPr sz="2000" b="1" dirty="0">
                <a:solidFill>
                  <a:srgbClr val="C00000"/>
                </a:solidFill>
                <a:latin typeface="Arial" panose="020B0604020202020204" pitchFamily="34" charset="0"/>
                <a:cs typeface="Arial" panose="020B0604020202020204" pitchFamily="34" charset="0"/>
              </a:rPr>
              <a:t>YPICAL </a:t>
            </a:r>
            <a:r>
              <a:rPr sz="2000" b="1" spc="5" dirty="0">
                <a:solidFill>
                  <a:srgbClr val="C00000"/>
                </a:solidFill>
                <a:latin typeface="Arial" panose="020B0604020202020204" pitchFamily="34" charset="0"/>
                <a:cs typeface="Arial" panose="020B0604020202020204" pitchFamily="34" charset="0"/>
              </a:rPr>
              <a:t>LUMINANCES FOR </a:t>
            </a:r>
            <a:r>
              <a:rPr sz="2800" b="1" spc="-5" dirty="0">
                <a:solidFill>
                  <a:srgbClr val="C00000"/>
                </a:solidFill>
                <a:latin typeface="Arial" panose="020B0604020202020204" pitchFamily="34" charset="0"/>
                <a:cs typeface="Arial" panose="020B0604020202020204" pitchFamily="34" charset="0"/>
              </a:rPr>
              <a:t>AC &amp; DC EL </a:t>
            </a:r>
            <a:r>
              <a:rPr sz="2000" b="1" spc="10" dirty="0">
                <a:solidFill>
                  <a:srgbClr val="C00000"/>
                </a:solidFill>
                <a:latin typeface="Arial" panose="020B0604020202020204" pitchFamily="34" charset="0"/>
                <a:cs typeface="Arial" panose="020B0604020202020204" pitchFamily="34" charset="0"/>
              </a:rPr>
              <a:t>POWER</a:t>
            </a:r>
            <a:r>
              <a:rPr sz="2000" b="1" spc="40" dirty="0">
                <a:solidFill>
                  <a:srgbClr val="C00000"/>
                </a:solidFill>
                <a:latin typeface="Arial" panose="020B0604020202020204" pitchFamily="34" charset="0"/>
                <a:cs typeface="Arial" panose="020B0604020202020204" pitchFamily="34" charset="0"/>
              </a:rPr>
              <a:t> </a:t>
            </a:r>
            <a:r>
              <a:rPr sz="2000" b="1" spc="5" dirty="0">
                <a:solidFill>
                  <a:srgbClr val="C00000"/>
                </a:solidFill>
                <a:latin typeface="Arial" panose="020B0604020202020204" pitchFamily="34" charset="0"/>
                <a:cs typeface="Arial" panose="020B0604020202020204" pitchFamily="34" charset="0"/>
              </a:rPr>
              <a:t>DEVICES</a:t>
            </a:r>
            <a:endParaRPr sz="2000" b="1" dirty="0">
              <a:solidFill>
                <a:srgbClr val="C00000"/>
              </a:solidFill>
              <a:latin typeface="Arial" panose="020B0604020202020204" pitchFamily="34" charset="0"/>
              <a:cs typeface="Arial" panose="020B0604020202020204" pitchFamily="34" charset="0"/>
            </a:endParaRPr>
          </a:p>
        </p:txBody>
      </p:sp>
      <p:sp>
        <p:nvSpPr>
          <p:cNvPr id="5" name="object 4"/>
          <p:cNvSpPr/>
          <p:nvPr/>
        </p:nvSpPr>
        <p:spPr>
          <a:xfrm>
            <a:off x="2417292" y="1270825"/>
            <a:ext cx="8061522" cy="51194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6621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a:spLocks noGrp="1"/>
          </p:cNvSpPr>
          <p:nvPr>
            <p:ph type="title"/>
          </p:nvPr>
        </p:nvSpPr>
        <p:spPr>
          <a:xfrm>
            <a:off x="496240" y="920372"/>
            <a:ext cx="11411979" cy="1139413"/>
          </a:xfrm>
          <a:prstGeom prst="rect">
            <a:avLst/>
          </a:prstGeom>
        </p:spPr>
        <p:txBody>
          <a:bodyPr vert="horz" wrap="square" lIns="0" tIns="45719" rIns="0" bIns="0" rtlCol="0">
            <a:spAutoFit/>
          </a:bodyPr>
          <a:lstStyle/>
          <a:p>
            <a:pPr marL="12700" marR="5080" algn="ctr">
              <a:lnSpc>
                <a:spcPct val="110700"/>
              </a:lnSpc>
              <a:spcBef>
                <a:spcPts val="359"/>
              </a:spcBef>
            </a:pPr>
            <a:r>
              <a:rPr sz="3200" b="1" spc="5" dirty="0" smtClean="0">
                <a:latin typeface="Arial" panose="020B0604020202020204" pitchFamily="34" charset="0"/>
                <a:cs typeface="Arial" panose="020B0604020202020204" pitchFamily="34" charset="0"/>
              </a:rPr>
              <a:t>I</a:t>
            </a:r>
            <a:r>
              <a:rPr sz="2400" b="1" spc="5" dirty="0" smtClean="0">
                <a:latin typeface="Arial" panose="020B0604020202020204" pitchFamily="34" charset="0"/>
                <a:cs typeface="Arial" panose="020B0604020202020204" pitchFamily="34" charset="0"/>
              </a:rPr>
              <a:t>NJECTION OF MINORITY </a:t>
            </a:r>
            <a:r>
              <a:rPr sz="2400" b="1" spc="10" dirty="0" smtClean="0">
                <a:latin typeface="Arial" panose="020B0604020202020204" pitchFamily="34" charset="0"/>
                <a:cs typeface="Arial" panose="020B0604020202020204" pitchFamily="34" charset="0"/>
              </a:rPr>
              <a:t>CARRIERS AND </a:t>
            </a:r>
            <a:r>
              <a:rPr sz="2400" b="1" spc="5" dirty="0" smtClean="0">
                <a:latin typeface="Arial" panose="020B0604020202020204" pitchFamily="34" charset="0"/>
                <a:cs typeface="Arial" panose="020B0604020202020204" pitchFamily="34" charset="0"/>
              </a:rPr>
              <a:t>SUBSEQUENT  RADIATIVE RECOMBINATION WITH THE MAJORITY  </a:t>
            </a:r>
            <a:r>
              <a:rPr sz="2400" b="1" spc="10" dirty="0" smtClean="0">
                <a:latin typeface="Arial" panose="020B0604020202020204" pitchFamily="34" charset="0"/>
                <a:cs typeface="Arial" panose="020B0604020202020204" pitchFamily="34" charset="0"/>
              </a:rPr>
              <a:t>CARRIERS </a:t>
            </a:r>
            <a:r>
              <a:rPr sz="2400" b="1" spc="5" dirty="0" smtClean="0">
                <a:latin typeface="Arial" panose="020B0604020202020204" pitchFamily="34" charset="0"/>
                <a:cs typeface="Arial" panose="020B0604020202020204" pitchFamily="34" charset="0"/>
              </a:rPr>
              <a:t>IN </a:t>
            </a:r>
            <a:r>
              <a:rPr sz="2400" b="1" spc="10" dirty="0" smtClean="0">
                <a:latin typeface="Arial" panose="020B0604020202020204" pitchFamily="34" charset="0"/>
                <a:cs typeface="Arial" panose="020B0604020202020204" pitchFamily="34" charset="0"/>
              </a:rPr>
              <a:t>A </a:t>
            </a:r>
            <a:r>
              <a:rPr sz="3200" b="1" spc="-10" dirty="0" smtClean="0">
                <a:latin typeface="Arial" panose="020B0604020202020204" pitchFamily="34" charset="0"/>
                <a:cs typeface="Arial" panose="020B0604020202020204" pitchFamily="34" charset="0"/>
              </a:rPr>
              <a:t>FB </a:t>
            </a:r>
            <a:r>
              <a:rPr sz="2400" b="1" spc="5" dirty="0" smtClean="0">
                <a:latin typeface="Arial" panose="020B0604020202020204" pitchFamily="34" charset="0"/>
                <a:cs typeface="Arial" panose="020B0604020202020204" pitchFamily="34" charset="0"/>
              </a:rPr>
              <a:t>P</a:t>
            </a:r>
            <a:r>
              <a:rPr sz="3200" b="1" spc="5" dirty="0" smtClean="0">
                <a:latin typeface="Arial" panose="020B0604020202020204" pitchFamily="34" charset="0"/>
                <a:cs typeface="Arial" panose="020B0604020202020204" pitchFamily="34" charset="0"/>
              </a:rPr>
              <a:t>-</a:t>
            </a:r>
            <a:r>
              <a:rPr sz="2400" b="1" spc="5" dirty="0" smtClean="0">
                <a:latin typeface="Arial" panose="020B0604020202020204" pitchFamily="34" charset="0"/>
                <a:cs typeface="Arial" panose="020B0604020202020204" pitchFamily="34" charset="0"/>
              </a:rPr>
              <a:t>N</a:t>
            </a:r>
            <a:r>
              <a:rPr sz="2400" b="1" spc="475" dirty="0" smtClean="0">
                <a:latin typeface="Arial" panose="020B0604020202020204" pitchFamily="34" charset="0"/>
                <a:cs typeface="Arial" panose="020B0604020202020204" pitchFamily="34" charset="0"/>
              </a:rPr>
              <a:t> </a:t>
            </a:r>
            <a:r>
              <a:rPr sz="2400" b="1" spc="5" dirty="0" smtClean="0">
                <a:latin typeface="Arial" panose="020B0604020202020204" pitchFamily="34" charset="0"/>
                <a:cs typeface="Arial" panose="020B0604020202020204" pitchFamily="34" charset="0"/>
              </a:rPr>
              <a:t>JUNCTION</a:t>
            </a:r>
            <a:endParaRPr sz="2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91440" y="2395203"/>
            <a:ext cx="11570887" cy="4152742"/>
          </a:xfrm>
          <a:prstGeom prst="rect">
            <a:avLst/>
          </a:prstGeom>
        </p:spPr>
      </p:pic>
      <p:sp>
        <p:nvSpPr>
          <p:cNvPr id="2" name="Rectangle 1"/>
          <p:cNvSpPr/>
          <p:nvPr/>
        </p:nvSpPr>
        <p:spPr>
          <a:xfrm>
            <a:off x="3463669" y="130841"/>
            <a:ext cx="5763437" cy="584775"/>
          </a:xfrm>
          <a:prstGeom prst="rect">
            <a:avLst/>
          </a:prstGeom>
        </p:spPr>
        <p:txBody>
          <a:bodyPr wrap="none">
            <a:spAutoFit/>
          </a:bodyPr>
          <a:lstStyle/>
          <a:p>
            <a:r>
              <a:rPr lang="en-US" sz="3200" b="1" dirty="0" smtClean="0">
                <a:solidFill>
                  <a:srgbClr val="C00000"/>
                </a:solidFill>
                <a:latin typeface="Arial" panose="020B0604020202020204" pitchFamily="34" charset="0"/>
                <a:cs typeface="Arial" panose="020B0604020202020204" pitchFamily="34" charset="0"/>
              </a:rPr>
              <a:t>INJECTION </a:t>
            </a:r>
            <a:r>
              <a:rPr lang="en-US" sz="3200" b="1" spc="-5" dirty="0" smtClean="0">
                <a:solidFill>
                  <a:srgbClr val="C00000"/>
                </a:solidFill>
                <a:latin typeface="Arial" panose="020B0604020202020204" pitchFamily="34" charset="0"/>
                <a:cs typeface="Arial" panose="020B0604020202020204" pitchFamily="34" charset="0"/>
              </a:rPr>
              <a:t>LUMINESCENCE</a:t>
            </a:r>
            <a:endParaRPr lang="en-US" sz="3200" dirty="0"/>
          </a:p>
        </p:txBody>
      </p:sp>
    </p:spTree>
    <p:extLst>
      <p:ext uri="{BB962C8B-B14F-4D97-AF65-F5344CB8AC3E}">
        <p14:creationId xmlns:p14="http://schemas.microsoft.com/office/powerpoint/2010/main" val="2184348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62975" y="797929"/>
            <a:ext cx="11771370" cy="5147563"/>
          </a:xfrm>
          <a:prstGeom prst="rect">
            <a:avLst/>
          </a:prstGeom>
        </p:spPr>
        <p:txBody>
          <a:bodyPr vert="horz" wrap="square" lIns="0" tIns="12700" rIns="0" bIns="0" rtlCol="0">
            <a:spAutoFit/>
          </a:bodyPr>
          <a:lstStyle/>
          <a:p>
            <a:pPr marL="354965" marR="5080" indent="-342900" algn="just">
              <a:lnSpc>
                <a:spcPct val="100000"/>
              </a:lnSpc>
              <a:spcBef>
                <a:spcPts val="100"/>
              </a:spcBef>
              <a:buClr>
                <a:srgbClr val="FD8537"/>
              </a:buClr>
              <a:buSzPct val="68750"/>
              <a:buFont typeface="Wingdings" panose="05000000000000000000" pitchFamily="2" charset="2"/>
              <a:buChar char="Ø"/>
              <a:tabLst>
                <a:tab pos="285750" algn="l"/>
              </a:tabLst>
            </a:pPr>
            <a:r>
              <a:rPr sz="3600" dirty="0">
                <a:latin typeface="Arial" panose="020B0604020202020204" pitchFamily="34" charset="0"/>
                <a:cs typeface="Arial" panose="020B0604020202020204" pitchFamily="34" charset="0"/>
              </a:rPr>
              <a:t>Under </a:t>
            </a:r>
            <a:r>
              <a:rPr sz="3600" spc="-5" dirty="0">
                <a:latin typeface="Arial" panose="020B0604020202020204" pitchFamily="34" charset="0"/>
                <a:cs typeface="Arial" panose="020B0604020202020204" pitchFamily="34" charset="0"/>
              </a:rPr>
              <a:t>FB, majority </a:t>
            </a:r>
            <a:r>
              <a:rPr sz="3600" dirty="0">
                <a:latin typeface="Arial" panose="020B0604020202020204" pitchFamily="34" charset="0"/>
                <a:cs typeface="Arial" panose="020B0604020202020204" pitchFamily="34" charset="0"/>
              </a:rPr>
              <a:t>carriers from </a:t>
            </a:r>
            <a:r>
              <a:rPr sz="3600" spc="-5" dirty="0">
                <a:latin typeface="Arial" panose="020B0604020202020204" pitchFamily="34" charset="0"/>
                <a:cs typeface="Arial" panose="020B0604020202020204" pitchFamily="34" charset="0"/>
              </a:rPr>
              <a:t>both </a:t>
            </a:r>
            <a:r>
              <a:rPr sz="3600" dirty="0">
                <a:latin typeface="Arial" panose="020B0604020202020204" pitchFamily="34" charset="0"/>
                <a:cs typeface="Arial" panose="020B0604020202020204" pitchFamily="34" charset="0"/>
              </a:rPr>
              <a:t>sides of  </a:t>
            </a:r>
            <a:r>
              <a:rPr sz="3600" spc="-5" dirty="0">
                <a:latin typeface="Arial" panose="020B0604020202020204" pitchFamily="34" charset="0"/>
                <a:cs typeface="Arial" panose="020B0604020202020204" pitchFamily="34" charset="0"/>
              </a:rPr>
              <a:t>the junction cross the </a:t>
            </a:r>
            <a:r>
              <a:rPr sz="3600" dirty="0">
                <a:latin typeface="Arial" panose="020B0604020202020204" pitchFamily="34" charset="0"/>
                <a:cs typeface="Arial" panose="020B0604020202020204" pitchFamily="34" charset="0"/>
              </a:rPr>
              <a:t>internal </a:t>
            </a:r>
            <a:r>
              <a:rPr sz="3600" spc="-5" dirty="0">
                <a:latin typeface="Arial" panose="020B0604020202020204" pitchFamily="34" charset="0"/>
                <a:cs typeface="Arial" panose="020B0604020202020204" pitchFamily="34" charset="0"/>
              </a:rPr>
              <a:t>potential barrier  and </a:t>
            </a:r>
            <a:r>
              <a:rPr sz="3600" dirty="0">
                <a:latin typeface="Arial" panose="020B0604020202020204" pitchFamily="34" charset="0"/>
                <a:cs typeface="Arial" panose="020B0604020202020204" pitchFamily="34" charset="0"/>
              </a:rPr>
              <a:t>enter </a:t>
            </a:r>
            <a:r>
              <a:rPr sz="3600" spc="-5" dirty="0">
                <a:latin typeface="Arial" panose="020B0604020202020204" pitchFamily="34" charset="0"/>
                <a:cs typeface="Arial" panose="020B0604020202020204" pitchFamily="34" charset="0"/>
              </a:rPr>
              <a:t>the material at </a:t>
            </a:r>
            <a:r>
              <a:rPr sz="3600" dirty="0">
                <a:latin typeface="Arial" panose="020B0604020202020204" pitchFamily="34" charset="0"/>
                <a:cs typeface="Arial" panose="020B0604020202020204" pitchFamily="34" charset="0"/>
              </a:rPr>
              <a:t>the other</a:t>
            </a:r>
            <a:r>
              <a:rPr sz="3600" spc="-60" dirty="0">
                <a:latin typeface="Arial" panose="020B0604020202020204" pitchFamily="34" charset="0"/>
                <a:cs typeface="Arial" panose="020B0604020202020204" pitchFamily="34" charset="0"/>
              </a:rPr>
              <a:t> </a:t>
            </a:r>
            <a:r>
              <a:rPr sz="3600" dirty="0">
                <a:latin typeface="Arial" panose="020B0604020202020204" pitchFamily="34" charset="0"/>
                <a:cs typeface="Arial" panose="020B0604020202020204" pitchFamily="34" charset="0"/>
              </a:rPr>
              <a:t>side</a:t>
            </a:r>
            <a:r>
              <a:rPr sz="3600" dirty="0" smtClean="0">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a:p>
            <a:pPr marL="354965" marR="5080" indent="-342900" algn="just">
              <a:lnSpc>
                <a:spcPct val="100000"/>
              </a:lnSpc>
              <a:spcBef>
                <a:spcPts val="100"/>
              </a:spcBef>
              <a:buClr>
                <a:srgbClr val="FD8537"/>
              </a:buClr>
              <a:buSzPct val="68750"/>
              <a:buFont typeface="Wingdings" panose="05000000000000000000" pitchFamily="2" charset="2"/>
              <a:buChar char="Ø"/>
              <a:tabLst>
                <a:tab pos="285750" algn="l"/>
              </a:tabLst>
            </a:pPr>
            <a:endParaRPr lang="en-US" sz="3600" dirty="0" smtClean="0">
              <a:latin typeface="Arial" panose="020B0604020202020204" pitchFamily="34" charset="0"/>
              <a:cs typeface="Arial" panose="020B0604020202020204" pitchFamily="34" charset="0"/>
            </a:endParaRPr>
          </a:p>
          <a:p>
            <a:pPr marL="354965" marR="5080" indent="-342900" algn="just">
              <a:lnSpc>
                <a:spcPct val="100000"/>
              </a:lnSpc>
              <a:spcBef>
                <a:spcPts val="100"/>
              </a:spcBef>
              <a:buClr>
                <a:srgbClr val="FD8537"/>
              </a:buClr>
              <a:buSzPct val="68750"/>
              <a:buFont typeface="Wingdings" panose="05000000000000000000" pitchFamily="2" charset="2"/>
              <a:buChar char="Ø"/>
              <a:tabLst>
                <a:tab pos="285750" algn="l"/>
              </a:tabLst>
            </a:pPr>
            <a:r>
              <a:rPr lang="en-US" sz="3600" spc="-5" dirty="0">
                <a:latin typeface="Arial" panose="020B0604020202020204" pitchFamily="34" charset="0"/>
                <a:cs typeface="Arial" panose="020B0604020202020204" pitchFamily="34" charset="0"/>
              </a:rPr>
              <a:t>Now they causes the </a:t>
            </a:r>
            <a:r>
              <a:rPr lang="en-US" sz="3600" dirty="0">
                <a:latin typeface="Arial" panose="020B0604020202020204" pitchFamily="34" charset="0"/>
                <a:cs typeface="Arial" panose="020B0604020202020204" pitchFamily="34" charset="0"/>
              </a:rPr>
              <a:t>local </a:t>
            </a:r>
            <a:r>
              <a:rPr lang="en-US" sz="3600" spc="-5" dirty="0">
                <a:latin typeface="Arial" panose="020B0604020202020204" pitchFamily="34" charset="0"/>
                <a:cs typeface="Arial" panose="020B0604020202020204" pitchFamily="34" charset="0"/>
              </a:rPr>
              <a:t>minority carrier  population to be </a:t>
            </a:r>
            <a:r>
              <a:rPr lang="en-US" sz="3600" dirty="0">
                <a:latin typeface="Arial" panose="020B0604020202020204" pitchFamily="34" charset="0"/>
                <a:cs typeface="Arial" panose="020B0604020202020204" pitchFamily="34" charset="0"/>
              </a:rPr>
              <a:t>larger </a:t>
            </a:r>
            <a:r>
              <a:rPr lang="en-US" sz="3600" spc="-5" dirty="0">
                <a:latin typeface="Arial" panose="020B0604020202020204" pitchFamily="34" charset="0"/>
                <a:cs typeface="Arial" panose="020B0604020202020204" pitchFamily="34" charset="0"/>
              </a:rPr>
              <a:t>than</a:t>
            </a:r>
            <a:r>
              <a:rPr lang="en-US" sz="3600" spc="-11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normal - Minority  </a:t>
            </a:r>
            <a:r>
              <a:rPr lang="en-US" sz="3600" spc="-5" dirty="0">
                <a:latin typeface="Arial" panose="020B0604020202020204" pitchFamily="34" charset="0"/>
                <a:cs typeface="Arial" panose="020B0604020202020204" pitchFamily="34" charset="0"/>
              </a:rPr>
              <a:t>Carrier</a:t>
            </a:r>
            <a:r>
              <a:rPr lang="en-US" sz="3600" dirty="0">
                <a:latin typeface="Arial" panose="020B0604020202020204" pitchFamily="34" charset="0"/>
                <a:cs typeface="Arial" panose="020B0604020202020204" pitchFamily="34" charset="0"/>
              </a:rPr>
              <a:t> </a:t>
            </a:r>
            <a:r>
              <a:rPr lang="en-US" sz="3600" spc="-5" dirty="0">
                <a:latin typeface="Arial" panose="020B0604020202020204" pitchFamily="34" charset="0"/>
                <a:cs typeface="Arial" panose="020B0604020202020204" pitchFamily="34" charset="0"/>
              </a:rPr>
              <a:t>Injection.</a:t>
            </a:r>
            <a:endParaRPr lang="en-US" sz="3600" dirty="0">
              <a:latin typeface="Arial" panose="020B0604020202020204" pitchFamily="34" charset="0"/>
              <a:cs typeface="Arial" panose="020B0604020202020204" pitchFamily="34" charset="0"/>
            </a:endParaRPr>
          </a:p>
          <a:p>
            <a:pPr marL="583565" indent="-571500" algn="just">
              <a:lnSpc>
                <a:spcPct val="100000"/>
              </a:lnSpc>
              <a:buClr>
                <a:srgbClr val="FD8537"/>
              </a:buClr>
              <a:buSzPct val="68750"/>
              <a:buFont typeface="Wingdings" panose="05000000000000000000" pitchFamily="2" charset="2"/>
              <a:buChar char="Ø"/>
              <a:tabLst>
                <a:tab pos="285750" algn="l"/>
              </a:tabLst>
            </a:pPr>
            <a:endParaRPr lang="en-US" sz="4400" dirty="0">
              <a:latin typeface="Arial" panose="020B0604020202020204" pitchFamily="34" charset="0"/>
              <a:cs typeface="Arial" panose="020B0604020202020204" pitchFamily="34" charset="0"/>
            </a:endParaRPr>
          </a:p>
          <a:p>
            <a:pPr marL="354965" indent="-342900" algn="just">
              <a:lnSpc>
                <a:spcPct val="100000"/>
              </a:lnSpc>
              <a:buClr>
                <a:srgbClr val="FD8537"/>
              </a:buClr>
              <a:buSzPct val="68750"/>
              <a:buFont typeface="Wingdings" panose="05000000000000000000" pitchFamily="2" charset="2"/>
              <a:buChar char="Ø"/>
              <a:tabLst>
                <a:tab pos="285750" algn="l"/>
              </a:tabLst>
            </a:pPr>
            <a:r>
              <a:rPr lang="en-US" sz="3600" spc="-5" dirty="0">
                <a:latin typeface="Arial" panose="020B0604020202020204" pitchFamily="34" charset="0"/>
                <a:cs typeface="Arial" panose="020B0604020202020204" pitchFamily="34" charset="0"/>
              </a:rPr>
              <a:t>Recombines </a:t>
            </a:r>
            <a:r>
              <a:rPr lang="en-US" sz="3600" dirty="0">
                <a:latin typeface="Arial" panose="020B0604020202020204" pitchFamily="34" charset="0"/>
                <a:cs typeface="Arial" panose="020B0604020202020204" pitchFamily="34" charset="0"/>
              </a:rPr>
              <a:t>with </a:t>
            </a:r>
            <a:r>
              <a:rPr lang="en-US" sz="3600" spc="-5" dirty="0">
                <a:latin typeface="Arial" panose="020B0604020202020204" pitchFamily="34" charset="0"/>
                <a:cs typeface="Arial" panose="020B0604020202020204" pitchFamily="34" charset="0"/>
              </a:rPr>
              <a:t>majority </a:t>
            </a:r>
            <a:r>
              <a:rPr lang="en-US" sz="3600" dirty="0">
                <a:latin typeface="Arial" panose="020B0604020202020204" pitchFamily="34" charset="0"/>
                <a:cs typeface="Arial" panose="020B0604020202020204" pitchFamily="34" charset="0"/>
              </a:rPr>
              <a:t>carriers-</a:t>
            </a:r>
            <a:r>
              <a:rPr lang="en-US" sz="3600" spc="-70" dirty="0">
                <a:latin typeface="Arial" panose="020B0604020202020204" pitchFamily="34" charset="0"/>
                <a:cs typeface="Arial" panose="020B0604020202020204" pitchFamily="34" charset="0"/>
              </a:rPr>
              <a:t> </a:t>
            </a:r>
            <a:r>
              <a:rPr lang="en-US" sz="3600" spc="-5" dirty="0" smtClean="0">
                <a:latin typeface="Arial" panose="020B0604020202020204" pitchFamily="34" charset="0"/>
                <a:cs typeface="Arial" panose="020B0604020202020204" pitchFamily="34" charset="0"/>
              </a:rPr>
              <a:t>Radiative recombination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242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634" y="118858"/>
            <a:ext cx="11981793" cy="6555641"/>
          </a:xfrm>
          <a:prstGeom prst="rect">
            <a:avLst/>
          </a:prstGeom>
        </p:spPr>
        <p:txBody>
          <a:bodyPr wrap="square">
            <a:spAutoFit/>
          </a:bodyPr>
          <a:lstStyle/>
          <a:p>
            <a:pPr algn="just"/>
            <a:r>
              <a:rPr lang="en-IN" sz="2800" dirty="0" smtClean="0">
                <a:latin typeface="Arial" panose="020B0604020202020204" pitchFamily="34" charset="0"/>
                <a:cs typeface="Arial" panose="020B0604020202020204" pitchFamily="34" charset="0"/>
              </a:rPr>
              <a:t>The </a:t>
            </a:r>
            <a:r>
              <a:rPr lang="en-IN" sz="2800" dirty="0">
                <a:latin typeface="Arial" panose="020B0604020202020204" pitchFamily="34" charset="0"/>
                <a:cs typeface="Arial" panose="020B0604020202020204" pitchFamily="34" charset="0"/>
              </a:rPr>
              <a:t>current (I) and voltage (V) relationship for a diode can be written as </a:t>
            </a:r>
          </a:p>
          <a:p>
            <a:pPr algn="just"/>
            <a:endParaRPr lang="en-IN" sz="2800" dirty="0">
              <a:latin typeface="Arial" panose="020B0604020202020204" pitchFamily="34" charset="0"/>
              <a:cs typeface="Arial" panose="020B0604020202020204" pitchFamily="34" charset="0"/>
            </a:endParaRPr>
          </a:p>
          <a:p>
            <a:pPr algn="ctr"/>
            <a:r>
              <a:rPr lang="en-IN" sz="2800" b="1" dirty="0" smtClean="0">
                <a:latin typeface="Arial" panose="020B0604020202020204" pitchFamily="34" charset="0"/>
                <a:cs typeface="Arial" panose="020B0604020202020204" pitchFamily="34" charset="0"/>
              </a:rPr>
              <a:t>I=I</a:t>
            </a:r>
            <a:r>
              <a:rPr lang="en-IN" sz="2800" b="1" baseline="-25000" dirty="0" smtClean="0">
                <a:latin typeface="Arial" panose="020B0604020202020204" pitchFamily="34" charset="0"/>
                <a:cs typeface="Arial" panose="020B0604020202020204" pitchFamily="34" charset="0"/>
              </a:rPr>
              <a:t>0</a:t>
            </a:r>
            <a:r>
              <a:rPr lang="en-IN" sz="2800" b="1" dirty="0" smtClean="0">
                <a:latin typeface="Arial" panose="020B0604020202020204" pitchFamily="34" charset="0"/>
                <a:cs typeface="Arial" panose="020B0604020202020204" pitchFamily="34" charset="0"/>
              </a:rPr>
              <a:t>[exp(eV/</a:t>
            </a:r>
            <a:r>
              <a:rPr lang="en-IN" sz="2800" b="1" dirty="0">
                <a:latin typeface="Arial" panose="020B0604020202020204" pitchFamily="34" charset="0"/>
                <a:cs typeface="Arial" panose="020B0604020202020204" pitchFamily="34" charset="0"/>
              </a:rPr>
              <a:t>β</a:t>
            </a:r>
            <a:r>
              <a:rPr lang="en-IN" sz="2800" b="1" dirty="0" err="1" smtClean="0">
                <a:latin typeface="Arial" panose="020B0604020202020204" pitchFamily="34" charset="0"/>
                <a:cs typeface="Arial" panose="020B0604020202020204" pitchFamily="34" charset="0"/>
              </a:rPr>
              <a:t>kt</a:t>
            </a:r>
            <a:r>
              <a:rPr lang="en-IN" sz="2800" b="1" dirty="0">
                <a:latin typeface="Arial" panose="020B0604020202020204" pitchFamily="34" charset="0"/>
                <a:cs typeface="Arial" panose="020B0604020202020204" pitchFamily="34" charset="0"/>
              </a:rPr>
              <a:t>)-1</a:t>
            </a:r>
            <a:r>
              <a:rPr lang="en-IN" sz="2800" b="1" dirty="0" smtClean="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where, I0 is the saturation current and </a:t>
            </a:r>
            <a:r>
              <a:rPr lang="el-GR" sz="2800" dirty="0" smtClean="0">
                <a:latin typeface="Calibri" panose="020F0502020204030204" pitchFamily="34" charset="0"/>
                <a:cs typeface="Calibri" panose="020F0502020204030204" pitchFamily="34" charset="0"/>
              </a:rPr>
              <a:t>β</a:t>
            </a:r>
            <a:r>
              <a:rPr lang="en-IN" sz="2800" dirty="0" smtClean="0">
                <a:latin typeface="Arial" panose="020B0604020202020204" pitchFamily="34" charset="0"/>
                <a:cs typeface="Arial" panose="020B0604020202020204" pitchFamily="34" charset="0"/>
              </a:rPr>
              <a:t>varies </a:t>
            </a:r>
            <a:r>
              <a:rPr lang="en-IN" sz="2800" dirty="0">
                <a:latin typeface="Arial" panose="020B0604020202020204" pitchFamily="34" charset="0"/>
                <a:cs typeface="Arial" panose="020B0604020202020204" pitchFamily="34" charset="0"/>
              </a:rPr>
              <a:t>between 1 and 2, depending on the semiconductor and temperature. </a:t>
            </a:r>
          </a:p>
          <a:p>
            <a:pPr algn="just"/>
            <a:r>
              <a:rPr lang="en-IN" sz="2800" dirty="0">
                <a:latin typeface="Arial" panose="020B0604020202020204" pitchFamily="34" charset="0"/>
                <a:cs typeface="Arial" panose="020B0604020202020204" pitchFamily="34" charset="0"/>
              </a:rPr>
              <a:t> </a:t>
            </a:r>
          </a:p>
          <a:p>
            <a:pPr algn="just"/>
            <a:r>
              <a:rPr lang="en-IN" sz="2800" dirty="0">
                <a:latin typeface="Arial" panose="020B0604020202020204" pitchFamily="34" charset="0"/>
                <a:cs typeface="Arial" panose="020B0604020202020204" pitchFamily="34" charset="0"/>
              </a:rPr>
              <a:t>This type of recombination in semiconductors occur in three different ways namely, internal transition, recombination via. impurity </a:t>
            </a:r>
            <a:r>
              <a:rPr lang="en-IN" sz="2800" dirty="0" smtClean="0">
                <a:latin typeface="Arial" panose="020B0604020202020204" pitchFamily="34" charset="0"/>
                <a:cs typeface="Arial" panose="020B0604020202020204" pitchFamily="34" charset="0"/>
              </a:rPr>
              <a:t>centres </a:t>
            </a:r>
            <a:r>
              <a:rPr lang="en-IN" sz="2800" dirty="0">
                <a:latin typeface="Arial" panose="020B0604020202020204" pitchFamily="34" charset="0"/>
                <a:cs typeface="Arial" panose="020B0604020202020204" pitchFamily="34" charset="0"/>
              </a:rPr>
              <a:t>and exciton recombination.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The injection electroluminescence has been observed in a number of semiconductors such as silicon (Si), germanium (Ge), cadmium sulphide (</a:t>
            </a:r>
            <a:r>
              <a:rPr lang="en-IN" sz="2800" dirty="0" err="1">
                <a:latin typeface="Arial" panose="020B0604020202020204" pitchFamily="34" charset="0"/>
                <a:cs typeface="Arial" panose="020B0604020202020204" pitchFamily="34" charset="0"/>
              </a:rPr>
              <a:t>CdS</a:t>
            </a:r>
            <a:r>
              <a:rPr lang="en-IN" sz="2800" dirty="0">
                <a:latin typeface="Arial" panose="020B0604020202020204" pitchFamily="34" charset="0"/>
                <a:cs typeface="Arial" panose="020B0604020202020204" pitchFamily="34" charset="0"/>
              </a:rPr>
              <a:t>), zinc sulphide (</a:t>
            </a:r>
            <a:r>
              <a:rPr lang="en-IN" sz="2800" dirty="0" err="1">
                <a:latin typeface="Arial" panose="020B0604020202020204" pitchFamily="34" charset="0"/>
                <a:cs typeface="Arial" panose="020B0604020202020204" pitchFamily="34" charset="0"/>
              </a:rPr>
              <a:t>ZnS</a:t>
            </a:r>
            <a:r>
              <a:rPr lang="en-IN" sz="2800" dirty="0">
                <a:latin typeface="Arial" panose="020B0604020202020204" pitchFamily="34" charset="0"/>
                <a:cs typeface="Arial" panose="020B0604020202020204" pitchFamily="34" charset="0"/>
              </a:rPr>
              <a:t>), zinc selenide (ZnSe), zinc telluride (</a:t>
            </a:r>
            <a:r>
              <a:rPr lang="en-IN" sz="2800" dirty="0" err="1">
                <a:latin typeface="Arial" panose="020B0604020202020204" pitchFamily="34" charset="0"/>
                <a:cs typeface="Arial" panose="020B0604020202020204" pitchFamily="34" charset="0"/>
              </a:rPr>
              <a:t>ZnTe</a:t>
            </a:r>
            <a:r>
              <a:rPr lang="en-IN" sz="2800" dirty="0">
                <a:latin typeface="Arial" panose="020B0604020202020204" pitchFamily="34" charset="0"/>
                <a:cs typeface="Arial" panose="020B0604020202020204" pitchFamily="34" charset="0"/>
              </a:rPr>
              <a:t>), zinc oxide (</a:t>
            </a:r>
            <a:r>
              <a:rPr lang="en-IN" sz="2800" dirty="0" err="1">
                <a:latin typeface="Arial" panose="020B0604020202020204" pitchFamily="34" charset="0"/>
                <a:cs typeface="Arial" panose="020B0604020202020204" pitchFamily="34" charset="0"/>
              </a:rPr>
              <a:t>ZnO</a:t>
            </a:r>
            <a:r>
              <a:rPr lang="en-IN" sz="2800" dirty="0">
                <a:latin typeface="Arial" panose="020B0604020202020204" pitchFamily="34" charset="0"/>
                <a:cs typeface="Arial" panose="020B0604020202020204" pitchFamily="34" charset="0"/>
              </a:rPr>
              <a:t>), gallium phosphide (</a:t>
            </a:r>
            <a:r>
              <a:rPr lang="en-IN" sz="2800" dirty="0" err="1">
                <a:latin typeface="Arial" panose="020B0604020202020204" pitchFamily="34" charset="0"/>
                <a:cs typeface="Arial" panose="020B0604020202020204" pitchFamily="34" charset="0"/>
              </a:rPr>
              <a:t>GaP</a:t>
            </a:r>
            <a:r>
              <a:rPr lang="en-IN" sz="2800" dirty="0">
                <a:latin typeface="Arial" panose="020B0604020202020204" pitchFamily="34" charset="0"/>
                <a:cs typeface="Arial" panose="020B0604020202020204" pitchFamily="34" charset="0"/>
              </a:rPr>
              <a:t>), gallium arsenide (GaAs), boron nitride (BN), etc. </a:t>
            </a:r>
          </a:p>
        </p:txBody>
      </p:sp>
    </p:spTree>
    <p:extLst>
      <p:ext uri="{BB962C8B-B14F-4D97-AF65-F5344CB8AC3E}">
        <p14:creationId xmlns:p14="http://schemas.microsoft.com/office/powerpoint/2010/main" val="4102825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228" y="703578"/>
            <a:ext cx="11845637" cy="5940088"/>
          </a:xfrm>
          <a:prstGeom prst="rect">
            <a:avLst/>
          </a:prstGeom>
        </p:spPr>
        <p:txBody>
          <a:bodyPr wrap="square">
            <a:spAutoFit/>
          </a:bodyPr>
          <a:lstStyle/>
          <a:p>
            <a:pPr algn="just"/>
            <a:r>
              <a:rPr lang="en-IN" sz="2000" dirty="0" smtClean="0">
                <a:latin typeface="Arial" panose="020B0604020202020204" pitchFamily="34" charset="0"/>
                <a:cs typeface="Arial" panose="020B0604020202020204" pitchFamily="34" charset="0"/>
              </a:rPr>
              <a:t>Following </a:t>
            </a:r>
            <a:r>
              <a:rPr lang="en-IN" sz="2000" dirty="0">
                <a:latin typeface="Arial" panose="020B0604020202020204" pitchFamily="34" charset="0"/>
                <a:cs typeface="Arial" panose="020B0604020202020204" pitchFamily="34" charset="0"/>
              </a:rPr>
              <a:t>are some of the applications of fluorescent materials: </a:t>
            </a:r>
            <a:endParaRPr lang="en-IN"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marL="342900" indent="-342900" algn="just">
              <a:buAutoNum type="alphaLcPeriod"/>
            </a:pPr>
            <a:r>
              <a:rPr lang="en-IN" sz="2000" dirty="0" smtClean="0">
                <a:latin typeface="Arial" panose="020B0604020202020204" pitchFamily="34" charset="0"/>
                <a:cs typeface="Arial" panose="020B0604020202020204" pitchFamily="34" charset="0"/>
              </a:rPr>
              <a:t>Fluorescent </a:t>
            </a:r>
            <a:r>
              <a:rPr lang="en-IN" sz="2000" dirty="0">
                <a:latin typeface="Arial" panose="020B0604020202020204" pitchFamily="34" charset="0"/>
                <a:cs typeface="Arial" panose="020B0604020202020204" pitchFamily="34" charset="0"/>
              </a:rPr>
              <a:t>materials are used in </a:t>
            </a:r>
            <a:r>
              <a:rPr lang="en-IN" sz="2000" b="1" dirty="0">
                <a:latin typeface="Arial" panose="020B0604020202020204" pitchFamily="34" charset="0"/>
                <a:cs typeface="Arial" panose="020B0604020202020204" pitchFamily="34" charset="0"/>
              </a:rPr>
              <a:t>display devices </a:t>
            </a:r>
            <a:r>
              <a:rPr lang="en-IN" sz="2000" dirty="0">
                <a:latin typeface="Arial" panose="020B0604020202020204" pitchFamily="34" charset="0"/>
                <a:cs typeface="Arial" panose="020B0604020202020204" pitchFamily="34" charset="0"/>
              </a:rPr>
              <a:t>such as CRT, LED, LCD, etc. </a:t>
            </a:r>
            <a:endParaRPr lang="en-IN" sz="2000" dirty="0" smtClean="0">
              <a:latin typeface="Arial" panose="020B0604020202020204" pitchFamily="34" charset="0"/>
              <a:cs typeface="Arial" panose="020B0604020202020204" pitchFamily="34" charset="0"/>
            </a:endParaRPr>
          </a:p>
          <a:p>
            <a:pPr marL="342900" indent="-342900" algn="just">
              <a:buAutoNum type="alphaLcPeriod"/>
            </a:pPr>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b. A fluorescent lamp consists of a thin coating of a material like magnesium tungstate, </a:t>
            </a:r>
            <a:r>
              <a:rPr lang="en-IN" sz="2000" dirty="0" smtClean="0">
                <a:latin typeface="Arial" panose="020B0604020202020204" pitchFamily="34" charset="0"/>
                <a:cs typeface="Arial" panose="020B0604020202020204" pitchFamily="34" charset="0"/>
              </a:rPr>
              <a:t>zinc </a:t>
            </a:r>
            <a:r>
              <a:rPr lang="en-IN" sz="2000" dirty="0">
                <a:latin typeface="Arial" panose="020B0604020202020204" pitchFamily="34" charset="0"/>
                <a:cs typeface="Arial" panose="020B0604020202020204" pitchFamily="34" charset="0"/>
              </a:rPr>
              <a:t>silicate, cadmium borate or zinc beryllium silicate. When ultraviolet radiations are made to </a:t>
            </a:r>
            <a:r>
              <a:rPr lang="en-IN" sz="2000" dirty="0" smtClean="0">
                <a:latin typeface="Arial" panose="020B0604020202020204" pitchFamily="34" charset="0"/>
                <a:cs typeface="Arial" panose="020B0604020202020204" pitchFamily="34" charset="0"/>
              </a:rPr>
              <a:t>fall </a:t>
            </a:r>
            <a:r>
              <a:rPr lang="en-IN" sz="2000" dirty="0">
                <a:latin typeface="Arial" panose="020B0604020202020204" pitchFamily="34" charset="0"/>
                <a:cs typeface="Arial" panose="020B0604020202020204" pitchFamily="34" charset="0"/>
              </a:rPr>
              <a:t>on such type of materials, they absorb the incident radiation and re-emit the light having the </a:t>
            </a:r>
            <a:r>
              <a:rPr lang="en-IN" sz="2000" dirty="0" smtClean="0">
                <a:latin typeface="Arial" panose="020B0604020202020204" pitchFamily="34" charset="0"/>
                <a:cs typeface="Arial" panose="020B0604020202020204" pitchFamily="34" charset="0"/>
              </a:rPr>
              <a:t>wavelength </a:t>
            </a:r>
            <a:r>
              <a:rPr lang="en-IN" sz="2000" dirty="0">
                <a:latin typeface="Arial" panose="020B0604020202020204" pitchFamily="34" charset="0"/>
                <a:cs typeface="Arial" panose="020B0604020202020204" pitchFamily="34" charset="0"/>
              </a:rPr>
              <a:t>in the visible region, and hence, increases the </a:t>
            </a:r>
            <a:r>
              <a:rPr lang="en-IN" sz="2000" b="1" dirty="0">
                <a:latin typeface="Arial" panose="020B0604020202020204" pitchFamily="34" charset="0"/>
                <a:cs typeface="Arial" panose="020B0604020202020204" pitchFamily="34" charset="0"/>
              </a:rPr>
              <a:t>luminous flux</a:t>
            </a:r>
            <a:r>
              <a:rPr lang="en-IN" sz="2000" dirty="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c. When X-rays are made to fall on a glass coated with barium platinocyanide, it produces a </a:t>
            </a:r>
            <a:r>
              <a:rPr lang="en-IN" sz="2000" dirty="0" smtClean="0">
                <a:latin typeface="Arial" panose="020B0604020202020204" pitchFamily="34" charset="0"/>
                <a:cs typeface="Arial" panose="020B0604020202020204" pitchFamily="34" charset="0"/>
              </a:rPr>
              <a:t> fluorescent </a:t>
            </a:r>
            <a:r>
              <a:rPr lang="en-IN" sz="2000" dirty="0">
                <a:latin typeface="Arial" panose="020B0604020202020204" pitchFamily="34" charset="0"/>
                <a:cs typeface="Arial" panose="020B0604020202020204" pitchFamily="34" charset="0"/>
              </a:rPr>
              <a:t>light Therefore, it is used as a </a:t>
            </a:r>
            <a:r>
              <a:rPr lang="en-IN" sz="2000" b="1" dirty="0">
                <a:latin typeface="Arial" panose="020B0604020202020204" pitchFamily="34" charset="0"/>
                <a:cs typeface="Arial" panose="020B0604020202020204" pitchFamily="34" charset="0"/>
              </a:rPr>
              <a:t>detector for X-rays</a:t>
            </a:r>
            <a:r>
              <a:rPr lang="en-IN" sz="2000" dirty="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d, The yellow-brown tint of a washed fabric is removed by adding certain fluorescent chemicals </a:t>
            </a:r>
            <a:r>
              <a:rPr lang="en-IN" sz="2000" dirty="0" smtClean="0">
                <a:latin typeface="Arial" panose="020B0604020202020204" pitchFamily="34" charset="0"/>
                <a:cs typeface="Arial" panose="020B0604020202020204" pitchFamily="34" charset="0"/>
              </a:rPr>
              <a:t>with </a:t>
            </a:r>
            <a:r>
              <a:rPr lang="en-IN" sz="2000" dirty="0">
                <a:latin typeface="Arial" panose="020B0604020202020204" pitchFamily="34" charset="0"/>
                <a:cs typeface="Arial" panose="020B0604020202020204" pitchFamily="34" charset="0"/>
              </a:rPr>
              <a:t>the washing powder. These </a:t>
            </a:r>
            <a:r>
              <a:rPr lang="en-IN" sz="2000" b="1" dirty="0">
                <a:latin typeface="Arial" panose="020B0604020202020204" pitchFamily="34" charset="0"/>
                <a:cs typeface="Arial" panose="020B0604020202020204" pitchFamily="34" charset="0"/>
              </a:rPr>
              <a:t>fluorescent chemicals arc used to increase the whiteness of the </a:t>
            </a:r>
            <a:r>
              <a:rPr lang="en-IN" sz="2000" b="1" dirty="0" smtClean="0">
                <a:latin typeface="Arial" panose="020B0604020202020204" pitchFamily="34" charset="0"/>
                <a:cs typeface="Arial" panose="020B0604020202020204" pitchFamily="34" charset="0"/>
              </a:rPr>
              <a:t>fabric</a:t>
            </a:r>
            <a:r>
              <a:rPr lang="en-IN" sz="2000" dirty="0">
                <a:latin typeface="Arial" panose="020B0604020202020204" pitchFamily="34" charset="0"/>
                <a:cs typeface="Arial" panose="020B0604020202020204" pitchFamily="34" charset="0"/>
              </a:rPr>
              <a:t>.</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e. </a:t>
            </a:r>
            <a:r>
              <a:rPr lang="en-IN" sz="2000" b="1" dirty="0">
                <a:latin typeface="Arial" panose="020B0604020202020204" pitchFamily="34" charset="0"/>
                <a:cs typeface="Arial" panose="020B0604020202020204" pitchFamily="34" charset="0"/>
              </a:rPr>
              <a:t>Fluorescent paints </a:t>
            </a:r>
            <a:r>
              <a:rPr lang="en-IN" sz="2000" dirty="0">
                <a:latin typeface="Arial" panose="020B0604020202020204" pitchFamily="34" charset="0"/>
                <a:cs typeface="Arial" panose="020B0604020202020204" pitchFamily="34" charset="0"/>
              </a:rPr>
              <a:t>are prepared by adding some </a:t>
            </a:r>
            <a:r>
              <a:rPr lang="en-IN" sz="2000" b="1" dirty="0">
                <a:latin typeface="Arial" panose="020B0604020202020204" pitchFamily="34" charset="0"/>
                <a:cs typeface="Arial" panose="020B0604020202020204" pitchFamily="34" charset="0"/>
              </a:rPr>
              <a:t>fluorescent chemicals to the paints</a:t>
            </a:r>
            <a:r>
              <a:rPr lang="en-IN" sz="2000" dirty="0">
                <a:latin typeface="Arial" panose="020B0604020202020204" pitchFamily="34" charset="0"/>
                <a:cs typeface="Arial" panose="020B0604020202020204" pitchFamily="34" charset="0"/>
              </a:rPr>
              <a:t>. When they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illuminated by light during the night time, they become visible. </a:t>
            </a:r>
            <a:endParaRPr lang="en-IN" sz="2000" dirty="0" smtClean="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f. </a:t>
            </a:r>
            <a:r>
              <a:rPr lang="en-IN" sz="2000" b="1" dirty="0">
                <a:latin typeface="Arial" panose="020B0604020202020204" pitchFamily="34" charset="0"/>
                <a:cs typeface="Arial" panose="020B0604020202020204" pitchFamily="34" charset="0"/>
              </a:rPr>
              <a:t>Watch dials </a:t>
            </a:r>
            <a:r>
              <a:rPr lang="en-IN" sz="2000" dirty="0">
                <a:latin typeface="Arial" panose="020B0604020202020204" pitchFamily="34" charset="0"/>
                <a:cs typeface="Arial" panose="020B0604020202020204" pitchFamily="34" charset="0"/>
              </a:rPr>
              <a:t>and </a:t>
            </a:r>
            <a:r>
              <a:rPr lang="en-IN" sz="2000" b="1" dirty="0">
                <a:latin typeface="Arial" panose="020B0604020202020204" pitchFamily="34" charset="0"/>
                <a:cs typeface="Arial" panose="020B0604020202020204" pitchFamily="34" charset="0"/>
              </a:rPr>
              <a:t>clocks</a:t>
            </a:r>
            <a:r>
              <a:rPr lang="en-IN" sz="2000" dirty="0">
                <a:latin typeface="Arial" panose="020B0604020202020204" pitchFamily="34" charset="0"/>
                <a:cs typeface="Arial" panose="020B0604020202020204" pitchFamily="34" charset="0"/>
              </a:rPr>
              <a:t> are coated with certain fluorescent chemicals like radium compounds. </a:t>
            </a:r>
          </a:p>
        </p:txBody>
      </p:sp>
      <p:sp>
        <p:nvSpPr>
          <p:cNvPr id="2" name="Rectangle 1"/>
          <p:cNvSpPr/>
          <p:nvPr/>
        </p:nvSpPr>
        <p:spPr>
          <a:xfrm>
            <a:off x="4242326" y="0"/>
            <a:ext cx="2929585" cy="523220"/>
          </a:xfrm>
          <a:prstGeom prst="rect">
            <a:avLst/>
          </a:prstGeom>
        </p:spPr>
        <p:txBody>
          <a:bodyPr wrap="none">
            <a:spAutoFit/>
          </a:bodyPr>
          <a:lstStyle/>
          <a:p>
            <a:pPr algn="just"/>
            <a:r>
              <a:rPr lang="en-IN" sz="2800" b="1" dirty="0">
                <a:solidFill>
                  <a:srgbClr val="C00000"/>
                </a:solidFill>
                <a:latin typeface="Arial" panose="020B0604020202020204" pitchFamily="34" charset="0"/>
                <a:cs typeface="Arial" panose="020B0604020202020204" pitchFamily="34" charset="0"/>
              </a:rPr>
              <a:t>APPLICATIONS </a:t>
            </a:r>
          </a:p>
        </p:txBody>
      </p:sp>
    </p:spTree>
    <p:extLst>
      <p:ext uri="{BB962C8B-B14F-4D97-AF65-F5344CB8AC3E}">
        <p14:creationId xmlns:p14="http://schemas.microsoft.com/office/powerpoint/2010/main" val="2580300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55" y="453109"/>
            <a:ext cx="11946632" cy="5693866"/>
          </a:xfrm>
          <a:prstGeom prst="rect">
            <a:avLst/>
          </a:prstGeom>
        </p:spPr>
        <p:txBody>
          <a:bodyPr wrap="square">
            <a:spAutoFit/>
          </a:bodyPr>
          <a:lstStyle/>
          <a:p>
            <a:pPr algn="just"/>
            <a:r>
              <a:rPr lang="en-IN" sz="2800" dirty="0">
                <a:latin typeface="Arial" panose="020B0604020202020204" pitchFamily="34" charset="0"/>
                <a:cs typeface="Arial" panose="020B0604020202020204" pitchFamily="34" charset="0"/>
              </a:rPr>
              <a:t>• Luminescence is the process of emission of light by a material after absorbing energy other </a:t>
            </a:r>
            <a:r>
              <a:rPr lang="en-IN" sz="2800" dirty="0" smtClean="0">
                <a:latin typeface="Arial" panose="020B0604020202020204" pitchFamily="34" charset="0"/>
                <a:cs typeface="Arial" panose="020B0604020202020204" pitchFamily="34" charset="0"/>
              </a:rPr>
              <a:t>than heat </a:t>
            </a:r>
            <a:r>
              <a:rPr lang="en-IN" sz="2800" dirty="0">
                <a:latin typeface="Arial" panose="020B0604020202020204" pitchFamily="34" charset="0"/>
                <a:cs typeface="Arial" panose="020B0604020202020204" pitchFamily="34" charset="0"/>
              </a:rPr>
              <a:t>energy, either in the form of light or electric field or high energy electrons,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 The energy of emitted radiation is equal to E= </a:t>
            </a:r>
            <a:r>
              <a:rPr lang="en-IN" sz="2800" dirty="0" smtClean="0">
                <a:latin typeface="Arial" panose="020B0604020202020204" pitchFamily="34" charset="0"/>
                <a:cs typeface="Arial" panose="020B0604020202020204" pitchFamily="34" charset="0"/>
              </a:rPr>
              <a:t>hc/</a:t>
            </a:r>
            <a:r>
              <a:rPr lang="el-GR" sz="2800" dirty="0" smtClean="0">
                <a:latin typeface="Arial" panose="020B0604020202020204" pitchFamily="34" charset="0"/>
                <a:cs typeface="Arial" panose="020B0604020202020204" pitchFamily="34" charset="0"/>
              </a:rPr>
              <a:t>λ</a:t>
            </a:r>
            <a:r>
              <a:rPr lang="en-IN" sz="2800" dirty="0" smtClean="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where, h is the Planck's constant, c the </a:t>
            </a:r>
            <a:r>
              <a:rPr lang="en-IN" sz="2800" dirty="0" smtClean="0">
                <a:latin typeface="Arial" panose="020B0604020202020204" pitchFamily="34" charset="0"/>
                <a:cs typeface="Arial" panose="020B0604020202020204" pitchFamily="34" charset="0"/>
              </a:rPr>
              <a:t>velocity </a:t>
            </a:r>
            <a:r>
              <a:rPr lang="en-IN" sz="2800" dirty="0">
                <a:latin typeface="Arial" panose="020B0604020202020204" pitchFamily="34" charset="0"/>
                <a:cs typeface="Arial" panose="020B0604020202020204" pitchFamily="34" charset="0"/>
              </a:rPr>
              <a:t>of light and k the wavelength of light.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 In photoluminescence, the excitation arises due to the absorption of photons from the source </a:t>
            </a:r>
            <a:r>
              <a:rPr lang="en-IN" sz="2800" dirty="0" smtClean="0">
                <a:latin typeface="Arial" panose="020B0604020202020204" pitchFamily="34" charset="0"/>
                <a:cs typeface="Arial" panose="020B0604020202020204" pitchFamily="34" charset="0"/>
              </a:rPr>
              <a:t>such </a:t>
            </a:r>
            <a:r>
              <a:rPr lang="en-IN" sz="2800" dirty="0">
                <a:latin typeface="Arial" panose="020B0604020202020204" pitchFamily="34" charset="0"/>
                <a:cs typeface="Arial" panose="020B0604020202020204" pitchFamily="34" charset="0"/>
              </a:rPr>
              <a:t>as infrared, visible or X-rays.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 In </a:t>
            </a:r>
            <a:r>
              <a:rPr lang="en-IN" sz="2800" dirty="0" smtClean="0">
                <a:latin typeface="Arial" panose="020B0604020202020204" pitchFamily="34" charset="0"/>
                <a:cs typeface="Arial" panose="020B0604020202020204" pitchFamily="34" charset="0"/>
              </a:rPr>
              <a:t>Cathodoluminescence, </a:t>
            </a:r>
            <a:r>
              <a:rPr lang="en-IN" sz="2800" dirty="0">
                <a:latin typeface="Arial" panose="020B0604020202020204" pitchFamily="34" charset="0"/>
                <a:cs typeface="Arial" panose="020B0604020202020204" pitchFamily="34" charset="0"/>
              </a:rPr>
              <a:t>the excitation is due to the bombardment of high energy electron field.</a:t>
            </a:r>
          </a:p>
          <a:p>
            <a:pPr algn="just"/>
            <a:r>
              <a:rPr lang="en-I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90554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6280" y="0"/>
            <a:ext cx="1915909" cy="584775"/>
          </a:xfrm>
          <a:prstGeom prst="rect">
            <a:avLst/>
          </a:prstGeom>
          <a:noFill/>
        </p:spPr>
        <p:txBody>
          <a:bodyPr wrap="none" rtlCol="0">
            <a:spAutoFit/>
          </a:bodyPr>
          <a:lstStyle/>
          <a:p>
            <a:r>
              <a:rPr lang="en-IN" sz="3200" b="1" dirty="0" smtClean="0">
                <a:solidFill>
                  <a:srgbClr val="C00000"/>
                </a:solidFill>
                <a:latin typeface="Arial" panose="020B0604020202020204" pitchFamily="34" charset="0"/>
                <a:cs typeface="Arial" panose="020B0604020202020204" pitchFamily="34" charset="0"/>
              </a:rPr>
              <a:t>Principle</a:t>
            </a:r>
            <a:endParaRPr lang="en-IN" sz="3200" b="1"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115614" y="542298"/>
            <a:ext cx="11971283" cy="567847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200" dirty="0" smtClean="0">
                <a:latin typeface="Arial" panose="020B0604020202020204" pitchFamily="34" charset="0"/>
                <a:cs typeface="Arial" panose="020B0604020202020204" pitchFamily="34" charset="0"/>
              </a:rPr>
              <a:t>Let E</a:t>
            </a:r>
            <a:r>
              <a:rPr lang="en-IN" sz="2200" baseline="-25000" dirty="0" smtClean="0">
                <a:latin typeface="Arial" panose="020B0604020202020204" pitchFamily="34" charset="0"/>
                <a:cs typeface="Arial" panose="020B0604020202020204" pitchFamily="34" charset="0"/>
              </a:rPr>
              <a:t>1</a:t>
            </a:r>
            <a:r>
              <a:rPr lang="en-IN" sz="2200" dirty="0" smtClean="0">
                <a:latin typeface="Arial" panose="020B0604020202020204" pitchFamily="34" charset="0"/>
                <a:cs typeface="Arial" panose="020B0604020202020204" pitchFamily="34" charset="0"/>
              </a:rPr>
              <a:t> and E</a:t>
            </a:r>
            <a:r>
              <a:rPr lang="en-IN" sz="2200" baseline="-25000" dirty="0" smtClean="0">
                <a:latin typeface="Arial" panose="020B0604020202020204" pitchFamily="34" charset="0"/>
                <a:cs typeface="Arial" panose="020B0604020202020204" pitchFamily="34" charset="0"/>
              </a:rPr>
              <a:t>2</a:t>
            </a:r>
            <a:r>
              <a:rPr lang="en-IN" sz="2200" dirty="0" smtClean="0">
                <a:latin typeface="Arial" panose="020B0604020202020204" pitchFamily="34" charset="0"/>
                <a:cs typeface="Arial" panose="020B0604020202020204" pitchFamily="34" charset="0"/>
              </a:rPr>
              <a:t> be the energy of the lower and upper energy states, respectively.</a:t>
            </a:r>
          </a:p>
          <a:p>
            <a:pPr marL="342900" indent="-342900" algn="just">
              <a:lnSpc>
                <a:spcPct val="150000"/>
              </a:lnSpc>
              <a:buFont typeface="Wingdings" panose="05000000000000000000" pitchFamily="2" charset="2"/>
              <a:buChar char="Ø"/>
            </a:pPr>
            <a:r>
              <a:rPr lang="en-IN" sz="2200" dirty="0" smtClean="0">
                <a:latin typeface="Arial" panose="020B0604020202020204" pitchFamily="34" charset="0"/>
                <a:cs typeface="Arial" panose="020B0604020202020204" pitchFamily="34" charset="0"/>
              </a:rPr>
              <a:t>When a light is incident  on the material, due to the absorption of energy, the electrons are excited into a higher energy state E</a:t>
            </a:r>
            <a:r>
              <a:rPr lang="en-IN" sz="2200" baseline="-25000" dirty="0" smtClean="0">
                <a:latin typeface="Arial" panose="020B0604020202020204" pitchFamily="34" charset="0"/>
                <a:cs typeface="Arial" panose="020B0604020202020204" pitchFamily="34" charset="0"/>
              </a:rPr>
              <a:t>2</a:t>
            </a:r>
            <a:r>
              <a:rPr lang="en-IN" sz="2200" dirty="0" smtClean="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IN" sz="2200" dirty="0" smtClean="0">
                <a:latin typeface="Arial" panose="020B0604020202020204" pitchFamily="34" charset="0"/>
                <a:cs typeface="Arial" panose="020B0604020202020204" pitchFamily="34" charset="0"/>
              </a:rPr>
              <a:t>The excited electrons can no longer stay in the excited state E</a:t>
            </a:r>
            <a:r>
              <a:rPr lang="en-IN" sz="2200" baseline="-25000" dirty="0" smtClean="0">
                <a:latin typeface="Arial" panose="020B0604020202020204" pitchFamily="34" charset="0"/>
                <a:cs typeface="Arial" panose="020B0604020202020204" pitchFamily="34" charset="0"/>
              </a:rPr>
              <a:t>2</a:t>
            </a:r>
            <a:r>
              <a:rPr lang="en-IN" sz="2200" dirty="0" smtClean="0">
                <a:latin typeface="Arial" panose="020B0604020202020204" pitchFamily="34" charset="0"/>
                <a:cs typeface="Arial" panose="020B0604020202020204" pitchFamily="34" charset="0"/>
              </a:rPr>
              <a:t>, and they eventually return back to the  lower energy state E</a:t>
            </a:r>
            <a:r>
              <a:rPr lang="en-IN" sz="2200" baseline="-25000" dirty="0" smtClean="0">
                <a:latin typeface="Arial" panose="020B0604020202020204" pitchFamily="34" charset="0"/>
                <a:cs typeface="Arial" panose="020B0604020202020204" pitchFamily="34" charset="0"/>
              </a:rPr>
              <a:t>1</a:t>
            </a:r>
            <a:r>
              <a:rPr lang="en-IN" sz="2200" dirty="0" smtClean="0">
                <a:latin typeface="Arial" panose="020B0604020202020204" pitchFamily="34" charset="0"/>
                <a:cs typeface="Arial" panose="020B0604020202020204" pitchFamily="34" charset="0"/>
              </a:rPr>
              <a:t>, by the emission of radiation of light of energy E given by, </a:t>
            </a:r>
          </a:p>
          <a:p>
            <a:pPr algn="ctr">
              <a:lnSpc>
                <a:spcPct val="150000"/>
              </a:lnSpc>
            </a:pPr>
            <a:r>
              <a:rPr lang="en-IN" sz="2200" dirty="0" smtClean="0">
                <a:latin typeface="Arial" panose="020B0604020202020204" pitchFamily="34" charset="0"/>
                <a:cs typeface="Arial" panose="020B0604020202020204" pitchFamily="34" charset="0"/>
              </a:rPr>
              <a:t>E = </a:t>
            </a:r>
            <a:r>
              <a:rPr lang="en-IN" sz="2200" dirty="0" err="1" smtClean="0">
                <a:latin typeface="Arial" panose="020B0604020202020204" pitchFamily="34" charset="0"/>
                <a:cs typeface="Arial" panose="020B0604020202020204" pitchFamily="34" charset="0"/>
              </a:rPr>
              <a:t>hc</a:t>
            </a:r>
            <a:r>
              <a:rPr lang="en-IN" sz="2200" dirty="0" smtClean="0">
                <a:latin typeface="Arial" panose="020B0604020202020204" pitchFamily="34" charset="0"/>
                <a:cs typeface="Arial" panose="020B0604020202020204" pitchFamily="34" charset="0"/>
              </a:rPr>
              <a:t>/</a:t>
            </a:r>
            <a:r>
              <a:rPr lang="el-GR" sz="2200" dirty="0" smtClean="0">
                <a:latin typeface="Arial" panose="020B0604020202020204" pitchFamily="34" charset="0"/>
                <a:cs typeface="Arial" panose="020B0604020202020204" pitchFamily="34" charset="0"/>
              </a:rPr>
              <a:t>λ</a:t>
            </a:r>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 E</a:t>
            </a:r>
            <a:r>
              <a:rPr lang="en-IN" sz="2200" baseline="-25000" dirty="0" smtClean="0">
                <a:latin typeface="Arial" panose="020B0604020202020204" pitchFamily="34" charset="0"/>
                <a:cs typeface="Arial" panose="020B0604020202020204" pitchFamily="34" charset="0"/>
              </a:rPr>
              <a:t>2</a:t>
            </a:r>
            <a:r>
              <a:rPr lang="en-IN" sz="2200" dirty="0" smtClean="0">
                <a:latin typeface="Arial" panose="020B0604020202020204" pitchFamily="34" charset="0"/>
                <a:cs typeface="Arial" panose="020B0604020202020204" pitchFamily="34" charset="0"/>
              </a:rPr>
              <a:t> – E</a:t>
            </a:r>
            <a:r>
              <a:rPr lang="en-IN" sz="2200" baseline="-25000" dirty="0" smtClean="0">
                <a:latin typeface="Arial" panose="020B0604020202020204" pitchFamily="34" charset="0"/>
                <a:cs typeface="Arial" panose="020B0604020202020204" pitchFamily="34" charset="0"/>
              </a:rPr>
              <a:t>1</a:t>
            </a:r>
            <a:r>
              <a:rPr lang="en-IN" sz="2200" dirty="0" smtClean="0">
                <a:latin typeface="Arial" panose="020B0604020202020204" pitchFamily="34" charset="0"/>
                <a:cs typeface="Arial" panose="020B0604020202020204" pitchFamily="34" charset="0"/>
              </a:rPr>
              <a:t> </a:t>
            </a:r>
          </a:p>
          <a:p>
            <a:pPr algn="just">
              <a:lnSpc>
                <a:spcPct val="150000"/>
              </a:lnSpc>
            </a:pPr>
            <a:r>
              <a:rPr lang="en-US" sz="2200" dirty="0" smtClean="0">
                <a:latin typeface="Arial" panose="020B0604020202020204" pitchFamily="34" charset="0"/>
                <a:cs typeface="Arial" panose="020B0604020202020204" pitchFamily="34" charset="0"/>
              </a:rPr>
              <a:t>    where, h is the Planck's constant and c the velocity of light.</a:t>
            </a:r>
            <a:endParaRPr lang="en-US" sz="22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The emitted wavelength (</a:t>
            </a:r>
            <a:r>
              <a:rPr lang="el-GR" sz="2200" dirty="0" smtClean="0">
                <a:latin typeface="Arial" panose="020B0604020202020204" pitchFamily="34" charset="0"/>
                <a:cs typeface="Arial" panose="020B0604020202020204" pitchFamily="34" charset="0"/>
              </a:rPr>
              <a:t>λ</a:t>
            </a:r>
            <a:r>
              <a:rPr lang="en-US" sz="2200" dirty="0" smtClean="0">
                <a:latin typeface="Arial" panose="020B0604020202020204" pitchFamily="34" charset="0"/>
                <a:cs typeface="Arial" panose="020B0604020202020204" pitchFamily="34" charset="0"/>
              </a:rPr>
              <a:t>) is in band spectrum rather than a single spectrum, Due to the separate group of energy levels E</a:t>
            </a:r>
            <a:r>
              <a:rPr lang="en-US" sz="2200" baseline="-25000" dirty="0" smtClean="0">
                <a:latin typeface="Arial" panose="020B0604020202020204" pitchFamily="34" charset="0"/>
                <a:cs typeface="Arial" panose="020B0604020202020204" pitchFamily="34" charset="0"/>
              </a:rPr>
              <a:t>1</a:t>
            </a:r>
            <a:r>
              <a:rPr lang="en-US" sz="2200" dirty="0" smtClean="0">
                <a:latin typeface="Arial" panose="020B0604020202020204" pitchFamily="34" charset="0"/>
                <a:cs typeface="Arial" panose="020B0604020202020204" pitchFamily="34" charset="0"/>
              </a:rPr>
              <a:t> and E</a:t>
            </a:r>
            <a:r>
              <a:rPr lang="en-US" sz="2200" baseline="-25000" dirty="0" smtClean="0">
                <a:latin typeface="Arial" panose="020B0604020202020204" pitchFamily="34" charset="0"/>
                <a:cs typeface="Arial" panose="020B0604020202020204" pitchFamily="34" charset="0"/>
              </a:rPr>
              <a:t>2</a:t>
            </a:r>
            <a:r>
              <a:rPr lang="en-US" sz="2200" dirty="0" smtClean="0">
                <a:latin typeface="Arial" panose="020B0604020202020204" pitchFamily="34" charset="0"/>
                <a:cs typeface="Arial" panose="020B0604020202020204" pitchFamily="34" charset="0"/>
              </a:rPr>
              <a:t>, the materials  exhibit phosphorescence.</a:t>
            </a:r>
          </a:p>
          <a:p>
            <a:pPr marL="342900" indent="-342900" algn="just">
              <a:lnSpc>
                <a:spcPct val="150000"/>
              </a:lnSpc>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The emission of radiation of light (luminescence) from a solid material can be broadly classified based on the luminescence mechanism.</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086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717" y="378372"/>
            <a:ext cx="11971283" cy="5262979"/>
          </a:xfrm>
          <a:prstGeom prst="rect">
            <a:avLst/>
          </a:prstGeom>
        </p:spPr>
        <p:txBody>
          <a:bodyPr wrap="square">
            <a:spAutoFit/>
          </a:bodyPr>
          <a:lstStyle/>
          <a:p>
            <a:pPr algn="just"/>
            <a:r>
              <a:rPr lang="en-IN" sz="2800" dirty="0">
                <a:latin typeface="Arial" panose="020B0604020202020204" pitchFamily="34" charset="0"/>
                <a:cs typeface="Arial" panose="020B0604020202020204" pitchFamily="34" charset="0"/>
              </a:rPr>
              <a:t>• Electroluminescence process takes place due to excitation of either ac or dc electric field.</a:t>
            </a:r>
          </a:p>
          <a:p>
            <a:pPr algn="just"/>
            <a:r>
              <a:rPr lang="en-IN" sz="2800" dirty="0">
                <a:latin typeface="Arial" panose="020B0604020202020204" pitchFamily="34" charset="0"/>
                <a:cs typeface="Arial" panose="020B0604020202020204" pitchFamily="34" charset="0"/>
              </a:rPr>
              <a:t> </a:t>
            </a:r>
          </a:p>
          <a:p>
            <a:pPr algn="just"/>
            <a:r>
              <a:rPr lang="en-IN" sz="2800" dirty="0">
                <a:latin typeface="Arial" panose="020B0604020202020204" pitchFamily="34" charset="0"/>
                <a:cs typeface="Arial" panose="020B0604020202020204" pitchFamily="34" charset="0"/>
              </a:rPr>
              <a:t>• Fluorescence is the process of emission of light during excitation or with 10</a:t>
            </a:r>
            <a:r>
              <a:rPr lang="en-IN" sz="2800" baseline="30000" dirty="0">
                <a:latin typeface="Arial" panose="020B0604020202020204" pitchFamily="34" charset="0"/>
                <a:cs typeface="Arial" panose="020B0604020202020204" pitchFamily="34" charset="0"/>
              </a:rPr>
              <a:t>-8</a:t>
            </a:r>
            <a:r>
              <a:rPr lang="en-IN" sz="2800" dirty="0">
                <a:latin typeface="Arial" panose="020B0604020202020204" pitchFamily="34" charset="0"/>
                <a:cs typeface="Arial" panose="020B0604020202020204" pitchFamily="34" charset="0"/>
              </a:rPr>
              <a:t> after the excitation is removed.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 Complex phosphors are the materials which emit light ranging from several minutes to hours or even some days to certain added impurities known as activators.</a:t>
            </a:r>
          </a:p>
          <a:p>
            <a:pPr algn="just"/>
            <a:r>
              <a:rPr lang="en-IN" sz="2800" dirty="0">
                <a:latin typeface="Arial" panose="020B0604020202020204" pitchFamily="34" charset="0"/>
                <a:cs typeface="Arial" panose="020B0604020202020204" pitchFamily="34" charset="0"/>
              </a:rPr>
              <a:t> </a:t>
            </a:r>
          </a:p>
          <a:p>
            <a:pPr algn="just"/>
            <a:r>
              <a:rPr lang="en-IN" sz="2800" dirty="0">
                <a:latin typeface="Arial" panose="020B0604020202020204" pitchFamily="34" charset="0"/>
                <a:cs typeface="Arial" panose="020B0604020202020204" pitchFamily="34" charset="0"/>
              </a:rPr>
              <a:t>• When a semiconductor p-n junction or point contact is forward biased, the radiated emission is known as injection electroluminescence. </a:t>
            </a:r>
          </a:p>
        </p:txBody>
      </p:sp>
    </p:spTree>
    <p:extLst>
      <p:ext uri="{BB962C8B-B14F-4D97-AF65-F5344CB8AC3E}">
        <p14:creationId xmlns:p14="http://schemas.microsoft.com/office/powerpoint/2010/main" val="3430210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755140" y="109845"/>
            <a:ext cx="7292975" cy="412934"/>
          </a:xfrm>
          <a:prstGeom prst="rect">
            <a:avLst/>
          </a:prstGeom>
        </p:spPr>
        <p:txBody>
          <a:bodyPr vert="horz" wrap="square" lIns="0" tIns="12700" rIns="0" bIns="0" rtlCol="0">
            <a:spAutoFit/>
          </a:bodyPr>
          <a:lstStyle/>
          <a:p>
            <a:pPr marL="12700">
              <a:lnSpc>
                <a:spcPct val="100000"/>
              </a:lnSpc>
              <a:spcBef>
                <a:spcPts val="100"/>
              </a:spcBef>
            </a:pPr>
            <a:r>
              <a:rPr sz="2600" b="1" spc="-5" dirty="0">
                <a:solidFill>
                  <a:srgbClr val="C00000"/>
                </a:solidFill>
                <a:latin typeface="Arial" panose="020B0604020202020204" pitchFamily="34" charset="0"/>
                <a:cs typeface="Arial" panose="020B0604020202020204" pitchFamily="34" charset="0"/>
              </a:rPr>
              <a:t>CONSTRUCTION </a:t>
            </a:r>
            <a:r>
              <a:rPr sz="2600" b="1" dirty="0">
                <a:solidFill>
                  <a:srgbClr val="C00000"/>
                </a:solidFill>
                <a:latin typeface="Arial" panose="020B0604020202020204" pitchFamily="34" charset="0"/>
                <a:cs typeface="Arial" panose="020B0604020202020204" pitchFamily="34" charset="0"/>
              </a:rPr>
              <a:t>OF </a:t>
            </a:r>
            <a:r>
              <a:rPr sz="2600" b="1" spc="-5" dirty="0">
                <a:solidFill>
                  <a:srgbClr val="C00000"/>
                </a:solidFill>
                <a:latin typeface="Arial" panose="020B0604020202020204" pitchFamily="34" charset="0"/>
                <a:cs typeface="Arial" panose="020B0604020202020204" pitchFamily="34" charset="0"/>
              </a:rPr>
              <a:t>A.C. PLASMA</a:t>
            </a:r>
            <a:r>
              <a:rPr sz="2600" b="1" spc="500" dirty="0">
                <a:solidFill>
                  <a:srgbClr val="C00000"/>
                </a:solidFill>
                <a:latin typeface="Arial" panose="020B0604020202020204" pitchFamily="34" charset="0"/>
                <a:cs typeface="Arial" panose="020B0604020202020204" pitchFamily="34" charset="0"/>
              </a:rPr>
              <a:t> </a:t>
            </a:r>
            <a:r>
              <a:rPr sz="2600" b="1" spc="-5" dirty="0">
                <a:solidFill>
                  <a:srgbClr val="C00000"/>
                </a:solidFill>
                <a:latin typeface="Arial" panose="020B0604020202020204" pitchFamily="34" charset="0"/>
                <a:cs typeface="Arial" panose="020B0604020202020204" pitchFamily="34" charset="0"/>
              </a:rPr>
              <a:t>ELEMENT</a:t>
            </a:r>
            <a:endParaRPr sz="2600" b="1" dirty="0">
              <a:solidFill>
                <a:srgbClr val="C00000"/>
              </a:solidFill>
              <a:latin typeface="Arial" panose="020B0604020202020204" pitchFamily="34" charset="0"/>
              <a:cs typeface="Arial" panose="020B0604020202020204" pitchFamily="34" charset="0"/>
            </a:endParaRPr>
          </a:p>
        </p:txBody>
      </p:sp>
      <p:sp>
        <p:nvSpPr>
          <p:cNvPr id="5" name="object 5"/>
          <p:cNvSpPr txBox="1"/>
          <p:nvPr/>
        </p:nvSpPr>
        <p:spPr>
          <a:xfrm>
            <a:off x="115614" y="798585"/>
            <a:ext cx="12076386" cy="3779240"/>
          </a:xfrm>
          <a:prstGeom prst="rect">
            <a:avLst/>
          </a:prstGeom>
        </p:spPr>
        <p:txBody>
          <a:bodyPr vert="horz" wrap="square" lIns="0" tIns="12700" rIns="0" bIns="0" rtlCol="0">
            <a:spAutoFit/>
          </a:bodyPr>
          <a:lstStyle/>
          <a:p>
            <a:pPr marL="513715" marR="5080" indent="-273050">
              <a:lnSpc>
                <a:spcPct val="100000"/>
              </a:lnSpc>
              <a:spcBef>
                <a:spcPts val="100"/>
              </a:spcBef>
              <a:buClr>
                <a:srgbClr val="FD8537"/>
              </a:buClr>
              <a:buSzPct val="68750"/>
              <a:buFont typeface="Wingdings"/>
              <a:buChar char=""/>
              <a:tabLst>
                <a:tab pos="514350" algn="l"/>
              </a:tabLst>
            </a:pPr>
            <a:r>
              <a:rPr sz="2400" spc="-5" dirty="0">
                <a:solidFill>
                  <a:srgbClr val="FF3399"/>
                </a:solidFill>
                <a:latin typeface="Arial" panose="020B0604020202020204" pitchFamily="34" charset="0"/>
                <a:cs typeface="Arial" panose="020B0604020202020204" pitchFamily="34" charset="0"/>
              </a:rPr>
              <a:t>Principle: </a:t>
            </a:r>
            <a:r>
              <a:rPr sz="2400" spc="-5" dirty="0">
                <a:latin typeface="Arial" panose="020B0604020202020204" pitchFamily="34" charset="0"/>
                <a:cs typeface="Arial" panose="020B0604020202020204" pitchFamily="34" charset="0"/>
              </a:rPr>
              <a:t>Glow is produced when an electric current is  passed through </a:t>
            </a:r>
            <a:r>
              <a:rPr sz="2400" dirty="0">
                <a:latin typeface="Arial" panose="020B0604020202020204" pitchFamily="34" charset="0"/>
                <a:cs typeface="Arial" panose="020B0604020202020204" pitchFamily="34" charset="0"/>
              </a:rPr>
              <a:t>a </a:t>
            </a:r>
            <a:r>
              <a:rPr sz="2400" spc="-5" dirty="0">
                <a:latin typeface="Arial" panose="020B0604020202020204" pitchFamily="34" charset="0"/>
                <a:cs typeface="Arial" panose="020B0604020202020204" pitchFamily="34" charset="0"/>
              </a:rPr>
              <a:t>gas </a:t>
            </a:r>
            <a:r>
              <a:rPr sz="2400" dirty="0">
                <a:latin typeface="Arial" panose="020B0604020202020204" pitchFamily="34" charset="0"/>
                <a:cs typeface="Arial" panose="020B0604020202020204" pitchFamily="34" charset="0"/>
              </a:rPr>
              <a:t>(</a:t>
            </a:r>
            <a:r>
              <a:rPr sz="2400" spc="-5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neon)</a:t>
            </a:r>
            <a:endParaRPr sz="2400" dirty="0">
              <a:latin typeface="Arial" panose="020B0604020202020204" pitchFamily="34" charset="0"/>
              <a:cs typeface="Arial" panose="020B0604020202020204" pitchFamily="34" charset="0"/>
            </a:endParaRPr>
          </a:p>
          <a:p>
            <a:pPr marL="513715" indent="-273050">
              <a:lnSpc>
                <a:spcPct val="100000"/>
              </a:lnSpc>
              <a:spcBef>
                <a:spcPts val="600"/>
              </a:spcBef>
              <a:buClr>
                <a:srgbClr val="FD8537"/>
              </a:buClr>
              <a:buSzPct val="68750"/>
              <a:buFont typeface="Wingdings"/>
              <a:buChar char=""/>
              <a:tabLst>
                <a:tab pos="514350" algn="l"/>
              </a:tabLst>
            </a:pPr>
            <a:r>
              <a:rPr sz="2400" spc="-5" dirty="0">
                <a:latin typeface="Arial" panose="020B0604020202020204" pitchFamily="34" charset="0"/>
                <a:cs typeface="Arial" panose="020B0604020202020204" pitchFamily="34" charset="0"/>
              </a:rPr>
              <a:t>Electrodes are placed external to the gas</a:t>
            </a:r>
            <a:r>
              <a:rPr sz="2400" spc="-4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cavity.</a:t>
            </a:r>
            <a:endParaRPr sz="2400" dirty="0">
              <a:latin typeface="Arial" panose="020B0604020202020204" pitchFamily="34" charset="0"/>
              <a:cs typeface="Arial" panose="020B0604020202020204" pitchFamily="34" charset="0"/>
            </a:endParaRPr>
          </a:p>
          <a:p>
            <a:pPr marL="513715" marR="389890" indent="-273050">
              <a:lnSpc>
                <a:spcPct val="100000"/>
              </a:lnSpc>
              <a:spcBef>
                <a:spcPts val="600"/>
              </a:spcBef>
              <a:buClr>
                <a:srgbClr val="FD8537"/>
              </a:buClr>
              <a:buSzPct val="68750"/>
              <a:buFont typeface="Wingdings"/>
              <a:buChar char=""/>
              <a:tabLst>
                <a:tab pos="514350" algn="l"/>
              </a:tabLst>
            </a:pPr>
            <a:r>
              <a:rPr sz="2400" dirty="0">
                <a:latin typeface="Arial" panose="020B0604020202020204" pitchFamily="34" charset="0"/>
                <a:cs typeface="Arial" panose="020B0604020202020204" pitchFamily="34" charset="0"/>
              </a:rPr>
              <a:t>Gas </a:t>
            </a:r>
            <a:r>
              <a:rPr sz="2400" spc="-5" dirty="0">
                <a:latin typeface="Arial" panose="020B0604020202020204" pitchFamily="34" charset="0"/>
                <a:cs typeface="Arial" panose="020B0604020202020204" pitchFamily="34" charset="0"/>
              </a:rPr>
              <a:t>cavity is </a:t>
            </a:r>
            <a:r>
              <a:rPr sz="2400" spc="-5" dirty="0" smtClean="0">
                <a:latin typeface="Arial" panose="020B0604020202020204" pitchFamily="34" charset="0"/>
                <a:cs typeface="Arial" panose="020B0604020202020204" pitchFamily="34" charset="0"/>
              </a:rPr>
              <a:t>10</a:t>
            </a:r>
            <a:r>
              <a:rPr sz="2400" spc="-5" baseline="30000" dirty="0" smtClean="0">
                <a:latin typeface="Arial" panose="020B0604020202020204" pitchFamily="34" charset="0"/>
                <a:cs typeface="Arial" panose="020B0604020202020204" pitchFamily="34" charset="0"/>
              </a:rPr>
              <a:t>-4</a:t>
            </a:r>
            <a:r>
              <a:rPr sz="2400" spc="-5" dirty="0" smtClean="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m </a:t>
            </a:r>
            <a:r>
              <a:rPr sz="2400" spc="-5" dirty="0">
                <a:latin typeface="Arial" panose="020B0604020202020204" pitchFamily="34" charset="0"/>
                <a:cs typeface="Arial" panose="020B0604020202020204" pitchFamily="34" charset="0"/>
              </a:rPr>
              <a:t>in </a:t>
            </a:r>
            <a:r>
              <a:rPr sz="2400" dirty="0">
                <a:latin typeface="Arial" panose="020B0604020202020204" pitchFamily="34" charset="0"/>
                <a:cs typeface="Arial" panose="020B0604020202020204" pitchFamily="34" charset="0"/>
              </a:rPr>
              <a:t>width with </a:t>
            </a:r>
            <a:r>
              <a:rPr sz="2400" spc="-5" dirty="0">
                <a:latin typeface="Arial" panose="020B0604020202020204" pitchFamily="34" charset="0"/>
                <a:cs typeface="Arial" panose="020B0604020202020204" pitchFamily="34" charset="0"/>
              </a:rPr>
              <a:t>transparent  </a:t>
            </a:r>
            <a:r>
              <a:rPr sz="2400" dirty="0">
                <a:latin typeface="Arial" panose="020B0604020202020204" pitchFamily="34" charset="0"/>
                <a:cs typeface="Arial" panose="020B0604020202020204" pitchFamily="34" charset="0"/>
              </a:rPr>
              <a:t>electrodes </a:t>
            </a:r>
            <a:r>
              <a:rPr sz="2400" spc="-5" dirty="0">
                <a:latin typeface="Arial" panose="020B0604020202020204" pitchFamily="34" charset="0"/>
                <a:cs typeface="Arial" panose="020B0604020202020204" pitchFamily="34" charset="0"/>
              </a:rPr>
              <a:t>on the </a:t>
            </a:r>
            <a:r>
              <a:rPr sz="2400" dirty="0">
                <a:latin typeface="Arial" panose="020B0604020202020204" pitchFamily="34" charset="0"/>
                <a:cs typeface="Arial" panose="020B0604020202020204" pitchFamily="34" charset="0"/>
              </a:rPr>
              <a:t>outside of </a:t>
            </a:r>
            <a:r>
              <a:rPr sz="2400" spc="-5" dirty="0">
                <a:latin typeface="Arial" panose="020B0604020202020204" pitchFamily="34" charset="0"/>
                <a:cs typeface="Arial" panose="020B0604020202020204" pitchFamily="34" charset="0"/>
              </a:rPr>
              <a:t>the </a:t>
            </a:r>
            <a:r>
              <a:rPr sz="2400" dirty="0">
                <a:latin typeface="Arial" panose="020B0604020202020204" pitchFamily="34" charset="0"/>
                <a:cs typeface="Arial" panose="020B0604020202020204" pitchFamily="34" charset="0"/>
              </a:rPr>
              <a:t>containing</a:t>
            </a:r>
            <a:r>
              <a:rPr sz="2400" spc="-15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dielectric  layers.</a:t>
            </a:r>
            <a:endParaRPr sz="2400" dirty="0">
              <a:latin typeface="Arial" panose="020B0604020202020204" pitchFamily="34" charset="0"/>
              <a:cs typeface="Arial" panose="020B0604020202020204" pitchFamily="34" charset="0"/>
            </a:endParaRPr>
          </a:p>
          <a:p>
            <a:pPr marL="355600" indent="-342900">
              <a:lnSpc>
                <a:spcPct val="100000"/>
              </a:lnSpc>
              <a:spcBef>
                <a:spcPts val="1530"/>
              </a:spcBef>
              <a:buFont typeface="Wingdings"/>
              <a:buChar char=""/>
              <a:tabLst>
                <a:tab pos="355600" algn="l"/>
              </a:tabLst>
            </a:pPr>
            <a:r>
              <a:rPr sz="2200" spc="-5" dirty="0">
                <a:latin typeface="Arial" panose="020B0604020202020204" pitchFamily="34" charset="0"/>
                <a:cs typeface="Arial" panose="020B0604020202020204" pitchFamily="34" charset="0"/>
              </a:rPr>
              <a:t>Gas gets</a:t>
            </a:r>
            <a:r>
              <a:rPr sz="2200" dirty="0">
                <a:latin typeface="Arial" panose="020B0604020202020204" pitchFamily="34" charset="0"/>
                <a:cs typeface="Arial" panose="020B0604020202020204" pitchFamily="34" charset="0"/>
              </a:rPr>
              <a:t> </a:t>
            </a:r>
            <a:r>
              <a:rPr sz="2200" spc="-5" dirty="0">
                <a:latin typeface="Arial" panose="020B0604020202020204" pitchFamily="34" charset="0"/>
                <a:cs typeface="Arial" panose="020B0604020202020204" pitchFamily="34" charset="0"/>
              </a:rPr>
              <a:t>ionized.</a:t>
            </a:r>
            <a:endParaRPr sz="2200" dirty="0">
              <a:latin typeface="Arial" panose="020B0604020202020204" pitchFamily="34" charset="0"/>
              <a:cs typeface="Arial" panose="020B0604020202020204" pitchFamily="34" charset="0"/>
            </a:endParaRPr>
          </a:p>
          <a:p>
            <a:pPr>
              <a:lnSpc>
                <a:spcPct val="100000"/>
              </a:lnSpc>
              <a:spcBef>
                <a:spcPts val="35"/>
              </a:spcBef>
              <a:buFont typeface="Wingdings"/>
              <a:buChar char=""/>
            </a:pPr>
            <a:endParaRPr sz="2100" dirty="0">
              <a:latin typeface="Arial" panose="020B0604020202020204" pitchFamily="34" charset="0"/>
              <a:cs typeface="Arial" panose="020B0604020202020204" pitchFamily="34" charset="0"/>
            </a:endParaRPr>
          </a:p>
          <a:p>
            <a:pPr marL="355600" marR="5012055" indent="-342900">
              <a:lnSpc>
                <a:spcPct val="93100"/>
              </a:lnSpc>
              <a:buFont typeface="Wingdings"/>
              <a:buChar char=""/>
              <a:tabLst>
                <a:tab pos="355600" algn="l"/>
              </a:tabLst>
            </a:pPr>
            <a:r>
              <a:rPr sz="2200" spc="-5" dirty="0">
                <a:latin typeface="Arial" panose="020B0604020202020204" pitchFamily="34" charset="0"/>
                <a:cs typeface="Arial" panose="020B0604020202020204" pitchFamily="34" charset="0"/>
              </a:rPr>
              <a:t>Free electrons </a:t>
            </a:r>
            <a:r>
              <a:rPr sz="2200" spc="-5" dirty="0" smtClean="0">
                <a:latin typeface="Arial" panose="020B0604020202020204" pitchFamily="34" charset="0"/>
                <a:cs typeface="Arial" panose="020B0604020202020204" pitchFamily="34" charset="0"/>
              </a:rPr>
              <a:t> increases </a:t>
            </a:r>
            <a:r>
              <a:rPr sz="2200" spc="-5" dirty="0">
                <a:latin typeface="Arial" panose="020B0604020202020204" pitchFamily="34" charset="0"/>
                <a:cs typeface="Arial" panose="020B0604020202020204" pitchFamily="34" charset="0"/>
              </a:rPr>
              <a:t>their kinetic  energy and collide with  atoms exciting them.</a:t>
            </a:r>
            <a:endParaRPr sz="2200" dirty="0">
              <a:latin typeface="Arial" panose="020B0604020202020204" pitchFamily="34" charset="0"/>
              <a:cs typeface="Arial" panose="020B0604020202020204" pitchFamily="34" charset="0"/>
            </a:endParaRPr>
          </a:p>
          <a:p>
            <a:pPr>
              <a:lnSpc>
                <a:spcPct val="100000"/>
              </a:lnSpc>
              <a:spcBef>
                <a:spcPts val="30"/>
              </a:spcBef>
              <a:buFont typeface="Wingdings"/>
              <a:buChar char=""/>
            </a:pPr>
            <a:endParaRPr sz="2150" dirty="0">
              <a:latin typeface="Arial" panose="020B0604020202020204" pitchFamily="34" charset="0"/>
              <a:cs typeface="Arial" panose="020B0604020202020204" pitchFamily="34" charset="0"/>
            </a:endParaRPr>
          </a:p>
          <a:p>
            <a:pPr marL="355600" marR="5102860" indent="-342900">
              <a:lnSpc>
                <a:spcPts val="2460"/>
              </a:lnSpc>
              <a:buFont typeface="Wingdings"/>
              <a:buChar char=""/>
              <a:tabLst>
                <a:tab pos="355600" algn="l"/>
              </a:tabLst>
            </a:pPr>
            <a:r>
              <a:rPr sz="2200" spc="-5" dirty="0">
                <a:latin typeface="Arial" panose="020B0604020202020204" pitchFamily="34" charset="0"/>
                <a:cs typeface="Arial" panose="020B0604020202020204" pitchFamily="34" charset="0"/>
              </a:rPr>
              <a:t>During</a:t>
            </a:r>
            <a:r>
              <a:rPr sz="2200" spc="-6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recombination-  </a:t>
            </a:r>
            <a:r>
              <a:rPr sz="2200" spc="-5" dirty="0">
                <a:latin typeface="Arial" panose="020B0604020202020204" pitchFamily="34" charset="0"/>
                <a:cs typeface="Arial" panose="020B0604020202020204" pitchFamily="34" charset="0"/>
              </a:rPr>
              <a:t>Photons</a:t>
            </a:r>
            <a:endParaRPr sz="2200" dirty="0">
              <a:latin typeface="Arial" panose="020B0604020202020204" pitchFamily="34" charset="0"/>
              <a:cs typeface="Arial" panose="020B0604020202020204" pitchFamily="34" charset="0"/>
            </a:endParaRPr>
          </a:p>
        </p:txBody>
      </p:sp>
      <p:sp>
        <p:nvSpPr>
          <p:cNvPr id="6" name="object 4"/>
          <p:cNvSpPr/>
          <p:nvPr/>
        </p:nvSpPr>
        <p:spPr>
          <a:xfrm>
            <a:off x="6709113" y="3253508"/>
            <a:ext cx="5062474" cy="35098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41411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454484" y="191247"/>
            <a:ext cx="10224025" cy="412934"/>
          </a:xfrm>
          <a:prstGeom prst="rect">
            <a:avLst/>
          </a:prstGeom>
        </p:spPr>
        <p:txBody>
          <a:bodyPr vert="horz" wrap="square" lIns="0" tIns="12700" rIns="0" bIns="0" rtlCol="0">
            <a:spAutoFit/>
          </a:bodyPr>
          <a:lstStyle/>
          <a:p>
            <a:pPr marL="12700">
              <a:lnSpc>
                <a:spcPct val="100000"/>
              </a:lnSpc>
              <a:spcBef>
                <a:spcPts val="100"/>
              </a:spcBef>
            </a:pPr>
            <a:r>
              <a:rPr sz="2600" b="1" spc="10" dirty="0">
                <a:solidFill>
                  <a:srgbClr val="C00000"/>
                </a:solidFill>
                <a:latin typeface="Arial" panose="020B0604020202020204" pitchFamily="34" charset="0"/>
                <a:cs typeface="Arial" panose="020B0604020202020204" pitchFamily="34" charset="0"/>
              </a:rPr>
              <a:t>VOLTAGE </a:t>
            </a:r>
            <a:r>
              <a:rPr sz="2600" b="1" spc="15" dirty="0">
                <a:solidFill>
                  <a:srgbClr val="C00000"/>
                </a:solidFill>
                <a:latin typeface="Arial" panose="020B0604020202020204" pitchFamily="34" charset="0"/>
                <a:cs typeface="Arial" panose="020B0604020202020204" pitchFamily="34" charset="0"/>
              </a:rPr>
              <a:t>WAVEFORM </a:t>
            </a:r>
            <a:r>
              <a:rPr sz="2600" b="1" spc="10" dirty="0">
                <a:solidFill>
                  <a:srgbClr val="C00000"/>
                </a:solidFill>
                <a:latin typeface="Arial" panose="020B0604020202020204" pitchFamily="34" charset="0"/>
                <a:cs typeface="Arial" panose="020B0604020202020204" pitchFamily="34" charset="0"/>
              </a:rPr>
              <a:t>USED FOR </a:t>
            </a:r>
            <a:r>
              <a:rPr sz="2600" b="1" spc="5" dirty="0">
                <a:solidFill>
                  <a:srgbClr val="C00000"/>
                </a:solidFill>
                <a:latin typeface="Arial" panose="020B0604020202020204" pitchFamily="34" charset="0"/>
                <a:cs typeface="Arial" panose="020B0604020202020204" pitchFamily="34" charset="0"/>
              </a:rPr>
              <a:t>DRIVING </a:t>
            </a:r>
            <a:r>
              <a:rPr sz="2600" b="1" spc="15" dirty="0">
                <a:solidFill>
                  <a:srgbClr val="C00000"/>
                </a:solidFill>
                <a:latin typeface="Arial" panose="020B0604020202020204" pitchFamily="34" charset="0"/>
                <a:cs typeface="Arial" panose="020B0604020202020204" pitchFamily="34" charset="0"/>
              </a:rPr>
              <a:t>AN</a:t>
            </a:r>
            <a:r>
              <a:rPr sz="2600" b="1" spc="160" dirty="0">
                <a:solidFill>
                  <a:srgbClr val="C00000"/>
                </a:solidFill>
                <a:latin typeface="Arial" panose="020B0604020202020204" pitchFamily="34" charset="0"/>
                <a:cs typeface="Arial" panose="020B0604020202020204" pitchFamily="34" charset="0"/>
              </a:rPr>
              <a:t> </a:t>
            </a:r>
            <a:r>
              <a:rPr sz="2600" b="1" spc="-5" dirty="0">
                <a:solidFill>
                  <a:srgbClr val="C00000"/>
                </a:solidFill>
                <a:latin typeface="Arial" panose="020B0604020202020204" pitchFamily="34" charset="0"/>
                <a:cs typeface="Arial" panose="020B0604020202020204" pitchFamily="34" charset="0"/>
              </a:rPr>
              <a:t>A.C. </a:t>
            </a:r>
            <a:r>
              <a:rPr sz="2600" b="1" spc="5" dirty="0">
                <a:solidFill>
                  <a:srgbClr val="C00000"/>
                </a:solidFill>
                <a:latin typeface="Arial" panose="020B0604020202020204" pitchFamily="34" charset="0"/>
                <a:cs typeface="Arial" panose="020B0604020202020204" pitchFamily="34" charset="0"/>
              </a:rPr>
              <a:t>DISPLAY</a:t>
            </a:r>
            <a:endParaRPr sz="2600" b="1" dirty="0">
              <a:solidFill>
                <a:srgbClr val="C00000"/>
              </a:solidFill>
              <a:latin typeface="Arial" panose="020B0604020202020204" pitchFamily="34" charset="0"/>
              <a:cs typeface="Arial" panose="020B0604020202020204" pitchFamily="34" charset="0"/>
            </a:endParaRPr>
          </a:p>
        </p:txBody>
      </p:sp>
      <p:sp>
        <p:nvSpPr>
          <p:cNvPr id="5" name="object 3"/>
          <p:cNvSpPr txBox="1"/>
          <p:nvPr/>
        </p:nvSpPr>
        <p:spPr>
          <a:xfrm>
            <a:off x="454484" y="1027984"/>
            <a:ext cx="11540358" cy="351378"/>
          </a:xfrm>
          <a:prstGeom prst="rect">
            <a:avLst/>
          </a:prstGeom>
        </p:spPr>
        <p:txBody>
          <a:bodyPr vert="horz" wrap="square" lIns="0" tIns="12700" rIns="0" bIns="0" rtlCol="0">
            <a:spAutoFit/>
          </a:bodyPr>
          <a:lstStyle/>
          <a:p>
            <a:pPr marL="285115" marR="5080" indent="-273050">
              <a:lnSpc>
                <a:spcPct val="100000"/>
              </a:lnSpc>
              <a:spcBef>
                <a:spcPts val="100"/>
              </a:spcBef>
              <a:buClr>
                <a:srgbClr val="FD8537"/>
              </a:buClr>
              <a:buSzPct val="68750"/>
              <a:buFont typeface="Wingdings"/>
              <a:buChar char=""/>
              <a:tabLst>
                <a:tab pos="285750" algn="l"/>
                <a:tab pos="3728720" algn="l"/>
              </a:tabLst>
            </a:pPr>
            <a:r>
              <a:rPr sz="2200" spc="-5" dirty="0">
                <a:latin typeface="Arial" panose="020B0604020202020204" pitchFamily="34" charset="0"/>
                <a:cs typeface="Arial" panose="020B0604020202020204" pitchFamily="34" charset="0"/>
              </a:rPr>
              <a:t>Initial firing pulse</a:t>
            </a:r>
            <a:r>
              <a:rPr sz="2200" spc="-15" dirty="0">
                <a:latin typeface="Arial" panose="020B0604020202020204" pitchFamily="34" charset="0"/>
                <a:cs typeface="Arial" panose="020B0604020202020204" pitchFamily="34" charset="0"/>
              </a:rPr>
              <a:t> </a:t>
            </a:r>
            <a:r>
              <a:rPr sz="2200" spc="-5" dirty="0">
                <a:latin typeface="Arial" panose="020B0604020202020204" pitchFamily="34" charset="0"/>
                <a:cs typeface="Arial" panose="020B0604020202020204" pitchFamily="34" charset="0"/>
              </a:rPr>
              <a:t>is</a:t>
            </a:r>
            <a:r>
              <a:rPr sz="2200" spc="10" dirty="0">
                <a:latin typeface="Arial" panose="020B0604020202020204" pitchFamily="34" charset="0"/>
                <a:cs typeface="Arial" panose="020B0604020202020204" pitchFamily="34" charset="0"/>
              </a:rPr>
              <a:t> </a:t>
            </a:r>
            <a:r>
              <a:rPr sz="2200" spc="-10" dirty="0" smtClean="0">
                <a:latin typeface="Arial" panose="020B0604020202020204" pitchFamily="34" charset="0"/>
                <a:cs typeface="Arial" panose="020B0604020202020204" pitchFamily="34" charset="0"/>
              </a:rPr>
              <a:t>V</a:t>
            </a:r>
            <a:r>
              <a:rPr sz="2200" spc="-10" baseline="-25000" dirty="0" smtClean="0">
                <a:latin typeface="Arial" panose="020B0604020202020204" pitchFamily="34" charset="0"/>
                <a:cs typeface="Arial" panose="020B0604020202020204" pitchFamily="34" charset="0"/>
              </a:rPr>
              <a:t>f</a:t>
            </a:r>
            <a:r>
              <a:rPr lang="en-US" sz="2200" spc="-10" dirty="0">
                <a:latin typeface="Arial" panose="020B0604020202020204" pitchFamily="34" charset="0"/>
                <a:cs typeface="Arial" panose="020B0604020202020204" pitchFamily="34" charset="0"/>
              </a:rPr>
              <a:t> </a:t>
            </a:r>
            <a:r>
              <a:rPr lang="en-US" sz="2200" spc="-10" dirty="0" smtClean="0">
                <a:latin typeface="Arial" panose="020B0604020202020204" pitchFamily="34" charset="0"/>
                <a:cs typeface="Arial" panose="020B0604020202020204" pitchFamily="34" charset="0"/>
              </a:rPr>
              <a:t> </a:t>
            </a:r>
            <a:r>
              <a:rPr sz="2200" dirty="0" smtClean="0">
                <a:latin typeface="Arial" panose="020B0604020202020204" pitchFamily="34" charset="0"/>
                <a:cs typeface="Arial" panose="020B0604020202020204" pitchFamily="34" charset="0"/>
              </a:rPr>
              <a:t>(150 </a:t>
            </a:r>
            <a:r>
              <a:rPr sz="2200" spc="-5" dirty="0">
                <a:latin typeface="Arial" panose="020B0604020202020204" pitchFamily="34" charset="0"/>
                <a:cs typeface="Arial" panose="020B0604020202020204" pitchFamily="34" charset="0"/>
              </a:rPr>
              <a:t>V) and </a:t>
            </a:r>
            <a:r>
              <a:rPr sz="2200" dirty="0">
                <a:latin typeface="Arial" panose="020B0604020202020204" pitchFamily="34" charset="0"/>
                <a:cs typeface="Arial" panose="020B0604020202020204" pitchFamily="34" charset="0"/>
              </a:rPr>
              <a:t>it </a:t>
            </a:r>
            <a:r>
              <a:rPr sz="2200" spc="-5" dirty="0">
                <a:latin typeface="Arial" panose="020B0604020202020204" pitchFamily="34" charset="0"/>
                <a:cs typeface="Arial" panose="020B0604020202020204" pitchFamily="34" charset="0"/>
              </a:rPr>
              <a:t>is</a:t>
            </a:r>
            <a:r>
              <a:rPr sz="2200" spc="-9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reduced  </a:t>
            </a:r>
            <a:r>
              <a:rPr sz="2200" spc="-5" dirty="0">
                <a:latin typeface="Arial" panose="020B0604020202020204" pitchFamily="34" charset="0"/>
                <a:cs typeface="Arial" panose="020B0604020202020204" pitchFamily="34" charset="0"/>
              </a:rPr>
              <a:t>to V</a:t>
            </a:r>
            <a:r>
              <a:rPr sz="2200" spc="-5" baseline="-25000" dirty="0">
                <a:latin typeface="Arial" panose="020B0604020202020204" pitchFamily="34" charset="0"/>
                <a:cs typeface="Arial" panose="020B0604020202020204" pitchFamily="34" charset="0"/>
              </a:rPr>
              <a:t>s</a:t>
            </a:r>
            <a:r>
              <a:rPr sz="2200" spc="-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(90 </a:t>
            </a:r>
            <a:r>
              <a:rPr sz="2200" spc="-5" dirty="0">
                <a:latin typeface="Arial" panose="020B0604020202020204" pitchFamily="34" charset="0"/>
                <a:cs typeface="Arial" panose="020B0604020202020204" pitchFamily="34" charset="0"/>
              </a:rPr>
              <a:t>V) for the </a:t>
            </a:r>
            <a:r>
              <a:rPr sz="2200" dirty="0">
                <a:latin typeface="Arial" panose="020B0604020202020204" pitchFamily="34" charset="0"/>
                <a:cs typeface="Arial" panose="020B0604020202020204" pitchFamily="34" charset="0"/>
              </a:rPr>
              <a:t>remaining</a:t>
            </a:r>
            <a:r>
              <a:rPr sz="2200" spc="-25" dirty="0">
                <a:latin typeface="Arial" panose="020B0604020202020204" pitchFamily="34" charset="0"/>
                <a:cs typeface="Arial" panose="020B0604020202020204" pitchFamily="34" charset="0"/>
              </a:rPr>
              <a:t> </a:t>
            </a:r>
            <a:r>
              <a:rPr sz="2200" spc="-5" dirty="0">
                <a:latin typeface="Arial" panose="020B0604020202020204" pitchFamily="34" charset="0"/>
                <a:cs typeface="Arial" panose="020B0604020202020204" pitchFamily="34" charset="0"/>
              </a:rPr>
              <a:t>time.</a:t>
            </a:r>
            <a:endParaRPr sz="2200" dirty="0">
              <a:latin typeface="Arial" panose="020B0604020202020204" pitchFamily="34" charset="0"/>
              <a:cs typeface="Arial" panose="020B0604020202020204" pitchFamily="34" charset="0"/>
            </a:endParaRPr>
          </a:p>
        </p:txBody>
      </p:sp>
      <p:sp>
        <p:nvSpPr>
          <p:cNvPr id="6" name="object 5"/>
          <p:cNvSpPr/>
          <p:nvPr/>
        </p:nvSpPr>
        <p:spPr>
          <a:xfrm>
            <a:off x="1038990" y="1803165"/>
            <a:ext cx="7884291" cy="410364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1979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2"/>
          <p:cNvSpPr txBox="1">
            <a:spLocks noGrp="1"/>
          </p:cNvSpPr>
          <p:nvPr>
            <p:ph type="title"/>
          </p:nvPr>
        </p:nvSpPr>
        <p:spPr>
          <a:xfrm>
            <a:off x="3216081" y="1439956"/>
            <a:ext cx="5888715"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panose="020B0604020202020204" pitchFamily="34" charset="0"/>
                <a:cs typeface="Arial" panose="020B0604020202020204" pitchFamily="34" charset="0"/>
              </a:rPr>
              <a:t>LIQUID CRYSTAL</a:t>
            </a:r>
            <a:r>
              <a:rPr sz="2800" b="1" spc="254" dirty="0">
                <a:solidFill>
                  <a:srgbClr val="FF0000"/>
                </a:solidFill>
                <a:latin typeface="Arial" panose="020B0604020202020204" pitchFamily="34" charset="0"/>
                <a:cs typeface="Arial" panose="020B0604020202020204" pitchFamily="34" charset="0"/>
              </a:rPr>
              <a:t> </a:t>
            </a:r>
            <a:r>
              <a:rPr sz="2800" b="1" spc="5" dirty="0">
                <a:solidFill>
                  <a:srgbClr val="FF0000"/>
                </a:solidFill>
                <a:latin typeface="Arial" panose="020B0604020202020204" pitchFamily="34" charset="0"/>
                <a:cs typeface="Arial" panose="020B0604020202020204" pitchFamily="34" charset="0"/>
              </a:rPr>
              <a:t>DISPLAYS</a:t>
            </a:r>
            <a:endParaRPr sz="2800" b="1" dirty="0">
              <a:latin typeface="Arial" panose="020B0604020202020204" pitchFamily="34" charset="0"/>
              <a:cs typeface="Arial" panose="020B0604020202020204" pitchFamily="34" charset="0"/>
            </a:endParaRPr>
          </a:p>
        </p:txBody>
      </p:sp>
      <p:sp>
        <p:nvSpPr>
          <p:cNvPr id="5" name="object 23"/>
          <p:cNvSpPr txBox="1"/>
          <p:nvPr/>
        </p:nvSpPr>
        <p:spPr>
          <a:xfrm>
            <a:off x="3670865" y="2505178"/>
            <a:ext cx="3833521"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Arial" panose="020B0604020202020204" pitchFamily="34" charset="0"/>
                <a:cs typeface="Arial" panose="020B0604020202020204" pitchFamily="34" charset="0"/>
              </a:rPr>
              <a:t>PASSIVE</a:t>
            </a:r>
            <a:r>
              <a:rPr sz="2800" b="1" spc="6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DISPLAY</a:t>
            </a:r>
            <a:endParaRPr sz="2800" b="1" dirty="0">
              <a:latin typeface="Arial" panose="020B0604020202020204" pitchFamily="34" charset="0"/>
              <a:cs typeface="Arial" panose="020B0604020202020204" pitchFamily="34" charset="0"/>
            </a:endParaRPr>
          </a:p>
        </p:txBody>
      </p:sp>
      <p:sp>
        <p:nvSpPr>
          <p:cNvPr id="6" name="object 24"/>
          <p:cNvSpPr txBox="1"/>
          <p:nvPr/>
        </p:nvSpPr>
        <p:spPr>
          <a:xfrm>
            <a:off x="358728" y="3959283"/>
            <a:ext cx="11603420" cy="443711"/>
          </a:xfrm>
          <a:prstGeom prst="rect">
            <a:avLst/>
          </a:prstGeom>
        </p:spPr>
        <p:txBody>
          <a:bodyPr vert="horz" wrap="square" lIns="0" tIns="12700" rIns="0" bIns="0" rtlCol="0">
            <a:spAutoFit/>
          </a:bodyPr>
          <a:lstStyle/>
          <a:p>
            <a:pPr marL="12700">
              <a:lnSpc>
                <a:spcPct val="100000"/>
              </a:lnSpc>
              <a:spcBef>
                <a:spcPts val="100"/>
              </a:spcBef>
            </a:pPr>
            <a:r>
              <a:rPr sz="2800" b="1" spc="5" dirty="0" smtClean="0">
                <a:latin typeface="Arial" panose="020B0604020202020204" pitchFamily="34" charset="0"/>
                <a:cs typeface="Arial" panose="020B0604020202020204" pitchFamily="34" charset="0"/>
              </a:rPr>
              <a:t>T</a:t>
            </a:r>
            <a:r>
              <a:rPr lang="en-US" sz="2800" b="1" spc="5" dirty="0" smtClean="0">
                <a:latin typeface="Arial" panose="020B0604020202020204" pitchFamily="34" charset="0"/>
                <a:cs typeface="Arial" panose="020B0604020202020204" pitchFamily="34" charset="0"/>
              </a:rPr>
              <a:t>hey consume less power because no light generation is required.</a:t>
            </a:r>
            <a:endParaRPr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572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313793" y="150795"/>
            <a:ext cx="9230294" cy="412292"/>
          </a:xfrm>
          <a:prstGeom prst="rect">
            <a:avLst/>
          </a:prstGeom>
        </p:spPr>
        <p:txBody>
          <a:bodyPr vert="horz" wrap="square" lIns="0" tIns="12065" rIns="0" bIns="0" rtlCol="0">
            <a:spAutoFit/>
          </a:bodyPr>
          <a:lstStyle/>
          <a:p>
            <a:pPr marL="12700">
              <a:lnSpc>
                <a:spcPct val="100000"/>
              </a:lnSpc>
              <a:spcBef>
                <a:spcPts val="95"/>
              </a:spcBef>
            </a:pPr>
            <a:r>
              <a:rPr sz="2600" b="1" spc="-5" dirty="0">
                <a:solidFill>
                  <a:srgbClr val="C00000"/>
                </a:solidFill>
                <a:latin typeface="Arial" panose="020B0604020202020204" pitchFamily="34" charset="0"/>
                <a:cs typeface="Arial" panose="020B0604020202020204" pitchFamily="34" charset="0"/>
              </a:rPr>
              <a:t>(A) </a:t>
            </a:r>
            <a:r>
              <a:rPr sz="2600" b="1" dirty="0">
                <a:solidFill>
                  <a:srgbClr val="C00000"/>
                </a:solidFill>
                <a:latin typeface="Arial" panose="020B0604020202020204" pitchFamily="34" charset="0"/>
                <a:cs typeface="Arial" panose="020B0604020202020204" pitchFamily="34" charset="0"/>
              </a:rPr>
              <a:t>NEMATIC ORDERING </a:t>
            </a:r>
            <a:r>
              <a:rPr sz="2600" b="1" spc="-5" dirty="0">
                <a:solidFill>
                  <a:srgbClr val="C00000"/>
                </a:solidFill>
                <a:latin typeface="Arial" panose="020B0604020202020204" pitchFamily="34" charset="0"/>
                <a:cs typeface="Arial" panose="020B0604020202020204" pitchFamily="34" charset="0"/>
              </a:rPr>
              <a:t>(B) CHOLESTERIC</a:t>
            </a:r>
            <a:r>
              <a:rPr sz="2600" b="1" spc="430" dirty="0">
                <a:solidFill>
                  <a:srgbClr val="C00000"/>
                </a:solidFill>
                <a:latin typeface="Arial" panose="020B0604020202020204" pitchFamily="34" charset="0"/>
                <a:cs typeface="Arial" panose="020B0604020202020204" pitchFamily="34" charset="0"/>
              </a:rPr>
              <a:t> </a:t>
            </a:r>
            <a:r>
              <a:rPr sz="2600" b="1" dirty="0">
                <a:solidFill>
                  <a:srgbClr val="C00000"/>
                </a:solidFill>
                <a:latin typeface="Arial" panose="020B0604020202020204" pitchFamily="34" charset="0"/>
                <a:cs typeface="Arial" panose="020B0604020202020204" pitchFamily="34" charset="0"/>
              </a:rPr>
              <a:t>ORDERING</a:t>
            </a:r>
          </a:p>
        </p:txBody>
      </p:sp>
      <p:sp>
        <p:nvSpPr>
          <p:cNvPr id="5" name="object 5"/>
          <p:cNvSpPr txBox="1"/>
          <p:nvPr/>
        </p:nvSpPr>
        <p:spPr>
          <a:xfrm>
            <a:off x="486700" y="1412757"/>
            <a:ext cx="6975646" cy="3815788"/>
          </a:xfrm>
          <a:prstGeom prst="rect">
            <a:avLst/>
          </a:prstGeom>
        </p:spPr>
        <p:txBody>
          <a:bodyPr vert="horz" wrap="square" lIns="0" tIns="45085" rIns="0" bIns="0" rtlCol="0">
            <a:spAutoFit/>
          </a:bodyPr>
          <a:lstStyle/>
          <a:p>
            <a:pPr marL="354965" marR="5080" indent="-342900" algn="just">
              <a:lnSpc>
                <a:spcPts val="2680"/>
              </a:lnSpc>
              <a:spcBef>
                <a:spcPts val="355"/>
              </a:spcBef>
              <a:buFont typeface="Wingdings"/>
              <a:buChar char=""/>
              <a:tabLst>
                <a:tab pos="355600" algn="l"/>
              </a:tabLst>
            </a:pPr>
            <a:r>
              <a:rPr sz="3600" dirty="0">
                <a:latin typeface="Arial"/>
                <a:cs typeface="Arial"/>
              </a:rPr>
              <a:t>(A) </a:t>
            </a:r>
            <a:r>
              <a:rPr sz="3600" spc="-5" dirty="0">
                <a:latin typeface="Arial"/>
                <a:cs typeface="Arial"/>
              </a:rPr>
              <a:t>The </a:t>
            </a:r>
            <a:r>
              <a:rPr sz="3600" dirty="0">
                <a:latin typeface="Arial"/>
                <a:cs typeface="Arial"/>
              </a:rPr>
              <a:t>directors </a:t>
            </a:r>
            <a:r>
              <a:rPr sz="3600" spc="-5" dirty="0">
                <a:latin typeface="Arial"/>
                <a:cs typeface="Arial"/>
              </a:rPr>
              <a:t>all  line up </a:t>
            </a:r>
            <a:r>
              <a:rPr sz="3600" dirty="0">
                <a:latin typeface="Arial"/>
                <a:cs typeface="Arial"/>
              </a:rPr>
              <a:t>parallel to  </a:t>
            </a:r>
            <a:r>
              <a:rPr sz="3600" spc="-5" dirty="0">
                <a:latin typeface="Arial"/>
                <a:cs typeface="Arial"/>
              </a:rPr>
              <a:t>each</a:t>
            </a:r>
            <a:r>
              <a:rPr sz="3600" spc="5" dirty="0">
                <a:latin typeface="Arial"/>
                <a:cs typeface="Arial"/>
              </a:rPr>
              <a:t> </a:t>
            </a:r>
            <a:r>
              <a:rPr sz="3600" spc="-25" dirty="0">
                <a:latin typeface="Arial"/>
                <a:cs typeface="Arial"/>
              </a:rPr>
              <a:t>other.</a:t>
            </a:r>
            <a:endParaRPr sz="3600" dirty="0">
              <a:latin typeface="Arial"/>
              <a:cs typeface="Arial"/>
            </a:endParaRPr>
          </a:p>
          <a:p>
            <a:pPr marL="355600" indent="-342900" algn="just">
              <a:lnSpc>
                <a:spcPct val="100000"/>
              </a:lnSpc>
              <a:spcBef>
                <a:spcPts val="2425"/>
              </a:spcBef>
              <a:buFont typeface="Wingdings"/>
              <a:buChar char=""/>
              <a:tabLst>
                <a:tab pos="355600" algn="l"/>
              </a:tabLst>
            </a:pPr>
            <a:r>
              <a:rPr sz="3600" dirty="0">
                <a:latin typeface="Arial"/>
                <a:cs typeface="Arial"/>
              </a:rPr>
              <a:t>(B) A </a:t>
            </a:r>
            <a:r>
              <a:rPr sz="3600" spc="-5" dirty="0">
                <a:latin typeface="Arial"/>
                <a:cs typeface="Arial"/>
              </a:rPr>
              <a:t>large number</a:t>
            </a:r>
            <a:r>
              <a:rPr sz="3600" spc="-140" dirty="0">
                <a:latin typeface="Arial"/>
                <a:cs typeface="Arial"/>
              </a:rPr>
              <a:t> </a:t>
            </a:r>
            <a:r>
              <a:rPr sz="3600" spc="-5" dirty="0" smtClean="0">
                <a:latin typeface="Arial"/>
                <a:cs typeface="Arial"/>
              </a:rPr>
              <a:t>of</a:t>
            </a:r>
            <a:r>
              <a:rPr lang="en-US" sz="3600" spc="-5" dirty="0" smtClean="0">
                <a:latin typeface="Arial"/>
                <a:cs typeface="Arial"/>
              </a:rPr>
              <a:t> planes of nematic order are formed where the directors rotate as we move along a direction perpendicular to the planes</a:t>
            </a:r>
            <a:endParaRPr sz="3600" dirty="0">
              <a:latin typeface="Arial"/>
              <a:cs typeface="Arial"/>
            </a:endParaRPr>
          </a:p>
        </p:txBody>
      </p:sp>
      <p:sp>
        <p:nvSpPr>
          <p:cNvPr id="6" name="object 4"/>
          <p:cNvSpPr/>
          <p:nvPr/>
        </p:nvSpPr>
        <p:spPr>
          <a:xfrm>
            <a:off x="8104232" y="862253"/>
            <a:ext cx="3719906" cy="5738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2613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46841" y="126124"/>
            <a:ext cx="11456275" cy="812402"/>
          </a:xfrm>
          <a:prstGeom prst="rect">
            <a:avLst/>
          </a:prstGeom>
        </p:spPr>
        <p:txBody>
          <a:bodyPr vert="horz" wrap="square" lIns="0" tIns="12065" rIns="0" bIns="0" rtlCol="0">
            <a:spAutoFit/>
          </a:bodyPr>
          <a:lstStyle/>
          <a:p>
            <a:pPr marL="12700" algn="ctr">
              <a:lnSpc>
                <a:spcPct val="100000"/>
              </a:lnSpc>
              <a:spcBef>
                <a:spcPts val="95"/>
              </a:spcBef>
            </a:pPr>
            <a:r>
              <a:rPr sz="2600" b="1" spc="5" dirty="0">
                <a:solidFill>
                  <a:srgbClr val="C00000"/>
                </a:solidFill>
                <a:latin typeface="Arial" panose="020B0604020202020204" pitchFamily="34" charset="0"/>
                <a:cs typeface="Arial" panose="020B0604020202020204" pitchFamily="34" charset="0"/>
              </a:rPr>
              <a:t>BEHAVIOUR OF MOLECULES IN </a:t>
            </a:r>
            <a:r>
              <a:rPr sz="2600" b="1" spc="10" dirty="0">
                <a:solidFill>
                  <a:srgbClr val="C00000"/>
                </a:solidFill>
                <a:latin typeface="Arial" panose="020B0604020202020204" pitchFamily="34" charset="0"/>
                <a:cs typeface="Arial" panose="020B0604020202020204" pitchFamily="34" charset="0"/>
              </a:rPr>
              <a:t>AN</a:t>
            </a:r>
            <a:r>
              <a:rPr sz="2600" b="1" spc="70" dirty="0">
                <a:solidFill>
                  <a:srgbClr val="C00000"/>
                </a:solidFill>
                <a:latin typeface="Arial" panose="020B0604020202020204" pitchFamily="34" charset="0"/>
                <a:cs typeface="Arial" panose="020B0604020202020204" pitchFamily="34" charset="0"/>
              </a:rPr>
              <a:t> </a:t>
            </a:r>
            <a:r>
              <a:rPr sz="2600" b="1" spc="5" dirty="0" smtClean="0">
                <a:solidFill>
                  <a:srgbClr val="C00000"/>
                </a:solidFill>
                <a:latin typeface="Arial" panose="020B0604020202020204" pitchFamily="34" charset="0"/>
                <a:cs typeface="Arial" panose="020B0604020202020204" pitchFamily="34" charset="0"/>
              </a:rPr>
              <a:t>HOMOGENEOUSLY</a:t>
            </a:r>
            <a:r>
              <a:rPr lang="en-US" sz="2600" b="1" spc="5" dirty="0" smtClean="0">
                <a:solidFill>
                  <a:srgbClr val="C00000"/>
                </a:solidFill>
                <a:latin typeface="Arial" panose="020B0604020202020204" pitchFamily="34" charset="0"/>
                <a:cs typeface="Arial" panose="020B0604020202020204" pitchFamily="34" charset="0"/>
              </a:rPr>
              <a:t> ORDERED LIQUID CRYSTAL MATERIAL</a:t>
            </a:r>
            <a:endParaRPr sz="2600" b="1"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430922" y="1171449"/>
            <a:ext cx="11288112" cy="4262705"/>
          </a:xfrm>
          <a:prstGeom prst="rect">
            <a:avLst/>
          </a:prstGeom>
        </p:spPr>
        <p:txBody>
          <a:bodyPr wrap="square">
            <a:spAutoFit/>
          </a:bodyPr>
          <a:lstStyle/>
          <a:p>
            <a:pPr marL="285115" marR="163830" indent="-273050" algn="just">
              <a:lnSpc>
                <a:spcPct val="100000"/>
              </a:lnSpc>
              <a:spcBef>
                <a:spcPts val="580"/>
              </a:spcBef>
              <a:buClr>
                <a:srgbClr val="FD8537"/>
              </a:buClr>
              <a:buSzPct val="70000"/>
              <a:buFont typeface="Wingdings"/>
              <a:buChar char=""/>
              <a:tabLst>
                <a:tab pos="285750" algn="l"/>
              </a:tabLst>
            </a:pPr>
            <a:r>
              <a:rPr lang="en-US" sz="3200" dirty="0">
                <a:latin typeface="Arial" panose="020B0604020202020204" pitchFamily="34" charset="0"/>
                <a:cs typeface="Arial" panose="020B0604020202020204" pitchFamily="34" charset="0"/>
              </a:rPr>
              <a:t>Electric field of </a:t>
            </a:r>
            <a:r>
              <a:rPr lang="en-US" sz="3200" spc="-5" dirty="0">
                <a:latin typeface="Arial" panose="020B0604020202020204" pitchFamily="34" charset="0"/>
                <a:cs typeface="Arial" panose="020B0604020202020204" pitchFamily="34" charset="0"/>
              </a:rPr>
              <a:t>magnitude </a:t>
            </a:r>
            <a:r>
              <a:rPr lang="en-US" sz="3200" spc="-120" dirty="0">
                <a:latin typeface="Arial" panose="020B0604020202020204" pitchFamily="34" charset="0"/>
                <a:cs typeface="Arial" panose="020B0604020202020204" pitchFamily="34" charset="0"/>
              </a:rPr>
              <a:t>ε </a:t>
            </a:r>
            <a:r>
              <a:rPr lang="en-US" sz="3200" dirty="0">
                <a:latin typeface="Arial" panose="020B0604020202020204" pitchFamily="34" charset="0"/>
                <a:cs typeface="Arial" panose="020B0604020202020204" pitchFamily="34" charset="0"/>
              </a:rPr>
              <a:t>is applied in a direction perpendicular  </a:t>
            </a:r>
            <a:r>
              <a:rPr lang="en-US" sz="3200" spc="-5" dirty="0">
                <a:latin typeface="Arial" panose="020B0604020202020204" pitchFamily="34" charset="0"/>
                <a:cs typeface="Arial" panose="020B0604020202020204" pitchFamily="34" charset="0"/>
              </a:rPr>
              <a:t>to the </a:t>
            </a:r>
            <a:r>
              <a:rPr lang="en-US" sz="3200" dirty="0">
                <a:latin typeface="Arial" panose="020B0604020202020204" pitchFamily="34" charset="0"/>
                <a:cs typeface="Arial" panose="020B0604020202020204" pitchFamily="34" charset="0"/>
              </a:rPr>
              <a:t>liquid crystal / solid</a:t>
            </a:r>
            <a:r>
              <a:rPr lang="en-US" sz="3200" spc="-155"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interface.</a:t>
            </a:r>
          </a:p>
          <a:p>
            <a:pPr marL="285115" indent="-273050" algn="just">
              <a:lnSpc>
                <a:spcPct val="100000"/>
              </a:lnSpc>
              <a:spcBef>
                <a:spcPts val="605"/>
              </a:spcBef>
              <a:buClr>
                <a:srgbClr val="FD8537"/>
              </a:buClr>
              <a:buSzPct val="70000"/>
              <a:buFont typeface="Wingdings"/>
              <a:buChar char=""/>
              <a:tabLst>
                <a:tab pos="285750" algn="l"/>
              </a:tabLst>
            </a:pPr>
            <a:r>
              <a:rPr lang="en-US" sz="3200" spc="-5" dirty="0">
                <a:latin typeface="Arial" panose="020B0604020202020204" pitchFamily="34" charset="0"/>
                <a:cs typeface="Arial" panose="020B0604020202020204" pitchFamily="34" charset="0"/>
              </a:rPr>
              <a:t>If </a:t>
            </a:r>
            <a:r>
              <a:rPr lang="en-US" sz="3200" b="1" spc="-175" dirty="0">
                <a:solidFill>
                  <a:srgbClr val="FF0000"/>
                </a:solidFill>
                <a:latin typeface="Arial" panose="020B0604020202020204" pitchFamily="34" charset="0"/>
                <a:cs typeface="Arial" panose="020B0604020202020204" pitchFamily="34" charset="0"/>
              </a:rPr>
              <a:t>ε </a:t>
            </a:r>
            <a:r>
              <a:rPr lang="en-US" sz="3200" b="1" spc="-5" dirty="0">
                <a:solidFill>
                  <a:srgbClr val="FF0000"/>
                </a:solidFill>
                <a:latin typeface="Arial" panose="020B0604020202020204" pitchFamily="34" charset="0"/>
                <a:cs typeface="Arial" panose="020B0604020202020204" pitchFamily="34" charset="0"/>
              </a:rPr>
              <a:t>is </a:t>
            </a:r>
            <a:r>
              <a:rPr lang="en-US" sz="3200" b="1" dirty="0">
                <a:solidFill>
                  <a:srgbClr val="FF0000"/>
                </a:solidFill>
                <a:latin typeface="Arial" panose="020B0604020202020204" pitchFamily="34" charset="0"/>
                <a:cs typeface="Arial" panose="020B0604020202020204" pitchFamily="34" charset="0"/>
              </a:rPr>
              <a:t>less </a:t>
            </a:r>
            <a:r>
              <a:rPr lang="en-US" sz="3200" b="1" spc="-5" dirty="0">
                <a:solidFill>
                  <a:srgbClr val="FF0000"/>
                </a:solidFill>
                <a:latin typeface="Arial" panose="020B0604020202020204" pitchFamily="34" charset="0"/>
                <a:cs typeface="Arial" panose="020B0604020202020204" pitchFamily="34" charset="0"/>
              </a:rPr>
              <a:t>than </a:t>
            </a:r>
            <a:r>
              <a:rPr lang="en-US" sz="3200" b="1" dirty="0">
                <a:solidFill>
                  <a:srgbClr val="FF0000"/>
                </a:solidFill>
                <a:latin typeface="Arial" panose="020B0604020202020204" pitchFamily="34" charset="0"/>
                <a:cs typeface="Arial" panose="020B0604020202020204" pitchFamily="34" charset="0"/>
              </a:rPr>
              <a:t>a </a:t>
            </a:r>
            <a:r>
              <a:rPr lang="en-US" sz="3200" b="1" spc="-5" dirty="0">
                <a:solidFill>
                  <a:srgbClr val="FF0000"/>
                </a:solidFill>
                <a:latin typeface="Arial" panose="020B0604020202020204" pitchFamily="34" charset="0"/>
                <a:cs typeface="Arial" panose="020B0604020202020204" pitchFamily="34" charset="0"/>
              </a:rPr>
              <a:t>critical </a:t>
            </a:r>
            <a:r>
              <a:rPr lang="en-US" sz="3200" b="1" dirty="0">
                <a:solidFill>
                  <a:srgbClr val="FF0000"/>
                </a:solidFill>
                <a:latin typeface="Arial" panose="020B0604020202020204" pitchFamily="34" charset="0"/>
                <a:cs typeface="Arial" panose="020B0604020202020204" pitchFamily="34" charset="0"/>
              </a:rPr>
              <a:t>value </a:t>
            </a:r>
            <a:r>
              <a:rPr lang="en-US" sz="3200" b="1" spc="-85" dirty="0">
                <a:solidFill>
                  <a:srgbClr val="FF0000"/>
                </a:solidFill>
                <a:latin typeface="Arial" panose="020B0604020202020204" pitchFamily="34" charset="0"/>
                <a:cs typeface="Arial" panose="020B0604020202020204" pitchFamily="34" charset="0"/>
              </a:rPr>
              <a:t>ε</a:t>
            </a:r>
            <a:r>
              <a:rPr lang="en-US" sz="3200" b="1" spc="-85" baseline="-25000" dirty="0">
                <a:solidFill>
                  <a:srgbClr val="FF0000"/>
                </a:solidFill>
                <a:latin typeface="Arial" panose="020B0604020202020204" pitchFamily="34" charset="0"/>
                <a:cs typeface="Arial" panose="020B0604020202020204" pitchFamily="34" charset="0"/>
              </a:rPr>
              <a:t>c</a:t>
            </a:r>
            <a:r>
              <a:rPr lang="en-US" sz="3200" b="1" spc="-85" dirty="0">
                <a:solidFill>
                  <a:srgbClr val="FF0000"/>
                </a:solidFill>
                <a:latin typeface="Arial" panose="020B0604020202020204" pitchFamily="34" charset="0"/>
                <a:cs typeface="Arial" panose="020B0604020202020204" pitchFamily="34" charset="0"/>
              </a:rPr>
              <a:t> </a:t>
            </a:r>
            <a:r>
              <a:rPr lang="en-US" sz="3200" spc="-5" dirty="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ordering is not</a:t>
            </a:r>
            <a:r>
              <a:rPr lang="en-US" sz="3200" spc="-240" dirty="0">
                <a:latin typeface="Arial" panose="020B0604020202020204" pitchFamily="34" charset="0"/>
                <a:cs typeface="Arial" panose="020B0604020202020204" pitchFamily="34" charset="0"/>
              </a:rPr>
              <a:t> </a:t>
            </a:r>
            <a:r>
              <a:rPr lang="en-US" sz="3200" spc="-5" dirty="0">
                <a:latin typeface="Arial" panose="020B0604020202020204" pitchFamily="34" charset="0"/>
                <a:cs typeface="Arial" panose="020B0604020202020204" pitchFamily="34" charset="0"/>
              </a:rPr>
              <a:t>affected.</a:t>
            </a:r>
            <a:endParaRPr lang="en-US" sz="3200" dirty="0">
              <a:latin typeface="Arial" panose="020B0604020202020204" pitchFamily="34" charset="0"/>
              <a:cs typeface="Arial" panose="020B0604020202020204" pitchFamily="34" charset="0"/>
            </a:endParaRPr>
          </a:p>
          <a:p>
            <a:pPr marL="285115" marR="132715" indent="-273050" algn="just">
              <a:lnSpc>
                <a:spcPct val="100000"/>
              </a:lnSpc>
              <a:spcBef>
                <a:spcPts val="600"/>
              </a:spcBef>
              <a:buClr>
                <a:srgbClr val="FD8537"/>
              </a:buClr>
              <a:buSzPct val="70000"/>
              <a:buFont typeface="Wingdings"/>
              <a:buChar char=""/>
              <a:tabLst>
                <a:tab pos="285750" algn="l"/>
              </a:tabLst>
            </a:pPr>
            <a:r>
              <a:rPr lang="en-US" sz="3200" b="1" spc="-175" dirty="0">
                <a:solidFill>
                  <a:srgbClr val="FF0000"/>
                </a:solidFill>
                <a:latin typeface="Arial" panose="020B0604020202020204" pitchFamily="34" charset="0"/>
                <a:cs typeface="Arial" panose="020B0604020202020204" pitchFamily="34" charset="0"/>
              </a:rPr>
              <a:t>ε </a:t>
            </a:r>
            <a:r>
              <a:rPr lang="en-US" sz="3200" b="1" dirty="0">
                <a:solidFill>
                  <a:srgbClr val="FF0000"/>
                </a:solidFill>
                <a:latin typeface="Arial" panose="020B0604020202020204" pitchFamily="34" charset="0"/>
                <a:cs typeface="Arial" panose="020B0604020202020204" pitchFamily="34" charset="0"/>
              </a:rPr>
              <a:t>&gt; </a:t>
            </a:r>
            <a:r>
              <a:rPr lang="en-US" sz="3200" b="1" spc="-85" dirty="0">
                <a:solidFill>
                  <a:srgbClr val="FF0000"/>
                </a:solidFill>
                <a:latin typeface="Arial" panose="020B0604020202020204" pitchFamily="34" charset="0"/>
                <a:cs typeface="Arial" panose="020B0604020202020204" pitchFamily="34" charset="0"/>
              </a:rPr>
              <a:t>ε</a:t>
            </a:r>
            <a:r>
              <a:rPr lang="en-US" sz="3200" b="1" spc="-85" baseline="-25000" dirty="0">
                <a:solidFill>
                  <a:srgbClr val="FF0000"/>
                </a:solidFill>
                <a:latin typeface="Arial" panose="020B0604020202020204" pitchFamily="34" charset="0"/>
                <a:cs typeface="Arial" panose="020B0604020202020204" pitchFamily="34" charset="0"/>
              </a:rPr>
              <a:t>c</a:t>
            </a:r>
            <a:r>
              <a:rPr lang="en-US" sz="3200" b="1" spc="-85" dirty="0">
                <a:solidFill>
                  <a:srgbClr val="FF0000"/>
                </a:solidFill>
                <a:latin typeface="Arial" panose="020B0604020202020204" pitchFamily="34" charset="0"/>
                <a:cs typeface="Arial" panose="020B0604020202020204" pitchFamily="34" charset="0"/>
              </a:rPr>
              <a:t> </a:t>
            </a:r>
            <a:r>
              <a:rPr lang="en-US" sz="3200" spc="-5" dirty="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molecules furthest </a:t>
            </a:r>
            <a:r>
              <a:rPr lang="en-US" sz="3200" spc="-5" dirty="0">
                <a:latin typeface="Arial" panose="020B0604020202020204" pitchFamily="34" charset="0"/>
                <a:cs typeface="Arial" panose="020B0604020202020204" pitchFamily="34" charset="0"/>
              </a:rPr>
              <a:t>away </a:t>
            </a:r>
            <a:r>
              <a:rPr lang="en-US" sz="3200" dirty="0">
                <a:latin typeface="Arial" panose="020B0604020202020204" pitchFamily="34" charset="0"/>
                <a:cs typeface="Arial" panose="020B0604020202020204" pitchFamily="34" charset="0"/>
              </a:rPr>
              <a:t>from </a:t>
            </a:r>
            <a:r>
              <a:rPr lang="en-US" sz="3200" spc="-5" dirty="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interface begin </a:t>
            </a:r>
            <a:r>
              <a:rPr lang="en-US" sz="3200" spc="-5" dirty="0">
                <a:latin typeface="Arial" panose="020B0604020202020204" pitchFamily="34" charset="0"/>
                <a:cs typeface="Arial" panose="020B0604020202020204" pitchFamily="34" charset="0"/>
              </a:rPr>
              <a:t>to </a:t>
            </a:r>
            <a:r>
              <a:rPr lang="en-US" sz="3200" dirty="0">
                <a:latin typeface="Arial" panose="020B0604020202020204" pitchFamily="34" charset="0"/>
                <a:cs typeface="Arial" panose="020B0604020202020204" pitchFamily="34" charset="0"/>
              </a:rPr>
              <a:t>align  along </a:t>
            </a:r>
            <a:r>
              <a:rPr lang="en-US" sz="3200" spc="-5" dirty="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field</a:t>
            </a:r>
            <a:r>
              <a:rPr lang="en-US" sz="3200" spc="-9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direction</a:t>
            </a:r>
          </a:p>
          <a:p>
            <a:pPr marL="285115" indent="-273050" algn="just">
              <a:lnSpc>
                <a:spcPct val="100000"/>
              </a:lnSpc>
              <a:spcBef>
                <a:spcPts val="600"/>
              </a:spcBef>
              <a:buClr>
                <a:srgbClr val="FD8537"/>
              </a:buClr>
              <a:buSzPct val="70000"/>
              <a:buFont typeface="Wingdings"/>
              <a:buChar char=""/>
              <a:tabLst>
                <a:tab pos="285750" algn="l"/>
              </a:tabLst>
            </a:pPr>
            <a:r>
              <a:rPr lang="en-US" sz="3200" b="1" spc="-175" dirty="0">
                <a:solidFill>
                  <a:srgbClr val="FF0000"/>
                </a:solidFill>
                <a:latin typeface="Arial" panose="020B0604020202020204" pitchFamily="34" charset="0"/>
                <a:cs typeface="Arial" panose="020B0604020202020204" pitchFamily="34" charset="0"/>
              </a:rPr>
              <a:t>ε </a:t>
            </a:r>
            <a:r>
              <a:rPr lang="en-US" sz="3200" b="1" dirty="0">
                <a:solidFill>
                  <a:srgbClr val="FF0000"/>
                </a:solidFill>
                <a:latin typeface="Arial" panose="020B0604020202020204" pitchFamily="34" charset="0"/>
                <a:cs typeface="Arial" panose="020B0604020202020204" pitchFamily="34" charset="0"/>
              </a:rPr>
              <a:t>&gt; &gt; </a:t>
            </a:r>
            <a:r>
              <a:rPr lang="en-US" sz="3200" b="1" spc="-85" dirty="0">
                <a:solidFill>
                  <a:srgbClr val="FF0000"/>
                </a:solidFill>
                <a:latin typeface="Arial" panose="020B0604020202020204" pitchFamily="34" charset="0"/>
                <a:cs typeface="Arial" panose="020B0604020202020204" pitchFamily="34" charset="0"/>
              </a:rPr>
              <a:t>ε</a:t>
            </a:r>
            <a:r>
              <a:rPr lang="en-US" sz="3200" b="1" spc="-85" baseline="-25000" dirty="0">
                <a:solidFill>
                  <a:srgbClr val="FF0000"/>
                </a:solidFill>
                <a:latin typeface="Arial" panose="020B0604020202020204" pitchFamily="34" charset="0"/>
                <a:cs typeface="Arial" panose="020B0604020202020204" pitchFamily="34" charset="0"/>
              </a:rPr>
              <a:t>c</a:t>
            </a:r>
            <a:r>
              <a:rPr lang="en-US" sz="3200" b="1" spc="-85" dirty="0">
                <a:solidFill>
                  <a:srgbClr val="FF0000"/>
                </a:solidFill>
                <a:latin typeface="Arial" panose="020B0604020202020204" pitchFamily="34" charset="0"/>
                <a:cs typeface="Arial" panose="020B0604020202020204" pitchFamily="34" charset="0"/>
              </a:rPr>
              <a:t> </a:t>
            </a:r>
            <a:r>
              <a:rPr lang="en-US" sz="3200" spc="-5" dirty="0">
                <a:latin typeface="Arial" panose="020B0604020202020204" pitchFamily="34" charset="0"/>
                <a:cs typeface="Arial" panose="020B0604020202020204" pitchFamily="34" charset="0"/>
              </a:rPr>
              <a:t>then most </a:t>
            </a:r>
            <a:r>
              <a:rPr lang="en-US" sz="3200" dirty="0">
                <a:latin typeface="Arial" panose="020B0604020202020204" pitchFamily="34" charset="0"/>
                <a:cs typeface="Arial" panose="020B0604020202020204" pitchFamily="34" charset="0"/>
              </a:rPr>
              <a:t>of </a:t>
            </a:r>
            <a:r>
              <a:rPr lang="en-US" sz="3200" spc="-5" dirty="0">
                <a:latin typeface="Arial" panose="020B0604020202020204" pitchFamily="34" charset="0"/>
                <a:cs typeface="Arial" panose="020B0604020202020204" pitchFamily="34" charset="0"/>
              </a:rPr>
              <a:t>molecules are </a:t>
            </a:r>
            <a:r>
              <a:rPr lang="en-US" sz="3200" dirty="0">
                <a:latin typeface="Arial" panose="020B0604020202020204" pitchFamily="34" charset="0"/>
                <a:cs typeface="Arial" panose="020B0604020202020204" pitchFamily="34" charset="0"/>
              </a:rPr>
              <a:t>aligned along </a:t>
            </a:r>
            <a:r>
              <a:rPr lang="en-US" sz="3200" spc="-5" dirty="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field</a:t>
            </a:r>
            <a:r>
              <a:rPr lang="en-US" sz="3200" spc="-33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direction.</a:t>
            </a:r>
          </a:p>
        </p:txBody>
      </p:sp>
    </p:spTree>
    <p:extLst>
      <p:ext uri="{BB962C8B-B14F-4D97-AF65-F5344CB8AC3E}">
        <p14:creationId xmlns:p14="http://schemas.microsoft.com/office/powerpoint/2010/main" val="4043790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903694" y="472207"/>
            <a:ext cx="9617161" cy="586553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346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02916" y="133500"/>
            <a:ext cx="11689084" cy="873957"/>
          </a:xfrm>
          <a:prstGeom prst="rect">
            <a:avLst/>
          </a:prstGeom>
        </p:spPr>
        <p:txBody>
          <a:bodyPr vert="horz" wrap="square" lIns="0" tIns="12065" rIns="0" bIns="0" rtlCol="0">
            <a:spAutoFit/>
          </a:bodyPr>
          <a:lstStyle/>
          <a:p>
            <a:pPr marL="3274695" marR="5080" indent="-3262629">
              <a:lnSpc>
                <a:spcPct val="100000"/>
              </a:lnSpc>
              <a:spcBef>
                <a:spcPts val="95"/>
              </a:spcBef>
            </a:pPr>
            <a:r>
              <a:rPr sz="2800" b="1" spc="5" dirty="0">
                <a:solidFill>
                  <a:srgbClr val="C00000"/>
                </a:solidFill>
                <a:latin typeface="Arial" panose="020B0604020202020204" pitchFamily="34" charset="0"/>
                <a:cs typeface="Arial" panose="020B0604020202020204" pitchFamily="34" charset="0"/>
              </a:rPr>
              <a:t>BEHAVIOUR OF THE MOLECULES IN </a:t>
            </a:r>
            <a:r>
              <a:rPr sz="2800" b="1" spc="10" dirty="0">
                <a:solidFill>
                  <a:srgbClr val="C00000"/>
                </a:solidFill>
                <a:latin typeface="Arial" panose="020B0604020202020204" pitchFamily="34" charset="0"/>
                <a:cs typeface="Arial" panose="020B0604020202020204" pitchFamily="34" charset="0"/>
              </a:rPr>
              <a:t>A </a:t>
            </a:r>
            <a:r>
              <a:rPr sz="2800" b="1" dirty="0">
                <a:solidFill>
                  <a:srgbClr val="C00000"/>
                </a:solidFill>
                <a:latin typeface="Arial" panose="020B0604020202020204" pitchFamily="34" charset="0"/>
                <a:cs typeface="Arial" panose="020B0604020202020204" pitchFamily="34" charset="0"/>
              </a:rPr>
              <a:t>LIQUID </a:t>
            </a:r>
            <a:r>
              <a:rPr sz="2800" b="1" spc="5" dirty="0">
                <a:solidFill>
                  <a:srgbClr val="C00000"/>
                </a:solidFill>
                <a:latin typeface="Arial" panose="020B0604020202020204" pitchFamily="34" charset="0"/>
                <a:cs typeface="Arial" panose="020B0604020202020204" pitchFamily="34" charset="0"/>
              </a:rPr>
              <a:t>CRYSTAL </a:t>
            </a:r>
            <a:r>
              <a:rPr sz="2800" b="1" spc="10" dirty="0">
                <a:solidFill>
                  <a:srgbClr val="C00000"/>
                </a:solidFill>
                <a:latin typeface="Arial" panose="020B0604020202020204" pitchFamily="34" charset="0"/>
                <a:cs typeface="Arial" panose="020B0604020202020204" pitchFamily="34" charset="0"/>
              </a:rPr>
              <a:t>CELL </a:t>
            </a:r>
            <a:r>
              <a:rPr sz="2800" b="1" dirty="0">
                <a:solidFill>
                  <a:srgbClr val="C00000"/>
                </a:solidFill>
                <a:latin typeface="Arial" panose="020B0604020202020204" pitchFamily="34" charset="0"/>
                <a:cs typeface="Arial" panose="020B0604020202020204" pitchFamily="34" charset="0"/>
              </a:rPr>
              <a:t>OF  </a:t>
            </a:r>
            <a:r>
              <a:rPr sz="2800" b="1" spc="5" dirty="0">
                <a:solidFill>
                  <a:srgbClr val="C00000"/>
                </a:solidFill>
                <a:latin typeface="Arial" panose="020B0604020202020204" pitchFamily="34" charset="0"/>
                <a:cs typeface="Arial" panose="020B0604020202020204" pitchFamily="34" charset="0"/>
              </a:rPr>
              <a:t>THICKNESS</a:t>
            </a:r>
            <a:r>
              <a:rPr sz="2800" b="1" spc="130" dirty="0">
                <a:solidFill>
                  <a:srgbClr val="C00000"/>
                </a:solidFill>
                <a:latin typeface="Arial" panose="020B0604020202020204" pitchFamily="34" charset="0"/>
                <a:cs typeface="Arial" panose="020B0604020202020204" pitchFamily="34" charset="0"/>
              </a:rPr>
              <a:t> </a:t>
            </a:r>
            <a:r>
              <a:rPr sz="2800" b="1" spc="-5" dirty="0">
                <a:solidFill>
                  <a:srgbClr val="C00000"/>
                </a:solidFill>
                <a:latin typeface="Arial" panose="020B0604020202020204" pitchFamily="34" charset="0"/>
                <a:cs typeface="Arial" panose="020B0604020202020204" pitchFamily="34" charset="0"/>
              </a:rPr>
              <a:t>D</a:t>
            </a:r>
            <a:endParaRPr sz="2800" dirty="0">
              <a:solidFill>
                <a:srgbClr val="C00000"/>
              </a:solidFill>
              <a:latin typeface="Arial" panose="020B0604020202020204" pitchFamily="34" charset="0"/>
              <a:cs typeface="Arial" panose="020B0604020202020204" pitchFamily="34" charset="0"/>
            </a:endParaRPr>
          </a:p>
        </p:txBody>
      </p:sp>
      <p:sp>
        <p:nvSpPr>
          <p:cNvPr id="5" name="object 5"/>
          <p:cNvSpPr txBox="1"/>
          <p:nvPr/>
        </p:nvSpPr>
        <p:spPr>
          <a:xfrm>
            <a:off x="294290" y="1225725"/>
            <a:ext cx="11172496" cy="738023"/>
          </a:xfrm>
          <a:prstGeom prst="rect">
            <a:avLst/>
          </a:prstGeom>
        </p:spPr>
        <p:txBody>
          <a:bodyPr vert="horz" wrap="square" lIns="0" tIns="45085" rIns="0" bIns="0" rtlCol="0">
            <a:spAutoFit/>
          </a:bodyPr>
          <a:lstStyle/>
          <a:p>
            <a:pPr marL="12700" marR="5080" algn="just">
              <a:lnSpc>
                <a:spcPts val="2680"/>
              </a:lnSpc>
              <a:spcBef>
                <a:spcPts val="355"/>
              </a:spcBef>
            </a:pPr>
            <a:r>
              <a:rPr sz="3200" dirty="0">
                <a:latin typeface="Arial" panose="020B0604020202020204" pitchFamily="34" charset="0"/>
                <a:cs typeface="Arial" panose="020B0604020202020204" pitchFamily="34" charset="0"/>
              </a:rPr>
              <a:t>No </a:t>
            </a:r>
            <a:r>
              <a:rPr sz="3200" spc="-10" dirty="0">
                <a:latin typeface="Arial" panose="020B0604020202020204" pitchFamily="34" charset="0"/>
                <a:cs typeface="Arial" panose="020B0604020202020204" pitchFamily="34" charset="0"/>
              </a:rPr>
              <a:t>applied </a:t>
            </a:r>
            <a:r>
              <a:rPr sz="3200" spc="-20" dirty="0">
                <a:latin typeface="Arial" panose="020B0604020202020204" pitchFamily="34" charset="0"/>
                <a:cs typeface="Arial" panose="020B0604020202020204" pitchFamily="34" charset="0"/>
              </a:rPr>
              <a:t>Voltage- </a:t>
            </a:r>
            <a:r>
              <a:rPr sz="3200" spc="-5" dirty="0">
                <a:latin typeface="Arial" panose="020B0604020202020204" pitchFamily="34" charset="0"/>
                <a:cs typeface="Arial" panose="020B0604020202020204" pitchFamily="34" charset="0"/>
              </a:rPr>
              <a:t>the </a:t>
            </a:r>
            <a:r>
              <a:rPr sz="3200" spc="-10" dirty="0">
                <a:latin typeface="Arial" panose="020B0604020202020204" pitchFamily="34" charset="0"/>
                <a:cs typeface="Arial" panose="020B0604020202020204" pitchFamily="34" charset="0"/>
              </a:rPr>
              <a:t>molecules </a:t>
            </a:r>
            <a:r>
              <a:rPr sz="3200" spc="-5" dirty="0">
                <a:latin typeface="Arial" panose="020B0604020202020204" pitchFamily="34" charset="0"/>
                <a:cs typeface="Arial" panose="020B0604020202020204" pitchFamily="34" charset="0"/>
              </a:rPr>
              <a:t>undergo </a:t>
            </a:r>
            <a:r>
              <a:rPr sz="3200" dirty="0">
                <a:latin typeface="Arial" panose="020B0604020202020204" pitchFamily="34" charset="0"/>
                <a:cs typeface="Arial" panose="020B0604020202020204" pitchFamily="34" charset="0"/>
              </a:rPr>
              <a:t>a </a:t>
            </a:r>
            <a:r>
              <a:rPr sz="3200" spc="-5" dirty="0">
                <a:latin typeface="Arial" panose="020B0604020202020204" pitchFamily="34" charset="0"/>
                <a:cs typeface="Arial" panose="020B0604020202020204" pitchFamily="34" charset="0"/>
              </a:rPr>
              <a:t>90 degree rotation across  the</a:t>
            </a:r>
            <a:r>
              <a:rPr sz="3200" spc="5" dirty="0">
                <a:latin typeface="Arial" panose="020B0604020202020204" pitchFamily="34" charset="0"/>
                <a:cs typeface="Arial" panose="020B0604020202020204" pitchFamily="34" charset="0"/>
              </a:rPr>
              <a:t> </a:t>
            </a:r>
            <a:r>
              <a:rPr sz="3200" spc="-10" dirty="0">
                <a:latin typeface="Arial" panose="020B0604020202020204" pitchFamily="34" charset="0"/>
                <a:cs typeface="Arial" panose="020B0604020202020204" pitchFamily="34" charset="0"/>
              </a:rPr>
              <a:t>cell.</a:t>
            </a:r>
            <a:endParaRPr sz="3200" dirty="0">
              <a:latin typeface="Arial" panose="020B0604020202020204" pitchFamily="34" charset="0"/>
              <a:cs typeface="Arial" panose="020B0604020202020204" pitchFamily="34" charset="0"/>
            </a:endParaRPr>
          </a:p>
        </p:txBody>
      </p:sp>
      <p:sp>
        <p:nvSpPr>
          <p:cNvPr id="6" name="object 6"/>
          <p:cNvSpPr txBox="1"/>
          <p:nvPr/>
        </p:nvSpPr>
        <p:spPr>
          <a:xfrm>
            <a:off x="375657" y="2182016"/>
            <a:ext cx="11532563" cy="738023"/>
          </a:xfrm>
          <a:prstGeom prst="rect">
            <a:avLst/>
          </a:prstGeom>
        </p:spPr>
        <p:txBody>
          <a:bodyPr vert="horz" wrap="square" lIns="0" tIns="45085" rIns="0" bIns="0" rtlCol="0">
            <a:spAutoFit/>
          </a:bodyPr>
          <a:lstStyle/>
          <a:p>
            <a:pPr marL="12700" marR="5080" algn="just">
              <a:lnSpc>
                <a:spcPts val="2680"/>
              </a:lnSpc>
              <a:spcBef>
                <a:spcPts val="355"/>
              </a:spcBef>
            </a:pPr>
            <a:r>
              <a:rPr sz="3200" dirty="0">
                <a:latin typeface="Arial" panose="020B0604020202020204" pitchFamily="34" charset="0"/>
                <a:cs typeface="Arial" panose="020B0604020202020204" pitchFamily="34" charset="0"/>
              </a:rPr>
              <a:t>ε &gt; </a:t>
            </a:r>
            <a:r>
              <a:rPr sz="3200" spc="-5" dirty="0">
                <a:latin typeface="Arial" panose="020B0604020202020204" pitchFamily="34" charset="0"/>
                <a:cs typeface="Arial" panose="020B0604020202020204" pitchFamily="34" charset="0"/>
              </a:rPr>
              <a:t>ε</a:t>
            </a:r>
            <a:r>
              <a:rPr sz="2000" spc="-5" dirty="0">
                <a:latin typeface="Arial" panose="020B0604020202020204" pitchFamily="34" charset="0"/>
                <a:cs typeface="Arial" panose="020B0604020202020204" pitchFamily="34" charset="0"/>
              </a:rPr>
              <a:t>c </a:t>
            </a:r>
            <a:r>
              <a:rPr sz="2800" dirty="0">
                <a:latin typeface="Arial" panose="020B0604020202020204" pitchFamily="34" charset="0"/>
                <a:cs typeface="Arial" panose="020B0604020202020204" pitchFamily="34" charset="0"/>
              </a:rPr>
              <a:t>- </a:t>
            </a:r>
            <a:r>
              <a:rPr sz="3200" spc="-5" dirty="0">
                <a:latin typeface="Arial" panose="020B0604020202020204" pitchFamily="34" charset="0"/>
                <a:cs typeface="Arial" panose="020B0604020202020204" pitchFamily="34" charset="0"/>
              </a:rPr>
              <a:t>the </a:t>
            </a:r>
            <a:r>
              <a:rPr sz="3200" spc="-10" dirty="0">
                <a:latin typeface="Arial" panose="020B0604020202020204" pitchFamily="34" charset="0"/>
                <a:cs typeface="Arial" panose="020B0604020202020204" pitchFamily="34" charset="0"/>
              </a:rPr>
              <a:t>molecules </a:t>
            </a:r>
            <a:r>
              <a:rPr sz="3200" spc="-5" dirty="0">
                <a:latin typeface="Arial" panose="020B0604020202020204" pitchFamily="34" charset="0"/>
                <a:cs typeface="Arial" panose="020B0604020202020204" pitchFamily="34" charset="0"/>
              </a:rPr>
              <a:t>are mostly ordered with their axes </a:t>
            </a:r>
            <a:r>
              <a:rPr sz="3200" spc="-10" dirty="0">
                <a:latin typeface="Arial" panose="020B0604020202020204" pitchFamily="34" charset="0"/>
                <a:cs typeface="Arial" panose="020B0604020202020204" pitchFamily="34" charset="0"/>
              </a:rPr>
              <a:t>parallel </a:t>
            </a:r>
            <a:r>
              <a:rPr sz="3200" spc="-5" dirty="0">
                <a:latin typeface="Arial" panose="020B0604020202020204" pitchFamily="34" charset="0"/>
                <a:cs typeface="Arial" panose="020B0604020202020204" pitchFamily="34" charset="0"/>
              </a:rPr>
              <a:t>to the  </a:t>
            </a:r>
            <a:r>
              <a:rPr sz="3200" spc="-10" dirty="0">
                <a:latin typeface="Arial" panose="020B0604020202020204" pitchFamily="34" charset="0"/>
                <a:cs typeface="Arial" panose="020B0604020202020204" pitchFamily="34" charset="0"/>
              </a:rPr>
              <a:t>applied</a:t>
            </a:r>
            <a:r>
              <a:rPr sz="3200" spc="40" dirty="0">
                <a:latin typeface="Arial" panose="020B0604020202020204" pitchFamily="34" charset="0"/>
                <a:cs typeface="Arial" panose="020B0604020202020204" pitchFamily="34" charset="0"/>
              </a:rPr>
              <a:t> </a:t>
            </a:r>
            <a:r>
              <a:rPr sz="3200" spc="-5" dirty="0">
                <a:latin typeface="Arial" panose="020B0604020202020204" pitchFamily="34" charset="0"/>
                <a:cs typeface="Arial" panose="020B0604020202020204" pitchFamily="34" charset="0"/>
              </a:rPr>
              <a:t>field.</a:t>
            </a:r>
            <a:endParaRPr sz="3200" dirty="0">
              <a:latin typeface="Arial" panose="020B0604020202020204" pitchFamily="34" charset="0"/>
              <a:cs typeface="Arial" panose="020B0604020202020204" pitchFamily="34" charset="0"/>
            </a:endParaRPr>
          </a:p>
        </p:txBody>
      </p:sp>
      <p:sp>
        <p:nvSpPr>
          <p:cNvPr id="7" name="object 4"/>
          <p:cNvSpPr/>
          <p:nvPr/>
        </p:nvSpPr>
        <p:spPr>
          <a:xfrm>
            <a:off x="1785913" y="2920039"/>
            <a:ext cx="8397875" cy="3810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72720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571353" y="0"/>
            <a:ext cx="6293485" cy="412934"/>
          </a:xfrm>
          <a:prstGeom prst="rect">
            <a:avLst/>
          </a:prstGeom>
        </p:spPr>
        <p:txBody>
          <a:bodyPr vert="horz" wrap="square" lIns="0" tIns="12700" rIns="0" bIns="0" rtlCol="0">
            <a:spAutoFit/>
          </a:bodyPr>
          <a:lstStyle/>
          <a:p>
            <a:pPr marL="12700">
              <a:lnSpc>
                <a:spcPct val="100000"/>
              </a:lnSpc>
              <a:spcBef>
                <a:spcPts val="100"/>
              </a:spcBef>
            </a:pPr>
            <a:r>
              <a:rPr sz="2600" b="1" spc="-5" dirty="0">
                <a:solidFill>
                  <a:srgbClr val="C00000"/>
                </a:solidFill>
                <a:latin typeface="Arial" panose="020B0604020202020204" pitchFamily="34" charset="0"/>
                <a:cs typeface="Arial" panose="020B0604020202020204" pitchFamily="34" charset="0"/>
              </a:rPr>
              <a:t>ACTION </a:t>
            </a:r>
            <a:r>
              <a:rPr sz="2600" b="1" dirty="0">
                <a:solidFill>
                  <a:srgbClr val="C00000"/>
                </a:solidFill>
                <a:latin typeface="Arial" panose="020B0604020202020204" pitchFamily="34" charset="0"/>
                <a:cs typeface="Arial" panose="020B0604020202020204" pitchFamily="34" charset="0"/>
              </a:rPr>
              <a:t>OF </a:t>
            </a:r>
            <a:r>
              <a:rPr sz="2600" b="1" spc="-5" dirty="0">
                <a:solidFill>
                  <a:srgbClr val="C00000"/>
                </a:solidFill>
                <a:latin typeface="Arial" panose="020B0604020202020204" pitchFamily="34" charset="0"/>
                <a:cs typeface="Arial" panose="020B0604020202020204" pitchFamily="34" charset="0"/>
              </a:rPr>
              <a:t>AN </a:t>
            </a:r>
            <a:r>
              <a:rPr sz="2600" b="1" dirty="0">
                <a:solidFill>
                  <a:srgbClr val="C00000"/>
                </a:solidFill>
                <a:latin typeface="Arial" panose="020B0604020202020204" pitchFamily="34" charset="0"/>
                <a:cs typeface="Arial" panose="020B0604020202020204" pitchFamily="34" charset="0"/>
              </a:rPr>
              <a:t>LCD </a:t>
            </a:r>
            <a:r>
              <a:rPr sz="2600" b="1" spc="-10" dirty="0">
                <a:solidFill>
                  <a:srgbClr val="C00000"/>
                </a:solidFill>
                <a:latin typeface="Arial" panose="020B0604020202020204" pitchFamily="34" charset="0"/>
                <a:cs typeface="Arial" panose="020B0604020202020204" pitchFamily="34" charset="0"/>
              </a:rPr>
              <a:t>DISPLAY</a:t>
            </a:r>
            <a:r>
              <a:rPr sz="2600" b="1" spc="-5" dirty="0">
                <a:solidFill>
                  <a:srgbClr val="C00000"/>
                </a:solidFill>
                <a:latin typeface="Arial" panose="020B0604020202020204" pitchFamily="34" charset="0"/>
                <a:cs typeface="Arial" panose="020B0604020202020204" pitchFamily="34" charset="0"/>
              </a:rPr>
              <a:t> DEVICE</a:t>
            </a:r>
            <a:endParaRPr sz="2600" b="1" dirty="0">
              <a:solidFill>
                <a:srgbClr val="C00000"/>
              </a:solidFill>
              <a:latin typeface="Arial" panose="020B0604020202020204" pitchFamily="34" charset="0"/>
              <a:cs typeface="Arial" panose="020B0604020202020204" pitchFamily="34" charset="0"/>
            </a:endParaRPr>
          </a:p>
        </p:txBody>
      </p:sp>
      <p:sp>
        <p:nvSpPr>
          <p:cNvPr id="5" name="object 5"/>
          <p:cNvSpPr txBox="1"/>
          <p:nvPr/>
        </p:nvSpPr>
        <p:spPr>
          <a:xfrm>
            <a:off x="412653" y="639773"/>
            <a:ext cx="11548120" cy="2693045"/>
          </a:xfrm>
          <a:prstGeom prst="rect">
            <a:avLst/>
          </a:prstGeom>
        </p:spPr>
        <p:txBody>
          <a:bodyPr vert="horz" wrap="square" lIns="0" tIns="12700" rIns="0" bIns="0" rtlCol="0">
            <a:spAutoFit/>
          </a:bodyPr>
          <a:lstStyle/>
          <a:p>
            <a:pPr marL="12700" algn="just">
              <a:lnSpc>
                <a:spcPts val="2780"/>
              </a:lnSpc>
              <a:spcBef>
                <a:spcPts val="100"/>
              </a:spcBef>
            </a:pPr>
            <a:r>
              <a:rPr sz="2800" dirty="0">
                <a:latin typeface="Liberation Sans Narrow"/>
                <a:cs typeface="Liberation Sans Narrow"/>
              </a:rPr>
              <a:t>Behaviour </a:t>
            </a:r>
            <a:r>
              <a:rPr sz="2800" spc="-5" dirty="0">
                <a:latin typeface="Liberation Sans Narrow"/>
                <a:cs typeface="Liberation Sans Narrow"/>
              </a:rPr>
              <a:t>of </a:t>
            </a:r>
            <a:r>
              <a:rPr sz="2800" dirty="0">
                <a:latin typeface="Liberation Sans Narrow"/>
                <a:cs typeface="Liberation Sans Narrow"/>
              </a:rPr>
              <a:t>a </a:t>
            </a:r>
            <a:r>
              <a:rPr sz="2800" spc="-5" dirty="0">
                <a:latin typeface="Liberation Sans Narrow"/>
                <a:cs typeface="Liberation Sans Narrow"/>
              </a:rPr>
              <a:t>polarized beam as it traverses the</a:t>
            </a:r>
            <a:r>
              <a:rPr sz="2800" spc="175" dirty="0">
                <a:latin typeface="Liberation Sans Narrow"/>
                <a:cs typeface="Liberation Sans Narrow"/>
              </a:rPr>
              <a:t> </a:t>
            </a:r>
            <a:r>
              <a:rPr sz="2800" spc="-5" dirty="0">
                <a:latin typeface="Liberation Sans Narrow"/>
                <a:cs typeface="Liberation Sans Narrow"/>
              </a:rPr>
              <a:t>system.</a:t>
            </a:r>
            <a:endParaRPr sz="2800" dirty="0">
              <a:latin typeface="Liberation Sans Narrow"/>
              <a:cs typeface="Liberation Sans Narrow"/>
            </a:endParaRPr>
          </a:p>
          <a:p>
            <a:pPr marL="355600" marR="5080" indent="-343535" algn="just">
              <a:lnSpc>
                <a:spcPct val="93000"/>
              </a:lnSpc>
              <a:spcBef>
                <a:spcPts val="100"/>
              </a:spcBef>
              <a:buFont typeface="Wingdings"/>
              <a:buChar char=""/>
              <a:tabLst>
                <a:tab pos="356235" algn="l"/>
              </a:tabLst>
            </a:pPr>
            <a:r>
              <a:rPr sz="2800" dirty="0">
                <a:latin typeface="Liberation Sans Narrow"/>
                <a:cs typeface="Liberation Sans Narrow"/>
              </a:rPr>
              <a:t>When </a:t>
            </a:r>
            <a:r>
              <a:rPr sz="2800" spc="-5" dirty="0">
                <a:latin typeface="Liberation Sans Narrow"/>
                <a:cs typeface="Liberation Sans Narrow"/>
              </a:rPr>
              <a:t>no applied voltage, the incident light is first polarized, then has  its polarization direction rotated by 90 degree as it traverses the cell,  then passes through the second polarizer and is then reflected back  along its path </a:t>
            </a:r>
            <a:r>
              <a:rPr sz="2800" dirty="0">
                <a:latin typeface="Liberation Sans Narrow"/>
                <a:cs typeface="Liberation Sans Narrow"/>
              </a:rPr>
              <a:t>where </a:t>
            </a:r>
            <a:r>
              <a:rPr sz="2800" spc="-5" dirty="0">
                <a:latin typeface="Liberation Sans Narrow"/>
                <a:cs typeface="Liberation Sans Narrow"/>
              </a:rPr>
              <a:t>the same process is</a:t>
            </a:r>
            <a:r>
              <a:rPr sz="2800" spc="150" dirty="0">
                <a:latin typeface="Liberation Sans Narrow"/>
                <a:cs typeface="Liberation Sans Narrow"/>
              </a:rPr>
              <a:t> </a:t>
            </a:r>
            <a:r>
              <a:rPr sz="2800" spc="-5" dirty="0">
                <a:latin typeface="Liberation Sans Narrow"/>
                <a:cs typeface="Liberation Sans Narrow"/>
              </a:rPr>
              <a:t>repeated.</a:t>
            </a:r>
            <a:endParaRPr sz="2800" dirty="0">
              <a:latin typeface="Liberation Sans Narrow"/>
              <a:cs typeface="Liberation Sans Narrow"/>
            </a:endParaRPr>
          </a:p>
          <a:p>
            <a:pPr marL="12700" marR="294640" algn="just">
              <a:lnSpc>
                <a:spcPts val="2680"/>
              </a:lnSpc>
              <a:spcBef>
                <a:spcPts val="60"/>
              </a:spcBef>
            </a:pPr>
            <a:r>
              <a:rPr sz="2800" dirty="0">
                <a:latin typeface="Liberation Sans Narrow"/>
                <a:cs typeface="Liberation Sans Narrow"/>
              </a:rPr>
              <a:t>Thus, </a:t>
            </a:r>
            <a:r>
              <a:rPr sz="2800" spc="-5" dirty="0">
                <a:latin typeface="Liberation Sans Narrow"/>
                <a:cs typeface="Liberation Sans Narrow"/>
              </a:rPr>
              <a:t>the devices reflects incident </a:t>
            </a:r>
            <a:r>
              <a:rPr sz="2800" dirty="0">
                <a:latin typeface="Liberation Sans Narrow"/>
                <a:cs typeface="Liberation Sans Narrow"/>
              </a:rPr>
              <a:t>radiation </a:t>
            </a:r>
            <a:r>
              <a:rPr sz="2800" spc="-5" dirty="0">
                <a:latin typeface="Liberation Sans Narrow"/>
                <a:cs typeface="Liberation Sans Narrow"/>
              </a:rPr>
              <a:t>and appears bright under  zero applied</a:t>
            </a:r>
            <a:r>
              <a:rPr sz="2800" spc="55" dirty="0">
                <a:latin typeface="Liberation Sans Narrow"/>
                <a:cs typeface="Liberation Sans Narrow"/>
              </a:rPr>
              <a:t> </a:t>
            </a:r>
            <a:r>
              <a:rPr sz="2800" spc="-10" dirty="0">
                <a:latin typeface="Liberation Sans Narrow"/>
                <a:cs typeface="Liberation Sans Narrow"/>
              </a:rPr>
              <a:t>field.</a:t>
            </a:r>
            <a:endParaRPr sz="2800" dirty="0">
              <a:latin typeface="Liberation Sans Narrow"/>
              <a:cs typeface="Liberation Sans Narrow"/>
            </a:endParaRPr>
          </a:p>
        </p:txBody>
      </p:sp>
      <p:sp>
        <p:nvSpPr>
          <p:cNvPr id="6" name="object 4"/>
          <p:cNvSpPr/>
          <p:nvPr/>
        </p:nvSpPr>
        <p:spPr>
          <a:xfrm>
            <a:off x="1450895" y="3351279"/>
            <a:ext cx="8534400" cy="35067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45993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4750678" y="74172"/>
            <a:ext cx="2438974"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C00000"/>
                </a:solidFill>
                <a:latin typeface="Arial" panose="020B0604020202020204" pitchFamily="34" charset="0"/>
                <a:cs typeface="Arial" panose="020B0604020202020204" pitchFamily="34" charset="0"/>
              </a:rPr>
              <a:t>LCD</a:t>
            </a:r>
            <a:r>
              <a:rPr sz="2800" b="1" spc="-75" dirty="0">
                <a:solidFill>
                  <a:srgbClr val="C00000"/>
                </a:solidFill>
                <a:latin typeface="Arial" panose="020B0604020202020204" pitchFamily="34" charset="0"/>
                <a:cs typeface="Arial" panose="020B0604020202020204" pitchFamily="34" charset="0"/>
              </a:rPr>
              <a:t> </a:t>
            </a:r>
            <a:r>
              <a:rPr sz="2800" b="1" dirty="0">
                <a:solidFill>
                  <a:srgbClr val="C00000"/>
                </a:solidFill>
                <a:latin typeface="Arial" panose="020B0604020202020204" pitchFamily="34" charset="0"/>
                <a:cs typeface="Arial" panose="020B0604020202020204" pitchFamily="34" charset="0"/>
              </a:rPr>
              <a:t>GRAPH</a:t>
            </a:r>
          </a:p>
        </p:txBody>
      </p:sp>
      <p:sp>
        <p:nvSpPr>
          <p:cNvPr id="5" name="object 5"/>
          <p:cNvSpPr txBox="1"/>
          <p:nvPr/>
        </p:nvSpPr>
        <p:spPr>
          <a:xfrm>
            <a:off x="0" y="664776"/>
            <a:ext cx="12192000" cy="2542747"/>
          </a:xfrm>
          <a:prstGeom prst="rect">
            <a:avLst/>
          </a:prstGeom>
        </p:spPr>
        <p:txBody>
          <a:bodyPr vert="horz" wrap="square" lIns="0" tIns="45085" rIns="0" bIns="0" rtlCol="0">
            <a:spAutoFit/>
          </a:bodyPr>
          <a:lstStyle/>
          <a:p>
            <a:pPr marL="355600" marR="772160" indent="-342900" algn="just">
              <a:lnSpc>
                <a:spcPts val="2680"/>
              </a:lnSpc>
              <a:spcBef>
                <a:spcPts val="355"/>
              </a:spcBef>
              <a:buFont typeface="Arial" panose="020B0604020202020204" pitchFamily="34" charset="0"/>
              <a:buChar char="•"/>
            </a:pPr>
            <a:r>
              <a:rPr sz="3200" spc="-5" dirty="0">
                <a:latin typeface="Arial"/>
                <a:cs typeface="Arial"/>
              </a:rPr>
              <a:t>Amount of </a:t>
            </a:r>
            <a:r>
              <a:rPr sz="3200" spc="-10" dirty="0">
                <a:latin typeface="Arial"/>
                <a:cs typeface="Arial"/>
              </a:rPr>
              <a:t>light </a:t>
            </a:r>
            <a:r>
              <a:rPr sz="3200" spc="-5" dirty="0">
                <a:latin typeface="Arial"/>
                <a:cs typeface="Arial"/>
              </a:rPr>
              <a:t>reflected </a:t>
            </a:r>
            <a:r>
              <a:rPr sz="3200" dirty="0">
                <a:latin typeface="Arial"/>
                <a:cs typeface="Arial"/>
              </a:rPr>
              <a:t>from </a:t>
            </a:r>
            <a:r>
              <a:rPr sz="3200" spc="-5" dirty="0">
                <a:latin typeface="Arial"/>
                <a:cs typeface="Arial"/>
              </a:rPr>
              <a:t>a LCD as a function </a:t>
            </a:r>
            <a:r>
              <a:rPr sz="3200" dirty="0">
                <a:latin typeface="Arial"/>
                <a:cs typeface="Arial"/>
              </a:rPr>
              <a:t>of  </a:t>
            </a:r>
            <a:r>
              <a:rPr sz="3200" spc="-5" dirty="0">
                <a:latin typeface="Arial"/>
                <a:cs typeface="Arial"/>
              </a:rPr>
              <a:t>applied voltage</a:t>
            </a:r>
            <a:r>
              <a:rPr sz="3200" spc="40" dirty="0">
                <a:latin typeface="Arial"/>
                <a:cs typeface="Arial"/>
              </a:rPr>
              <a:t> </a:t>
            </a:r>
            <a:r>
              <a:rPr sz="3200" spc="-114" dirty="0">
                <a:latin typeface="Arial"/>
                <a:cs typeface="Arial"/>
              </a:rPr>
              <a:t>V.</a:t>
            </a:r>
            <a:endParaRPr sz="3200" dirty="0">
              <a:latin typeface="Arial"/>
              <a:cs typeface="Arial"/>
            </a:endParaRPr>
          </a:p>
          <a:p>
            <a:pPr marL="342900" indent="-342900" algn="just">
              <a:lnSpc>
                <a:spcPct val="100000"/>
              </a:lnSpc>
              <a:spcBef>
                <a:spcPts val="25"/>
              </a:spcBef>
              <a:buFont typeface="Arial" panose="020B0604020202020204" pitchFamily="34" charset="0"/>
              <a:buChar char="•"/>
            </a:pPr>
            <a:endParaRPr sz="2800" dirty="0">
              <a:latin typeface="Arial"/>
              <a:cs typeface="Arial"/>
            </a:endParaRPr>
          </a:p>
          <a:p>
            <a:pPr marL="355600" marR="5080" indent="-342900" algn="just">
              <a:lnSpc>
                <a:spcPct val="93100"/>
              </a:lnSpc>
              <a:buFont typeface="Arial" panose="020B0604020202020204" pitchFamily="34" charset="0"/>
              <a:buChar char="•"/>
            </a:pPr>
            <a:r>
              <a:rPr sz="3200" spc="-5" dirty="0">
                <a:latin typeface="Arial"/>
                <a:cs typeface="Arial"/>
              </a:rPr>
              <a:t>The </a:t>
            </a:r>
            <a:r>
              <a:rPr sz="3200" dirty="0">
                <a:latin typeface="Arial"/>
                <a:cs typeface="Arial"/>
              </a:rPr>
              <a:t>reflected </a:t>
            </a:r>
            <a:r>
              <a:rPr sz="3200" spc="-5" dirty="0">
                <a:latin typeface="Arial"/>
                <a:cs typeface="Arial"/>
              </a:rPr>
              <a:t>irradiance remains </a:t>
            </a:r>
            <a:r>
              <a:rPr sz="3200" dirty="0">
                <a:latin typeface="Arial"/>
                <a:cs typeface="Arial"/>
              </a:rPr>
              <a:t>constant up-to the </a:t>
            </a:r>
            <a:r>
              <a:rPr sz="3200" spc="-5" dirty="0">
                <a:latin typeface="Arial"/>
                <a:cs typeface="Arial"/>
              </a:rPr>
              <a:t>critical  voltage </a:t>
            </a:r>
            <a:r>
              <a:rPr sz="3200" dirty="0">
                <a:latin typeface="Arial"/>
                <a:cs typeface="Arial"/>
              </a:rPr>
              <a:t>V</a:t>
            </a:r>
            <a:r>
              <a:rPr sz="3200" baseline="-25000" dirty="0">
                <a:latin typeface="Arial"/>
                <a:cs typeface="Arial"/>
              </a:rPr>
              <a:t>c</a:t>
            </a:r>
            <a:r>
              <a:rPr sz="3200" dirty="0">
                <a:latin typeface="Arial"/>
                <a:cs typeface="Arial"/>
              </a:rPr>
              <a:t>, it </a:t>
            </a:r>
            <a:r>
              <a:rPr sz="3200" spc="-5" dirty="0">
                <a:latin typeface="Arial"/>
                <a:cs typeface="Arial"/>
              </a:rPr>
              <a:t>then falls with increasing voltage until </a:t>
            </a:r>
            <a:r>
              <a:rPr sz="3200" dirty="0">
                <a:latin typeface="Arial"/>
                <a:cs typeface="Arial"/>
              </a:rPr>
              <a:t>it  </a:t>
            </a:r>
            <a:r>
              <a:rPr sz="3200" spc="-5" dirty="0">
                <a:latin typeface="Arial"/>
                <a:cs typeface="Arial"/>
              </a:rPr>
              <a:t>again becomes constant beyond</a:t>
            </a:r>
            <a:r>
              <a:rPr sz="3200" spc="60" dirty="0">
                <a:latin typeface="Arial"/>
                <a:cs typeface="Arial"/>
              </a:rPr>
              <a:t> </a:t>
            </a:r>
            <a:r>
              <a:rPr sz="3200" spc="-5" dirty="0">
                <a:latin typeface="Arial"/>
                <a:cs typeface="Arial"/>
              </a:rPr>
              <a:t>V</a:t>
            </a:r>
            <a:r>
              <a:rPr sz="3200" spc="-5" baseline="-25000" dirty="0">
                <a:latin typeface="Arial"/>
                <a:cs typeface="Arial"/>
              </a:rPr>
              <a:t>sat</a:t>
            </a:r>
            <a:r>
              <a:rPr sz="3200" spc="-5" dirty="0">
                <a:latin typeface="Arial"/>
                <a:cs typeface="Arial"/>
              </a:rPr>
              <a:t>.</a:t>
            </a:r>
            <a:endParaRPr sz="3200" dirty="0">
              <a:latin typeface="Arial"/>
              <a:cs typeface="Arial"/>
            </a:endParaRPr>
          </a:p>
        </p:txBody>
      </p:sp>
      <p:sp>
        <p:nvSpPr>
          <p:cNvPr id="6" name="object 4"/>
          <p:cNvSpPr/>
          <p:nvPr/>
        </p:nvSpPr>
        <p:spPr>
          <a:xfrm>
            <a:off x="2093821" y="3188110"/>
            <a:ext cx="7565186" cy="366989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237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90" y="571419"/>
            <a:ext cx="11937077" cy="5262979"/>
          </a:xfrm>
          <a:prstGeom prst="rect">
            <a:avLst/>
          </a:prstGeom>
        </p:spPr>
        <p:txBody>
          <a:bodyPr wrap="square">
            <a:spAutoFit/>
          </a:bodyPr>
          <a:lstStyle/>
          <a:p>
            <a:pPr algn="just"/>
            <a:r>
              <a:rPr lang="en-IN" sz="2400" b="1" dirty="0" smtClean="0">
                <a:solidFill>
                  <a:srgbClr val="FF0000"/>
                </a:solidFill>
                <a:latin typeface="Arial" panose="020B0604020202020204" pitchFamily="34" charset="0"/>
                <a:cs typeface="Arial" panose="020B0604020202020204" pitchFamily="34" charset="0"/>
              </a:rPr>
              <a:t>Photoluminescence :</a:t>
            </a:r>
          </a:p>
          <a:p>
            <a:pPr algn="just"/>
            <a:r>
              <a:rPr lang="en-IN" sz="2400" dirty="0" smtClean="0">
                <a:latin typeface="Arial" panose="020B0604020202020204" pitchFamily="34" charset="0"/>
                <a:cs typeface="Arial" panose="020B0604020202020204" pitchFamily="34" charset="0"/>
              </a:rPr>
              <a:t>The excitation arises due to the absorption of photon from the source such  as infrared, visible, ultraviolet or X-rays. </a:t>
            </a:r>
          </a:p>
          <a:p>
            <a:pPr algn="just"/>
            <a:endParaRPr lang="en-IN" sz="2400" dirty="0" smtClean="0">
              <a:latin typeface="Arial" panose="020B0604020202020204" pitchFamily="34" charset="0"/>
              <a:cs typeface="Arial" panose="020B0604020202020204" pitchFamily="34" charset="0"/>
            </a:endParaRPr>
          </a:p>
          <a:p>
            <a:pPr algn="just"/>
            <a:r>
              <a:rPr lang="en-IN" sz="2400" b="1" dirty="0" smtClean="0">
                <a:solidFill>
                  <a:srgbClr val="FF0000"/>
                </a:solidFill>
                <a:latin typeface="Arial" panose="020B0604020202020204" pitchFamily="34" charset="0"/>
                <a:cs typeface="Arial" panose="020B0604020202020204" pitchFamily="34" charset="0"/>
              </a:rPr>
              <a:t>Cathodoluminescence:</a:t>
            </a:r>
          </a:p>
          <a:p>
            <a:pPr algn="just"/>
            <a:r>
              <a:rPr lang="en-IN" sz="2400" dirty="0" smtClean="0">
                <a:latin typeface="Arial" panose="020B0604020202020204" pitchFamily="34" charset="0"/>
                <a:cs typeface="Arial" panose="020B0604020202020204" pitchFamily="34" charset="0"/>
              </a:rPr>
              <a:t>The excitation is due to the bombardment of high energy electron beam. </a:t>
            </a:r>
          </a:p>
          <a:p>
            <a:pPr algn="just"/>
            <a:endParaRPr lang="en-IN" sz="2400" dirty="0" smtClean="0">
              <a:latin typeface="Arial" panose="020B0604020202020204" pitchFamily="34" charset="0"/>
              <a:cs typeface="Arial" panose="020B0604020202020204" pitchFamily="34" charset="0"/>
            </a:endParaRPr>
          </a:p>
          <a:p>
            <a:pPr algn="just"/>
            <a:r>
              <a:rPr lang="en-IN" sz="2400" b="1" dirty="0" smtClean="0">
                <a:solidFill>
                  <a:srgbClr val="FF0000"/>
                </a:solidFill>
                <a:latin typeface="Arial" panose="020B0604020202020204" pitchFamily="34" charset="0"/>
                <a:cs typeface="Arial" panose="020B0604020202020204" pitchFamily="34" charset="0"/>
              </a:rPr>
              <a:t>Electroluminescence:</a:t>
            </a:r>
          </a:p>
          <a:p>
            <a:pPr algn="just"/>
            <a:r>
              <a:rPr lang="en-IN" sz="2400" dirty="0" smtClean="0">
                <a:latin typeface="Arial" panose="020B0604020202020204" pitchFamily="34" charset="0"/>
                <a:cs typeface="Arial" panose="020B0604020202020204" pitchFamily="34" charset="0"/>
              </a:rPr>
              <a:t>The excitation is due to the application of either ac or dc electric current as  in a p-n junction. </a:t>
            </a:r>
          </a:p>
          <a:p>
            <a:pPr algn="just"/>
            <a:endParaRPr lang="en-IN" sz="2400" dirty="0" smtClean="0">
              <a:latin typeface="Arial" panose="020B0604020202020204" pitchFamily="34" charset="0"/>
              <a:cs typeface="Arial" panose="020B0604020202020204" pitchFamily="34" charset="0"/>
            </a:endParaRPr>
          </a:p>
          <a:p>
            <a:pPr algn="just"/>
            <a:r>
              <a:rPr lang="en-IN" sz="2400" b="1" dirty="0" smtClean="0">
                <a:solidFill>
                  <a:srgbClr val="FF0000"/>
                </a:solidFill>
                <a:latin typeface="Arial" panose="020B0604020202020204" pitchFamily="34" charset="0"/>
                <a:cs typeface="Arial" panose="020B0604020202020204" pitchFamily="34" charset="0"/>
              </a:rPr>
              <a:t>Injection luminescence:</a:t>
            </a:r>
          </a:p>
          <a:p>
            <a:pPr algn="just"/>
            <a:r>
              <a:rPr lang="en-US" sz="2400" dirty="0" smtClean="0">
                <a:latin typeface="Arial" panose="020B0604020202020204" pitchFamily="34" charset="0"/>
                <a:cs typeface="Arial" panose="020B0604020202020204" pitchFamily="34" charset="0"/>
              </a:rPr>
              <a:t>Injection </a:t>
            </a:r>
            <a:r>
              <a:rPr lang="en-US" sz="2400" dirty="0">
                <a:latin typeface="Arial" panose="020B0604020202020204" pitchFamily="34" charset="0"/>
                <a:cs typeface="Arial" panose="020B0604020202020204" pitchFamily="34" charset="0"/>
              </a:rPr>
              <a:t>of </a:t>
            </a:r>
            <a:r>
              <a:rPr lang="en-US" sz="2400" dirty="0" smtClean="0">
                <a:latin typeface="Arial" panose="020B0604020202020204" pitchFamily="34" charset="0"/>
                <a:cs typeface="Arial" panose="020B0604020202020204" pitchFamily="34" charset="0"/>
              </a:rPr>
              <a:t>minority </a:t>
            </a:r>
            <a:r>
              <a:rPr lang="en-US" sz="2400" dirty="0">
                <a:latin typeface="Arial" panose="020B0604020202020204" pitchFamily="34" charset="0"/>
                <a:cs typeface="Arial" panose="020B0604020202020204" pitchFamily="34" charset="0"/>
              </a:rPr>
              <a:t>carriers and subsequent radiative recombination with the majority carriers in a FB P-N Junction.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9947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788790" y="2940751"/>
            <a:ext cx="4535403"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C00000"/>
                </a:solidFill>
                <a:latin typeface="Arial" panose="020B0604020202020204" pitchFamily="34" charset="0"/>
                <a:cs typeface="Arial" panose="020B0604020202020204" pitchFamily="34" charset="0"/>
              </a:rPr>
              <a:t>N</a:t>
            </a:r>
            <a:r>
              <a:rPr sz="3200" b="1" dirty="0">
                <a:solidFill>
                  <a:srgbClr val="C00000"/>
                </a:solidFill>
                <a:latin typeface="Arial" panose="020B0604020202020204" pitchFamily="34" charset="0"/>
                <a:cs typeface="Arial" panose="020B0604020202020204" pitchFamily="34" charset="0"/>
              </a:rPr>
              <a:t>UMERIC</a:t>
            </a:r>
            <a:r>
              <a:rPr sz="3200" b="1" spc="100" dirty="0">
                <a:solidFill>
                  <a:srgbClr val="C00000"/>
                </a:solidFill>
                <a:latin typeface="Arial" panose="020B0604020202020204" pitchFamily="34" charset="0"/>
                <a:cs typeface="Arial" panose="020B0604020202020204" pitchFamily="34" charset="0"/>
              </a:rPr>
              <a:t> </a:t>
            </a:r>
            <a:r>
              <a:rPr sz="3600" b="1" spc="-5" dirty="0">
                <a:solidFill>
                  <a:srgbClr val="C00000"/>
                </a:solidFill>
                <a:latin typeface="Arial" panose="020B0604020202020204" pitchFamily="34" charset="0"/>
                <a:cs typeface="Arial" panose="020B0604020202020204" pitchFamily="34" charset="0"/>
              </a:rPr>
              <a:t>D</a:t>
            </a:r>
            <a:r>
              <a:rPr sz="3200" b="1" spc="-5" dirty="0">
                <a:solidFill>
                  <a:srgbClr val="C00000"/>
                </a:solidFill>
                <a:latin typeface="Arial" panose="020B0604020202020204" pitchFamily="34" charset="0"/>
                <a:cs typeface="Arial" panose="020B0604020202020204" pitchFamily="34" charset="0"/>
              </a:rPr>
              <a:t>ISPLAYS</a:t>
            </a:r>
            <a:endParaRPr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43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586240" y="197478"/>
            <a:ext cx="7156850" cy="44307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C00000"/>
                </a:solidFill>
                <a:latin typeface="Arial" panose="020B0604020202020204" pitchFamily="34" charset="0"/>
                <a:cs typeface="Arial" panose="020B0604020202020204" pitchFamily="34" charset="0"/>
              </a:rPr>
              <a:t>TWO </a:t>
            </a:r>
            <a:r>
              <a:rPr sz="2800" b="1" spc="-15" dirty="0">
                <a:solidFill>
                  <a:srgbClr val="C00000"/>
                </a:solidFill>
                <a:latin typeface="Arial" panose="020B0604020202020204" pitchFamily="34" charset="0"/>
                <a:cs typeface="Arial" panose="020B0604020202020204" pitchFamily="34" charset="0"/>
              </a:rPr>
              <a:t>COMMON </a:t>
            </a:r>
            <a:r>
              <a:rPr sz="2800" b="1" spc="-10" dirty="0">
                <a:solidFill>
                  <a:srgbClr val="C00000"/>
                </a:solidFill>
                <a:latin typeface="Arial" panose="020B0604020202020204" pitchFamily="34" charset="0"/>
                <a:cs typeface="Arial" panose="020B0604020202020204" pitchFamily="34" charset="0"/>
              </a:rPr>
              <a:t>DISPLAY</a:t>
            </a:r>
            <a:r>
              <a:rPr sz="2800" b="1" spc="409" dirty="0">
                <a:solidFill>
                  <a:srgbClr val="C00000"/>
                </a:solidFill>
                <a:latin typeface="Arial" panose="020B0604020202020204" pitchFamily="34" charset="0"/>
                <a:cs typeface="Arial" panose="020B0604020202020204" pitchFamily="34" charset="0"/>
              </a:rPr>
              <a:t> </a:t>
            </a:r>
            <a:r>
              <a:rPr sz="2800" b="1" spc="-10" dirty="0">
                <a:solidFill>
                  <a:srgbClr val="C00000"/>
                </a:solidFill>
                <a:latin typeface="Arial" panose="020B0604020202020204" pitchFamily="34" charset="0"/>
                <a:cs typeface="Arial" panose="020B0604020202020204" pitchFamily="34" charset="0"/>
              </a:rPr>
              <a:t>FORMATS</a:t>
            </a:r>
            <a:endParaRPr sz="2800" b="1" dirty="0">
              <a:solidFill>
                <a:srgbClr val="C00000"/>
              </a:solidFill>
              <a:latin typeface="Arial" panose="020B0604020202020204" pitchFamily="34" charset="0"/>
              <a:cs typeface="Arial" panose="020B0604020202020204" pitchFamily="34" charset="0"/>
            </a:endParaRPr>
          </a:p>
        </p:txBody>
      </p:sp>
      <p:sp>
        <p:nvSpPr>
          <p:cNvPr id="5" name="object 3"/>
          <p:cNvSpPr txBox="1"/>
          <p:nvPr/>
        </p:nvSpPr>
        <p:spPr>
          <a:xfrm>
            <a:off x="105103" y="1058715"/>
            <a:ext cx="11887199" cy="1567096"/>
          </a:xfrm>
          <a:prstGeom prst="rect">
            <a:avLst/>
          </a:prstGeom>
        </p:spPr>
        <p:txBody>
          <a:bodyPr vert="horz" wrap="square" lIns="0" tIns="12700" rIns="0" bIns="0" rtlCol="0">
            <a:spAutoFit/>
          </a:bodyPr>
          <a:lstStyle/>
          <a:p>
            <a:pPr marL="285115" marR="507365" indent="-273050" algn="just">
              <a:lnSpc>
                <a:spcPct val="100000"/>
              </a:lnSpc>
              <a:spcBef>
                <a:spcPts val="100"/>
              </a:spcBef>
              <a:buClr>
                <a:srgbClr val="FD8537"/>
              </a:buClr>
              <a:buSzPct val="68750"/>
              <a:buFont typeface="Wingdings"/>
              <a:buChar char=""/>
              <a:tabLst>
                <a:tab pos="285750" algn="l"/>
              </a:tabLst>
            </a:pPr>
            <a:r>
              <a:rPr sz="2400" dirty="0">
                <a:latin typeface="TeXGyreSchola"/>
                <a:cs typeface="TeXGyreSchola"/>
              </a:rPr>
              <a:t>Seven </a:t>
            </a:r>
            <a:r>
              <a:rPr sz="2400" spc="-5" dirty="0">
                <a:latin typeface="TeXGyreSchola"/>
                <a:cs typeface="TeXGyreSchola"/>
              </a:rPr>
              <a:t>bar </a:t>
            </a:r>
            <a:r>
              <a:rPr sz="2400" dirty="0">
                <a:latin typeface="TeXGyreSchola"/>
                <a:cs typeface="TeXGyreSchola"/>
              </a:rPr>
              <a:t>segment </a:t>
            </a:r>
            <a:r>
              <a:rPr sz="2400" spc="-5" dirty="0">
                <a:latin typeface="TeXGyreSchola"/>
                <a:cs typeface="TeXGyreSchola"/>
              </a:rPr>
              <a:t>display </a:t>
            </a:r>
            <a:r>
              <a:rPr sz="2400" dirty="0">
                <a:latin typeface="TeXGyreSchola"/>
                <a:cs typeface="TeXGyreSchola"/>
              </a:rPr>
              <a:t>used </a:t>
            </a:r>
            <a:r>
              <a:rPr sz="2400" spc="-5" dirty="0">
                <a:latin typeface="TeXGyreSchola"/>
                <a:cs typeface="TeXGyreSchola"/>
              </a:rPr>
              <a:t>to </a:t>
            </a:r>
            <a:r>
              <a:rPr sz="2400" dirty="0">
                <a:latin typeface="TeXGyreSchola"/>
                <a:cs typeface="TeXGyreSchola"/>
              </a:rPr>
              <a:t>form</a:t>
            </a:r>
            <a:r>
              <a:rPr sz="2400" spc="-125" dirty="0">
                <a:latin typeface="TeXGyreSchola"/>
                <a:cs typeface="TeXGyreSchola"/>
              </a:rPr>
              <a:t> </a:t>
            </a:r>
            <a:r>
              <a:rPr sz="2400" spc="-5" dirty="0">
                <a:latin typeface="TeXGyreSchola"/>
                <a:cs typeface="TeXGyreSchola"/>
              </a:rPr>
              <a:t>the  numbers </a:t>
            </a:r>
            <a:r>
              <a:rPr sz="2400" dirty="0">
                <a:latin typeface="TeXGyreSchola"/>
                <a:cs typeface="TeXGyreSchola"/>
              </a:rPr>
              <a:t>from 0 </a:t>
            </a:r>
            <a:r>
              <a:rPr sz="2400" spc="-5" dirty="0">
                <a:latin typeface="TeXGyreSchola"/>
                <a:cs typeface="TeXGyreSchola"/>
              </a:rPr>
              <a:t>to</a:t>
            </a:r>
            <a:r>
              <a:rPr sz="2400" spc="-35" dirty="0">
                <a:latin typeface="TeXGyreSchola"/>
                <a:cs typeface="TeXGyreSchola"/>
              </a:rPr>
              <a:t> </a:t>
            </a:r>
            <a:r>
              <a:rPr sz="2400" spc="-10" dirty="0">
                <a:latin typeface="TeXGyreSchola"/>
                <a:cs typeface="TeXGyreSchola"/>
              </a:rPr>
              <a:t>9.</a:t>
            </a:r>
            <a:endParaRPr sz="2400" dirty="0">
              <a:latin typeface="TeXGyreSchola"/>
              <a:cs typeface="TeXGyreSchola"/>
            </a:endParaRPr>
          </a:p>
          <a:p>
            <a:pPr marL="285115" marR="5080" indent="-273050" algn="just">
              <a:lnSpc>
                <a:spcPct val="100000"/>
              </a:lnSpc>
              <a:spcBef>
                <a:spcPts val="600"/>
              </a:spcBef>
              <a:buClr>
                <a:srgbClr val="FD8537"/>
              </a:buClr>
              <a:buSzPct val="68750"/>
              <a:buFont typeface="Wingdings"/>
              <a:buChar char=""/>
              <a:tabLst>
                <a:tab pos="285750" algn="l"/>
              </a:tabLst>
            </a:pPr>
            <a:r>
              <a:rPr sz="2400" spc="-5" dirty="0">
                <a:latin typeface="TeXGyreSchola"/>
                <a:cs typeface="TeXGyreSchola"/>
              </a:rPr>
              <a:t>Each bar might </a:t>
            </a:r>
            <a:r>
              <a:rPr sz="2400" dirty="0">
                <a:latin typeface="TeXGyreSchola"/>
                <a:cs typeface="TeXGyreSchola"/>
              </a:rPr>
              <a:t>itself consist of several</a:t>
            </a:r>
            <a:r>
              <a:rPr sz="2400" spc="-85" dirty="0">
                <a:latin typeface="TeXGyreSchola"/>
                <a:cs typeface="TeXGyreSchola"/>
              </a:rPr>
              <a:t> </a:t>
            </a:r>
            <a:r>
              <a:rPr sz="2400" spc="-5" dirty="0">
                <a:latin typeface="TeXGyreSchola"/>
                <a:cs typeface="TeXGyreSchola"/>
              </a:rPr>
              <a:t>discrete  display </a:t>
            </a:r>
            <a:r>
              <a:rPr sz="2400" dirty="0">
                <a:latin typeface="TeXGyreSchola"/>
                <a:cs typeface="TeXGyreSchola"/>
              </a:rPr>
              <a:t>elements </a:t>
            </a:r>
            <a:r>
              <a:rPr sz="2400" spc="-5" dirty="0">
                <a:latin typeface="TeXGyreSchola"/>
                <a:cs typeface="TeXGyreSchola"/>
              </a:rPr>
              <a:t>depending on </a:t>
            </a:r>
            <a:r>
              <a:rPr sz="2400" dirty="0">
                <a:latin typeface="TeXGyreSchola"/>
                <a:cs typeface="TeXGyreSchola"/>
              </a:rPr>
              <a:t>its</a:t>
            </a:r>
            <a:r>
              <a:rPr sz="2400" spc="-80" dirty="0">
                <a:latin typeface="TeXGyreSchola"/>
                <a:cs typeface="TeXGyreSchola"/>
              </a:rPr>
              <a:t> </a:t>
            </a:r>
            <a:r>
              <a:rPr sz="2400" spc="-5" dirty="0">
                <a:latin typeface="TeXGyreSchola"/>
                <a:cs typeface="TeXGyreSchola"/>
              </a:rPr>
              <a:t>size</a:t>
            </a:r>
            <a:r>
              <a:rPr sz="2400" spc="-5" dirty="0" smtClean="0">
                <a:latin typeface="TeXGyreSchola"/>
                <a:cs typeface="TeXGyreSchola"/>
              </a:rPr>
              <a:t>.</a:t>
            </a:r>
            <a:endParaRPr sz="2750" dirty="0">
              <a:latin typeface="TeXGyreSchola"/>
              <a:cs typeface="TeXGyreSchola"/>
            </a:endParaRPr>
          </a:p>
          <a:p>
            <a:pPr marL="285115" indent="-273050" algn="just">
              <a:lnSpc>
                <a:spcPct val="100000"/>
              </a:lnSpc>
              <a:buClr>
                <a:srgbClr val="FD8537"/>
              </a:buClr>
              <a:buSzPct val="68750"/>
              <a:buFont typeface="Wingdings"/>
              <a:buChar char=""/>
              <a:tabLst>
                <a:tab pos="285750" algn="l"/>
              </a:tabLst>
            </a:pPr>
            <a:r>
              <a:rPr sz="2400" dirty="0">
                <a:latin typeface="TeXGyreSchola"/>
                <a:cs typeface="TeXGyreSchola"/>
              </a:rPr>
              <a:t>7 * 5 </a:t>
            </a:r>
            <a:r>
              <a:rPr sz="2400" spc="-5" dirty="0">
                <a:latin typeface="TeXGyreSchola"/>
                <a:cs typeface="TeXGyreSchola"/>
              </a:rPr>
              <a:t>matrix display </a:t>
            </a:r>
            <a:r>
              <a:rPr sz="2400" dirty="0">
                <a:latin typeface="TeXGyreSchola"/>
                <a:cs typeface="TeXGyreSchola"/>
              </a:rPr>
              <a:t>– </a:t>
            </a:r>
            <a:r>
              <a:rPr sz="2400" spc="-5" dirty="0">
                <a:latin typeface="TeXGyreSchola"/>
                <a:cs typeface="TeXGyreSchola"/>
              </a:rPr>
              <a:t>more </a:t>
            </a:r>
            <a:r>
              <a:rPr sz="2400" dirty="0">
                <a:latin typeface="TeXGyreSchola"/>
                <a:cs typeface="TeXGyreSchola"/>
              </a:rPr>
              <a:t>complex</a:t>
            </a:r>
            <a:r>
              <a:rPr sz="2400" spc="-130" dirty="0">
                <a:latin typeface="TeXGyreSchola"/>
                <a:cs typeface="TeXGyreSchola"/>
              </a:rPr>
              <a:t> </a:t>
            </a:r>
            <a:r>
              <a:rPr sz="2400" dirty="0">
                <a:latin typeface="TeXGyreSchola"/>
                <a:cs typeface="TeXGyreSchola"/>
              </a:rPr>
              <a:t>characters</a:t>
            </a:r>
          </a:p>
        </p:txBody>
      </p:sp>
      <p:sp>
        <p:nvSpPr>
          <p:cNvPr id="6" name="object 5"/>
          <p:cNvSpPr/>
          <p:nvPr/>
        </p:nvSpPr>
        <p:spPr>
          <a:xfrm>
            <a:off x="1849820" y="3444582"/>
            <a:ext cx="7735614" cy="341341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28879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114097" y="92205"/>
            <a:ext cx="8634707" cy="474489"/>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C00000"/>
                </a:solidFill>
                <a:latin typeface="Arial" panose="020B0604020202020204" pitchFamily="34" charset="0"/>
                <a:cs typeface="Arial" panose="020B0604020202020204" pitchFamily="34" charset="0"/>
              </a:rPr>
              <a:t>METHODS </a:t>
            </a:r>
            <a:r>
              <a:rPr sz="3000" b="1" dirty="0">
                <a:solidFill>
                  <a:srgbClr val="C00000"/>
                </a:solidFill>
                <a:latin typeface="Arial" panose="020B0604020202020204" pitchFamily="34" charset="0"/>
                <a:cs typeface="Arial" panose="020B0604020202020204" pitchFamily="34" charset="0"/>
              </a:rPr>
              <a:t>OF </a:t>
            </a:r>
            <a:r>
              <a:rPr sz="3000" b="1" spc="-5" dirty="0">
                <a:solidFill>
                  <a:srgbClr val="C00000"/>
                </a:solidFill>
                <a:latin typeface="Arial" panose="020B0604020202020204" pitchFamily="34" charset="0"/>
                <a:cs typeface="Arial" panose="020B0604020202020204" pitchFamily="34" charset="0"/>
              </a:rPr>
              <a:t>WIRING UP </a:t>
            </a:r>
            <a:r>
              <a:rPr sz="3000" b="1" dirty="0">
                <a:solidFill>
                  <a:srgbClr val="C00000"/>
                </a:solidFill>
                <a:latin typeface="Arial" panose="020B0604020202020204" pitchFamily="34" charset="0"/>
                <a:cs typeface="Arial" panose="020B0604020202020204" pitchFamily="34" charset="0"/>
              </a:rPr>
              <a:t>A </a:t>
            </a:r>
            <a:r>
              <a:rPr sz="3000" b="1" spc="-5" dirty="0">
                <a:solidFill>
                  <a:srgbClr val="C00000"/>
                </a:solidFill>
                <a:latin typeface="Arial" panose="020B0604020202020204" pitchFamily="34" charset="0"/>
                <a:cs typeface="Arial" panose="020B0604020202020204" pitchFamily="34" charset="0"/>
              </a:rPr>
              <a:t>MATRIX</a:t>
            </a:r>
            <a:r>
              <a:rPr sz="3000" b="1" spc="345" dirty="0">
                <a:solidFill>
                  <a:srgbClr val="C00000"/>
                </a:solidFill>
                <a:latin typeface="Arial" panose="020B0604020202020204" pitchFamily="34" charset="0"/>
                <a:cs typeface="Arial" panose="020B0604020202020204" pitchFamily="34" charset="0"/>
              </a:rPr>
              <a:t> </a:t>
            </a:r>
            <a:r>
              <a:rPr sz="3000" b="1" spc="-5" dirty="0">
                <a:solidFill>
                  <a:srgbClr val="C00000"/>
                </a:solidFill>
                <a:latin typeface="Arial" panose="020B0604020202020204" pitchFamily="34" charset="0"/>
                <a:cs typeface="Arial" panose="020B0604020202020204" pitchFamily="34" charset="0"/>
              </a:rPr>
              <a:t>DISPLAY</a:t>
            </a:r>
            <a:endParaRPr sz="3000" b="1" dirty="0">
              <a:solidFill>
                <a:srgbClr val="C00000"/>
              </a:solidFill>
              <a:latin typeface="Arial" panose="020B0604020202020204" pitchFamily="34" charset="0"/>
              <a:cs typeface="Arial" panose="020B0604020202020204" pitchFamily="34" charset="0"/>
            </a:endParaRPr>
          </a:p>
        </p:txBody>
      </p:sp>
      <p:sp>
        <p:nvSpPr>
          <p:cNvPr id="5" name="object 5"/>
          <p:cNvSpPr txBox="1"/>
          <p:nvPr/>
        </p:nvSpPr>
        <p:spPr>
          <a:xfrm>
            <a:off x="459740" y="993393"/>
            <a:ext cx="6298412" cy="4154342"/>
          </a:xfrm>
          <a:prstGeom prst="rect">
            <a:avLst/>
          </a:prstGeom>
        </p:spPr>
        <p:txBody>
          <a:bodyPr vert="horz" wrap="square" lIns="0" tIns="34925" rIns="0" bIns="0" rtlCol="0">
            <a:spAutoFit/>
          </a:bodyPr>
          <a:lstStyle/>
          <a:p>
            <a:pPr marL="12700" marR="5715" algn="just">
              <a:lnSpc>
                <a:spcPct val="93100"/>
              </a:lnSpc>
              <a:spcBef>
                <a:spcPts val="275"/>
              </a:spcBef>
            </a:pPr>
            <a:r>
              <a:rPr sz="2200" b="1" spc="-5" dirty="0">
                <a:solidFill>
                  <a:srgbClr val="FF0000"/>
                </a:solidFill>
                <a:latin typeface="Arial"/>
                <a:cs typeface="Arial"/>
              </a:rPr>
              <a:t>Common </a:t>
            </a:r>
            <a:r>
              <a:rPr sz="2200" b="1" dirty="0">
                <a:solidFill>
                  <a:srgbClr val="FF0000"/>
                </a:solidFill>
                <a:latin typeface="Arial"/>
                <a:cs typeface="Arial"/>
              </a:rPr>
              <a:t>anode- </a:t>
            </a:r>
            <a:r>
              <a:rPr sz="2200" dirty="0">
                <a:latin typeface="Arial"/>
                <a:cs typeface="Arial"/>
              </a:rPr>
              <a:t>Anodes </a:t>
            </a:r>
            <a:r>
              <a:rPr sz="2200" spc="-5" dirty="0">
                <a:latin typeface="Arial"/>
                <a:cs typeface="Arial"/>
              </a:rPr>
              <a:t>are  all wired together while each  cathode </a:t>
            </a:r>
            <a:r>
              <a:rPr sz="2200" dirty="0">
                <a:latin typeface="Arial"/>
                <a:cs typeface="Arial"/>
              </a:rPr>
              <a:t>has </a:t>
            </a:r>
            <a:r>
              <a:rPr sz="2200" spc="-5" dirty="0">
                <a:latin typeface="Arial"/>
                <a:cs typeface="Arial"/>
              </a:rPr>
              <a:t>a </a:t>
            </a:r>
            <a:r>
              <a:rPr sz="2200" dirty="0">
                <a:latin typeface="Arial"/>
                <a:cs typeface="Arial"/>
              </a:rPr>
              <a:t>separate  </a:t>
            </a:r>
            <a:r>
              <a:rPr sz="2200" spc="-5" dirty="0">
                <a:latin typeface="Arial"/>
                <a:cs typeface="Arial"/>
              </a:rPr>
              <a:t>connection made to</a:t>
            </a:r>
            <a:r>
              <a:rPr sz="2200" spc="35" dirty="0">
                <a:latin typeface="Arial"/>
                <a:cs typeface="Arial"/>
              </a:rPr>
              <a:t> </a:t>
            </a:r>
            <a:r>
              <a:rPr sz="2200" spc="-5" dirty="0">
                <a:latin typeface="Arial"/>
                <a:cs typeface="Arial"/>
              </a:rPr>
              <a:t>it.</a:t>
            </a:r>
            <a:endParaRPr sz="2200" dirty="0">
              <a:latin typeface="Arial"/>
              <a:cs typeface="Arial"/>
            </a:endParaRPr>
          </a:p>
          <a:p>
            <a:pPr>
              <a:lnSpc>
                <a:spcPct val="100000"/>
              </a:lnSpc>
              <a:spcBef>
                <a:spcPts val="25"/>
              </a:spcBef>
            </a:pPr>
            <a:endParaRPr sz="1950" dirty="0">
              <a:latin typeface="Arial"/>
              <a:cs typeface="Arial"/>
            </a:endParaRPr>
          </a:p>
          <a:p>
            <a:pPr marL="12700" algn="just">
              <a:lnSpc>
                <a:spcPts val="2545"/>
              </a:lnSpc>
            </a:pPr>
            <a:r>
              <a:rPr sz="2200" spc="-5" dirty="0">
                <a:latin typeface="Arial"/>
                <a:cs typeface="Arial"/>
              </a:rPr>
              <a:t>For N elements the</a:t>
            </a:r>
            <a:r>
              <a:rPr sz="2200" spc="-140" dirty="0">
                <a:latin typeface="Arial"/>
                <a:cs typeface="Arial"/>
              </a:rPr>
              <a:t> </a:t>
            </a:r>
            <a:r>
              <a:rPr sz="2200" dirty="0">
                <a:latin typeface="Arial"/>
                <a:cs typeface="Arial"/>
              </a:rPr>
              <a:t>number </a:t>
            </a:r>
            <a:r>
              <a:rPr sz="2200" spc="-5" dirty="0">
                <a:latin typeface="Arial"/>
                <a:cs typeface="Arial"/>
              </a:rPr>
              <a:t>of</a:t>
            </a:r>
            <a:endParaRPr sz="2200" dirty="0">
              <a:latin typeface="Arial"/>
              <a:cs typeface="Arial"/>
            </a:endParaRPr>
          </a:p>
          <a:p>
            <a:pPr marL="12700" algn="just">
              <a:lnSpc>
                <a:spcPts val="2545"/>
              </a:lnSpc>
            </a:pPr>
            <a:r>
              <a:rPr sz="2200" spc="-5" dirty="0">
                <a:latin typeface="Arial"/>
                <a:cs typeface="Arial"/>
              </a:rPr>
              <a:t>external </a:t>
            </a:r>
            <a:r>
              <a:rPr sz="2200" dirty="0">
                <a:latin typeface="Arial"/>
                <a:cs typeface="Arial"/>
              </a:rPr>
              <a:t>connections </a:t>
            </a:r>
            <a:r>
              <a:rPr sz="2200" spc="-5" dirty="0">
                <a:latin typeface="Arial"/>
                <a:cs typeface="Arial"/>
              </a:rPr>
              <a:t>is</a:t>
            </a:r>
            <a:r>
              <a:rPr sz="2200" spc="5" dirty="0">
                <a:latin typeface="Arial"/>
                <a:cs typeface="Arial"/>
              </a:rPr>
              <a:t> </a:t>
            </a:r>
            <a:r>
              <a:rPr sz="2200" spc="-5" dirty="0">
                <a:latin typeface="Arial"/>
                <a:cs typeface="Arial"/>
              </a:rPr>
              <a:t>N+1.</a:t>
            </a:r>
            <a:endParaRPr sz="2200" dirty="0">
              <a:latin typeface="Arial"/>
              <a:cs typeface="Arial"/>
            </a:endParaRPr>
          </a:p>
          <a:p>
            <a:pPr>
              <a:lnSpc>
                <a:spcPct val="100000"/>
              </a:lnSpc>
              <a:spcBef>
                <a:spcPts val="50"/>
              </a:spcBef>
            </a:pPr>
            <a:endParaRPr sz="2100" dirty="0">
              <a:latin typeface="Arial"/>
              <a:cs typeface="Arial"/>
            </a:endParaRPr>
          </a:p>
          <a:p>
            <a:pPr marL="12700" marR="5080" algn="just">
              <a:lnSpc>
                <a:spcPct val="93000"/>
              </a:lnSpc>
            </a:pPr>
            <a:r>
              <a:rPr sz="2200" b="1" dirty="0">
                <a:solidFill>
                  <a:srgbClr val="FF0000"/>
                </a:solidFill>
                <a:latin typeface="Arial"/>
                <a:cs typeface="Arial"/>
              </a:rPr>
              <a:t>Coordinate connected </a:t>
            </a:r>
            <a:r>
              <a:rPr sz="2200" b="1" spc="-5" dirty="0">
                <a:solidFill>
                  <a:srgbClr val="FF0000"/>
                </a:solidFill>
                <a:latin typeface="Arial"/>
                <a:cs typeface="Arial"/>
              </a:rPr>
              <a:t>–</a:t>
            </a:r>
            <a:r>
              <a:rPr sz="2200" b="1" spc="-5" dirty="0">
                <a:solidFill>
                  <a:srgbClr val="00AFEF"/>
                </a:solidFill>
                <a:latin typeface="Arial"/>
                <a:cs typeface="Arial"/>
              </a:rPr>
              <a:t>  </a:t>
            </a:r>
            <a:r>
              <a:rPr sz="2200" spc="-5" dirty="0">
                <a:latin typeface="Arial"/>
                <a:cs typeface="Arial"/>
              </a:rPr>
              <a:t>Matrix </a:t>
            </a:r>
            <a:r>
              <a:rPr sz="2200" dirty="0">
                <a:latin typeface="Arial"/>
                <a:cs typeface="Arial"/>
              </a:rPr>
              <a:t>connected- requires  </a:t>
            </a:r>
            <a:r>
              <a:rPr sz="2200" spc="-5" dirty="0">
                <a:latin typeface="Arial"/>
                <a:cs typeface="Arial"/>
              </a:rPr>
              <a:t>fewer</a:t>
            </a:r>
            <a:r>
              <a:rPr sz="2200" spc="10" dirty="0">
                <a:latin typeface="Arial"/>
                <a:cs typeface="Arial"/>
              </a:rPr>
              <a:t> </a:t>
            </a:r>
            <a:r>
              <a:rPr sz="2200" dirty="0">
                <a:latin typeface="Arial"/>
                <a:cs typeface="Arial"/>
              </a:rPr>
              <a:t>connections.</a:t>
            </a:r>
          </a:p>
          <a:p>
            <a:pPr>
              <a:lnSpc>
                <a:spcPct val="100000"/>
              </a:lnSpc>
              <a:spcBef>
                <a:spcPts val="35"/>
              </a:spcBef>
            </a:pPr>
            <a:endParaRPr sz="2100" dirty="0">
              <a:latin typeface="Arial"/>
              <a:cs typeface="Arial"/>
            </a:endParaRPr>
          </a:p>
          <a:p>
            <a:pPr marL="12700" marR="5080" algn="just">
              <a:lnSpc>
                <a:spcPct val="93100"/>
              </a:lnSpc>
              <a:spcBef>
                <a:spcPts val="5"/>
              </a:spcBef>
            </a:pPr>
            <a:r>
              <a:rPr sz="2200" spc="-5" dirty="0">
                <a:latin typeface="Arial"/>
                <a:cs typeface="Arial"/>
              </a:rPr>
              <a:t>All the anodes of the elements  in each column </a:t>
            </a:r>
            <a:r>
              <a:rPr sz="2200" dirty="0">
                <a:latin typeface="Arial"/>
                <a:cs typeface="Arial"/>
              </a:rPr>
              <a:t>are connected  </a:t>
            </a:r>
            <a:r>
              <a:rPr sz="2200" spc="-5" dirty="0">
                <a:latin typeface="Arial"/>
                <a:cs typeface="Arial"/>
              </a:rPr>
              <a:t>together as all the cathodes of  the elements are</a:t>
            </a:r>
            <a:r>
              <a:rPr sz="2200" spc="35" dirty="0">
                <a:latin typeface="Arial"/>
                <a:cs typeface="Arial"/>
              </a:rPr>
              <a:t> </a:t>
            </a:r>
            <a:r>
              <a:rPr sz="2200" dirty="0">
                <a:latin typeface="Arial"/>
                <a:cs typeface="Arial"/>
              </a:rPr>
              <a:t>connected.</a:t>
            </a:r>
          </a:p>
        </p:txBody>
      </p:sp>
      <p:sp>
        <p:nvSpPr>
          <p:cNvPr id="6" name="object 4"/>
          <p:cNvSpPr/>
          <p:nvPr/>
        </p:nvSpPr>
        <p:spPr>
          <a:xfrm>
            <a:off x="7199586" y="566694"/>
            <a:ext cx="4343400" cy="5867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300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51706" y="123240"/>
            <a:ext cx="11156819" cy="988347"/>
          </a:xfrm>
          <a:prstGeom prst="rect">
            <a:avLst/>
          </a:prstGeom>
        </p:spPr>
        <p:txBody>
          <a:bodyPr vert="horz" wrap="square" lIns="0" tIns="24130" rIns="0" bIns="0" rtlCol="0">
            <a:spAutoFit/>
          </a:bodyPr>
          <a:lstStyle/>
          <a:p>
            <a:pPr marL="12700" marR="5080" algn="ctr">
              <a:lnSpc>
                <a:spcPct val="117100"/>
              </a:lnSpc>
              <a:spcBef>
                <a:spcPts val="190"/>
              </a:spcBef>
            </a:pPr>
            <a:r>
              <a:rPr sz="2800" b="1" spc="5" dirty="0">
                <a:solidFill>
                  <a:srgbClr val="C00000"/>
                </a:solidFill>
                <a:latin typeface="Arial" panose="020B0604020202020204" pitchFamily="34" charset="0"/>
                <a:cs typeface="Arial" panose="020B0604020202020204" pitchFamily="34" charset="0"/>
              </a:rPr>
              <a:t>IDEAL </a:t>
            </a:r>
            <a:r>
              <a:rPr sz="2800" b="1" spc="10" dirty="0">
                <a:solidFill>
                  <a:srgbClr val="C00000"/>
                </a:solidFill>
                <a:latin typeface="Arial" panose="020B0604020202020204" pitchFamily="34" charset="0"/>
                <a:cs typeface="Arial" panose="020B0604020202020204" pitchFamily="34" charset="0"/>
              </a:rPr>
              <a:t>CHARACTERISTIC </a:t>
            </a:r>
            <a:r>
              <a:rPr sz="2800" b="1" spc="5" dirty="0">
                <a:solidFill>
                  <a:srgbClr val="C00000"/>
                </a:solidFill>
                <a:latin typeface="Arial" panose="020B0604020202020204" pitchFamily="34" charset="0"/>
                <a:cs typeface="Arial" panose="020B0604020202020204" pitchFamily="34" charset="0"/>
              </a:rPr>
              <a:t>FOR </a:t>
            </a:r>
            <a:r>
              <a:rPr sz="2800" b="1" spc="10" dirty="0">
                <a:solidFill>
                  <a:srgbClr val="C00000"/>
                </a:solidFill>
                <a:latin typeface="Arial" panose="020B0604020202020204" pitchFamily="34" charset="0"/>
                <a:cs typeface="Arial" panose="020B0604020202020204" pitchFamily="34" charset="0"/>
              </a:rPr>
              <a:t>A </a:t>
            </a:r>
            <a:r>
              <a:rPr sz="2800" b="1" spc="5" dirty="0">
                <a:solidFill>
                  <a:srgbClr val="C00000"/>
                </a:solidFill>
                <a:latin typeface="Arial" panose="020B0604020202020204" pitchFamily="34" charset="0"/>
                <a:cs typeface="Arial" panose="020B0604020202020204" pitchFamily="34" charset="0"/>
              </a:rPr>
              <a:t>DEVICE SUITABLE FOR  </a:t>
            </a:r>
            <a:r>
              <a:rPr sz="2800" b="1" spc="10" dirty="0">
                <a:solidFill>
                  <a:srgbClr val="C00000"/>
                </a:solidFill>
                <a:latin typeface="Arial" panose="020B0604020202020204" pitchFamily="34" charset="0"/>
                <a:cs typeface="Arial" panose="020B0604020202020204" pitchFamily="34" charset="0"/>
              </a:rPr>
              <a:t>MATRIX ADDRESSED</a:t>
            </a:r>
            <a:r>
              <a:rPr sz="2800" b="1" spc="215" dirty="0">
                <a:solidFill>
                  <a:srgbClr val="C00000"/>
                </a:solidFill>
                <a:latin typeface="Arial" panose="020B0604020202020204" pitchFamily="34" charset="0"/>
                <a:cs typeface="Arial" panose="020B0604020202020204" pitchFamily="34" charset="0"/>
              </a:rPr>
              <a:t> </a:t>
            </a:r>
            <a:r>
              <a:rPr sz="2800" b="1" spc="5" dirty="0">
                <a:solidFill>
                  <a:srgbClr val="C00000"/>
                </a:solidFill>
                <a:latin typeface="Arial" panose="020B0604020202020204" pitchFamily="34" charset="0"/>
                <a:cs typeface="Arial" panose="020B0604020202020204" pitchFamily="34" charset="0"/>
              </a:rPr>
              <a:t>DISPLAYS</a:t>
            </a:r>
            <a:endParaRPr sz="2800" b="1" dirty="0">
              <a:solidFill>
                <a:srgbClr val="C00000"/>
              </a:solidFill>
              <a:latin typeface="Arial" panose="020B0604020202020204" pitchFamily="34" charset="0"/>
              <a:cs typeface="Arial" panose="020B0604020202020204" pitchFamily="34" charset="0"/>
            </a:endParaRPr>
          </a:p>
        </p:txBody>
      </p:sp>
      <p:sp>
        <p:nvSpPr>
          <p:cNvPr id="5" name="object 5"/>
          <p:cNvSpPr txBox="1">
            <a:spLocks/>
          </p:cNvSpPr>
          <p:nvPr/>
        </p:nvSpPr>
        <p:spPr>
          <a:xfrm>
            <a:off x="391158" y="1142746"/>
            <a:ext cx="11874413" cy="1799852"/>
          </a:xfrm>
          <a:prstGeom prst="rect">
            <a:avLst/>
          </a:prstGeom>
        </p:spPr>
        <p:txBody>
          <a:bodyPr vert="horz" wrap="square" lIns="0" tIns="4508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1280" marR="409575">
              <a:lnSpc>
                <a:spcPts val="2680"/>
              </a:lnSpc>
              <a:spcBef>
                <a:spcPts val="355"/>
              </a:spcBef>
            </a:pPr>
            <a:r>
              <a:rPr lang="en-US" sz="3200" spc="-5" dirty="0" smtClean="0">
                <a:latin typeface="Arial" panose="020B0604020202020204" pitchFamily="34" charset="0"/>
                <a:cs typeface="Arial" panose="020B0604020202020204" pitchFamily="34" charset="0"/>
              </a:rPr>
              <a:t>The device shows no optical </a:t>
            </a:r>
            <a:r>
              <a:rPr lang="en-US" sz="3200" dirty="0" smtClean="0">
                <a:latin typeface="Arial" panose="020B0604020202020204" pitchFamily="34" charset="0"/>
                <a:cs typeface="Arial" panose="020B0604020202020204" pitchFamily="34" charset="0"/>
              </a:rPr>
              <a:t>output </a:t>
            </a:r>
            <a:r>
              <a:rPr lang="en-US" sz="3200" spc="-10" dirty="0" smtClean="0">
                <a:latin typeface="Arial" panose="020B0604020202020204" pitchFamily="34" charset="0"/>
                <a:cs typeface="Arial" panose="020B0604020202020204" pitchFamily="34" charset="0"/>
              </a:rPr>
              <a:t>up </a:t>
            </a:r>
            <a:r>
              <a:rPr lang="en-US" sz="3200" dirty="0" smtClean="0">
                <a:latin typeface="Arial" panose="020B0604020202020204" pitchFamily="34" charset="0"/>
                <a:cs typeface="Arial" panose="020B0604020202020204" pitchFamily="34" charset="0"/>
              </a:rPr>
              <a:t>to </a:t>
            </a:r>
            <a:r>
              <a:rPr lang="en-US" sz="3200" spc="-5" dirty="0" smtClean="0">
                <a:latin typeface="Arial" panose="020B0604020202020204" pitchFamily="34" charset="0"/>
                <a:cs typeface="Arial" panose="020B0604020202020204" pitchFamily="34" charset="0"/>
              </a:rPr>
              <a:t>a threshold drive  voltage</a:t>
            </a:r>
            <a:r>
              <a:rPr lang="en-US" sz="3200" spc="5"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V</a:t>
            </a:r>
            <a:r>
              <a:rPr lang="en-US" sz="3200" baseline="-25000" dirty="0" smtClean="0">
                <a:latin typeface="Arial" panose="020B0604020202020204" pitchFamily="34" charset="0"/>
                <a:cs typeface="Arial" panose="020B0604020202020204" pitchFamily="34" charset="0"/>
              </a:rPr>
              <a:t>th</a:t>
            </a:r>
            <a:r>
              <a:rPr lang="en-US" sz="3200" dirty="0" smtClean="0">
                <a:latin typeface="Arial" panose="020B0604020202020204" pitchFamily="34" charset="0"/>
                <a:cs typeface="Arial" panose="020B0604020202020204" pitchFamily="34" charset="0"/>
              </a:rPr>
              <a:t>.</a:t>
            </a:r>
          </a:p>
          <a:p>
            <a:pPr marL="68580">
              <a:lnSpc>
                <a:spcPct val="100000"/>
              </a:lnSpc>
              <a:spcBef>
                <a:spcPts val="15"/>
              </a:spcBef>
            </a:pPr>
            <a:endParaRPr lang="en-US" sz="2400" dirty="0" smtClean="0">
              <a:latin typeface="Arial" panose="020B0604020202020204" pitchFamily="34" charset="0"/>
              <a:cs typeface="Arial" panose="020B0604020202020204" pitchFamily="34" charset="0"/>
            </a:endParaRPr>
          </a:p>
          <a:p>
            <a:pPr marL="81280" marR="5080">
              <a:lnSpc>
                <a:spcPts val="2690"/>
              </a:lnSpc>
              <a:spcBef>
                <a:spcPts val="5"/>
              </a:spcBef>
            </a:pPr>
            <a:r>
              <a:rPr lang="en-US" sz="3200" spc="-5" dirty="0" smtClean="0">
                <a:latin typeface="Arial" panose="020B0604020202020204" pitchFamily="34" charset="0"/>
                <a:cs typeface="Arial" panose="020B0604020202020204" pitchFamily="34" charset="0"/>
              </a:rPr>
              <a:t>Then the </a:t>
            </a:r>
            <a:r>
              <a:rPr lang="en-US" sz="3200" dirty="0" smtClean="0">
                <a:latin typeface="Arial" panose="020B0604020202020204" pitchFamily="34" charset="0"/>
                <a:cs typeface="Arial" panose="020B0604020202020204" pitchFamily="34" charset="0"/>
              </a:rPr>
              <a:t>output </a:t>
            </a:r>
            <a:r>
              <a:rPr lang="en-US" sz="3200" spc="-5" dirty="0" smtClean="0">
                <a:latin typeface="Arial" panose="020B0604020202020204" pitchFamily="34" charset="0"/>
                <a:cs typeface="Arial" panose="020B0604020202020204" pitchFamily="34" charset="0"/>
              </a:rPr>
              <a:t>increases </a:t>
            </a:r>
            <a:r>
              <a:rPr lang="en-US" sz="3200" dirty="0" smtClean="0">
                <a:latin typeface="Arial" panose="020B0604020202020204" pitchFamily="34" charset="0"/>
                <a:cs typeface="Arial" panose="020B0604020202020204" pitchFamily="34" charset="0"/>
              </a:rPr>
              <a:t>to </a:t>
            </a:r>
            <a:r>
              <a:rPr lang="en-US" sz="3200" spc="-5" dirty="0" smtClean="0">
                <a:latin typeface="Arial" panose="020B0604020202020204" pitchFamily="34" charset="0"/>
                <a:cs typeface="Arial" panose="020B0604020202020204" pitchFamily="34" charset="0"/>
              </a:rPr>
              <a:t>a maximum </a:t>
            </a:r>
            <a:r>
              <a:rPr lang="en-US" sz="3200" dirty="0" smtClean="0">
                <a:latin typeface="Arial" panose="020B0604020202020204" pitchFamily="34" charset="0"/>
                <a:cs typeface="Arial" panose="020B0604020202020204" pitchFamily="34" charset="0"/>
              </a:rPr>
              <a:t>at </a:t>
            </a:r>
            <a:r>
              <a:rPr lang="en-US" sz="3200" spc="-5" dirty="0" smtClean="0">
                <a:latin typeface="Arial" panose="020B0604020202020204" pitchFamily="34" charset="0"/>
                <a:cs typeface="Arial" panose="020B0604020202020204" pitchFamily="34" charset="0"/>
              </a:rPr>
              <a:t>a drive voltage </a:t>
            </a:r>
            <a:r>
              <a:rPr lang="en-US" sz="3200" dirty="0" smtClean="0">
                <a:latin typeface="Arial" panose="020B0604020202020204" pitchFamily="34" charset="0"/>
                <a:cs typeface="Arial" panose="020B0604020202020204" pitchFamily="34" charset="0"/>
              </a:rPr>
              <a:t>of  </a:t>
            </a:r>
            <a:r>
              <a:rPr lang="en-US" sz="3200" spc="-5" dirty="0" err="1" smtClean="0">
                <a:latin typeface="Arial" panose="020B0604020202020204" pitchFamily="34" charset="0"/>
                <a:cs typeface="Arial" panose="020B0604020202020204" pitchFamily="34" charset="0"/>
              </a:rPr>
              <a:t>V</a:t>
            </a:r>
            <a:r>
              <a:rPr lang="en-US" sz="3200" spc="-5" baseline="-25000" dirty="0" err="1" smtClean="0">
                <a:latin typeface="Arial" panose="020B0604020202020204" pitchFamily="34" charset="0"/>
                <a:cs typeface="Arial" panose="020B0604020202020204" pitchFamily="34" charset="0"/>
              </a:rPr>
              <a:t>sat</a:t>
            </a:r>
            <a:r>
              <a:rPr lang="en-US" sz="3200" spc="-5" dirty="0" smtClean="0">
                <a:latin typeface="Arial" panose="020B0604020202020204" pitchFamily="34" charset="0"/>
                <a:cs typeface="Arial" panose="020B0604020202020204" pitchFamily="34" charset="0"/>
              </a:rPr>
              <a:t>.</a:t>
            </a:r>
            <a:endParaRPr lang="en-US" sz="3200" spc="-5" dirty="0">
              <a:latin typeface="Arial" panose="020B0604020202020204" pitchFamily="34" charset="0"/>
              <a:cs typeface="Arial" panose="020B0604020202020204" pitchFamily="34" charset="0"/>
            </a:endParaRPr>
          </a:p>
        </p:txBody>
      </p:sp>
      <p:sp>
        <p:nvSpPr>
          <p:cNvPr id="6" name="object 4"/>
          <p:cNvSpPr/>
          <p:nvPr/>
        </p:nvSpPr>
        <p:spPr>
          <a:xfrm>
            <a:off x="2333465" y="3052249"/>
            <a:ext cx="6558116" cy="36415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91649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35939" y="191657"/>
            <a:ext cx="1149840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C00000"/>
                </a:solidFill>
                <a:latin typeface="Arial" panose="020B0604020202020204" pitchFamily="34" charset="0"/>
                <a:cs typeface="Arial" panose="020B0604020202020204" pitchFamily="34" charset="0"/>
              </a:rPr>
              <a:t>METHOD</a:t>
            </a:r>
            <a:r>
              <a:rPr sz="2400" b="1" spc="85"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USED</a:t>
            </a:r>
            <a:r>
              <a:rPr sz="2400" b="1" spc="90"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FOR</a:t>
            </a:r>
            <a:r>
              <a:rPr sz="2400" b="1" spc="95" dirty="0">
                <a:solidFill>
                  <a:srgbClr val="C00000"/>
                </a:solidFill>
                <a:latin typeface="Arial" panose="020B0604020202020204" pitchFamily="34" charset="0"/>
                <a:cs typeface="Arial" panose="020B0604020202020204" pitchFamily="34" charset="0"/>
              </a:rPr>
              <a:t> </a:t>
            </a:r>
            <a:r>
              <a:rPr sz="2400" b="1" spc="-15" dirty="0">
                <a:solidFill>
                  <a:srgbClr val="C00000"/>
                </a:solidFill>
                <a:latin typeface="Arial" panose="020B0604020202020204" pitchFamily="34" charset="0"/>
                <a:cs typeface="Arial" panose="020B0604020202020204" pitchFamily="34" charset="0"/>
              </a:rPr>
              <a:t>LCD</a:t>
            </a:r>
            <a:r>
              <a:rPr sz="2400" b="1" spc="105"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MATRIX</a:t>
            </a:r>
            <a:r>
              <a:rPr sz="2400" b="1" spc="85"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OPERATION</a:t>
            </a:r>
            <a:r>
              <a:rPr sz="2400" b="1" spc="80"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USING</a:t>
            </a:r>
            <a:r>
              <a:rPr sz="2400" b="1" spc="110" dirty="0">
                <a:solidFill>
                  <a:srgbClr val="C00000"/>
                </a:solidFill>
                <a:latin typeface="Arial" panose="020B0604020202020204" pitchFamily="34" charset="0"/>
                <a:cs typeface="Arial" panose="020B0604020202020204" pitchFamily="34" charset="0"/>
              </a:rPr>
              <a:t> </a:t>
            </a:r>
            <a:r>
              <a:rPr sz="2400" b="1" spc="-15" dirty="0">
                <a:solidFill>
                  <a:srgbClr val="C00000"/>
                </a:solidFill>
                <a:latin typeface="Arial" panose="020B0604020202020204" pitchFamily="34" charset="0"/>
                <a:cs typeface="Arial" panose="020B0604020202020204" pitchFamily="34" charset="0"/>
              </a:rPr>
              <a:t>AN</a:t>
            </a:r>
            <a:r>
              <a:rPr sz="2400" b="1" spc="90"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MOS</a:t>
            </a:r>
            <a:r>
              <a:rPr sz="2400" b="1" spc="95" dirty="0">
                <a:solidFill>
                  <a:srgbClr val="C00000"/>
                </a:solidFill>
                <a:latin typeface="Arial" panose="020B0604020202020204" pitchFamily="34" charset="0"/>
                <a:cs typeface="Arial" panose="020B0604020202020204" pitchFamily="34" charset="0"/>
              </a:rPr>
              <a:t> </a:t>
            </a:r>
            <a:r>
              <a:rPr sz="2400" b="1" spc="-10" dirty="0">
                <a:solidFill>
                  <a:srgbClr val="C00000"/>
                </a:solidFill>
                <a:latin typeface="Arial" panose="020B0604020202020204" pitchFamily="34" charset="0"/>
                <a:cs typeface="Arial" panose="020B0604020202020204" pitchFamily="34" charset="0"/>
              </a:rPr>
              <a:t>TRANSISTOR</a:t>
            </a:r>
            <a:endParaRPr sz="2400" b="1" dirty="0">
              <a:solidFill>
                <a:srgbClr val="C00000"/>
              </a:solidFill>
              <a:latin typeface="Arial" panose="020B0604020202020204" pitchFamily="34" charset="0"/>
              <a:cs typeface="Arial" panose="020B0604020202020204" pitchFamily="34" charset="0"/>
            </a:endParaRPr>
          </a:p>
        </p:txBody>
      </p:sp>
      <p:sp>
        <p:nvSpPr>
          <p:cNvPr id="5" name="object 3"/>
          <p:cNvSpPr txBox="1"/>
          <p:nvPr/>
        </p:nvSpPr>
        <p:spPr>
          <a:xfrm>
            <a:off x="428139" y="847795"/>
            <a:ext cx="11382791" cy="1860125"/>
          </a:xfrm>
          <a:prstGeom prst="rect">
            <a:avLst/>
          </a:prstGeom>
        </p:spPr>
        <p:txBody>
          <a:bodyPr vert="horz" wrap="square" lIns="0" tIns="13335" rIns="0" bIns="0" rtlCol="0">
            <a:spAutoFit/>
          </a:bodyPr>
          <a:lstStyle/>
          <a:p>
            <a:pPr marL="285115" marR="5080" indent="-273050" algn="just">
              <a:lnSpc>
                <a:spcPct val="100000"/>
              </a:lnSpc>
              <a:spcBef>
                <a:spcPts val="105"/>
              </a:spcBef>
              <a:buClr>
                <a:srgbClr val="FD8537"/>
              </a:buClr>
              <a:buSzPct val="70000"/>
              <a:buFont typeface="Wingdings"/>
              <a:buChar char=""/>
              <a:tabLst>
                <a:tab pos="285750" algn="l"/>
              </a:tabLst>
            </a:pPr>
            <a:r>
              <a:rPr sz="2200" dirty="0">
                <a:latin typeface="Arial" panose="020B0604020202020204" pitchFamily="34" charset="0"/>
                <a:cs typeface="Arial" panose="020B0604020202020204" pitchFamily="34" charset="0"/>
              </a:rPr>
              <a:t>The element </a:t>
            </a:r>
            <a:r>
              <a:rPr sz="2200" spc="-5" dirty="0">
                <a:latin typeface="Arial" panose="020B0604020202020204" pitchFamily="34" charset="0"/>
                <a:cs typeface="Arial" panose="020B0604020202020204" pitchFamily="34" charset="0"/>
              </a:rPr>
              <a:t>may be </a:t>
            </a:r>
            <a:r>
              <a:rPr sz="2200" dirty="0">
                <a:latin typeface="Arial" panose="020B0604020202020204" pitchFamily="34" charset="0"/>
                <a:cs typeface="Arial" panose="020B0604020202020204" pitchFamily="34" charset="0"/>
              </a:rPr>
              <a:t>held on </a:t>
            </a:r>
            <a:r>
              <a:rPr sz="2200" spc="-5" dirty="0">
                <a:latin typeface="Arial" panose="020B0604020202020204" pitchFamily="34" charset="0"/>
                <a:cs typeface="Arial" panose="020B0604020202020204" pitchFamily="34" charset="0"/>
              </a:rPr>
              <a:t>during the time </a:t>
            </a:r>
            <a:r>
              <a:rPr sz="2200" dirty="0">
                <a:latin typeface="Arial" panose="020B0604020202020204" pitchFamily="34" charset="0"/>
                <a:cs typeface="Arial" panose="020B0604020202020204" pitchFamily="34" charset="0"/>
              </a:rPr>
              <a:t>between</a:t>
            </a:r>
            <a:r>
              <a:rPr sz="2200" spc="-155" dirty="0">
                <a:latin typeface="Arial" panose="020B0604020202020204" pitchFamily="34" charset="0"/>
                <a:cs typeface="Arial" panose="020B0604020202020204" pitchFamily="34" charset="0"/>
              </a:rPr>
              <a:t> </a:t>
            </a:r>
            <a:r>
              <a:rPr sz="2200" spc="-5" dirty="0">
                <a:latin typeface="Arial" panose="020B0604020202020204" pitchFamily="34" charset="0"/>
                <a:cs typeface="Arial" panose="020B0604020202020204" pitchFamily="34" charset="0"/>
              </a:rPr>
              <a:t>addressing  by </a:t>
            </a:r>
            <a:r>
              <a:rPr sz="2200" dirty="0">
                <a:latin typeface="Arial" panose="020B0604020202020204" pitchFamily="34" charset="0"/>
                <a:cs typeface="Arial" panose="020B0604020202020204" pitchFamily="34" charset="0"/>
              </a:rPr>
              <a:t>virtue of </a:t>
            </a:r>
            <a:r>
              <a:rPr sz="2200" spc="-5" dirty="0">
                <a:latin typeface="Arial" panose="020B0604020202020204" pitchFamily="34" charset="0"/>
                <a:cs typeface="Arial" panose="020B0604020202020204" pitchFamily="34" charset="0"/>
              </a:rPr>
              <a:t>the </a:t>
            </a:r>
            <a:r>
              <a:rPr sz="2200" dirty="0">
                <a:latin typeface="Arial" panose="020B0604020202020204" pitchFamily="34" charset="0"/>
                <a:cs typeface="Arial" panose="020B0604020202020204" pitchFamily="34" charset="0"/>
              </a:rPr>
              <a:t>charge held on </a:t>
            </a:r>
            <a:r>
              <a:rPr sz="2200" spc="-5" dirty="0">
                <a:latin typeface="Arial" panose="020B0604020202020204" pitchFamily="34" charset="0"/>
                <a:cs typeface="Arial" panose="020B0604020202020204" pitchFamily="34" charset="0"/>
              </a:rPr>
              <a:t>the drain</a:t>
            </a:r>
            <a:r>
              <a:rPr sz="2200" spc="-17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terminal.</a:t>
            </a:r>
          </a:p>
          <a:p>
            <a:pPr marL="285115" marR="107314" indent="-273050" algn="just">
              <a:lnSpc>
                <a:spcPct val="100000"/>
              </a:lnSpc>
              <a:spcBef>
                <a:spcPts val="600"/>
              </a:spcBef>
              <a:buClr>
                <a:srgbClr val="FD8537"/>
              </a:buClr>
              <a:buSzPct val="70000"/>
              <a:buFont typeface="Wingdings"/>
              <a:buChar char=""/>
              <a:tabLst>
                <a:tab pos="285750" algn="l"/>
              </a:tabLst>
            </a:pPr>
            <a:r>
              <a:rPr sz="2200" dirty="0">
                <a:latin typeface="Arial" panose="020B0604020202020204" pitchFamily="34" charset="0"/>
                <a:cs typeface="Arial" panose="020B0604020202020204" pitchFamily="34" charset="0"/>
              </a:rPr>
              <a:t>To </a:t>
            </a:r>
            <a:r>
              <a:rPr sz="2200" spc="-5" dirty="0">
                <a:latin typeface="Arial" panose="020B0604020202020204" pitchFamily="34" charset="0"/>
                <a:cs typeface="Arial" panose="020B0604020202020204" pitchFamily="34" charset="0"/>
              </a:rPr>
              <a:t>address an </a:t>
            </a:r>
            <a:r>
              <a:rPr sz="2200" dirty="0">
                <a:latin typeface="Arial" panose="020B0604020202020204" pitchFamily="34" charset="0"/>
                <a:cs typeface="Arial" panose="020B0604020202020204" pitchFamily="34" charset="0"/>
              </a:rPr>
              <a:t>element </a:t>
            </a:r>
            <a:r>
              <a:rPr sz="2200" spc="-5" dirty="0">
                <a:latin typeface="Arial" panose="020B0604020202020204" pitchFamily="34" charset="0"/>
                <a:cs typeface="Arial" panose="020B0604020202020204" pitchFamily="34" charset="0"/>
              </a:rPr>
              <a:t>the gate </a:t>
            </a:r>
            <a:r>
              <a:rPr sz="2200" dirty="0">
                <a:latin typeface="Arial" panose="020B0604020202020204" pitchFamily="34" charset="0"/>
                <a:cs typeface="Arial" panose="020B0604020202020204" pitchFamily="34" charset="0"/>
              </a:rPr>
              <a:t>of </a:t>
            </a:r>
            <a:r>
              <a:rPr sz="2200" spc="-5" dirty="0">
                <a:latin typeface="Arial" panose="020B0604020202020204" pitchFamily="34" charset="0"/>
                <a:cs typeface="Arial" panose="020B0604020202020204" pitchFamily="34" charset="0"/>
              </a:rPr>
              <a:t>the attached </a:t>
            </a:r>
            <a:r>
              <a:rPr sz="2200" dirty="0">
                <a:latin typeface="Arial" panose="020B0604020202020204" pitchFamily="34" charset="0"/>
                <a:cs typeface="Arial" panose="020B0604020202020204" pitchFamily="34" charset="0"/>
              </a:rPr>
              <a:t>MOST is</a:t>
            </a:r>
            <a:r>
              <a:rPr sz="2200" spc="-13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opened  </a:t>
            </a:r>
            <a:r>
              <a:rPr sz="2200" spc="-5" dirty="0">
                <a:latin typeface="Arial" panose="020B0604020202020204" pitchFamily="34" charset="0"/>
                <a:cs typeface="Arial" panose="020B0604020202020204" pitchFamily="34" charset="0"/>
              </a:rPr>
              <a:t>by </a:t>
            </a:r>
            <a:r>
              <a:rPr sz="2200" dirty="0">
                <a:latin typeface="Arial" panose="020B0604020202020204" pitchFamily="34" charset="0"/>
                <a:cs typeface="Arial" panose="020B0604020202020204" pitchFamily="34" charset="0"/>
              </a:rPr>
              <a:t>applying potential </a:t>
            </a:r>
            <a:r>
              <a:rPr sz="2200" spc="-5" dirty="0">
                <a:latin typeface="Arial" panose="020B0604020202020204" pitchFamily="34" charset="0"/>
                <a:cs typeface="Arial" panose="020B0604020202020204" pitchFamily="34" charset="0"/>
              </a:rPr>
              <a:t>to the appropriate </a:t>
            </a:r>
            <a:r>
              <a:rPr sz="2200" dirty="0">
                <a:latin typeface="Arial" panose="020B0604020202020204" pitchFamily="34" charset="0"/>
                <a:cs typeface="Arial" panose="020B0604020202020204" pitchFamily="34" charset="0"/>
              </a:rPr>
              <a:t>y</a:t>
            </a:r>
            <a:r>
              <a:rPr sz="2200" spc="-18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line.</a:t>
            </a:r>
          </a:p>
          <a:p>
            <a:pPr marL="285115" marR="551815" indent="-273050" algn="just">
              <a:lnSpc>
                <a:spcPct val="100000"/>
              </a:lnSpc>
              <a:spcBef>
                <a:spcPts val="600"/>
              </a:spcBef>
              <a:buClr>
                <a:srgbClr val="FD8537"/>
              </a:buClr>
              <a:buSzPct val="70000"/>
              <a:buFont typeface="Wingdings"/>
              <a:buChar char=""/>
              <a:tabLst>
                <a:tab pos="285750" algn="l"/>
              </a:tabLst>
            </a:pPr>
            <a:r>
              <a:rPr sz="2200" dirty="0">
                <a:latin typeface="Arial" panose="020B0604020202020204" pitchFamily="34" charset="0"/>
                <a:cs typeface="Arial" panose="020B0604020202020204" pitchFamily="34" charset="0"/>
              </a:rPr>
              <a:t>The </a:t>
            </a:r>
            <a:r>
              <a:rPr sz="2200" spc="-5" dirty="0">
                <a:latin typeface="Arial" panose="020B0604020202020204" pitchFamily="34" charset="0"/>
                <a:cs typeface="Arial" panose="020B0604020202020204" pitchFamily="34" charset="0"/>
              </a:rPr>
              <a:t>voltage that </a:t>
            </a:r>
            <a:r>
              <a:rPr sz="2200" dirty="0">
                <a:latin typeface="Arial" panose="020B0604020202020204" pitchFamily="34" charset="0"/>
                <a:cs typeface="Arial" panose="020B0604020202020204" pitchFamily="34" charset="0"/>
              </a:rPr>
              <a:t>is on </a:t>
            </a:r>
            <a:r>
              <a:rPr sz="2200" spc="-5" dirty="0">
                <a:latin typeface="Arial" panose="020B0604020202020204" pitchFamily="34" charset="0"/>
                <a:cs typeface="Arial" panose="020B0604020202020204" pitchFamily="34" charset="0"/>
              </a:rPr>
              <a:t>the </a:t>
            </a:r>
            <a:r>
              <a:rPr sz="2200" dirty="0">
                <a:latin typeface="Arial" panose="020B0604020202020204" pitchFamily="34" charset="0"/>
                <a:cs typeface="Arial" panose="020B0604020202020204" pitchFamily="34" charset="0"/>
              </a:rPr>
              <a:t>corresponding x line </a:t>
            </a:r>
            <a:r>
              <a:rPr sz="2200" spc="-5" dirty="0">
                <a:latin typeface="Arial" panose="020B0604020202020204" pitchFamily="34" charset="0"/>
                <a:cs typeface="Arial" panose="020B0604020202020204" pitchFamily="34" charset="0"/>
              </a:rPr>
              <a:t>then</a:t>
            </a:r>
            <a:r>
              <a:rPr sz="2200" spc="-145" dirty="0">
                <a:latin typeface="Arial" panose="020B0604020202020204" pitchFamily="34" charset="0"/>
                <a:cs typeface="Arial" panose="020B0604020202020204" pitchFamily="34" charset="0"/>
              </a:rPr>
              <a:t> </a:t>
            </a:r>
            <a:r>
              <a:rPr sz="2200" spc="-5" dirty="0">
                <a:latin typeface="Arial" panose="020B0604020202020204" pitchFamily="34" charset="0"/>
                <a:cs typeface="Arial" panose="020B0604020202020204" pitchFamily="34" charset="0"/>
              </a:rPr>
              <a:t>appears  across the</a:t>
            </a:r>
            <a:r>
              <a:rPr sz="2200" spc="-3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device.</a:t>
            </a:r>
          </a:p>
        </p:txBody>
      </p:sp>
      <p:sp>
        <p:nvSpPr>
          <p:cNvPr id="6" name="object 5"/>
          <p:cNvSpPr/>
          <p:nvPr/>
        </p:nvSpPr>
        <p:spPr>
          <a:xfrm>
            <a:off x="2524407" y="2981902"/>
            <a:ext cx="7190256" cy="37158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072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592" y="523220"/>
            <a:ext cx="11804073" cy="6124754"/>
          </a:xfrm>
          <a:prstGeom prst="rect">
            <a:avLst/>
          </a:prstGeom>
        </p:spPr>
        <p:txBody>
          <a:bodyPr wrap="square">
            <a:spAutoFit/>
          </a:bodyPr>
          <a:lstStyle/>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Photoluminescence is usually divided into two different categories namely, </a:t>
            </a:r>
            <a:r>
              <a:rPr lang="en-IN" sz="2800" b="1" dirty="0" smtClean="0">
                <a:latin typeface="Arial" panose="020B0604020202020204" pitchFamily="34" charset="0"/>
                <a:cs typeface="Arial" panose="020B0604020202020204" pitchFamily="34" charset="0"/>
              </a:rPr>
              <a:t>fluorescence</a:t>
            </a:r>
            <a:r>
              <a:rPr lang="en-IN" sz="2800" dirty="0" smtClean="0">
                <a:latin typeface="Arial" panose="020B0604020202020204" pitchFamily="34" charset="0"/>
                <a:cs typeface="Arial" panose="020B0604020202020204" pitchFamily="34" charset="0"/>
              </a:rPr>
              <a:t> and  </a:t>
            </a:r>
            <a:r>
              <a:rPr lang="en-IN" sz="2800" b="1" dirty="0" smtClean="0">
                <a:latin typeface="Arial" panose="020B0604020202020204" pitchFamily="34" charset="0"/>
                <a:cs typeface="Arial" panose="020B0604020202020204" pitchFamily="34" charset="0"/>
              </a:rPr>
              <a:t>phosphorescence</a:t>
            </a:r>
            <a:r>
              <a:rPr lang="en-IN" sz="2800" dirty="0" smtClean="0">
                <a:latin typeface="Arial" panose="020B0604020202020204" pitchFamily="34" charset="0"/>
                <a:cs typeface="Arial" panose="020B0604020202020204" pitchFamily="34" charset="0"/>
              </a:rPr>
              <a:t>.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If a substance absorbs light by any one of the above mechanisms, it radiates or emits light during excitation or within 10</a:t>
            </a:r>
            <a:r>
              <a:rPr lang="en-IN" sz="2800" baseline="30000" dirty="0" smtClean="0">
                <a:latin typeface="Arial" panose="020B0604020202020204" pitchFamily="34" charset="0"/>
                <a:cs typeface="Arial" panose="020B0604020202020204" pitchFamily="34" charset="0"/>
              </a:rPr>
              <a:t>-8</a:t>
            </a: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s after the excitation is removed. This luminescence is known as </a:t>
            </a:r>
            <a:r>
              <a:rPr lang="en-IN" sz="2800" b="1" dirty="0" smtClean="0">
                <a:latin typeface="Arial" panose="020B0604020202020204" pitchFamily="34" charset="0"/>
                <a:cs typeface="Arial" panose="020B0604020202020204" pitchFamily="34" charset="0"/>
              </a:rPr>
              <a:t>fluorescence</a:t>
            </a:r>
            <a:r>
              <a:rPr lang="en-IN" sz="2800" dirty="0" smtClean="0">
                <a:latin typeface="Arial" panose="020B0604020202020204" pitchFamily="34" charset="0"/>
                <a:cs typeface="Arial" panose="020B0604020202020204" pitchFamily="34" charset="0"/>
              </a:rPr>
              <a:t> or </a:t>
            </a:r>
            <a:r>
              <a:rPr lang="en-IN" sz="2800" b="1" dirty="0" smtClean="0">
                <a:latin typeface="Arial" panose="020B0604020202020204" pitchFamily="34" charset="0"/>
                <a:cs typeface="Arial" panose="020B0604020202020204" pitchFamily="34" charset="0"/>
              </a:rPr>
              <a:t>fast photoluminescence</a:t>
            </a:r>
            <a:r>
              <a:rPr lang="en-IN" sz="2800" dirty="0" smtClean="0">
                <a:latin typeface="Arial" panose="020B0604020202020204" pitchFamily="34" charset="0"/>
                <a:cs typeface="Arial" panose="020B0604020202020204" pitchFamily="34" charset="0"/>
              </a:rPr>
              <a:t>.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This phenomena is temperature independent.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This property was  first observed in fluorspar, i.e., calcium fluoride. Substances like fluorspar, fluorescein, quinine sulphate, uranium oxide, barium platinocyanide, calcite, uranium glass and some fossils exhibit the phenomena of fluorescence</a:t>
            </a:r>
          </a:p>
        </p:txBody>
      </p:sp>
      <p:sp>
        <p:nvSpPr>
          <p:cNvPr id="2" name="Rectangle 1"/>
          <p:cNvSpPr/>
          <p:nvPr/>
        </p:nvSpPr>
        <p:spPr>
          <a:xfrm>
            <a:off x="3568466" y="0"/>
            <a:ext cx="4326762"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PHOTOLUMINESCENCE</a:t>
            </a:r>
            <a:endParaRPr lang="en-US" sz="2800" dirty="0"/>
          </a:p>
        </p:txBody>
      </p:sp>
    </p:spTree>
    <p:extLst>
      <p:ext uri="{BB962C8B-B14F-4D97-AF65-F5344CB8AC3E}">
        <p14:creationId xmlns:p14="http://schemas.microsoft.com/office/powerpoint/2010/main" val="165865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131" y="664804"/>
            <a:ext cx="11754196" cy="5693866"/>
          </a:xfrm>
          <a:prstGeom prst="rect">
            <a:avLst/>
          </a:prstGeom>
        </p:spPr>
        <p:txBody>
          <a:bodyPr wrap="square">
            <a:spAutoFit/>
          </a:bodyPr>
          <a:lstStyle/>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On the other hand, certain substances emit light after the incident radiation is cut off.</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This property is  known as </a:t>
            </a:r>
            <a:r>
              <a:rPr lang="en-IN" sz="2800" b="1" dirty="0">
                <a:latin typeface="Arial" panose="020B0604020202020204" pitchFamily="34" charset="0"/>
                <a:cs typeface="Arial" panose="020B0604020202020204" pitchFamily="34" charset="0"/>
              </a:rPr>
              <a:t>phosphorescence</a:t>
            </a:r>
            <a:r>
              <a:rPr lang="en-IN" sz="2800" dirty="0">
                <a:latin typeface="Arial" panose="020B0604020202020204" pitchFamily="34" charset="0"/>
                <a:cs typeface="Arial" panose="020B0604020202020204" pitchFamily="34" charset="0"/>
              </a:rPr>
              <a:t> or </a:t>
            </a:r>
            <a:r>
              <a:rPr lang="en-IN" sz="2800" b="1" dirty="0">
                <a:latin typeface="Arial" panose="020B0604020202020204" pitchFamily="34" charset="0"/>
                <a:cs typeface="Arial" panose="020B0604020202020204" pitchFamily="34" charset="0"/>
              </a:rPr>
              <a:t>slow photoluminescence</a:t>
            </a:r>
            <a:r>
              <a:rPr lang="en-IN" sz="2800" dirty="0">
                <a:latin typeface="Arial" panose="020B0604020202020204" pitchFamily="34" charset="0"/>
                <a:cs typeface="Arial" panose="020B0604020202020204" pitchFamily="34" charset="0"/>
              </a:rPr>
              <a:t>. </a:t>
            </a:r>
          </a:p>
          <a:p>
            <a:pPr marL="457200" indent="-457200" algn="just">
              <a:buFont typeface="Wingdings" panose="05000000000000000000" pitchFamily="2" charset="2"/>
              <a:buChar char="Ø"/>
            </a:pPr>
            <a:endParaRPr lang="en-IN"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smtClean="0">
                <a:latin typeface="Arial" panose="020B0604020202020204" pitchFamily="34" charset="0"/>
                <a:cs typeface="Arial" panose="020B0604020202020204" pitchFamily="34" charset="0"/>
              </a:rPr>
              <a:t>The </a:t>
            </a:r>
            <a:r>
              <a:rPr lang="en-IN" sz="2800" dirty="0">
                <a:latin typeface="Arial" panose="020B0604020202020204" pitchFamily="34" charset="0"/>
                <a:cs typeface="Arial" panose="020B0604020202020204" pitchFamily="34" charset="0"/>
              </a:rPr>
              <a:t>time delay between the electron excitation by the incident beam and the emission of light, ranges from 10</a:t>
            </a:r>
            <a:r>
              <a:rPr lang="en-IN" sz="2800" baseline="30000" dirty="0">
                <a:latin typeface="Arial" panose="020B0604020202020204" pitchFamily="34" charset="0"/>
                <a:cs typeface="Arial" panose="020B0604020202020204" pitchFamily="34" charset="0"/>
              </a:rPr>
              <a:t>-8</a:t>
            </a:r>
            <a:r>
              <a:rPr lang="en-IN" sz="2800" dirty="0">
                <a:latin typeface="Arial" panose="020B0604020202020204" pitchFamily="34" charset="0"/>
                <a:cs typeface="Arial" panose="020B0604020202020204" pitchFamily="34" charset="0"/>
              </a:rPr>
              <a:t>s to several minutes or hours or even days. </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For example, when Cds is illuminated by ultraviolet rays, it emits a pale blue light for about an hour.</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356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56" y="235657"/>
            <a:ext cx="11918730" cy="6524863"/>
          </a:xfrm>
          <a:prstGeom prst="rect">
            <a:avLst/>
          </a:prstGeom>
        </p:spPr>
        <p:txBody>
          <a:bodyPr wrap="square">
            <a:spAutoFit/>
          </a:bodyPr>
          <a:lstStyle/>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The action of phosphorescence depends on the impurity ions known as </a:t>
            </a:r>
            <a:r>
              <a:rPr lang="en-IN" sz="2200" b="1" dirty="0">
                <a:latin typeface="Arial" panose="020B0604020202020204" pitchFamily="34" charset="0"/>
                <a:cs typeface="Arial" panose="020B0604020202020204" pitchFamily="34" charset="0"/>
              </a:rPr>
              <a:t>activators</a:t>
            </a:r>
            <a:r>
              <a:rPr lang="en-IN" sz="2200" dirty="0">
                <a:latin typeface="Arial" panose="020B0604020202020204" pitchFamily="34" charset="0"/>
                <a:cs typeface="Arial" panose="020B0604020202020204" pitchFamily="34" charset="0"/>
              </a:rPr>
              <a:t> present in the material. </a:t>
            </a:r>
          </a:p>
          <a:p>
            <a:pPr marL="342900" indent="-34290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The impurity ions or activators replace some of the host ions in the crystal lattice. </a:t>
            </a:r>
          </a:p>
          <a:p>
            <a:pPr marL="342900" indent="-34290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During this process, if  the charge of the activators is not identical with that of the host ions, some of the activators will enter into  the lattice due to the charge </a:t>
            </a:r>
            <a:r>
              <a:rPr lang="en-IN" sz="2200" dirty="0" smtClean="0">
                <a:latin typeface="Arial" panose="020B0604020202020204" pitchFamily="34" charset="0"/>
                <a:cs typeface="Arial" panose="020B0604020202020204" pitchFamily="34" charset="0"/>
              </a:rPr>
              <a:t>imbalance</a:t>
            </a:r>
            <a:r>
              <a:rPr lang="en-IN" sz="2200" dirty="0">
                <a:latin typeface="Arial" panose="020B0604020202020204" pitchFamily="34" charset="0"/>
                <a:cs typeface="Arial" panose="020B0604020202020204" pitchFamily="34" charset="0"/>
              </a:rPr>
              <a:t>. As a result, some other impurity atoms with different ionic charges will be introduced, which are known as </a:t>
            </a:r>
            <a:r>
              <a:rPr lang="en-IN" sz="2200" b="1" dirty="0">
                <a:latin typeface="Arial" panose="020B0604020202020204" pitchFamily="34" charset="0"/>
                <a:cs typeface="Arial" panose="020B0604020202020204" pitchFamily="34" charset="0"/>
              </a:rPr>
              <a:t>coactivators</a:t>
            </a:r>
            <a:r>
              <a:rPr lang="en-IN" sz="2200" dirty="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Luminescence materials are broadly classified into characteristic and non-characteristic materials, </a:t>
            </a:r>
            <a:r>
              <a:rPr lang="en-IN" sz="2200" dirty="0" smtClean="0">
                <a:latin typeface="Arial" panose="020B0604020202020204" pitchFamily="34" charset="0"/>
                <a:cs typeface="Arial" panose="020B0604020202020204" pitchFamily="34" charset="0"/>
              </a:rPr>
              <a:t>based </a:t>
            </a:r>
            <a:r>
              <a:rPr lang="en-IN" sz="2200" dirty="0">
                <a:latin typeface="Arial" panose="020B0604020202020204" pitchFamily="34" charset="0"/>
                <a:cs typeface="Arial" panose="020B0604020202020204" pitchFamily="34" charset="0"/>
              </a:rPr>
              <a:t>on the existence of luminescence due to the different energy levels of activators and coactivators. </a:t>
            </a:r>
          </a:p>
          <a:p>
            <a:pPr marL="342900" indent="-34290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In characteristic luminescence, the excitation energy is transferred rapidly in a time less than 10</a:t>
            </a:r>
            <a:r>
              <a:rPr lang="en-IN" sz="2200" baseline="30000" dirty="0">
                <a:latin typeface="Arial" panose="020B0604020202020204" pitchFamily="34" charset="0"/>
                <a:cs typeface="Arial" panose="020B0604020202020204" pitchFamily="34" charset="0"/>
              </a:rPr>
              <a:t>-8</a:t>
            </a:r>
            <a:r>
              <a:rPr lang="en-IN" sz="2200" dirty="0">
                <a:latin typeface="Arial" panose="020B0604020202020204" pitchFamily="34" charset="0"/>
                <a:cs typeface="Arial" panose="020B0604020202020204" pitchFamily="34" charset="0"/>
              </a:rPr>
              <a:t> s to  the activator ion. </a:t>
            </a:r>
          </a:p>
          <a:p>
            <a:pPr marL="342900" indent="-342900" algn="just">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On the other hand, in </a:t>
            </a:r>
            <a:r>
              <a:rPr lang="en-IN" sz="2200" dirty="0" smtClean="0">
                <a:latin typeface="Arial" panose="020B0604020202020204" pitchFamily="34" charset="0"/>
                <a:cs typeface="Arial" panose="020B0604020202020204" pitchFamily="34" charset="0"/>
              </a:rPr>
              <a:t>non </a:t>
            </a:r>
            <a:r>
              <a:rPr lang="en-IN" sz="2200" dirty="0">
                <a:latin typeface="Arial" panose="020B0604020202020204" pitchFamily="34" charset="0"/>
                <a:cs typeface="Arial" panose="020B0604020202020204" pitchFamily="34" charset="0"/>
              </a:rPr>
              <a:t>characteristic luminescent materials, the excitation energy is transferred for a longer time than 10</a:t>
            </a:r>
            <a:r>
              <a:rPr lang="en-IN" sz="2200" baseline="30000" dirty="0">
                <a:latin typeface="Arial" panose="020B0604020202020204" pitchFamily="34" charset="0"/>
                <a:cs typeface="Arial" panose="020B0604020202020204" pitchFamily="34" charset="0"/>
              </a:rPr>
              <a:t>-8</a:t>
            </a:r>
            <a:r>
              <a:rPr lang="en-IN" sz="2200" dirty="0">
                <a:latin typeface="Arial" panose="020B0604020202020204" pitchFamily="34" charset="0"/>
                <a:cs typeface="Arial" panose="020B0604020202020204" pitchFamily="34" charset="0"/>
              </a:rPr>
              <a:t> s.</a:t>
            </a:r>
          </a:p>
        </p:txBody>
      </p:sp>
    </p:spTree>
    <p:extLst>
      <p:ext uri="{BB962C8B-B14F-4D97-AF65-F5344CB8AC3E}">
        <p14:creationId xmlns:p14="http://schemas.microsoft.com/office/powerpoint/2010/main" val="465165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946" y="244275"/>
            <a:ext cx="7564198" cy="6370975"/>
          </a:xfrm>
          <a:prstGeom prst="rect">
            <a:avLst/>
          </a:prstGeom>
        </p:spPr>
        <p:txBody>
          <a:bodyPr wrap="square">
            <a:spAutoFit/>
          </a:bodyPr>
          <a:lstStyle/>
          <a:p>
            <a:pPr marL="457200" indent="-4572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In characteristic luminescent materials, the activator ion absorbs energy directly from the incident photon. </a:t>
            </a:r>
          </a:p>
          <a:p>
            <a:pPr marL="457200" indent="-457200" algn="just">
              <a:buFont typeface="Wingdings" panose="05000000000000000000" pitchFamily="2" charset="2"/>
              <a:buChar char="Ø"/>
            </a:pPr>
            <a:endParaRPr lang="en-IN"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Thus, the same energy levels are involved for both absorption and emission and hence, the wavelengths are identical. </a:t>
            </a:r>
          </a:p>
          <a:p>
            <a:pPr marL="457200" indent="-457200" algn="just">
              <a:buFont typeface="Wingdings" panose="05000000000000000000" pitchFamily="2" charset="2"/>
              <a:buChar char="Ø"/>
            </a:pPr>
            <a:endParaRPr lang="en-IN"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The only difference between the two wavelengths is a shift in emission spectrum towards the red end of the absorption spectrum. This phenomenon is known as Stokes effect. </a:t>
            </a:r>
          </a:p>
          <a:p>
            <a:pPr marL="457200" indent="-45720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Let us consider that each charged activator (positively charged) ion is surrounded by six equidistant negatively charged ions (H) at a distance R from the </a:t>
            </a:r>
            <a:r>
              <a:rPr lang="en-IN" sz="2400" dirty="0" smtClean="0">
                <a:latin typeface="Arial" panose="020B0604020202020204" pitchFamily="34" charset="0"/>
                <a:cs typeface="Arial" panose="020B0604020202020204" pitchFamily="34" charset="0"/>
              </a:rPr>
              <a:t>activator</a:t>
            </a:r>
            <a:r>
              <a:rPr lang="en-IN" sz="2400" dirty="0">
                <a:latin typeface="Arial" panose="020B0604020202020204" pitchFamily="34" charset="0"/>
                <a:cs typeface="Arial" panose="020B0604020202020204" pitchFamily="34" charset="0"/>
              </a:rPr>
              <a:t>.</a:t>
            </a:r>
          </a:p>
        </p:txBody>
      </p:sp>
      <p:pic>
        <p:nvPicPr>
          <p:cNvPr id="3" name="Picture 2"/>
          <p:cNvPicPr>
            <a:picLocks noChangeAspect="1"/>
          </p:cNvPicPr>
          <p:nvPr/>
        </p:nvPicPr>
        <p:blipFill>
          <a:blip r:embed="rId2"/>
          <a:stretch>
            <a:fillRect/>
          </a:stretch>
        </p:blipFill>
        <p:spPr>
          <a:xfrm>
            <a:off x="7927200" y="95481"/>
            <a:ext cx="3991532" cy="3934374"/>
          </a:xfrm>
          <a:prstGeom prst="rect">
            <a:avLst/>
          </a:prstGeom>
        </p:spPr>
      </p:pic>
      <p:sp>
        <p:nvSpPr>
          <p:cNvPr id="5" name="TextBox 4"/>
          <p:cNvSpPr txBox="1"/>
          <p:nvPr/>
        </p:nvSpPr>
        <p:spPr>
          <a:xfrm>
            <a:off x="8345214" y="4234408"/>
            <a:ext cx="3678621" cy="1754326"/>
          </a:xfrm>
          <a:prstGeom prst="rect">
            <a:avLst/>
          </a:prstGeom>
          <a:noFill/>
        </p:spPr>
        <p:txBody>
          <a:bodyPr wrap="square" rtlCol="0">
            <a:spAutoFit/>
          </a:bodyPr>
          <a:lstStyle/>
          <a:p>
            <a:pPr algn="just"/>
            <a:r>
              <a:rPr lang="en-IN" b="1" dirty="0" smtClean="0">
                <a:solidFill>
                  <a:srgbClr val="FF0000"/>
                </a:solidFill>
                <a:latin typeface="Arial" panose="020B0604020202020204" pitchFamily="34" charset="0"/>
                <a:cs typeface="Arial" panose="020B0604020202020204" pitchFamily="34" charset="0"/>
              </a:rPr>
              <a:t>Assumed impurity site structure in a characteristic luminescent material. The impurity ion (I) is surrounded by six host ions (H) each at a distance R from it.</a:t>
            </a:r>
            <a:endParaRPr lang="en-IN"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79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8543"/>
            <a:ext cx="12118428" cy="6740307"/>
          </a:xfrm>
          <a:prstGeom prst="rect">
            <a:avLst/>
          </a:prstGeom>
        </p:spPr>
        <p:txBody>
          <a:bodyPr wrap="square">
            <a:spAutoFit/>
          </a:bodyPr>
          <a:lstStyle/>
          <a:p>
            <a:pPr marL="342900" indent="-3429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When </a:t>
            </a:r>
            <a:r>
              <a:rPr lang="en-IN" sz="2400" dirty="0">
                <a:latin typeface="Arial" panose="020B0604020202020204" pitchFamily="34" charset="0"/>
                <a:cs typeface="Arial" panose="020B0604020202020204" pitchFamily="34" charset="0"/>
              </a:rPr>
              <a:t>the activator is in its ground state, the most probable value of R is R</a:t>
            </a:r>
            <a:r>
              <a:rPr lang="en-IN" sz="2400" baseline="-25000" dirty="0">
                <a:latin typeface="Arial" panose="020B0604020202020204" pitchFamily="34" charset="0"/>
                <a:cs typeface="Arial" panose="020B0604020202020204" pitchFamily="34" charset="0"/>
              </a:rPr>
              <a:t>O</a:t>
            </a:r>
            <a:r>
              <a:rPr lang="en-IN" sz="2400" dirty="0">
                <a:latin typeface="Arial" panose="020B0604020202020204" pitchFamily="34" charset="0"/>
                <a:cs typeface="Arial" panose="020B0604020202020204" pitchFamily="34" charset="0"/>
              </a:rPr>
              <a:t>, which corresponds to the minimum energy level. </a:t>
            </a: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The absorption of photon gives rise to a transition from A to B. </a:t>
            </a: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This transition takes place very rapidly since the ions in the luminescent centre could not have any time to rearrange. </a:t>
            </a: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The activator at B gives up heat energy to the surroundings by means of vibration and reaches the new position C (i.e., R = R1). </a:t>
            </a: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Then, the downward transition takes place from C to D, with the emitted photon having less energy than the absorbed photon. The observed band of absorption or emission of wavelength during the above process is due to the difference in the R-value from R</a:t>
            </a:r>
            <a:r>
              <a:rPr lang="en-IN" sz="2400" baseline="-25000" dirty="0">
                <a:latin typeface="Arial" panose="020B0604020202020204" pitchFamily="34" charset="0"/>
                <a:cs typeface="Arial" panose="020B0604020202020204" pitchFamily="34" charset="0"/>
              </a:rPr>
              <a:t>0</a:t>
            </a:r>
            <a:r>
              <a:rPr lang="en-IN" sz="2400" dirty="0">
                <a:latin typeface="Arial" panose="020B0604020202020204" pitchFamily="34" charset="0"/>
                <a:cs typeface="Arial" panose="020B0604020202020204" pitchFamily="34" charset="0"/>
              </a:rPr>
              <a:t> and R</a:t>
            </a:r>
            <a:r>
              <a:rPr lang="en-IN" sz="2400" baseline="-25000" dirty="0">
                <a:latin typeface="Arial" panose="020B0604020202020204" pitchFamily="34" charset="0"/>
                <a:cs typeface="Arial" panose="020B0604020202020204" pitchFamily="34" charset="0"/>
              </a:rPr>
              <a:t>1</a:t>
            </a:r>
            <a:r>
              <a:rPr lang="en-IN" sz="2400" dirty="0">
                <a:latin typeface="Arial" panose="020B0604020202020204" pitchFamily="34" charset="0"/>
                <a:cs typeface="Arial" panose="020B0604020202020204" pitchFamily="34" charset="0"/>
              </a:rPr>
              <a:t>, respectively, during the absorption and emission processes.</a:t>
            </a:r>
          </a:p>
          <a:p>
            <a:pPr marL="285750" indent="-285750"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The observed difference in R with the corresponding state is due to  the oscillation state of the surrounding ions of the activators. </a:t>
            </a:r>
          </a:p>
        </p:txBody>
      </p:sp>
    </p:spTree>
    <p:extLst>
      <p:ext uri="{BB962C8B-B14F-4D97-AF65-F5344CB8AC3E}">
        <p14:creationId xmlns:p14="http://schemas.microsoft.com/office/powerpoint/2010/main" val="3346753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3569</Words>
  <Application>Microsoft Office PowerPoint</Application>
  <PresentationFormat>Widescreen</PresentationFormat>
  <Paragraphs>291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Liberation Sans Narrow</vt:lpstr>
      <vt:lpstr>Schoolbook Uralic</vt:lpstr>
      <vt:lpstr>TeXGyreSchola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CONSTRUCTION OF AN AC ELECTROLUMINESCENT DEVICE</vt:lpstr>
      <vt:lpstr>PowerPoint Presentation</vt:lpstr>
      <vt:lpstr>EMISSION INVOLVING QUANTUM MECHANICAL TUNNELLING</vt:lpstr>
      <vt:lpstr>EMISSION INVOLVING AN AVALANCHE PROCESS</vt:lpstr>
      <vt:lpstr>TYPICAL LUMINANCES FOR AC &amp; DC EL POWER DEVICES</vt:lpstr>
      <vt:lpstr>INJECTION OF MINORITY CARRIERS AND SUBSEQUENT  RADIATIVE RECOMBINATION WITH THE MAJORITY  CARRIERS IN A FB P-N JUNCTION</vt:lpstr>
      <vt:lpstr>PowerPoint Presentation</vt:lpstr>
      <vt:lpstr>PowerPoint Presentation</vt:lpstr>
      <vt:lpstr>PowerPoint Presentation</vt:lpstr>
      <vt:lpstr>PowerPoint Presentation</vt:lpstr>
      <vt:lpstr>PowerPoint Presentation</vt:lpstr>
      <vt:lpstr>CONSTRUCTION OF A.C. PLASMA ELEMENT</vt:lpstr>
      <vt:lpstr>VOLTAGE WAVEFORM USED FOR DRIVING AN A.C. DISPLAY</vt:lpstr>
      <vt:lpstr>LIQUID CRYSTAL DISPLAYS</vt:lpstr>
      <vt:lpstr>(A) NEMATIC ORDERING (B) CHOLESTERIC ORDERING</vt:lpstr>
      <vt:lpstr>BEHAVIOUR OF MOLECULES IN AN HOMOGENEOUSLY ORDERED LIQUID CRYSTAL MATERIAL</vt:lpstr>
      <vt:lpstr>PowerPoint Presentation</vt:lpstr>
      <vt:lpstr>PowerPoint Presentation</vt:lpstr>
      <vt:lpstr>ACTION OF AN LCD DISPLAY DEVICE</vt:lpstr>
      <vt:lpstr>LCD GRAPH</vt:lpstr>
      <vt:lpstr>NUMERIC DISPLAYS</vt:lpstr>
      <vt:lpstr>TWO COMMON DISPLAY FORMATS</vt:lpstr>
      <vt:lpstr>METHODS OF WIRING UP A MATRIX DISPLAY</vt:lpstr>
      <vt:lpstr>IDEAL CHARACTERISTIC FOR A DEVICE SUITABLE FOR  MATRIX ADDRESSED DISPLAYS</vt:lpstr>
      <vt:lpstr>METHOD USED FOR LCD MATRIX OPERATION USING AN MOS TRANSISTOR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Sathiyan Samikannu</cp:lastModifiedBy>
  <cp:revision>36</cp:revision>
  <dcterms:created xsi:type="dcterms:W3CDTF">2020-01-22T17:20:11Z</dcterms:created>
  <dcterms:modified xsi:type="dcterms:W3CDTF">2020-01-30T04:01:19Z</dcterms:modified>
</cp:coreProperties>
</file>