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4572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Magneto-Optic Effect</a:t>
            </a:r>
            <a:endParaRPr lang="en-IN" sz="3600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524000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 algn="just">
              <a:buFont typeface="Wingdings" pitchFamily="2" charset="2"/>
              <a:buChar char="Ø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When optically inactive material such as glass placed in a  strong magnetic field and a plane polarized light sent along the direction of magnetic field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 it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is found that emerging light’s plane of polarization has been rotated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his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is called a faraday effect.</a:t>
            </a:r>
            <a:endParaRPr lang="en-IN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33528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The amount of rotation </a:t>
            </a:r>
            <a:r>
              <a:rPr lang="el-GR" sz="2000" dirty="0" smtClean="0">
                <a:latin typeface="Arial" pitchFamily="34" charset="0"/>
                <a:cs typeface="Arial" pitchFamily="34" charset="0"/>
              </a:rPr>
              <a:t>θ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is given by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                               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                                             </a:t>
            </a:r>
            <a:r>
              <a:rPr lang="el-GR" sz="2000" dirty="0" smtClean="0">
                <a:latin typeface="Arial" pitchFamily="34" charset="0"/>
                <a:cs typeface="Arial" pitchFamily="34" charset="0"/>
              </a:rPr>
              <a:t>θ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= B L </a:t>
            </a:r>
            <a:r>
              <a:rPr lang="el-GR" sz="2000" dirty="0" smtClean="0">
                <a:latin typeface="Arial" pitchFamily="34" charset="0"/>
                <a:cs typeface="Arial" pitchFamily="34" charset="0"/>
              </a:rPr>
              <a:t>ϑ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Where  B = Magnetic flux density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               L = Length of the Medium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               </a:t>
            </a:r>
            <a:r>
              <a:rPr lang="el-GR" sz="2000" dirty="0" smtClean="0">
                <a:latin typeface="Arial" pitchFamily="34" charset="0"/>
                <a:cs typeface="Arial" pitchFamily="34" charset="0"/>
              </a:rPr>
              <a:t>ϑ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=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Verdet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 constant</a:t>
            </a:r>
          </a:p>
          <a:p>
            <a:r>
              <a:rPr lang="el-GR" sz="2000" dirty="0" smtClean="0">
                <a:latin typeface="Arial" pitchFamily="34" charset="0"/>
                <a:cs typeface="Arial" pitchFamily="34" charset="0"/>
              </a:rPr>
              <a:t>ϑ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 is depend on  material and wavelength</a:t>
            </a:r>
            <a:endParaRPr lang="en-IN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2860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1938" indent="-261938">
              <a:buFont typeface="Wingdings" pitchFamily="2" charset="2"/>
              <a:buChar char="Ø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It is instructive to consider SHG in terms of photon interactions shown in figure below.</a:t>
            </a:r>
            <a:endParaRPr lang="en-IN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914400"/>
            <a:ext cx="6324599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0" y="3886200"/>
            <a:ext cx="9144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1938" indent="-261938" algn="just">
              <a:buFont typeface="Wingdings" pitchFamily="2" charset="2"/>
              <a:buChar char="Ø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Two fundamental mode photons interact with dipole-moment and produces  single second harmonic photon.</a:t>
            </a:r>
          </a:p>
          <a:p>
            <a:pPr algn="just">
              <a:buFont typeface="Wingdings" pitchFamily="2" charset="2"/>
              <a:buChar char="Ø"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The photon momentum is   </a:t>
            </a:r>
            <a:r>
              <a:rPr lang="az-Cyrl-AZ" sz="2000" dirty="0" smtClean="0">
                <a:latin typeface="Arial" pitchFamily="34" charset="0"/>
                <a:cs typeface="Arial" pitchFamily="34" charset="0"/>
              </a:rPr>
              <a:t>ћ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k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The photon energy is  h</a:t>
            </a:r>
            <a:r>
              <a:rPr lang="el-GR" sz="2000" dirty="0" smtClean="0">
                <a:latin typeface="Arial" pitchFamily="34" charset="0"/>
                <a:cs typeface="Arial" pitchFamily="34" charset="0"/>
              </a:rPr>
              <a:t>ω</a:t>
            </a:r>
            <a:endParaRPr lang="en-IN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2860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Conservation of momentum requires that</a:t>
            </a:r>
            <a:endParaRPr lang="en-IN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71900"/>
            <a:ext cx="9144000" cy="273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0" y="3962400"/>
            <a:ext cx="9144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1938" indent="-261938" algn="just">
              <a:buFont typeface="Wingdings" pitchFamily="2" charset="2"/>
              <a:buChar char="Ø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Thus, second harmonic  and fundamental photons required  to have same  phase velocity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 It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requires K2  = 2 K1 .</a:t>
            </a:r>
          </a:p>
          <a:p>
            <a:pPr algn="just">
              <a:buFont typeface="Wingdings" pitchFamily="2" charset="2"/>
              <a:buChar char="Ø"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261938" indent="-261938" algn="just">
              <a:buFont typeface="Wingdings" pitchFamily="2" charset="2"/>
              <a:buChar char="Ø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If  K2 not exactly equal to 2K1 then there is mismatch, then  SHG is effective only for limited length l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c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.l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c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 is the coherence length of second harmonic.</a:t>
            </a:r>
          </a:p>
          <a:p>
            <a:pPr algn="just">
              <a:buFont typeface="Wingdings" pitchFamily="2" charset="2"/>
              <a:buChar char="Ø"/>
            </a:pPr>
            <a:endParaRPr lang="en-IN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04800"/>
            <a:ext cx="9144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 algn="just">
              <a:buFont typeface="Wingdings" pitchFamily="2" charset="2"/>
              <a:buChar char="Ø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If  crystal size is longer than lc,second harmonics interfere randomly  with each other and leads to  very poor SHG efficiency. Phase matching therefore an essential Requirement for SHG.</a:t>
            </a:r>
          </a:p>
          <a:p>
            <a:pPr algn="just">
              <a:buFont typeface="Wingdings" pitchFamily="2" charset="2"/>
              <a:buChar char="Ø"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261938" indent="-261938" algn="just">
              <a:buFont typeface="Wingdings" pitchFamily="2" charset="2"/>
              <a:buChar char="Ø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The conversion efficiency depends on  intensity of exciting laser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beam,the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materials </a:t>
            </a:r>
            <a:r>
              <a:rPr lang="el-GR" sz="2000" dirty="0" smtClean="0">
                <a:latin typeface="Arial" pitchFamily="34" charset="0"/>
                <a:cs typeface="Arial" pitchFamily="34" charset="0"/>
              </a:rPr>
              <a:t>χ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 coefficient and extent of phase matching.</a:t>
            </a:r>
            <a:endParaRPr lang="en-IN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676400"/>
            <a:ext cx="8595766" cy="3824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457200"/>
            <a:ext cx="9144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The light source is isolated from Reflections by using optical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isolator.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algn="just">
              <a:buFont typeface="Wingdings" pitchFamily="2" charset="2"/>
              <a:buChar char="Ø"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Optical  isolator consists of a polarizer and  Faraday rotator.</a:t>
            </a:r>
          </a:p>
          <a:p>
            <a:pPr algn="just">
              <a:buFont typeface="Wingdings" pitchFamily="2" charset="2"/>
              <a:buChar char="Ø"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Faraday rotator rotates field by 45 degrees.</a:t>
            </a:r>
          </a:p>
          <a:p>
            <a:pPr algn="just">
              <a:buFont typeface="Wingdings" pitchFamily="2" charset="2"/>
              <a:buChar char="Ø"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261938" indent="-261938" algn="just">
              <a:buFont typeface="Wingdings" pitchFamily="2" charset="2"/>
              <a:buChar char="Ø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The reflected light will have a angle of 90 degrees of rotation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t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will not pass    through polarizer back to the source.</a:t>
            </a:r>
          </a:p>
          <a:p>
            <a:pPr algn="just">
              <a:buFont typeface="Wingdings" pitchFamily="2" charset="2"/>
              <a:buChar char="Ø"/>
            </a:pPr>
            <a:endParaRPr lang="en-IN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5240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Second Harmonic Generation (SHG)</a:t>
            </a:r>
            <a:endParaRPr lang="en-IN" sz="3200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762000"/>
            <a:ext cx="91440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1938" indent="-261938" algn="just">
              <a:buFont typeface="Wingdings" pitchFamily="2" charset="2"/>
              <a:buChar char="Ø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The application of  electric field  ‘E’ to  the dielectric material causes it’s   atoms  and molecules to become polarized.</a:t>
            </a:r>
          </a:p>
          <a:p>
            <a:pPr algn="just"/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174625" indent="-174625" algn="just">
              <a:buFont typeface="Wingdings" pitchFamily="2" charset="2"/>
              <a:buChar char="Ø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In linear dielectric material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 induced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polarization P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proportional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to electric field E.</a:t>
            </a:r>
          </a:p>
          <a:p>
            <a:pPr algn="just"/>
            <a:r>
              <a:rPr lang="en-US" sz="2000" dirty="0" smtClean="0">
                <a:latin typeface="Arial" pitchFamily="34" charset="0"/>
                <a:cs typeface="Arial" pitchFamily="34" charset="0"/>
              </a:rPr>
              <a:t>                                   P=</a:t>
            </a:r>
            <a:r>
              <a:rPr lang="el-GR" sz="2000" dirty="0" smtClean="0">
                <a:latin typeface="Arial" pitchFamily="34" charset="0"/>
                <a:cs typeface="Arial" pitchFamily="34" charset="0"/>
              </a:rPr>
              <a:t>ϵ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o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l-GR" sz="2000" dirty="0" smtClean="0">
                <a:latin typeface="Arial" pitchFamily="34" charset="0"/>
                <a:cs typeface="Arial" pitchFamily="34" charset="0"/>
              </a:rPr>
              <a:t>χ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E</a:t>
            </a:r>
          </a:p>
          <a:p>
            <a:pPr algn="just"/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2000" dirty="0" smtClean="0">
                <a:latin typeface="Arial" pitchFamily="34" charset="0"/>
                <a:cs typeface="Arial" pitchFamily="34" charset="0"/>
              </a:rPr>
              <a:t>Where </a:t>
            </a:r>
            <a:r>
              <a:rPr lang="el-GR" sz="2000" dirty="0" smtClean="0">
                <a:latin typeface="Arial" pitchFamily="34" charset="0"/>
                <a:cs typeface="Arial" pitchFamily="34" charset="0"/>
              </a:rPr>
              <a:t>χ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= electric susceptibility</a:t>
            </a:r>
          </a:p>
          <a:p>
            <a:pPr algn="just"/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this linear relation  fails  for higher values of E shown  in figure below</a:t>
            </a:r>
            <a:endParaRPr lang="en-IN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0800" y="3962400"/>
            <a:ext cx="3200400" cy="2374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0" y="638169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                              Fig. Induced Polarization  ‘P ‘ versus  Electric field  ‘E’</a:t>
            </a:r>
            <a:endParaRPr lang="en-IN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457200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1938" indent="-261938">
              <a:buFont typeface="Wingdings" pitchFamily="2" charset="2"/>
              <a:buChar char="Ø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For  higher  values of Electric field ‘E’, the induced polarization  can be represented as non-linear Equation.</a:t>
            </a:r>
          </a:p>
          <a:p>
            <a:pPr>
              <a:buFont typeface="Wingdings" pitchFamily="2" charset="2"/>
              <a:buChar char="Ø"/>
            </a:pPr>
            <a:endParaRPr lang="en-IN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1371600"/>
            <a:ext cx="4394456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0" y="2667000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Where X1, X2,X3  are linear, second-order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 third-order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susceptibilities.</a:t>
            </a:r>
          </a:p>
          <a:p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174625" indent="-174625">
              <a:buFont typeface="Wingdings" pitchFamily="2" charset="2"/>
              <a:buChar char="Ø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The non-linear effects become observable when fields are  very large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 Such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high fields requires  light intensities, that invariably requires lasers.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449580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Most of the materials have finite </a:t>
            </a:r>
            <a:r>
              <a:rPr lang="el-GR" sz="2000" dirty="0" smtClean="0">
                <a:latin typeface="Arial" pitchFamily="34" charset="0"/>
                <a:cs typeface="Arial" pitchFamily="34" charset="0"/>
              </a:rPr>
              <a:t>χ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3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 value but only certain type of crystals such as quartz which have no center of symmetry have   finite </a:t>
            </a:r>
            <a:r>
              <a:rPr lang="el-GR" sz="2000" dirty="0" smtClean="0">
                <a:latin typeface="Arial" pitchFamily="34" charset="0"/>
                <a:cs typeface="Arial" pitchFamily="34" charset="0"/>
              </a:rPr>
              <a:t>χ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 value.</a:t>
            </a:r>
            <a:endParaRPr lang="en-IN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04800"/>
            <a:ext cx="9144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1938" indent="-261938" algn="just">
              <a:buFont typeface="Wingdings" pitchFamily="2" charset="2"/>
              <a:buChar char="Ø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One of the important consequence of non-linear effect is  Second  Harmonic Generation(SHG).</a:t>
            </a:r>
          </a:p>
          <a:p>
            <a:pPr algn="just">
              <a:buFont typeface="Wingdings" pitchFamily="2" charset="2"/>
              <a:buChar char="Ø"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261938" indent="-261938" algn="just">
              <a:buFont typeface="Wingdings" pitchFamily="2" charset="2"/>
              <a:buChar char="Ø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When an intense light beam of frequency </a:t>
            </a:r>
            <a:r>
              <a:rPr lang="el-GR" sz="2000" dirty="0" smtClean="0">
                <a:latin typeface="Arial" pitchFamily="34" charset="0"/>
                <a:cs typeface="Arial" pitchFamily="34" charset="0"/>
              </a:rPr>
              <a:t>ω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passing through the  appropriate crystal (quartz) and generates a light beam of frequency 2</a:t>
            </a:r>
            <a:r>
              <a:rPr lang="el-GR" sz="2000" dirty="0" smtClean="0">
                <a:latin typeface="Arial" pitchFamily="34" charset="0"/>
                <a:cs typeface="Arial" pitchFamily="34" charset="0"/>
              </a:rPr>
              <a:t>ω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>
              <a:buFont typeface="Wingdings" pitchFamily="2" charset="2"/>
              <a:buChar char="Ø"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SHG is based on finite </a:t>
            </a:r>
            <a:r>
              <a:rPr lang="el-GR" sz="2000" dirty="0" smtClean="0">
                <a:latin typeface="Arial" pitchFamily="34" charset="0"/>
                <a:cs typeface="Arial" pitchFamily="34" charset="0"/>
              </a:rPr>
              <a:t>χ</a:t>
            </a:r>
            <a:r>
              <a:rPr lang="en-US" sz="11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coefficient in which effect of </a:t>
            </a:r>
            <a:r>
              <a:rPr lang="el-GR" sz="2000" dirty="0" smtClean="0">
                <a:latin typeface="Arial" pitchFamily="34" charset="0"/>
                <a:cs typeface="Arial" pitchFamily="34" charset="0"/>
              </a:rPr>
              <a:t>χ</a:t>
            </a:r>
            <a:r>
              <a:rPr lang="en-US" sz="1100" dirty="0" smtClean="0">
                <a:latin typeface="Arial" pitchFamily="34" charset="0"/>
                <a:cs typeface="Arial" pitchFamily="34" charset="0"/>
              </a:rPr>
              <a:t>3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 is negligible.</a:t>
            </a:r>
            <a:endParaRPr lang="en-IN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2819400"/>
            <a:ext cx="9144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For small electric field, the linear relationship exists between  E and  P.</a:t>
            </a:r>
          </a:p>
          <a:p>
            <a:pPr algn="just">
              <a:buFont typeface="Wingdings" pitchFamily="2" charset="2"/>
              <a:buChar char="Ø"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261938" indent="-261938" algn="just">
              <a:buFont typeface="Wingdings" pitchFamily="2" charset="2"/>
              <a:buChar char="Ø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The optical field  E varies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sinsoidally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with frequency of </a:t>
            </a:r>
            <a:r>
              <a:rPr lang="el-GR" sz="2000" dirty="0" smtClean="0">
                <a:latin typeface="Arial" pitchFamily="34" charset="0"/>
                <a:cs typeface="Arial" pitchFamily="34" charset="0"/>
              </a:rPr>
              <a:t>ω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then  induced polarization also varies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sinsoidally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with frequency of </a:t>
            </a:r>
            <a:r>
              <a:rPr lang="el-GR" sz="2000" dirty="0" smtClean="0">
                <a:latin typeface="Arial" pitchFamily="34" charset="0"/>
                <a:cs typeface="Arial" pitchFamily="34" charset="0"/>
              </a:rPr>
              <a:t>ω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 Shown in figure below.</a:t>
            </a:r>
            <a:endParaRPr lang="en-IN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4114800"/>
            <a:ext cx="2971799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28600"/>
            <a:ext cx="9144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1938" indent="-261938" algn="just">
              <a:buFont typeface="Wingdings" pitchFamily="2" charset="2"/>
              <a:buChar char="Ø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If the  field strength is sufficiently large, the induced polarization will not be linear.</a:t>
            </a:r>
          </a:p>
          <a:p>
            <a:pPr marL="261938" indent="-261938" algn="just">
              <a:buFont typeface="Wingdings" pitchFamily="2" charset="2"/>
              <a:buChar char="Ø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The oscillations of dipole moment P now emits  waves not only at frequency of </a:t>
            </a:r>
            <a:r>
              <a:rPr lang="el-GR" sz="2000" dirty="0" smtClean="0">
                <a:latin typeface="Arial" pitchFamily="34" charset="0"/>
                <a:cs typeface="Arial" pitchFamily="34" charset="0"/>
              </a:rPr>
              <a:t>ω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also at 2</a:t>
            </a:r>
            <a:r>
              <a:rPr lang="el-GR" sz="2000" dirty="0" smtClean="0">
                <a:latin typeface="Arial" pitchFamily="34" charset="0"/>
                <a:cs typeface="Arial" pitchFamily="34" charset="0"/>
              </a:rPr>
              <a:t>ω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.in addition  dc component is there . It is shown in below figure.</a:t>
            </a:r>
            <a:endParaRPr lang="en-IN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71800" y="1676400"/>
            <a:ext cx="3233737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0" y="411480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The induced polarization P can be mathematically represented as</a:t>
            </a:r>
            <a:endParaRPr lang="en-IN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4953001"/>
            <a:ext cx="6464292" cy="609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04800"/>
            <a:ext cx="8991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 algn="just">
              <a:buFont typeface="Wingdings" pitchFamily="2" charset="2"/>
              <a:buChar char="Ø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It may thought that second harmonic waves interfere constructively result in a second harmonic light beam just as fundamental.</a:t>
            </a:r>
          </a:p>
          <a:p>
            <a:pPr algn="just">
              <a:buFont typeface="Wingdings" pitchFamily="2" charset="2"/>
              <a:buChar char="Ø"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174625" indent="-174625" algn="just">
              <a:buFont typeface="Wingdings" pitchFamily="2" charset="2"/>
              <a:buChar char="Ø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Normally crystal posses  different refractive indices n(</a:t>
            </a:r>
            <a:r>
              <a:rPr lang="el-GR" sz="2000" dirty="0" smtClean="0">
                <a:latin typeface="Arial" pitchFamily="34" charset="0"/>
                <a:cs typeface="Arial" pitchFamily="34" charset="0"/>
              </a:rPr>
              <a:t>ω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),n(2</a:t>
            </a:r>
            <a:r>
              <a:rPr lang="el-GR" sz="2000" dirty="0" smtClean="0">
                <a:latin typeface="Arial" pitchFamily="34" charset="0"/>
                <a:cs typeface="Arial" pitchFamily="34" charset="0"/>
              </a:rPr>
              <a:t>ω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) for  </a:t>
            </a:r>
            <a:r>
              <a:rPr lang="el-GR" sz="2000" dirty="0" smtClean="0">
                <a:latin typeface="Arial" pitchFamily="34" charset="0"/>
                <a:cs typeface="Arial" pitchFamily="34" charset="0"/>
              </a:rPr>
              <a:t>ω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-wave,2</a:t>
            </a:r>
            <a:r>
              <a:rPr lang="el-GR" sz="2000" dirty="0" smtClean="0">
                <a:latin typeface="Arial" pitchFamily="34" charset="0"/>
                <a:cs typeface="Arial" pitchFamily="34" charset="0"/>
              </a:rPr>
              <a:t>ω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-waves which means </a:t>
            </a:r>
            <a:r>
              <a:rPr lang="el-GR" sz="2000" dirty="0" smtClean="0">
                <a:latin typeface="Arial" pitchFamily="34" charset="0"/>
                <a:cs typeface="Arial" pitchFamily="34" charset="0"/>
              </a:rPr>
              <a:t>ω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,2</a:t>
            </a:r>
            <a:r>
              <a:rPr lang="el-GR" sz="2000" dirty="0" smtClean="0">
                <a:latin typeface="Arial" pitchFamily="34" charset="0"/>
                <a:cs typeface="Arial" pitchFamily="34" charset="0"/>
              </a:rPr>
              <a:t>ω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waves travel with  different phase velocities v1,v2 respectively.</a:t>
            </a:r>
          </a:p>
          <a:p>
            <a:pPr algn="just">
              <a:buFont typeface="Wingdings" pitchFamily="2" charset="2"/>
              <a:buChar char="Ø"/>
            </a:pPr>
            <a:endParaRPr lang="en-IN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251460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1938" indent="-261938" algn="just">
              <a:buFont typeface="Wingdings" pitchFamily="2" charset="2"/>
              <a:buChar char="Ø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a </a:t>
            </a:r>
            <a:r>
              <a:rPr lang="el-GR" sz="2000" dirty="0" smtClean="0">
                <a:latin typeface="Arial" pitchFamily="34" charset="0"/>
                <a:cs typeface="Arial" pitchFamily="34" charset="0"/>
              </a:rPr>
              <a:t>ω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-wave propagates through crystal generates 2</a:t>
            </a:r>
            <a:r>
              <a:rPr lang="el-GR" sz="2000" dirty="0" smtClean="0">
                <a:latin typeface="Arial" pitchFamily="34" charset="0"/>
                <a:cs typeface="Arial" pitchFamily="34" charset="0"/>
              </a:rPr>
              <a:t>ω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waves along its path, depicted as s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,s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,s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3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…. .  Shown in figure below</a:t>
            </a:r>
            <a:endParaRPr lang="en-IN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3358097"/>
            <a:ext cx="6781800" cy="3118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52400"/>
            <a:ext cx="91440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1938" indent="-261938" algn="just">
              <a:buFont typeface="Wingdings" pitchFamily="2" charset="2"/>
              <a:buChar char="Ø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If 2</a:t>
            </a:r>
            <a:r>
              <a:rPr lang="el-GR" sz="2000" dirty="0" smtClean="0">
                <a:latin typeface="Arial" pitchFamily="34" charset="0"/>
                <a:cs typeface="Arial" pitchFamily="34" charset="0"/>
              </a:rPr>
              <a:t>ω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-waves are in-phase then they travel with a  velocity  of </a:t>
            </a:r>
            <a:r>
              <a:rPr lang="el-GR" sz="2000" dirty="0" smtClean="0">
                <a:latin typeface="Arial" pitchFamily="34" charset="0"/>
                <a:cs typeface="Arial" pitchFamily="34" charset="0"/>
              </a:rPr>
              <a:t>ω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-wave and  they can interfere constructively  and constitute  a  second harmonic beam.</a:t>
            </a:r>
          </a:p>
          <a:p>
            <a:pPr algn="just">
              <a:buFont typeface="Wingdings" pitchFamily="2" charset="2"/>
              <a:buChar char="Ø"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174625" indent="-174625" algn="just">
              <a:buFont typeface="Wingdings" pitchFamily="2" charset="2"/>
              <a:buChar char="Ø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If s1,s2,s3… eventually  fall out of  phase and destroy each other and there is a no or little second harmonic beam.</a:t>
            </a:r>
          </a:p>
          <a:p>
            <a:pPr algn="just">
              <a:buFont typeface="Wingdings" pitchFamily="2" charset="2"/>
              <a:buChar char="Ø"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261938" indent="-261938" algn="just">
              <a:buFont typeface="Wingdings" pitchFamily="2" charset="2"/>
              <a:buChar char="Ø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the condition for second harmonic waves travels with  same velocity  of fundamental wave is called  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phase-matching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condition .it is given by</a:t>
            </a:r>
          </a:p>
          <a:p>
            <a:pPr algn="just"/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2000" dirty="0" smtClean="0">
                <a:latin typeface="Arial" pitchFamily="34" charset="0"/>
                <a:cs typeface="Arial" pitchFamily="34" charset="0"/>
              </a:rPr>
              <a:t>                                      n(</a:t>
            </a:r>
            <a:r>
              <a:rPr lang="el-GR" sz="2000" dirty="0" smtClean="0">
                <a:latin typeface="Arial" pitchFamily="34" charset="0"/>
                <a:cs typeface="Arial" pitchFamily="34" charset="0"/>
              </a:rPr>
              <a:t>ω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)  = n(2</a:t>
            </a:r>
            <a:r>
              <a:rPr lang="el-GR" sz="2000" dirty="0" smtClean="0">
                <a:latin typeface="Arial" pitchFamily="34" charset="0"/>
                <a:cs typeface="Arial" pitchFamily="34" charset="0"/>
              </a:rPr>
              <a:t>ω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algn="just">
              <a:buFont typeface="Wingdings" pitchFamily="2" charset="2"/>
              <a:buChar char="Ø"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261938" indent="-261938" algn="just">
              <a:buFont typeface="Wingdings" pitchFamily="2" charset="2"/>
              <a:buChar char="Ø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To separate  second harmonic beam from  fundamental beam, something like    diffraction grating or optical filter should be used at output.</a:t>
            </a:r>
          </a:p>
          <a:p>
            <a:pPr algn="just">
              <a:buFont typeface="Wingdings" pitchFamily="2" charset="2"/>
              <a:buChar char="Ø"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algn="just">
              <a:buFont typeface="Wingdings" pitchFamily="2" charset="2"/>
              <a:buChar char="Ø"/>
            </a:pPr>
            <a:endParaRPr lang="en-IN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</TotalTime>
  <Words>782</Words>
  <Application>Microsoft Office PowerPoint</Application>
  <PresentationFormat>On-screen Show (4:3)</PresentationFormat>
  <Paragraphs>68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samsung</dc:creator>
  <cp:lastModifiedBy>CHITTA</cp:lastModifiedBy>
  <cp:revision>21</cp:revision>
  <dcterms:created xsi:type="dcterms:W3CDTF">2006-08-16T00:00:00Z</dcterms:created>
  <dcterms:modified xsi:type="dcterms:W3CDTF">2021-04-12T03:42:36Z</dcterms:modified>
</cp:coreProperties>
</file>