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4" r:id="rId2"/>
    <p:sldId id="365" r:id="rId3"/>
    <p:sldId id="382" r:id="rId4"/>
    <p:sldId id="366" r:id="rId5"/>
    <p:sldId id="367" r:id="rId6"/>
    <p:sldId id="370" r:id="rId7"/>
    <p:sldId id="383" r:id="rId8"/>
    <p:sldId id="371" r:id="rId9"/>
    <p:sldId id="374" r:id="rId10"/>
    <p:sldId id="375" r:id="rId11"/>
    <p:sldId id="376" r:id="rId12"/>
    <p:sldId id="377" r:id="rId13"/>
    <p:sldId id="381" r:id="rId14"/>
    <p:sldId id="378" r:id="rId15"/>
    <p:sldId id="379" r:id="rId16"/>
    <p:sldId id="3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6D34-BD9A-47AA-9702-58B7B77555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274BB9-A8CA-4F2C-AF72-75F3F626C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530227-4257-48E1-B6B9-DA77DDF98F78}"/>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5" name="Footer Placeholder 4">
            <a:extLst>
              <a:ext uri="{FF2B5EF4-FFF2-40B4-BE49-F238E27FC236}">
                <a16:creationId xmlns:a16="http://schemas.microsoft.com/office/drawing/2014/main" id="{FB558ABC-9626-4F2A-AF0C-2B18875FA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2050E3-DA1D-4E35-A9FD-54CA4D757986}"/>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349984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7367-B916-443D-81A1-BB4AE9E201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AC4AA4-6A33-4E32-A0AE-9D6CFFFE6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6124C0-1EDC-4D11-A6E9-767023D34267}"/>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5" name="Footer Placeholder 4">
            <a:extLst>
              <a:ext uri="{FF2B5EF4-FFF2-40B4-BE49-F238E27FC236}">
                <a16:creationId xmlns:a16="http://schemas.microsoft.com/office/drawing/2014/main" id="{4F13FD18-A64F-4BAE-9920-82064336D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22F19-DF02-462E-A4A3-B7911EC019D2}"/>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274871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8CD94-BE3B-4F90-8D78-BCF5F872A8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0A9E6F-E13C-4E2F-8147-279270FB2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3D8E2-C9DB-4941-A0B5-F15D038707FC}"/>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5" name="Footer Placeholder 4">
            <a:extLst>
              <a:ext uri="{FF2B5EF4-FFF2-40B4-BE49-F238E27FC236}">
                <a16:creationId xmlns:a16="http://schemas.microsoft.com/office/drawing/2014/main" id="{759826CD-8AF7-49FF-8B0D-23AA9D5E57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C4516E-9233-49E4-A82E-AECE0458E598}"/>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318079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FBF4-AB99-4EF2-AC77-CEF8BD9C00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F9021D-746F-4FAD-B151-82F79EBEA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D3A059-59AE-4D10-B1FB-4C89ECB532C9}"/>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5" name="Footer Placeholder 4">
            <a:extLst>
              <a:ext uri="{FF2B5EF4-FFF2-40B4-BE49-F238E27FC236}">
                <a16:creationId xmlns:a16="http://schemas.microsoft.com/office/drawing/2014/main" id="{F6C07B93-95D3-4D8C-8835-502575D52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7B8C0-F820-4EB7-812D-C9F740C3BEE3}"/>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300901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68F5-AE74-49D2-96CF-006E6DDCE1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2E2F89-A5F4-4467-8E37-3E3DBDE9A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F2E8E3-1B15-4316-928F-388136808A9F}"/>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5" name="Footer Placeholder 4">
            <a:extLst>
              <a:ext uri="{FF2B5EF4-FFF2-40B4-BE49-F238E27FC236}">
                <a16:creationId xmlns:a16="http://schemas.microsoft.com/office/drawing/2014/main" id="{B26F9B4C-A3FE-4EFB-ABC4-E737034FC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CB769-42B2-40C6-8E37-74E49958F4F7}"/>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196440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BC1B-C8A3-4E44-B876-37CF611B18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0A4B28-0BDC-411A-90AB-40F3C4C734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60C39E-37DD-42F0-9969-B15AE2739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B7908C-7AA8-4A0B-9B0F-ADF9A10DDE4F}"/>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6" name="Footer Placeholder 5">
            <a:extLst>
              <a:ext uri="{FF2B5EF4-FFF2-40B4-BE49-F238E27FC236}">
                <a16:creationId xmlns:a16="http://schemas.microsoft.com/office/drawing/2014/main" id="{7A6B3B54-0F2D-48DF-9D9B-FF353AAB41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356742-85A7-40CF-8CE8-1D99FE9BBFEE}"/>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153585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B907-F41F-4F33-A15E-967C8C85D4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78132D-362E-457E-AEF7-5A21E4CAB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CC73F1-05B3-44EF-9D42-839485E37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0711DF-9C51-495B-AA6E-A40FF8AEA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D741C-C493-4A06-B640-40F8692AF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3694C6-8B87-47B8-8AEA-050062B11053}"/>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8" name="Footer Placeholder 7">
            <a:extLst>
              <a:ext uri="{FF2B5EF4-FFF2-40B4-BE49-F238E27FC236}">
                <a16:creationId xmlns:a16="http://schemas.microsoft.com/office/drawing/2014/main" id="{AD306CE1-CC60-439B-A053-5AD3931319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5D4570-402A-4CC9-B135-5A86042023CA}"/>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307528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EF0C-E1E1-4E73-9947-EB9F844B65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273BE9-4CA2-4DEF-9F1A-8AC1FA9E39A5}"/>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4" name="Footer Placeholder 3">
            <a:extLst>
              <a:ext uri="{FF2B5EF4-FFF2-40B4-BE49-F238E27FC236}">
                <a16:creationId xmlns:a16="http://schemas.microsoft.com/office/drawing/2014/main" id="{A972B174-5830-466D-A307-CA08AA5FB8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AE8499-7EE5-4FBA-BD62-46DA1FAF904A}"/>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408841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8F02A-8331-44BC-8DBE-36DF99EA1AC5}"/>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3" name="Footer Placeholder 2">
            <a:extLst>
              <a:ext uri="{FF2B5EF4-FFF2-40B4-BE49-F238E27FC236}">
                <a16:creationId xmlns:a16="http://schemas.microsoft.com/office/drawing/2014/main" id="{839E2E34-BD81-4C0F-A93E-AED09609B2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2C07C8-3BD4-4E26-BBAD-8752A3271729}"/>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33523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1BBA-9D3E-40CD-B0B1-3519A4490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73DB03-F119-44C8-BECB-6BF909635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A6AB36-D4F1-4259-B8F6-A5456CECF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AF5C5-AC98-4E8E-9B30-C34B77F22F55}"/>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6" name="Footer Placeholder 5">
            <a:extLst>
              <a:ext uri="{FF2B5EF4-FFF2-40B4-BE49-F238E27FC236}">
                <a16:creationId xmlns:a16="http://schemas.microsoft.com/office/drawing/2014/main" id="{E6CFD975-97A3-49E1-B674-55C3C5E4EF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82F33-8DEB-421A-A875-FC3A3C2ED02F}"/>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364843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0EEF-1DFD-43A4-9EF2-A85F5973C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C9C5E9-1EBD-4816-99DF-2F2393011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A11DE9-3AB9-45E2-B64D-A3836C683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9DEF7-FC74-4CF5-AFA3-67689FE62494}"/>
              </a:ext>
            </a:extLst>
          </p:cNvPr>
          <p:cNvSpPr>
            <a:spLocks noGrp="1"/>
          </p:cNvSpPr>
          <p:nvPr>
            <p:ph type="dt" sz="half" idx="10"/>
          </p:nvPr>
        </p:nvSpPr>
        <p:spPr/>
        <p:txBody>
          <a:bodyPr/>
          <a:lstStyle/>
          <a:p>
            <a:fld id="{0AB4482D-D91F-46D4-A628-6445A279AB77}" type="datetimeFigureOut">
              <a:rPr lang="en-IN" smtClean="0"/>
              <a:t>19-01-2021</a:t>
            </a:fld>
            <a:endParaRPr lang="en-IN"/>
          </a:p>
        </p:txBody>
      </p:sp>
      <p:sp>
        <p:nvSpPr>
          <p:cNvPr id="6" name="Footer Placeholder 5">
            <a:extLst>
              <a:ext uri="{FF2B5EF4-FFF2-40B4-BE49-F238E27FC236}">
                <a16:creationId xmlns:a16="http://schemas.microsoft.com/office/drawing/2014/main" id="{EC11B5F6-9AA6-42D8-961E-05255E11A1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92B50F-626F-42F8-987F-155FB57E4D2F}"/>
              </a:ext>
            </a:extLst>
          </p:cNvPr>
          <p:cNvSpPr>
            <a:spLocks noGrp="1"/>
          </p:cNvSpPr>
          <p:nvPr>
            <p:ph type="sldNum" sz="quarter" idx="12"/>
          </p:nvPr>
        </p:nvSpPr>
        <p:spPr/>
        <p:txBody>
          <a:bodyPr/>
          <a:lstStyle/>
          <a:p>
            <a:fld id="{AED2F6E8-8150-4E8F-8986-611E6915E97F}" type="slidenum">
              <a:rPr lang="en-IN" smtClean="0"/>
              <a:t>‹#›</a:t>
            </a:fld>
            <a:endParaRPr lang="en-IN"/>
          </a:p>
        </p:txBody>
      </p:sp>
    </p:spTree>
    <p:extLst>
      <p:ext uri="{BB962C8B-B14F-4D97-AF65-F5344CB8AC3E}">
        <p14:creationId xmlns:p14="http://schemas.microsoft.com/office/powerpoint/2010/main" val="42790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C40FF5-DC78-47BA-9926-4D3CD3610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8C16A-6D43-4A7F-97E9-F1B50187E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9F157B-F636-4B2E-8215-F7ADFD72BF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4482D-D91F-46D4-A628-6445A279AB77}" type="datetimeFigureOut">
              <a:rPr lang="en-IN" smtClean="0"/>
              <a:t>19-01-2021</a:t>
            </a:fld>
            <a:endParaRPr lang="en-IN"/>
          </a:p>
        </p:txBody>
      </p:sp>
      <p:sp>
        <p:nvSpPr>
          <p:cNvPr id="5" name="Footer Placeholder 4">
            <a:extLst>
              <a:ext uri="{FF2B5EF4-FFF2-40B4-BE49-F238E27FC236}">
                <a16:creationId xmlns:a16="http://schemas.microsoft.com/office/drawing/2014/main" id="{E7895FF2-71E1-4F92-9F46-E6FBF25FBE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5E4C7B-ADBE-41E1-99E4-985CF99A4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2F6E8-8150-4E8F-8986-611E6915E97F}" type="slidenum">
              <a:rPr lang="en-IN" smtClean="0"/>
              <a:t>‹#›</a:t>
            </a:fld>
            <a:endParaRPr lang="en-IN"/>
          </a:p>
        </p:txBody>
      </p:sp>
    </p:spTree>
    <p:extLst>
      <p:ext uri="{BB962C8B-B14F-4D97-AF65-F5344CB8AC3E}">
        <p14:creationId xmlns:p14="http://schemas.microsoft.com/office/powerpoint/2010/main" val="3971125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dgefxkits.com/wireless-electronic-notice-board-by-gsm-with-user-programable-number-feature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tylus#Use_in_music_recording_and_reproduction"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en.wikipedia.org/wiki/Loudspeaker" TargetMode="External"/><Relationship Id="rId5" Type="http://schemas.openxmlformats.org/officeDocument/2006/relationships/hyperlink" Target="https://en.wikipedia.org/wiki/Sound" TargetMode="External"/><Relationship Id="rId4" Type="http://schemas.openxmlformats.org/officeDocument/2006/relationships/hyperlink" Target="https://en.wikipedia.org/wiki/Ampl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hatis.techtarget.com/definition/transduc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Gramophone_record" TargetMode="External"/><Relationship Id="rId2" Type="http://schemas.openxmlformats.org/officeDocument/2006/relationships/hyperlink" Target="https://en.wikipedia.org/wiki/Transducer" TargetMode="External"/><Relationship Id="rId1" Type="http://schemas.openxmlformats.org/officeDocument/2006/relationships/slideLayout" Target="../slideLayouts/slideLayout2.xml"/><Relationship Id="rId4" Type="http://schemas.openxmlformats.org/officeDocument/2006/relationships/hyperlink" Target="https://en.wikipedia.org/wiki/Phonograp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C78316-67C5-4836-B95A-0A159D5D4AB8}"/>
              </a:ext>
            </a:extLst>
          </p:cNvPr>
          <p:cNvSpPr>
            <a:spLocks noGrp="1"/>
          </p:cNvSpPr>
          <p:nvPr>
            <p:ph type="title"/>
          </p:nvPr>
        </p:nvSpPr>
        <p:spPr>
          <a:xfrm>
            <a:off x="838200" y="365126"/>
            <a:ext cx="10515600" cy="761310"/>
          </a:xfrm>
        </p:spPr>
        <p:txBody>
          <a:bodyPr/>
          <a:lstStyle/>
          <a:p>
            <a:pPr algn="ctr"/>
            <a:r>
              <a:rPr lang="en-IN" dirty="0"/>
              <a:t>LCD</a:t>
            </a:r>
          </a:p>
        </p:txBody>
      </p:sp>
      <p:sp>
        <p:nvSpPr>
          <p:cNvPr id="6" name="Content Placeholder 5">
            <a:extLst>
              <a:ext uri="{FF2B5EF4-FFF2-40B4-BE49-F238E27FC236}">
                <a16:creationId xmlns:a16="http://schemas.microsoft.com/office/drawing/2014/main" id="{F21E9A7A-1977-4E96-A365-ED7B4FABBA69}"/>
              </a:ext>
            </a:extLst>
          </p:cNvPr>
          <p:cNvSpPr>
            <a:spLocks noGrp="1"/>
          </p:cNvSpPr>
          <p:nvPr>
            <p:ph idx="1"/>
          </p:nvPr>
        </p:nvSpPr>
        <p:spPr>
          <a:xfrm>
            <a:off x="838200" y="1253331"/>
            <a:ext cx="10515600" cy="4351338"/>
          </a:xfrm>
        </p:spPr>
        <p:txBody>
          <a:bodyPr/>
          <a:lstStyle/>
          <a:p>
            <a:r>
              <a:rPr lang="en-IN" dirty="0"/>
              <a:t>A </a:t>
            </a:r>
            <a:r>
              <a:rPr lang="en-IN" dirty="0">
                <a:hlinkClick r:id="rId2"/>
              </a:rPr>
              <a:t>liquid crystal display</a:t>
            </a:r>
            <a:r>
              <a:rPr lang="en-IN" dirty="0"/>
              <a:t> or LCD draws its definition from its name itself. It is combination of two states of matter, the solid and the liquid.</a:t>
            </a:r>
          </a:p>
          <a:p>
            <a:r>
              <a:rPr lang="en-IN" dirty="0"/>
              <a:t> LCD uses a liquid crystal to produce a visible image. Liquid crystal displays are super-thin technology display screen that are generally used in laptop computer screen, TVs, cell phones and portable video games.</a:t>
            </a:r>
          </a:p>
          <a:p>
            <a:r>
              <a:rPr lang="en-IN" dirty="0"/>
              <a:t> LCD’s technologies allow displays to be much thinner when compared to cathode ray tube (CRT) technology.</a:t>
            </a:r>
          </a:p>
        </p:txBody>
      </p:sp>
      <p:pic>
        <p:nvPicPr>
          <p:cNvPr id="10242" name="Picture 2" descr="An LCD">
            <a:extLst>
              <a:ext uri="{FF2B5EF4-FFF2-40B4-BE49-F238E27FC236}">
                <a16:creationId xmlns:a16="http://schemas.microsoft.com/office/drawing/2014/main" id="{F05E54CB-2005-4078-9AD4-5B731C27E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54" y="4831451"/>
            <a:ext cx="263842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2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F0412F-2F3B-4A77-A593-1694D6197A3C}"/>
              </a:ext>
            </a:extLst>
          </p:cNvPr>
          <p:cNvSpPr>
            <a:spLocks noGrp="1"/>
          </p:cNvSpPr>
          <p:nvPr>
            <p:ph type="title"/>
          </p:nvPr>
        </p:nvSpPr>
        <p:spPr>
          <a:xfrm>
            <a:off x="838200" y="365126"/>
            <a:ext cx="10515600" cy="984704"/>
          </a:xfrm>
        </p:spPr>
        <p:txBody>
          <a:bodyPr/>
          <a:lstStyle/>
          <a:p>
            <a:pPr algn="ctr"/>
            <a:r>
              <a:rPr lang="en-IN" dirty="0"/>
              <a:t>Magnetic Cartridge</a:t>
            </a:r>
          </a:p>
        </p:txBody>
      </p:sp>
      <p:pic>
        <p:nvPicPr>
          <p:cNvPr id="4098" name="Picture 2">
            <a:extLst>
              <a:ext uri="{FF2B5EF4-FFF2-40B4-BE49-F238E27FC236}">
                <a16:creationId xmlns:a16="http://schemas.microsoft.com/office/drawing/2014/main" id="{334B6A77-D51B-468C-9B00-DE3F59403A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5655" y="1349830"/>
            <a:ext cx="9860716" cy="20707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1F89BE4-863A-4834-898B-5EBA0C31F6C9}"/>
              </a:ext>
            </a:extLst>
          </p:cNvPr>
          <p:cNvSpPr/>
          <p:nvPr/>
        </p:nvSpPr>
        <p:spPr>
          <a:xfrm>
            <a:off x="838200" y="3630552"/>
            <a:ext cx="11150600" cy="2862322"/>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222222"/>
                </a:solidFill>
                <a:latin typeface="Arial" panose="020B0604020202020204" pitchFamily="34" charset="0"/>
                <a:cs typeface="Arial" panose="020B0604020202020204" pitchFamily="34" charset="0"/>
              </a:rPr>
              <a:t>The cartridge contains a removable or permanently mounted </a:t>
            </a:r>
            <a:r>
              <a:rPr lang="en-IN" sz="2000" dirty="0">
                <a:solidFill>
                  <a:srgbClr val="0B0080"/>
                </a:solidFill>
                <a:latin typeface="Arial" panose="020B0604020202020204" pitchFamily="34" charset="0"/>
                <a:cs typeface="Arial" panose="020B0604020202020204" pitchFamily="34" charset="0"/>
                <a:hlinkClick r:id="rId3" tooltip="Stylus"/>
              </a:rPr>
              <a:t>stylus</a:t>
            </a:r>
            <a:r>
              <a:rPr lang="en-IN" sz="2000" dirty="0">
                <a:solidFill>
                  <a:srgbClr val="222222"/>
                </a:solidFill>
                <a:latin typeface="Arial" panose="020B0604020202020204" pitchFamily="34" charset="0"/>
                <a:cs typeface="Arial" panose="020B0604020202020204" pitchFamily="34" charset="0"/>
              </a:rPr>
              <a:t>, the tip - usually a gemstone, such as diamond or sapphire - of which makes physical contact with the record's groove.</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 As the stylus tracks the serrated groove, it vibrates a cantilever on which is mounted a permanent magnet which moves between the magnetic fields of sets of electromagnetic coils in the cartridge.</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 The shifting magnetic fields generate an electrical current in the coils.</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 The electrical signal generated by the cartridge can be </a:t>
            </a:r>
            <a:r>
              <a:rPr lang="en-IN" sz="2000" dirty="0">
                <a:latin typeface="Arial" panose="020B0604020202020204" pitchFamily="34" charset="0"/>
                <a:cs typeface="Arial" panose="020B0604020202020204" pitchFamily="34" charset="0"/>
                <a:hlinkClick r:id="rId4" tooltip="Amplifier"/>
              </a:rPr>
              <a:t>amplified</a:t>
            </a:r>
            <a:r>
              <a:rPr lang="en-IN" sz="2000" dirty="0">
                <a:latin typeface="Arial" panose="020B0604020202020204" pitchFamily="34" charset="0"/>
                <a:cs typeface="Arial" panose="020B0604020202020204" pitchFamily="34" charset="0"/>
              </a:rPr>
              <a:t> and then converted into </a:t>
            </a:r>
            <a:r>
              <a:rPr lang="en-IN" sz="2000" dirty="0">
                <a:latin typeface="Arial" panose="020B0604020202020204" pitchFamily="34" charset="0"/>
                <a:cs typeface="Arial" panose="020B0604020202020204" pitchFamily="34" charset="0"/>
                <a:hlinkClick r:id="rId5" tooltip="Sound"/>
              </a:rPr>
              <a:t>sound</a:t>
            </a:r>
            <a:r>
              <a:rPr lang="en-IN" sz="2000" dirty="0">
                <a:latin typeface="Arial" panose="020B0604020202020204" pitchFamily="34" charset="0"/>
                <a:cs typeface="Arial" panose="020B0604020202020204" pitchFamily="34" charset="0"/>
              </a:rPr>
              <a:t> by a </a:t>
            </a:r>
            <a:r>
              <a:rPr lang="en-IN" sz="2000" dirty="0">
                <a:latin typeface="Arial" panose="020B0604020202020204" pitchFamily="34" charset="0"/>
                <a:cs typeface="Arial" panose="020B0604020202020204" pitchFamily="34" charset="0"/>
                <a:hlinkClick r:id="rId6" tooltip="Loudspeaker"/>
              </a:rPr>
              <a:t>loudspeaker</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7965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5490-0AB4-442D-8EED-3C09F89912A2}"/>
              </a:ext>
            </a:extLst>
          </p:cNvPr>
          <p:cNvSpPr>
            <a:spLocks noGrp="1"/>
          </p:cNvSpPr>
          <p:nvPr>
            <p:ph type="title"/>
          </p:nvPr>
        </p:nvSpPr>
        <p:spPr/>
        <p:txBody>
          <a:bodyPr/>
          <a:lstStyle/>
          <a:p>
            <a:pPr algn="ctr"/>
            <a:r>
              <a:rPr lang="en-IN" dirty="0"/>
              <a:t>Geiger Muller Tubes</a:t>
            </a:r>
          </a:p>
        </p:txBody>
      </p:sp>
      <p:sp>
        <p:nvSpPr>
          <p:cNvPr id="3" name="Content Placeholder 2">
            <a:extLst>
              <a:ext uri="{FF2B5EF4-FFF2-40B4-BE49-F238E27FC236}">
                <a16:creationId xmlns:a16="http://schemas.microsoft.com/office/drawing/2014/main" id="{B6B59B4A-CAB3-4154-930F-E76474FBFAF4}"/>
              </a:ext>
            </a:extLst>
          </p:cNvPr>
          <p:cNvSpPr>
            <a:spLocks noGrp="1"/>
          </p:cNvSpPr>
          <p:nvPr>
            <p:ph idx="1"/>
          </p:nvPr>
        </p:nvSpPr>
        <p:spPr/>
        <p:txBody>
          <a:bodyPr/>
          <a:lstStyle/>
          <a:p>
            <a:r>
              <a:rPr lang="en-IN" dirty="0"/>
              <a:t>Geiger counter is also called as Geiger tube. </a:t>
            </a:r>
          </a:p>
          <a:p>
            <a:r>
              <a:rPr lang="en-IN" dirty="0"/>
              <a:t>This instrument is actually used for detecting and measuring ionizing radiation like alpha particles, beta particles, and gamma rays.</a:t>
            </a:r>
          </a:p>
          <a:p>
            <a:r>
              <a:rPr lang="en-IN" dirty="0"/>
              <a:t> A Geiger-Müller counter can count individual particles at rates up to about 10,000 per second and is used widely in medicine and in prospecting for radioactive ores.</a:t>
            </a:r>
          </a:p>
          <a:p>
            <a:r>
              <a:rPr lang="en-IN" dirty="0"/>
              <a:t>The unit for measuring radioactive emissions is the becquerel (</a:t>
            </a:r>
            <a:r>
              <a:rPr lang="en-IN" dirty="0" err="1"/>
              <a:t>Bq</a:t>
            </a:r>
            <a:r>
              <a:rPr lang="en-IN" dirty="0"/>
              <a:t>). The </a:t>
            </a:r>
            <a:r>
              <a:rPr lang="en-IN" dirty="0" err="1"/>
              <a:t>Bq</a:t>
            </a:r>
            <a:r>
              <a:rPr lang="en-IN" dirty="0"/>
              <a:t> indicates the number of decays per second. </a:t>
            </a:r>
          </a:p>
        </p:txBody>
      </p:sp>
    </p:spTree>
    <p:extLst>
      <p:ext uri="{BB962C8B-B14F-4D97-AF65-F5344CB8AC3E}">
        <p14:creationId xmlns:p14="http://schemas.microsoft.com/office/powerpoint/2010/main" val="79493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5490-0AB4-442D-8EED-3C09F89912A2}"/>
              </a:ext>
            </a:extLst>
          </p:cNvPr>
          <p:cNvSpPr>
            <a:spLocks noGrp="1"/>
          </p:cNvSpPr>
          <p:nvPr>
            <p:ph type="title"/>
          </p:nvPr>
        </p:nvSpPr>
        <p:spPr>
          <a:xfrm>
            <a:off x="838200" y="152400"/>
            <a:ext cx="10515600" cy="679904"/>
          </a:xfrm>
        </p:spPr>
        <p:txBody>
          <a:bodyPr>
            <a:normAutofit fontScale="90000"/>
          </a:bodyPr>
          <a:lstStyle/>
          <a:p>
            <a:pPr algn="ctr"/>
            <a:r>
              <a:rPr lang="en-IN" dirty="0"/>
              <a:t>Geiger Muller Tubes</a:t>
            </a:r>
          </a:p>
        </p:txBody>
      </p:sp>
      <p:sp>
        <p:nvSpPr>
          <p:cNvPr id="4" name="Content Placeholder 3">
            <a:extLst>
              <a:ext uri="{FF2B5EF4-FFF2-40B4-BE49-F238E27FC236}">
                <a16:creationId xmlns:a16="http://schemas.microsoft.com/office/drawing/2014/main" id="{FC34EB3D-47A0-401C-9AF8-9E6E8B1BEB6B}"/>
              </a:ext>
            </a:extLst>
          </p:cNvPr>
          <p:cNvSpPr>
            <a:spLocks noGrp="1"/>
          </p:cNvSpPr>
          <p:nvPr>
            <p:ph sz="half" idx="2"/>
          </p:nvPr>
        </p:nvSpPr>
        <p:spPr>
          <a:xfrm>
            <a:off x="6172199" y="1045030"/>
            <a:ext cx="5773057" cy="5660570"/>
          </a:xfrm>
        </p:spPr>
        <p:txBody>
          <a:bodyPr>
            <a:normAutofit fontScale="92500" lnSpcReduction="20000"/>
          </a:bodyPr>
          <a:lstStyle/>
          <a:p>
            <a:r>
              <a:rPr lang="en-IN" dirty="0"/>
              <a:t>The counter consists of a tube filled with an inert gas that becomes conductive of electricity when it is impacted by a high-energy particle.</a:t>
            </a:r>
          </a:p>
          <a:p>
            <a:r>
              <a:rPr lang="en-IN" dirty="0"/>
              <a:t> When a Geiger counter is exposed to ionizing radiation, the particles penetrate the tube and collide with the gas, releasing more electrons. </a:t>
            </a:r>
          </a:p>
          <a:p>
            <a:r>
              <a:rPr lang="en-IN" dirty="0"/>
              <a:t>Positive ions exit the tube and the negatively charged electrons become attracted to a high-voltage middle wire.</a:t>
            </a:r>
          </a:p>
          <a:p>
            <a:r>
              <a:rPr lang="en-IN" dirty="0"/>
              <a:t>When the number of electrons that build up around the wire reaches a threshold, it creates an electric current. </a:t>
            </a:r>
          </a:p>
          <a:p>
            <a:r>
              <a:rPr lang="en-IN" dirty="0"/>
              <a:t>This causes the temporary closing of a switch and generates an electric pulse that is registered on a meter</a:t>
            </a:r>
          </a:p>
        </p:txBody>
      </p:sp>
      <p:pic>
        <p:nvPicPr>
          <p:cNvPr id="5122" name="Picture 2">
            <a:extLst>
              <a:ext uri="{FF2B5EF4-FFF2-40B4-BE49-F238E27FC236}">
                <a16:creationId xmlns:a16="http://schemas.microsoft.com/office/drawing/2014/main" id="{6589635E-5D33-4BAB-A060-67A8E92E7D9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 y="1045031"/>
            <a:ext cx="5410201" cy="544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75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02514D-10D5-4516-A197-FAE891BD6DF5}"/>
              </a:ext>
            </a:extLst>
          </p:cNvPr>
          <p:cNvPicPr>
            <a:picLocks noChangeAspect="1"/>
          </p:cNvPicPr>
          <p:nvPr/>
        </p:nvPicPr>
        <p:blipFill>
          <a:blip r:embed="rId2"/>
          <a:stretch>
            <a:fillRect/>
          </a:stretch>
        </p:blipFill>
        <p:spPr>
          <a:xfrm>
            <a:off x="1533379" y="379829"/>
            <a:ext cx="8736036" cy="6063174"/>
          </a:xfrm>
          <a:prstGeom prst="rect">
            <a:avLst/>
          </a:prstGeom>
        </p:spPr>
      </p:pic>
    </p:spTree>
    <p:extLst>
      <p:ext uri="{BB962C8B-B14F-4D97-AF65-F5344CB8AC3E}">
        <p14:creationId xmlns:p14="http://schemas.microsoft.com/office/powerpoint/2010/main" val="400368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E70682-AE2A-4EDB-990C-9864B93CBCB0}"/>
              </a:ext>
            </a:extLst>
          </p:cNvPr>
          <p:cNvSpPr>
            <a:spLocks noGrp="1"/>
          </p:cNvSpPr>
          <p:nvPr>
            <p:ph type="title"/>
          </p:nvPr>
        </p:nvSpPr>
        <p:spPr>
          <a:xfrm>
            <a:off x="838200" y="365125"/>
            <a:ext cx="10515600" cy="650875"/>
          </a:xfrm>
        </p:spPr>
        <p:txBody>
          <a:bodyPr>
            <a:normAutofit fontScale="90000"/>
          </a:bodyPr>
          <a:lstStyle/>
          <a:p>
            <a:pPr algn="ctr"/>
            <a:r>
              <a:rPr lang="en-IN" dirty="0"/>
              <a:t>Radio Transmitter &amp; Receiver</a:t>
            </a:r>
          </a:p>
        </p:txBody>
      </p:sp>
      <p:sp>
        <p:nvSpPr>
          <p:cNvPr id="6" name="Content Placeholder 5">
            <a:extLst>
              <a:ext uri="{FF2B5EF4-FFF2-40B4-BE49-F238E27FC236}">
                <a16:creationId xmlns:a16="http://schemas.microsoft.com/office/drawing/2014/main" id="{E3D88EB4-E08D-4EA6-9208-224A50DB5288}"/>
              </a:ext>
            </a:extLst>
          </p:cNvPr>
          <p:cNvSpPr>
            <a:spLocks noGrp="1"/>
          </p:cNvSpPr>
          <p:nvPr>
            <p:ph idx="1"/>
          </p:nvPr>
        </p:nvSpPr>
        <p:spPr>
          <a:xfrm>
            <a:off x="838200" y="1335314"/>
            <a:ext cx="10515600" cy="4841649"/>
          </a:xfrm>
        </p:spPr>
        <p:txBody>
          <a:bodyPr>
            <a:normAutofit fontScale="85000" lnSpcReduction="10000"/>
          </a:bodyPr>
          <a:lstStyle/>
          <a:p>
            <a:r>
              <a:rPr lang="en-IN" dirty="0"/>
              <a:t>A radio transmitter consists of several elements that work together to generate radio waves that contain useful information such as audio, video, or digital data.</a:t>
            </a:r>
          </a:p>
          <a:p>
            <a:r>
              <a:rPr lang="en-IN" b="1" dirty="0"/>
              <a:t>Power supply:</a:t>
            </a:r>
            <a:r>
              <a:rPr lang="en-IN" dirty="0"/>
              <a:t> Provides the necessary electrical power to operate the transmitter.</a:t>
            </a:r>
          </a:p>
          <a:p>
            <a:r>
              <a:rPr lang="en-IN" b="1" dirty="0"/>
              <a:t>Oscillator:</a:t>
            </a:r>
            <a:r>
              <a:rPr lang="en-IN" dirty="0"/>
              <a:t> Creates alternating current at the frequency on which the transmitter will transmit. The oscillator usually generates a sine wave, which is referred to as a </a:t>
            </a:r>
            <a:r>
              <a:rPr lang="en-IN" i="1" dirty="0"/>
              <a:t>carrier wave.</a:t>
            </a:r>
            <a:endParaRPr lang="en-IN" dirty="0"/>
          </a:p>
          <a:p>
            <a:r>
              <a:rPr lang="en-IN" b="1" dirty="0"/>
              <a:t>Modulator:</a:t>
            </a:r>
            <a:r>
              <a:rPr lang="en-IN" dirty="0"/>
              <a:t> Adds useful information to the carrier wave. There are two main ways to add this information. The first, called amplitude modulation or AM, makes slight increases or decreases to the intensity of the carrier wave. The second, called frequency modulation or FM, makes slight increases or decreases the frequency of the carrier wave.</a:t>
            </a:r>
          </a:p>
          <a:p>
            <a:r>
              <a:rPr lang="en-IN" b="1" dirty="0"/>
              <a:t>Amplifier:</a:t>
            </a:r>
            <a:r>
              <a:rPr lang="en-IN" dirty="0"/>
              <a:t> Amplifies the modulated carrier wave to increase its power. The more powerful the amplifier, the more powerful the broadcast.</a:t>
            </a:r>
          </a:p>
          <a:p>
            <a:r>
              <a:rPr lang="en-IN" b="1" dirty="0"/>
              <a:t>Antenna:</a:t>
            </a:r>
            <a:r>
              <a:rPr lang="en-IN" dirty="0"/>
              <a:t> Converts the amplified signal to radio waves.</a:t>
            </a:r>
          </a:p>
          <a:p>
            <a:endParaRPr lang="en-IN" dirty="0"/>
          </a:p>
        </p:txBody>
      </p:sp>
    </p:spTree>
    <p:extLst>
      <p:ext uri="{BB962C8B-B14F-4D97-AF65-F5344CB8AC3E}">
        <p14:creationId xmlns:p14="http://schemas.microsoft.com/office/powerpoint/2010/main" val="3570067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E70682-AE2A-4EDB-990C-9864B93CBCB0}"/>
              </a:ext>
            </a:extLst>
          </p:cNvPr>
          <p:cNvSpPr>
            <a:spLocks noGrp="1"/>
          </p:cNvSpPr>
          <p:nvPr>
            <p:ph type="title"/>
          </p:nvPr>
        </p:nvSpPr>
        <p:spPr>
          <a:xfrm>
            <a:off x="838200" y="365125"/>
            <a:ext cx="10515600" cy="650875"/>
          </a:xfrm>
        </p:spPr>
        <p:txBody>
          <a:bodyPr>
            <a:normAutofit fontScale="90000"/>
          </a:bodyPr>
          <a:lstStyle/>
          <a:p>
            <a:pPr algn="ctr"/>
            <a:r>
              <a:rPr lang="en-IN" dirty="0"/>
              <a:t>Radio Transmitter &amp; Receiver</a:t>
            </a:r>
          </a:p>
        </p:txBody>
      </p:sp>
      <p:pic>
        <p:nvPicPr>
          <p:cNvPr id="6146" name="Picture 2">
            <a:extLst>
              <a:ext uri="{FF2B5EF4-FFF2-40B4-BE49-F238E27FC236}">
                <a16:creationId xmlns:a16="http://schemas.microsoft.com/office/drawing/2014/main" id="{1CEAC8F9-B212-46C4-A7A6-DA9FD16605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3682" y="1601561"/>
            <a:ext cx="8697232" cy="21140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1713EE4-F2BC-4781-B080-BF5B628CB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682" y="3946524"/>
            <a:ext cx="8900432" cy="226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99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08EF8A-8D46-4A02-B1F9-0CA892A7A019}"/>
              </a:ext>
            </a:extLst>
          </p:cNvPr>
          <p:cNvSpPr>
            <a:spLocks noGrp="1"/>
          </p:cNvSpPr>
          <p:nvPr>
            <p:ph idx="1"/>
          </p:nvPr>
        </p:nvSpPr>
        <p:spPr>
          <a:xfrm>
            <a:off x="838200" y="1088571"/>
            <a:ext cx="10515600" cy="5558972"/>
          </a:xfrm>
        </p:spPr>
        <p:txBody>
          <a:bodyPr>
            <a:normAutofit fontScale="77500" lnSpcReduction="20000"/>
          </a:bodyPr>
          <a:lstStyle/>
          <a:p>
            <a:r>
              <a:rPr lang="en-IN" dirty="0"/>
              <a:t>Radio receiver is the opposite of a radio transmitter. It uses an antenna to capture radio waves, processes those waves to extract only those waves that are vibrating at the desired frequency, extracts the audio signals that were added to those waves, amplifies the audio signals, and finally plays them on a speaker.</a:t>
            </a:r>
          </a:p>
          <a:p>
            <a:r>
              <a:rPr lang="en-IN" b="1" dirty="0"/>
              <a:t>Antenna:</a:t>
            </a:r>
            <a:r>
              <a:rPr lang="en-IN" dirty="0"/>
              <a:t> Captures the radio waves. Typically, the antenna is simply a length of wire. When this wire is exposed to radio waves, the waves induce a very small alternating current in the antenna.</a:t>
            </a:r>
          </a:p>
          <a:p>
            <a:r>
              <a:rPr lang="en-IN" b="1" dirty="0"/>
              <a:t>RF amplifier:</a:t>
            </a:r>
            <a:r>
              <a:rPr lang="en-IN" dirty="0"/>
              <a:t> A sensitive amplifier that amplifies the very weak radio frequency (RF) signal from the antenna so that the signal can be processed by the tuner.</a:t>
            </a:r>
          </a:p>
          <a:p>
            <a:r>
              <a:rPr lang="en-IN" b="1" dirty="0"/>
              <a:t>Tuner:</a:t>
            </a:r>
            <a:r>
              <a:rPr lang="en-IN" dirty="0"/>
              <a:t> A circuit that can extract signals of a particular frequency from a mix of signals of different frequencies. On its own, the antenna captures radio waves of all frequencies and sends them to the RF amplifier, which dutifully amplifies them all.</a:t>
            </a:r>
          </a:p>
          <a:p>
            <a:r>
              <a:rPr lang="en-IN" b="1" dirty="0"/>
              <a:t>Detector:</a:t>
            </a:r>
            <a:r>
              <a:rPr lang="en-IN" dirty="0"/>
              <a:t> Responsible for separating the audio information from the carrier wave. For AM signals, this can be done with a diode that just rectifies the alternating current signal. What’s left after the diode has its way with the alternating current signal is a direct current signal that can be fed to an audio amplifier circuit. For FM signals, the detector circuit is a little more complicated.</a:t>
            </a:r>
          </a:p>
          <a:p>
            <a:r>
              <a:rPr lang="en-IN" b="1" dirty="0"/>
              <a:t>Audio amplifier:</a:t>
            </a:r>
            <a:r>
              <a:rPr lang="en-IN" dirty="0"/>
              <a:t> This component’s job is to amplify the weak signal that comes from the detector so that it can be heard. This can be done using a simple transistor amplifier circuit.</a:t>
            </a:r>
          </a:p>
          <a:p>
            <a:endParaRPr lang="en-IN" dirty="0"/>
          </a:p>
          <a:p>
            <a:endParaRPr lang="en-IN" dirty="0"/>
          </a:p>
        </p:txBody>
      </p:sp>
      <p:sp>
        <p:nvSpPr>
          <p:cNvPr id="4" name="Title 4">
            <a:extLst>
              <a:ext uri="{FF2B5EF4-FFF2-40B4-BE49-F238E27FC236}">
                <a16:creationId xmlns:a16="http://schemas.microsoft.com/office/drawing/2014/main" id="{E191A327-1F92-4B5E-A202-5EDFFE045B4E}"/>
              </a:ext>
            </a:extLst>
          </p:cNvPr>
          <p:cNvSpPr>
            <a:spLocks noGrp="1"/>
          </p:cNvSpPr>
          <p:nvPr>
            <p:ph type="title"/>
          </p:nvPr>
        </p:nvSpPr>
        <p:spPr>
          <a:xfrm>
            <a:off x="838200" y="365126"/>
            <a:ext cx="10515600" cy="418646"/>
          </a:xfrm>
        </p:spPr>
        <p:txBody>
          <a:bodyPr>
            <a:normAutofit fontScale="90000"/>
          </a:bodyPr>
          <a:lstStyle/>
          <a:p>
            <a:pPr algn="ctr"/>
            <a:r>
              <a:rPr lang="en-IN" dirty="0"/>
              <a:t>Radio Transmitter &amp; Receiver</a:t>
            </a:r>
          </a:p>
        </p:txBody>
      </p:sp>
    </p:spTree>
    <p:extLst>
      <p:ext uri="{BB962C8B-B14F-4D97-AF65-F5344CB8AC3E}">
        <p14:creationId xmlns:p14="http://schemas.microsoft.com/office/powerpoint/2010/main" val="105693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CD Layered Diagram">
            <a:extLst>
              <a:ext uri="{FF2B5EF4-FFF2-40B4-BE49-F238E27FC236}">
                <a16:creationId xmlns:a16="http://schemas.microsoft.com/office/drawing/2014/main" id="{5EFF54F5-0F86-44A5-BA95-55D92BA93790}"/>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70941" y="1391478"/>
            <a:ext cx="10282859" cy="53579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46813947-C101-466F-935A-748E80FDC4F2}"/>
              </a:ext>
            </a:extLst>
          </p:cNvPr>
          <p:cNvSpPr>
            <a:spLocks noGrp="1"/>
          </p:cNvSpPr>
          <p:nvPr>
            <p:ph type="title"/>
          </p:nvPr>
        </p:nvSpPr>
        <p:spPr>
          <a:xfrm>
            <a:off x="838200" y="365126"/>
            <a:ext cx="10515600" cy="748058"/>
          </a:xfrm>
        </p:spPr>
        <p:txBody>
          <a:bodyPr/>
          <a:lstStyle/>
          <a:p>
            <a:pPr algn="ctr"/>
            <a:r>
              <a:rPr lang="en-IN" dirty="0"/>
              <a:t>LCD</a:t>
            </a:r>
          </a:p>
        </p:txBody>
      </p:sp>
    </p:spTree>
    <p:extLst>
      <p:ext uri="{BB962C8B-B14F-4D97-AF65-F5344CB8AC3E}">
        <p14:creationId xmlns:p14="http://schemas.microsoft.com/office/powerpoint/2010/main" val="180615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57212D-C2E7-4B0B-92F5-180972531621}"/>
              </a:ext>
            </a:extLst>
          </p:cNvPr>
          <p:cNvPicPr>
            <a:picLocks noChangeAspect="1"/>
          </p:cNvPicPr>
          <p:nvPr/>
        </p:nvPicPr>
        <p:blipFill>
          <a:blip r:embed="rId2"/>
          <a:stretch>
            <a:fillRect/>
          </a:stretch>
        </p:blipFill>
        <p:spPr>
          <a:xfrm>
            <a:off x="838200" y="464235"/>
            <a:ext cx="10767645" cy="5712728"/>
          </a:xfrm>
          <a:prstGeom prst="rect">
            <a:avLst/>
          </a:prstGeom>
        </p:spPr>
      </p:pic>
    </p:spTree>
    <p:extLst>
      <p:ext uri="{BB962C8B-B14F-4D97-AF65-F5344CB8AC3E}">
        <p14:creationId xmlns:p14="http://schemas.microsoft.com/office/powerpoint/2010/main" val="426270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7A93-7D37-41DC-9E92-7E0263AFEB80}"/>
              </a:ext>
            </a:extLst>
          </p:cNvPr>
          <p:cNvSpPr>
            <a:spLocks noGrp="1"/>
          </p:cNvSpPr>
          <p:nvPr>
            <p:ph type="title"/>
          </p:nvPr>
        </p:nvSpPr>
        <p:spPr>
          <a:xfrm>
            <a:off x="838200" y="365126"/>
            <a:ext cx="10515600" cy="615536"/>
          </a:xfrm>
        </p:spPr>
        <p:txBody>
          <a:bodyPr>
            <a:normAutofit fontScale="90000"/>
          </a:bodyPr>
          <a:lstStyle/>
          <a:p>
            <a:pPr algn="ctr"/>
            <a:r>
              <a:rPr lang="en-IN" dirty="0"/>
              <a:t>LCD</a:t>
            </a:r>
          </a:p>
        </p:txBody>
      </p:sp>
      <p:sp>
        <p:nvSpPr>
          <p:cNvPr id="3" name="Content Placeholder 2">
            <a:extLst>
              <a:ext uri="{FF2B5EF4-FFF2-40B4-BE49-F238E27FC236}">
                <a16:creationId xmlns:a16="http://schemas.microsoft.com/office/drawing/2014/main" id="{01CF7E45-5BA1-4E7C-B801-4005E7DE3749}"/>
              </a:ext>
            </a:extLst>
          </p:cNvPr>
          <p:cNvSpPr>
            <a:spLocks noGrp="1"/>
          </p:cNvSpPr>
          <p:nvPr>
            <p:ph idx="1"/>
          </p:nvPr>
        </p:nvSpPr>
        <p:spPr>
          <a:xfrm>
            <a:off x="838200" y="980662"/>
            <a:ext cx="10515600" cy="5877338"/>
          </a:xfrm>
        </p:spPr>
        <p:txBody>
          <a:bodyPr>
            <a:normAutofit fontScale="92500" lnSpcReduction="10000"/>
          </a:bodyPr>
          <a:lstStyle/>
          <a:p>
            <a:pPr fontAlgn="base"/>
            <a:r>
              <a:rPr lang="en-IN" dirty="0"/>
              <a:t>The principle behind the LCD’s is that when an electrical current is applied to the liquid crystal molecule, the molecule tends to untwist.</a:t>
            </a:r>
          </a:p>
          <a:p>
            <a:pPr fontAlgn="base"/>
            <a:r>
              <a:rPr lang="en-IN" dirty="0"/>
              <a:t> This causes the angle of light which is passing through the molecule of the polarized glass to change and also cause a change in the angle of the top polarizing filter.</a:t>
            </a:r>
          </a:p>
          <a:p>
            <a:pPr fontAlgn="base"/>
            <a:r>
              <a:rPr lang="en-IN" dirty="0"/>
              <a:t> As a result a little light is allowed to pass the polarized glass through a particular area of the LCD. </a:t>
            </a:r>
          </a:p>
          <a:p>
            <a:pPr fontAlgn="base"/>
            <a:r>
              <a:rPr lang="en-IN" dirty="0"/>
              <a:t>Thus that particular area will become dark compared to other.</a:t>
            </a:r>
          </a:p>
          <a:p>
            <a:pPr fontAlgn="base"/>
            <a:r>
              <a:rPr lang="en-IN" dirty="0"/>
              <a:t> The LCD works on the principle of blocking light.</a:t>
            </a:r>
          </a:p>
          <a:p>
            <a:pPr fontAlgn="base"/>
            <a:r>
              <a:rPr lang="en-IN" dirty="0"/>
              <a:t> While constructing the LCD’s, a reflected mirror is arranged at the back. An electrode plane is made of indium-tin oxide which is kept on top and a polarized glass with a polarizing film is also added on the bottom of the device.</a:t>
            </a:r>
          </a:p>
          <a:p>
            <a:pPr fontAlgn="base"/>
            <a:r>
              <a:rPr lang="en-IN" dirty="0"/>
              <a:t> The complete region of the LCD has to be enclosed by a common electrode and above it should be the liquid crystal matter.</a:t>
            </a:r>
          </a:p>
          <a:p>
            <a:endParaRPr lang="en-IN" dirty="0"/>
          </a:p>
        </p:txBody>
      </p:sp>
    </p:spTree>
    <p:extLst>
      <p:ext uri="{BB962C8B-B14F-4D97-AF65-F5344CB8AC3E}">
        <p14:creationId xmlns:p14="http://schemas.microsoft.com/office/powerpoint/2010/main" val="374575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7A93-7D37-41DC-9E92-7E0263AFEB80}"/>
              </a:ext>
            </a:extLst>
          </p:cNvPr>
          <p:cNvSpPr>
            <a:spLocks noGrp="1"/>
          </p:cNvSpPr>
          <p:nvPr>
            <p:ph type="title"/>
          </p:nvPr>
        </p:nvSpPr>
        <p:spPr>
          <a:xfrm>
            <a:off x="838200" y="365126"/>
            <a:ext cx="10515600" cy="615536"/>
          </a:xfrm>
        </p:spPr>
        <p:txBody>
          <a:bodyPr>
            <a:normAutofit fontScale="90000"/>
          </a:bodyPr>
          <a:lstStyle/>
          <a:p>
            <a:pPr algn="ctr"/>
            <a:r>
              <a:rPr lang="en-IN" dirty="0"/>
              <a:t>LCD</a:t>
            </a:r>
          </a:p>
        </p:txBody>
      </p:sp>
      <p:sp>
        <p:nvSpPr>
          <p:cNvPr id="3" name="Content Placeholder 2">
            <a:extLst>
              <a:ext uri="{FF2B5EF4-FFF2-40B4-BE49-F238E27FC236}">
                <a16:creationId xmlns:a16="http://schemas.microsoft.com/office/drawing/2014/main" id="{01CF7E45-5BA1-4E7C-B801-4005E7DE3749}"/>
              </a:ext>
            </a:extLst>
          </p:cNvPr>
          <p:cNvSpPr>
            <a:spLocks noGrp="1"/>
          </p:cNvSpPr>
          <p:nvPr>
            <p:ph idx="1"/>
          </p:nvPr>
        </p:nvSpPr>
        <p:spPr>
          <a:xfrm>
            <a:off x="838200" y="980662"/>
            <a:ext cx="10515600" cy="5877338"/>
          </a:xfrm>
        </p:spPr>
        <p:txBody>
          <a:bodyPr>
            <a:normAutofit/>
          </a:bodyPr>
          <a:lstStyle/>
          <a:p>
            <a:r>
              <a:rPr lang="en-IN" dirty="0"/>
              <a:t>Next comes to the second piece of glass with an electrode in the form of the rectangle on the bottom and, on top, another polarizing film. </a:t>
            </a:r>
          </a:p>
          <a:p>
            <a:r>
              <a:rPr lang="en-IN" dirty="0"/>
              <a:t>It must be considered that both the pieces are kept at right angles.</a:t>
            </a:r>
          </a:p>
          <a:p>
            <a:r>
              <a:rPr lang="en-IN" dirty="0"/>
              <a:t> When there is no current, the light passes through the front of the LCD it will be reflected by the mirror and bounced back.</a:t>
            </a:r>
          </a:p>
          <a:p>
            <a:r>
              <a:rPr lang="en-IN" dirty="0"/>
              <a:t> As the electrode is connected to a battery the current from it will cause the liquid crystals between the common-plane electrode and the electrode shaped like a rectangle to untwist.</a:t>
            </a:r>
          </a:p>
          <a:p>
            <a:r>
              <a:rPr lang="en-IN" dirty="0"/>
              <a:t> Thus the light is blocked from passing through. That particular rectangular area appears blank.</a:t>
            </a:r>
          </a:p>
          <a:p>
            <a:endParaRPr lang="en-IN" dirty="0"/>
          </a:p>
        </p:txBody>
      </p:sp>
    </p:spTree>
    <p:extLst>
      <p:ext uri="{BB962C8B-B14F-4D97-AF65-F5344CB8AC3E}">
        <p14:creationId xmlns:p14="http://schemas.microsoft.com/office/powerpoint/2010/main" val="225439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B8305D-D0A7-4012-95ED-FD4D3CF67E30}"/>
              </a:ext>
            </a:extLst>
          </p:cNvPr>
          <p:cNvSpPr>
            <a:spLocks noGrp="1"/>
          </p:cNvSpPr>
          <p:nvPr>
            <p:ph type="title"/>
          </p:nvPr>
        </p:nvSpPr>
        <p:spPr>
          <a:xfrm>
            <a:off x="838200" y="365126"/>
            <a:ext cx="10515600" cy="642040"/>
          </a:xfrm>
        </p:spPr>
        <p:txBody>
          <a:bodyPr>
            <a:normAutofit fontScale="90000"/>
          </a:bodyPr>
          <a:lstStyle/>
          <a:p>
            <a:pPr algn="ctr"/>
            <a:r>
              <a:rPr lang="en-IN" dirty="0"/>
              <a:t>Antenna</a:t>
            </a:r>
          </a:p>
        </p:txBody>
      </p:sp>
      <p:sp>
        <p:nvSpPr>
          <p:cNvPr id="6" name="Content Placeholder 5">
            <a:extLst>
              <a:ext uri="{FF2B5EF4-FFF2-40B4-BE49-F238E27FC236}">
                <a16:creationId xmlns:a16="http://schemas.microsoft.com/office/drawing/2014/main" id="{3761E467-E321-4375-B1A7-AF14280B29DF}"/>
              </a:ext>
            </a:extLst>
          </p:cNvPr>
          <p:cNvSpPr>
            <a:spLocks noGrp="1"/>
          </p:cNvSpPr>
          <p:nvPr>
            <p:ph idx="1"/>
          </p:nvPr>
        </p:nvSpPr>
        <p:spPr>
          <a:xfrm>
            <a:off x="838200" y="1205948"/>
            <a:ext cx="10515600" cy="4971015"/>
          </a:xfrm>
        </p:spPr>
        <p:txBody>
          <a:bodyPr>
            <a:normAutofit fontScale="85000" lnSpcReduction="10000"/>
          </a:bodyPr>
          <a:lstStyle/>
          <a:p>
            <a:r>
              <a:rPr lang="en-IN" dirty="0"/>
              <a:t>An antenna is a specialized </a:t>
            </a:r>
            <a:r>
              <a:rPr lang="en-IN" u="sng" dirty="0">
                <a:hlinkClick r:id="rId2"/>
              </a:rPr>
              <a:t>transducer</a:t>
            </a:r>
            <a:r>
              <a:rPr lang="en-IN" dirty="0"/>
              <a:t> that converts radio-frequency (RF) fields into alternating current (AC) or vice-versa. </a:t>
            </a:r>
          </a:p>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antenna</a:t>
            </a:r>
            <a:r>
              <a:rPr lang="en-US" b="0" i="0" dirty="0">
                <a:solidFill>
                  <a:srgbClr val="202124"/>
                </a:solidFill>
                <a:effectLst/>
                <a:latin typeface="arial" panose="020B0604020202020204" pitchFamily="34" charset="0"/>
              </a:rPr>
              <a:t> is a metallic structure that captures and/or transmits radio electromagnetic waves.</a:t>
            </a:r>
          </a:p>
          <a:p>
            <a:r>
              <a:rPr lang="en-US" b="0" i="0" dirty="0">
                <a:solidFill>
                  <a:srgbClr val="464646"/>
                </a:solidFill>
                <a:effectLst/>
                <a:latin typeface="Raleway"/>
              </a:rPr>
              <a:t>An antenna produces both electric and magnetic fields that are perpendicular to one another, as well as to the direction of propagation.</a:t>
            </a:r>
            <a:endParaRPr lang="en-IN" dirty="0"/>
          </a:p>
          <a:p>
            <a:r>
              <a:rPr lang="en-IN" dirty="0"/>
              <a:t>At frequencies below 3 GHz, many different types of antennas are used.</a:t>
            </a:r>
          </a:p>
          <a:p>
            <a:r>
              <a:rPr lang="en-IN" dirty="0"/>
              <a:t> Antennas demonstrate a property known as reciprocity, which means that an antenna will maintain the same characteristics regardless if it is transmitting or receiving. </a:t>
            </a:r>
          </a:p>
          <a:p>
            <a:r>
              <a:rPr lang="en-IN" dirty="0"/>
              <a:t> There are two basic types:</a:t>
            </a:r>
          </a:p>
          <a:p>
            <a:pPr lvl="1"/>
            <a:r>
              <a:rPr lang="en-IN" dirty="0"/>
              <a:t>Receiving antenna, which intercepts RF energy and delivers AC to electronic equipment</a:t>
            </a:r>
          </a:p>
          <a:p>
            <a:pPr lvl="1"/>
            <a:r>
              <a:rPr lang="en-IN" dirty="0"/>
              <a:t> Transmitting antenna, which is fed with AC from electronic equipment and generates an RF field.</a:t>
            </a:r>
          </a:p>
        </p:txBody>
      </p:sp>
    </p:spTree>
    <p:extLst>
      <p:ext uri="{BB962C8B-B14F-4D97-AF65-F5344CB8AC3E}">
        <p14:creationId xmlns:p14="http://schemas.microsoft.com/office/powerpoint/2010/main" val="251196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A3115-A49C-44C4-8D7F-8C5792A3FBBD}"/>
              </a:ext>
            </a:extLst>
          </p:cNvPr>
          <p:cNvPicPr>
            <a:picLocks noChangeAspect="1"/>
          </p:cNvPicPr>
          <p:nvPr/>
        </p:nvPicPr>
        <p:blipFill>
          <a:blip r:embed="rId2"/>
          <a:stretch>
            <a:fillRect/>
          </a:stretch>
        </p:blipFill>
        <p:spPr>
          <a:xfrm>
            <a:off x="1885071" y="858129"/>
            <a:ext cx="8328074" cy="5148775"/>
          </a:xfrm>
          <a:prstGeom prst="rect">
            <a:avLst/>
          </a:prstGeom>
        </p:spPr>
      </p:pic>
    </p:spTree>
    <p:extLst>
      <p:ext uri="{BB962C8B-B14F-4D97-AF65-F5344CB8AC3E}">
        <p14:creationId xmlns:p14="http://schemas.microsoft.com/office/powerpoint/2010/main" val="17200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B8305D-D0A7-4012-95ED-FD4D3CF67E30}"/>
              </a:ext>
            </a:extLst>
          </p:cNvPr>
          <p:cNvSpPr>
            <a:spLocks noGrp="1"/>
          </p:cNvSpPr>
          <p:nvPr>
            <p:ph type="title"/>
          </p:nvPr>
        </p:nvSpPr>
        <p:spPr>
          <a:xfrm>
            <a:off x="838200" y="365126"/>
            <a:ext cx="10515600" cy="642040"/>
          </a:xfrm>
        </p:spPr>
        <p:txBody>
          <a:bodyPr>
            <a:normAutofit fontScale="90000"/>
          </a:bodyPr>
          <a:lstStyle/>
          <a:p>
            <a:pPr algn="ctr"/>
            <a:r>
              <a:rPr lang="en-IN" dirty="0"/>
              <a:t>Antenna</a:t>
            </a:r>
          </a:p>
        </p:txBody>
      </p:sp>
      <p:pic>
        <p:nvPicPr>
          <p:cNvPr id="1026" name="Picture 2">
            <a:extLst>
              <a:ext uri="{FF2B5EF4-FFF2-40B4-BE49-F238E27FC236}">
                <a16:creationId xmlns:a16="http://schemas.microsoft.com/office/drawing/2014/main" id="{A7B0F6AE-84F4-4E66-AE11-3B0BCD9FA5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1722" y="169498"/>
            <a:ext cx="9148555" cy="23871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52AC305-0762-49E8-820E-49931FD1736B}"/>
              </a:ext>
            </a:extLst>
          </p:cNvPr>
          <p:cNvSpPr/>
          <p:nvPr/>
        </p:nvSpPr>
        <p:spPr>
          <a:xfrm>
            <a:off x="838200" y="4380178"/>
            <a:ext cx="10883348" cy="2308324"/>
          </a:xfrm>
          <a:prstGeom prst="rect">
            <a:avLst/>
          </a:prstGeom>
        </p:spPr>
        <p:txBody>
          <a:bodyPr wrap="square">
            <a:spAutoFit/>
          </a:bodyPr>
          <a:lstStyle/>
          <a:p>
            <a:pPr marL="285750" indent="-285750">
              <a:buFont typeface="Arial" panose="020B0604020202020204" pitchFamily="34" charset="0"/>
              <a:buChar char="•"/>
            </a:pPr>
            <a:r>
              <a:rPr lang="en-IN" sz="2400" dirty="0">
                <a:solidFill>
                  <a:srgbClr val="333333"/>
                </a:solidFill>
                <a:latin typeface="-apple-system"/>
              </a:rPr>
              <a:t>Fundamentally, from Maxwell’s equations, Electromagnetic waves are generated  by accelerating   electric currents and conductors carry those currents.</a:t>
            </a:r>
          </a:p>
          <a:p>
            <a:pPr marL="285750" indent="-285750">
              <a:buFont typeface="Arial" panose="020B0604020202020204" pitchFamily="34" charset="0"/>
              <a:buChar char="•"/>
            </a:pPr>
            <a:r>
              <a:rPr lang="en-IN" sz="2400" dirty="0">
                <a:solidFill>
                  <a:srgbClr val="333333"/>
                </a:solidFill>
                <a:latin typeface="-apple-system"/>
              </a:rPr>
              <a:t> The EM waves that are generated then propagate through space.</a:t>
            </a:r>
          </a:p>
          <a:p>
            <a:pPr marL="285750" indent="-285750">
              <a:buFont typeface="Arial" panose="020B0604020202020204" pitchFamily="34" charset="0"/>
              <a:buChar char="•"/>
            </a:pPr>
            <a:r>
              <a:rPr lang="en-IN" sz="2400" dirty="0"/>
              <a:t>The goal of antenna design is to ensure that the conversion between current and radiation occurs as efficiently as possible and that power is transmitted or received with desired characteristics.</a:t>
            </a:r>
          </a:p>
        </p:txBody>
      </p:sp>
      <p:pic>
        <p:nvPicPr>
          <p:cNvPr id="4" name="Picture 3">
            <a:extLst>
              <a:ext uri="{FF2B5EF4-FFF2-40B4-BE49-F238E27FC236}">
                <a16:creationId xmlns:a16="http://schemas.microsoft.com/office/drawing/2014/main" id="{8D782D13-9C9D-49DD-BE78-A986996B01B6}"/>
              </a:ext>
            </a:extLst>
          </p:cNvPr>
          <p:cNvPicPr>
            <a:picLocks noChangeAspect="1"/>
          </p:cNvPicPr>
          <p:nvPr/>
        </p:nvPicPr>
        <p:blipFill>
          <a:blip r:embed="rId3"/>
          <a:stretch>
            <a:fillRect/>
          </a:stretch>
        </p:blipFill>
        <p:spPr>
          <a:xfrm>
            <a:off x="838199" y="2556634"/>
            <a:ext cx="10373752" cy="1744733"/>
          </a:xfrm>
          <a:prstGeom prst="rect">
            <a:avLst/>
          </a:prstGeom>
        </p:spPr>
      </p:pic>
    </p:spTree>
    <p:extLst>
      <p:ext uri="{BB962C8B-B14F-4D97-AF65-F5344CB8AC3E}">
        <p14:creationId xmlns:p14="http://schemas.microsoft.com/office/powerpoint/2010/main" val="363382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F0412F-2F3B-4A77-A593-1694D6197A3C}"/>
              </a:ext>
            </a:extLst>
          </p:cNvPr>
          <p:cNvSpPr>
            <a:spLocks noGrp="1"/>
          </p:cNvSpPr>
          <p:nvPr>
            <p:ph type="title"/>
          </p:nvPr>
        </p:nvSpPr>
        <p:spPr>
          <a:xfrm>
            <a:off x="838200" y="365126"/>
            <a:ext cx="10515600" cy="984704"/>
          </a:xfrm>
        </p:spPr>
        <p:txBody>
          <a:bodyPr/>
          <a:lstStyle/>
          <a:p>
            <a:pPr algn="ctr"/>
            <a:r>
              <a:rPr lang="en-IN" dirty="0"/>
              <a:t>Magnetic Cartridge</a:t>
            </a:r>
          </a:p>
        </p:txBody>
      </p:sp>
      <p:sp>
        <p:nvSpPr>
          <p:cNvPr id="6" name="Content Placeholder 5">
            <a:extLst>
              <a:ext uri="{FF2B5EF4-FFF2-40B4-BE49-F238E27FC236}">
                <a16:creationId xmlns:a16="http://schemas.microsoft.com/office/drawing/2014/main" id="{80DC8D6A-273D-4131-9924-2B0D265FADA5}"/>
              </a:ext>
            </a:extLst>
          </p:cNvPr>
          <p:cNvSpPr>
            <a:spLocks noGrp="1"/>
          </p:cNvSpPr>
          <p:nvPr>
            <p:ph idx="1"/>
          </p:nvPr>
        </p:nvSpPr>
        <p:spPr>
          <a:xfrm>
            <a:off x="838200" y="1825625"/>
            <a:ext cx="11049000" cy="4351338"/>
          </a:xfrm>
        </p:spPr>
        <p:txBody>
          <a:bodyPr/>
          <a:lstStyle/>
          <a:p>
            <a:r>
              <a:rPr lang="en-IN" dirty="0"/>
              <a:t>A </a:t>
            </a:r>
            <a:r>
              <a:rPr lang="en-IN" b="1" dirty="0"/>
              <a:t>magnetic cartridge</a:t>
            </a:r>
            <a:r>
              <a:rPr lang="en-IN" dirty="0"/>
              <a:t>, more commonly called a </a:t>
            </a:r>
            <a:r>
              <a:rPr lang="en-IN" b="1" dirty="0"/>
              <a:t>phonograph cartridge</a:t>
            </a:r>
            <a:r>
              <a:rPr lang="en-IN" dirty="0"/>
              <a:t> or </a:t>
            </a:r>
            <a:r>
              <a:rPr lang="en-IN" b="1" dirty="0"/>
              <a:t>phono cartridge</a:t>
            </a:r>
            <a:r>
              <a:rPr lang="en-IN" dirty="0"/>
              <a:t> or (colloquially) a </a:t>
            </a:r>
            <a:r>
              <a:rPr lang="en-IN" b="1" dirty="0"/>
              <a:t>pickup</a:t>
            </a:r>
            <a:r>
              <a:rPr lang="en-IN" dirty="0"/>
              <a:t>, is an electromechanical </a:t>
            </a:r>
            <a:r>
              <a:rPr lang="en-IN" dirty="0">
                <a:hlinkClick r:id="rId2" tooltip="Transducer"/>
              </a:rPr>
              <a:t>transducer</a:t>
            </a:r>
            <a:r>
              <a:rPr lang="en-IN" dirty="0"/>
              <a:t> that is used to play </a:t>
            </a:r>
            <a:r>
              <a:rPr lang="en-IN" dirty="0">
                <a:hlinkClick r:id="rId3" tooltip="Gramophone record"/>
              </a:rPr>
              <a:t>records</a:t>
            </a:r>
            <a:r>
              <a:rPr lang="en-IN" dirty="0"/>
              <a:t> on a </a:t>
            </a:r>
            <a:r>
              <a:rPr lang="en-IN" dirty="0">
                <a:hlinkClick r:id="rId4" tooltip="Phonograph"/>
              </a:rPr>
              <a:t>turntable</a:t>
            </a:r>
            <a:r>
              <a:rPr lang="en-IN" dirty="0"/>
              <a:t>.</a:t>
            </a:r>
          </a:p>
          <a:p>
            <a:r>
              <a:rPr lang="en-IN" dirty="0"/>
              <a:t>The basic principle of phonograph sound reproduction stems from a small diameter diamond needle follows a groove cut into the surface of a record. </a:t>
            </a:r>
          </a:p>
          <a:p>
            <a:r>
              <a:rPr lang="en-IN" dirty="0"/>
              <a:t>The resulting needle velocity is mechanically coupled to one element of an electrical coil transducer to produce an electrical current.</a:t>
            </a:r>
          </a:p>
        </p:txBody>
      </p:sp>
    </p:spTree>
    <p:extLst>
      <p:ext uri="{BB962C8B-B14F-4D97-AF65-F5344CB8AC3E}">
        <p14:creationId xmlns:p14="http://schemas.microsoft.com/office/powerpoint/2010/main" val="1246575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1437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Arial</vt:lpstr>
      <vt:lpstr>Calibri</vt:lpstr>
      <vt:lpstr>Calibri Light</vt:lpstr>
      <vt:lpstr>Raleway</vt:lpstr>
      <vt:lpstr>Office Theme</vt:lpstr>
      <vt:lpstr>LCD</vt:lpstr>
      <vt:lpstr>LCD</vt:lpstr>
      <vt:lpstr>PowerPoint Presentation</vt:lpstr>
      <vt:lpstr>LCD</vt:lpstr>
      <vt:lpstr>LCD</vt:lpstr>
      <vt:lpstr>Antenna</vt:lpstr>
      <vt:lpstr>PowerPoint Presentation</vt:lpstr>
      <vt:lpstr>Antenna</vt:lpstr>
      <vt:lpstr>Magnetic Cartridge</vt:lpstr>
      <vt:lpstr>Magnetic Cartridge</vt:lpstr>
      <vt:lpstr>Geiger Muller Tubes</vt:lpstr>
      <vt:lpstr>Geiger Muller Tubes</vt:lpstr>
      <vt:lpstr>PowerPoint Presentation</vt:lpstr>
      <vt:lpstr>Radio Transmitter &amp; Receiver</vt:lpstr>
      <vt:lpstr>Radio Transmitter &amp; Receiver</vt:lpstr>
      <vt:lpstr>Radio Transmitter &amp; Receiver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suresh.au95@gmail.com</dc:creator>
  <cp:lastModifiedBy>suresh.au95@gmail.com</cp:lastModifiedBy>
  <cp:revision>9</cp:revision>
  <dcterms:created xsi:type="dcterms:W3CDTF">2021-01-18T08:01:00Z</dcterms:created>
  <dcterms:modified xsi:type="dcterms:W3CDTF">2021-01-19T10:35:00Z</dcterms:modified>
</cp:coreProperties>
</file>