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56" r:id="rId5"/>
    <p:sldId id="258" r:id="rId6"/>
    <p:sldId id="295" r:id="rId7"/>
    <p:sldId id="296" r:id="rId8"/>
    <p:sldId id="286" r:id="rId9"/>
    <p:sldId id="288" r:id="rId10"/>
    <p:sldId id="287" r:id="rId11"/>
    <p:sldId id="292" r:id="rId12"/>
    <p:sldId id="293" r:id="rId13"/>
    <p:sldId id="294" r:id="rId14"/>
    <p:sldId id="280" r:id="rId15"/>
    <p:sldId id="281" r:id="rId16"/>
    <p:sldId id="282" r:id="rId17"/>
    <p:sldId id="283" r:id="rId18"/>
    <p:sldId id="284" r:id="rId19"/>
    <p:sldId id="285" r:id="rId20"/>
    <p:sldId id="269" r:id="rId21"/>
    <p:sldId id="270" r:id="rId22"/>
    <p:sldId id="271" r:id="rId23"/>
    <p:sldId id="272" r:id="rId24"/>
    <p:sldId id="297" r:id="rId25"/>
    <p:sldId id="290" r:id="rId26"/>
    <p:sldId id="291" r:id="rId27"/>
    <p:sldId id="298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005D-3806-4B39-B300-E65314E3962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CBE3-E769-4C7E-9CB4-8357C391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0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005D-3806-4B39-B300-E65314E3962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CBE3-E769-4C7E-9CB4-8357C391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2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005D-3806-4B39-B300-E65314E3962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CBE3-E769-4C7E-9CB4-8357C391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0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005D-3806-4B39-B300-E65314E3962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CBE3-E769-4C7E-9CB4-8357C391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6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005D-3806-4B39-B300-E65314E3962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CBE3-E769-4C7E-9CB4-8357C391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005D-3806-4B39-B300-E65314E3962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CBE3-E769-4C7E-9CB4-8357C391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3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005D-3806-4B39-B300-E65314E3962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CBE3-E769-4C7E-9CB4-8357C391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1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005D-3806-4B39-B300-E65314E3962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CBE3-E769-4C7E-9CB4-8357C391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005D-3806-4B39-B300-E65314E3962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CBE3-E769-4C7E-9CB4-8357C391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5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005D-3806-4B39-B300-E65314E3962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CBE3-E769-4C7E-9CB4-8357C391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9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005D-3806-4B39-B300-E65314E3962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CBE3-E769-4C7E-9CB4-8357C391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1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E005D-3806-4B39-B300-E65314E3962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5CBE3-E769-4C7E-9CB4-8357C391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2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7098" y="214531"/>
            <a:ext cx="2182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Logic Gates</a:t>
            </a:r>
            <a:endParaRPr lang="en-US" sz="2400" b="1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7649" y="960041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AND Gate</a:t>
            </a:r>
            <a:endParaRPr lang="en-US" b="1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122" name="Picture 2" descr="AND Logica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54" y="1329373"/>
            <a:ext cx="2532146" cy="135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6576" y="1453066"/>
            <a:ext cx="180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 diagram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649" y="4117791"/>
            <a:ext cx="146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Truth Table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124" name="Picture 4" descr="AND Truth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08" y="4117791"/>
            <a:ext cx="2825086" cy="256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47649" y="2926231"/>
            <a:ext cx="3156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 equation  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 = A . B</a:t>
            </a: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300" y="1066800"/>
            <a:ext cx="2997200" cy="132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0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93" y="450377"/>
            <a:ext cx="7997587" cy="55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465137"/>
            <a:ext cx="3997325" cy="766763"/>
          </a:xfrm>
          <a:prstGeom prst="rect">
            <a:avLst/>
          </a:prstGeom>
        </p:spPr>
      </p:pic>
      <p:pic>
        <p:nvPicPr>
          <p:cNvPr id="24582" name="Picture 6" descr="https://bournetocode.com/projects/AQA_AS_Theory/pages/img/booleanAlgebraExample2_sol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84" y="1996744"/>
            <a:ext cx="5881616" cy="358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9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Image result for simplification of boolean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1404936"/>
            <a:ext cx="4352925" cy="301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289175" y="1445880"/>
            <a:ext cx="1027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6" descr="Image result for simplification of boolean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396999"/>
            <a:ext cx="6168219" cy="485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6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8026" y="214531"/>
            <a:ext cx="2900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Universal Gates</a:t>
            </a:r>
            <a:endParaRPr lang="en-US" sz="2400" b="1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7649" y="960041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NAND Gate</a:t>
            </a:r>
            <a:endParaRPr lang="en-US" b="1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576" y="1453066"/>
            <a:ext cx="180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 diagram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649" y="4117791"/>
            <a:ext cx="146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Truth Table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649" y="2926231"/>
            <a:ext cx="3156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 equation  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 = A . B</a:t>
            </a: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8194" name="Picture 2" descr="NAND Logica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62" y="1329373"/>
            <a:ext cx="4894096" cy="126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NAND Truth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936" y="4302457"/>
            <a:ext cx="3110872" cy="227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2836201" y="2926231"/>
            <a:ext cx="5484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7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771" y="118423"/>
            <a:ext cx="3550834" cy="1628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965" y="4367285"/>
            <a:ext cx="6600043" cy="2006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93" y="2265920"/>
            <a:ext cx="6796585" cy="18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8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718" y="1243838"/>
            <a:ext cx="180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 diagram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649" y="4091552"/>
            <a:ext cx="146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Truth Table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40072" y="472505"/>
            <a:ext cx="1574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NOR Gate</a:t>
            </a:r>
            <a:endParaRPr lang="en-US" sz="2000" b="1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6718" y="3041816"/>
            <a:ext cx="3273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 equation  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 = A + B</a:t>
            </a: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935827" y="3041816"/>
            <a:ext cx="658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NOR Logica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827" y="1241946"/>
            <a:ext cx="5334716" cy="134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NOR Truth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895" y="4014998"/>
            <a:ext cx="2441391" cy="24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1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043" y="257388"/>
            <a:ext cx="4066394" cy="16396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60" y="4610668"/>
            <a:ext cx="6414447" cy="2104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271" y="2312158"/>
            <a:ext cx="6054827" cy="188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718" y="1243838"/>
            <a:ext cx="180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 diagram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649" y="4091552"/>
            <a:ext cx="146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Truth Table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6309" y="384030"/>
            <a:ext cx="1851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EX-OR Gate</a:t>
            </a:r>
            <a:endParaRPr lang="en-US" sz="2000" b="1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6718" y="3041816"/>
            <a:ext cx="3273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 equation  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 = A + B</a:t>
            </a: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130802" y="3103652"/>
            <a:ext cx="259308" cy="24566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XOR Truth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371" y="4091552"/>
            <a:ext cx="2246431" cy="245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Ex-OR gate truth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02" y="1346009"/>
            <a:ext cx="2341950" cy="123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3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718" y="1243838"/>
            <a:ext cx="180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 diagram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649" y="4091552"/>
            <a:ext cx="146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Truth Table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6309" y="384030"/>
            <a:ext cx="20681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EX-NOR Gate</a:t>
            </a:r>
            <a:endParaRPr lang="en-US" sz="2000" b="1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6718" y="3041816"/>
            <a:ext cx="3273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 equation  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 = A + B</a:t>
            </a: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935827" y="3041816"/>
            <a:ext cx="658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30802" y="3103652"/>
            <a:ext cx="259308" cy="24566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Ex-NOR gate truth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95" y="1350755"/>
            <a:ext cx="2114550" cy="112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XNOR Truth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519" y="4276217"/>
            <a:ext cx="2474226" cy="239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5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718" y="1464544"/>
            <a:ext cx="180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 diagram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649" y="4091552"/>
            <a:ext cx="146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Truth Table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61357" y="568696"/>
            <a:ext cx="13580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OR Gate</a:t>
            </a:r>
            <a:endParaRPr lang="en-US" sz="2000" b="1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6718" y="3041816"/>
            <a:ext cx="3273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 equation  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 = A + B</a:t>
            </a: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146" name="Picture 2" descr="OR Logica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209" y="1337641"/>
            <a:ext cx="1905236" cy="110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R Truth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97" y="4101746"/>
            <a:ext cx="2974395" cy="243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337" y="768751"/>
            <a:ext cx="2874963" cy="146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4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boolean logic example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43" y="211118"/>
            <a:ext cx="5220764" cy="277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11118"/>
            <a:ext cx="2630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solidFill>
                  <a:srgbClr val="414042"/>
                </a:solidFill>
                <a:effectLst/>
                <a:latin typeface="Lato"/>
              </a:rPr>
              <a:t>Construct a Truth Table </a:t>
            </a:r>
            <a:endParaRPr lang="en-US" dirty="0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auto">
          <a:xfrm>
            <a:off x="3196619" y="3453547"/>
            <a:ext cx="5633483" cy="3117850"/>
            <a:chOff x="715" y="2356"/>
            <a:chExt cx="4416" cy="1964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715" y="2356"/>
              <a:ext cx="4416" cy="1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29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" y="2356"/>
              <a:ext cx="4424" cy="1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177420" y="2843132"/>
            <a:ext cx="34938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Verdana" panose="020B0604030504040204" pitchFamily="34" charset="0"/>
              </a:rPr>
              <a:t>Q</a:t>
            </a:r>
            <a:r>
              <a:rPr lang="en-US" sz="22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 A’B + AB’ + AB</a:t>
            </a:r>
          </a:p>
        </p:txBody>
      </p:sp>
      <p:sp>
        <p:nvSpPr>
          <p:cNvPr id="8" name="Rectangle 7"/>
          <p:cNvSpPr/>
          <p:nvPr/>
        </p:nvSpPr>
        <p:spPr>
          <a:xfrm>
            <a:off x="331404" y="5690589"/>
            <a:ext cx="22701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Q </a:t>
            </a:r>
            <a:r>
              <a:rPr lang="en-US" sz="2200" b="1" dirty="0">
                <a:solidFill>
                  <a:srgbClr val="000000"/>
                </a:solidFill>
                <a:latin typeface="Verdana" panose="020B0604030504040204" pitchFamily="34" charset="0"/>
              </a:rPr>
              <a:t>= ∑ </a:t>
            </a:r>
            <a:r>
              <a:rPr lang="en-US" sz="22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(1,2,3)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049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oolean algebra example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74" y="341194"/>
            <a:ext cx="3876581" cy="226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boolean algebra equ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" y="2902944"/>
            <a:ext cx="4505325" cy="225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9"/>
          <p:cNvGrpSpPr>
            <a:grpSpLocks noChangeAspect="1"/>
          </p:cNvGrpSpPr>
          <p:nvPr/>
        </p:nvGrpSpPr>
        <p:grpSpPr bwMode="auto">
          <a:xfrm>
            <a:off x="5117910" y="3753134"/>
            <a:ext cx="4026090" cy="2945594"/>
            <a:chOff x="3086" y="2380"/>
            <a:chExt cx="2777" cy="1940"/>
          </a:xfrm>
        </p:grpSpPr>
        <p:sp>
          <p:nvSpPr>
            <p:cNvPr id="4" name="AutoShape 8"/>
            <p:cNvSpPr>
              <a:spLocks noChangeAspect="1" noChangeArrowheads="1" noTextEdit="1"/>
            </p:cNvSpPr>
            <p:nvPr/>
          </p:nvSpPr>
          <p:spPr bwMode="auto">
            <a:xfrm>
              <a:off x="3086" y="2380"/>
              <a:ext cx="2777" cy="1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322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6" y="2380"/>
              <a:ext cx="2782" cy="1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743139" y="5497903"/>
            <a:ext cx="25459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Verdana" panose="020B0604030504040204" pitchFamily="34" charset="0"/>
              </a:rPr>
              <a:t>Q</a:t>
            </a:r>
            <a:r>
              <a:rPr lang="en-US" sz="22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 A’B’ + AB</a:t>
            </a:r>
          </a:p>
        </p:txBody>
      </p:sp>
      <p:sp>
        <p:nvSpPr>
          <p:cNvPr id="8" name="Rectangle 7"/>
          <p:cNvSpPr/>
          <p:nvPr/>
        </p:nvSpPr>
        <p:spPr>
          <a:xfrm>
            <a:off x="743139" y="6267840"/>
            <a:ext cx="19672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Q </a:t>
            </a:r>
            <a:r>
              <a:rPr lang="en-US" sz="2200" b="1" dirty="0">
                <a:solidFill>
                  <a:srgbClr val="000000"/>
                </a:solidFill>
                <a:latin typeface="Verdana" panose="020B0604030504040204" pitchFamily="34" charset="0"/>
              </a:rPr>
              <a:t>= ∑ </a:t>
            </a:r>
            <a:r>
              <a:rPr lang="en-US" sz="22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(0,3)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6109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Boolean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79" y="327546"/>
            <a:ext cx="6204281" cy="319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Boolean Example No3 Answ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54" y="3746311"/>
            <a:ext cx="6054156" cy="294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48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92822" y="0"/>
            <a:ext cx="6045959" cy="5513363"/>
            <a:chOff x="112713" y="0"/>
            <a:chExt cx="8701087" cy="7553704"/>
          </a:xfrm>
        </p:grpSpPr>
        <p:pic>
          <p:nvPicPr>
            <p:cNvPr id="1536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49" y="3030917"/>
              <a:ext cx="8599487" cy="4522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0"/>
              <a:ext cx="8701087" cy="3176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1045973" y="5636192"/>
            <a:ext cx="56823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Verdana" panose="020B0604030504040204" pitchFamily="34" charset="0"/>
              </a:rPr>
              <a:t>Q</a:t>
            </a:r>
            <a:r>
              <a:rPr lang="en-US" sz="22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 AB’C’ + ABC’ + AB’C + ABC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5973" y="6312552"/>
            <a:ext cx="2573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Q </a:t>
            </a:r>
            <a:r>
              <a:rPr lang="en-US" sz="2200" b="1" dirty="0">
                <a:solidFill>
                  <a:srgbClr val="000000"/>
                </a:solidFill>
                <a:latin typeface="Verdana" panose="020B0604030504040204" pitchFamily="34" charset="0"/>
              </a:rPr>
              <a:t>= ∑ </a:t>
            </a:r>
            <a:r>
              <a:rPr lang="en-US" sz="22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(4,5,6,7)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04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297" y="246014"/>
            <a:ext cx="1885950" cy="666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58" y="912764"/>
            <a:ext cx="6579288" cy="233540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26317" y="2680335"/>
          <a:ext cx="4368800" cy="4177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1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2487" y="4494241"/>
            <a:ext cx="4032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X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 A’BC’ + AB’C’ + AB’C + ABC’ + ABC</a:t>
            </a:r>
          </a:p>
          <a:p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X = ∑ (2,4,5,6,7)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9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64" y="1319141"/>
            <a:ext cx="7038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47" y="2634729"/>
            <a:ext cx="2972725" cy="42232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47" y="13647"/>
            <a:ext cx="8610600" cy="2705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391" y="3435184"/>
            <a:ext cx="2609850" cy="60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21436" y="4433921"/>
            <a:ext cx="40327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Verdana" panose="020B0604030504040204" pitchFamily="34" charset="0"/>
              </a:rPr>
              <a:t>X</a:t>
            </a:r>
            <a:r>
              <a:rPr lang="en-US" sz="22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 A’B’C + AB’C + ABC’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4321436" y="5342292"/>
            <a:ext cx="22445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Verdana" panose="020B0604030504040204" pitchFamily="34" charset="0"/>
              </a:rPr>
              <a:t>X = ∑ </a:t>
            </a:r>
            <a:r>
              <a:rPr lang="en-US" sz="22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(1,5,6)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1869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18" y="448527"/>
            <a:ext cx="7246961" cy="34001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985" y="4266488"/>
            <a:ext cx="3461272" cy="100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00" y="429999"/>
            <a:ext cx="4276725" cy="603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9" y="1704192"/>
            <a:ext cx="4253932" cy="254158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29145"/>
              </p:ext>
            </p:extLst>
          </p:nvPr>
        </p:nvGraphicFramePr>
        <p:xfrm>
          <a:off x="5138974" y="1033249"/>
          <a:ext cx="3797088" cy="4177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1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1069" y="5698125"/>
            <a:ext cx="5096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F</a:t>
            </a:r>
            <a:r>
              <a:rPr lang="en-US" sz="20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lang="en-US" sz="2000" b="1" i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(A+</a:t>
            </a:r>
            <a:r>
              <a:rPr lang="en-US" sz="2000" b="1" smtClean="0">
                <a:solidFill>
                  <a:srgbClr val="000000"/>
                </a:solidFill>
                <a:latin typeface="Verdana" panose="020B0604030504040204" pitchFamily="34" charset="0"/>
              </a:rPr>
              <a:t>B+C) (A+B’+C) (A+B’+C’)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41" y="4817661"/>
            <a:ext cx="2990850" cy="5086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2145" y="6374369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F</a:t>
            </a:r>
            <a:r>
              <a:rPr lang="en-US" sz="20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=∏ (0,2,3)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210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855" y="4031634"/>
            <a:ext cx="146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Truth Table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649" y="406043"/>
            <a:ext cx="17093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121214"/>
                </a:solidFill>
                <a:latin typeface="Verdana" panose="020B0604030504040204" pitchFamily="34" charset="0"/>
              </a:rPr>
              <a:t>NOT </a:t>
            </a:r>
            <a:r>
              <a:rPr lang="en-US" sz="2000" b="1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Gate</a:t>
            </a:r>
            <a:endParaRPr lang="en-US" sz="2000" b="1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4855" y="1359376"/>
            <a:ext cx="4591382" cy="1335325"/>
            <a:chOff x="444855" y="1359376"/>
            <a:chExt cx="4591382" cy="1335325"/>
          </a:xfrm>
        </p:grpSpPr>
        <p:sp>
          <p:nvSpPr>
            <p:cNvPr id="4" name="Rectangle 3"/>
            <p:cNvSpPr/>
            <p:nvPr/>
          </p:nvSpPr>
          <p:spPr>
            <a:xfrm>
              <a:off x="444855" y="1764412"/>
              <a:ext cx="18092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dirty="0" smtClean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Logic diagram</a:t>
              </a:r>
              <a:endPara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pic>
          <p:nvPicPr>
            <p:cNvPr id="7170" name="Picture 2" descr="NOT Logical Diagra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3455" y="1359376"/>
              <a:ext cx="2232782" cy="133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386958" y="3164049"/>
            <a:ext cx="2739853" cy="369332"/>
            <a:chOff x="176577" y="3226482"/>
            <a:chExt cx="2739853" cy="369332"/>
          </a:xfrm>
        </p:grpSpPr>
        <p:sp>
          <p:nvSpPr>
            <p:cNvPr id="9" name="Rectangle 8"/>
            <p:cNvSpPr/>
            <p:nvPr/>
          </p:nvSpPr>
          <p:spPr>
            <a:xfrm>
              <a:off x="176577" y="3226482"/>
              <a:ext cx="2739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dirty="0" smtClean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Logic equation  </a:t>
              </a:r>
              <a:r>
                <a:rPr lang="en-US" b="1" i="0" dirty="0" smtClean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Y = A</a:t>
              </a:r>
              <a:endPara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2593074" y="3253778"/>
              <a:ext cx="26475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2" name="Picture 4" descr="NOT Truth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758" y="4031634"/>
            <a:ext cx="2094458" cy="213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816" y="1072405"/>
            <a:ext cx="3746784" cy="16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790" y="1304836"/>
            <a:ext cx="8031708" cy="877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 Algebra is used to analyze and simplify the digital (logic) circuits. It uses only the binary numbers i.e. 0 and 1.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44218" y="500650"/>
            <a:ext cx="3126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 Algebra </a:t>
            </a:r>
            <a:endParaRPr lang="en-US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081241" y="3076839"/>
            <a:ext cx="6288550" cy="592885"/>
            <a:chOff x="439796" y="1002382"/>
            <a:chExt cx="6288550" cy="592885"/>
          </a:xfrm>
        </p:grpSpPr>
        <p:sp>
          <p:nvSpPr>
            <p:cNvPr id="5" name="Rectangle 4"/>
            <p:cNvSpPr/>
            <p:nvPr/>
          </p:nvSpPr>
          <p:spPr>
            <a:xfrm>
              <a:off x="439796" y="1174219"/>
              <a:ext cx="22092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dirty="0" smtClean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Commutative law</a:t>
              </a:r>
              <a:endPara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pic>
          <p:nvPicPr>
            <p:cNvPr id="6" name="Picture 2" descr="Commutative La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896" y="1002382"/>
              <a:ext cx="3095450" cy="592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1081241" y="4161730"/>
            <a:ext cx="7349320" cy="552853"/>
            <a:chOff x="511790" y="1904948"/>
            <a:chExt cx="7349320" cy="552853"/>
          </a:xfrm>
        </p:grpSpPr>
        <p:sp>
          <p:nvSpPr>
            <p:cNvPr id="8" name="Rectangle 7"/>
            <p:cNvSpPr/>
            <p:nvPr/>
          </p:nvSpPr>
          <p:spPr>
            <a:xfrm>
              <a:off x="511790" y="1996709"/>
              <a:ext cx="19431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dirty="0" smtClean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Associative law</a:t>
              </a:r>
              <a:endPara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pic>
          <p:nvPicPr>
            <p:cNvPr id="9" name="Picture 4" descr="Associative La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1981" y="1904948"/>
              <a:ext cx="4389129" cy="552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081241" y="5206589"/>
            <a:ext cx="5311752" cy="522448"/>
            <a:chOff x="488546" y="2689111"/>
            <a:chExt cx="5311752" cy="522448"/>
          </a:xfrm>
        </p:grpSpPr>
        <p:sp>
          <p:nvSpPr>
            <p:cNvPr id="11" name="Rectangle 10"/>
            <p:cNvSpPr/>
            <p:nvPr/>
          </p:nvSpPr>
          <p:spPr>
            <a:xfrm>
              <a:off x="488546" y="2821938"/>
              <a:ext cx="19896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dirty="0" smtClean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Distributive law</a:t>
              </a:r>
              <a:endPara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pic>
          <p:nvPicPr>
            <p:cNvPr id="12" name="Picture 6" descr="Distributive La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613" y="2689111"/>
              <a:ext cx="1755685" cy="522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915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9055" y="261075"/>
            <a:ext cx="21723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Boolean Laws</a:t>
            </a:r>
            <a:endParaRPr lang="en-US" sz="2000" b="1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74426" y="1148566"/>
            <a:ext cx="5112167" cy="1195871"/>
            <a:chOff x="757382" y="3365889"/>
            <a:chExt cx="5112167" cy="1195871"/>
          </a:xfrm>
        </p:grpSpPr>
        <p:sp>
          <p:nvSpPr>
            <p:cNvPr id="8" name="Rectangle 7"/>
            <p:cNvSpPr/>
            <p:nvPr/>
          </p:nvSpPr>
          <p:spPr>
            <a:xfrm>
              <a:off x="757382" y="3594493"/>
              <a:ext cx="11645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dirty="0" smtClean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AND law</a:t>
              </a:r>
              <a:endPara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pic>
          <p:nvPicPr>
            <p:cNvPr id="1034" name="Picture 10" descr="AND La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4378" y="3365889"/>
              <a:ext cx="2915171" cy="1195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1057782" y="3000872"/>
            <a:ext cx="4805304" cy="1089498"/>
            <a:chOff x="861241" y="4969799"/>
            <a:chExt cx="4805304" cy="1089498"/>
          </a:xfrm>
        </p:grpSpPr>
        <p:pic>
          <p:nvPicPr>
            <p:cNvPr id="1036" name="Picture 12" descr="OR La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4881" y="4969799"/>
              <a:ext cx="2691664" cy="1089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861241" y="5145216"/>
              <a:ext cx="9978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dirty="0" smtClean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OR law</a:t>
              </a:r>
              <a:endPara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53923" y="5017200"/>
            <a:ext cx="3750292" cy="502957"/>
            <a:chOff x="339799" y="6298154"/>
            <a:chExt cx="3750292" cy="502957"/>
          </a:xfrm>
        </p:grpSpPr>
        <p:sp>
          <p:nvSpPr>
            <p:cNvPr id="10" name="Rectangle 9"/>
            <p:cNvSpPr/>
            <p:nvPr/>
          </p:nvSpPr>
          <p:spPr>
            <a:xfrm>
              <a:off x="339799" y="6298154"/>
              <a:ext cx="19997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dirty="0" smtClean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INVERSION law</a:t>
              </a:r>
              <a:endPara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pic>
          <p:nvPicPr>
            <p:cNvPr id="1038" name="Picture 14" descr="NOT La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0409" y="6298154"/>
              <a:ext cx="709682" cy="502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652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7525" y="214530"/>
            <a:ext cx="3488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De Morgan's Theorems</a:t>
            </a:r>
            <a:endParaRPr lang="en-US" sz="2000" b="1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2050" name="Picture 2" descr="De Morgan Theor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36" y="1122572"/>
            <a:ext cx="2901523" cy="126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 Morgan Theorem 1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8956"/>
            <a:ext cx="6100549" cy="429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8264" y="774891"/>
            <a:ext cx="157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Theorem 1</a:t>
            </a:r>
            <a:endParaRPr lang="en-US" b="1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2054" name="Picture 6" descr="De Morgan Theorem 1 Verification Tab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72" y="4094328"/>
            <a:ext cx="3870136" cy="255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2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7525" y="214530"/>
            <a:ext cx="3488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De Morgan's Theorems</a:t>
            </a:r>
            <a:endParaRPr lang="en-US" sz="2000" b="1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3055" y="901603"/>
            <a:ext cx="157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Theorem 2</a:t>
            </a:r>
            <a:endParaRPr lang="en-US" b="1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4098" name="Picture 2" descr="De Morgan Theorem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100" y="1023581"/>
            <a:ext cx="2368880" cy="14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e Morgan Theorem 2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49" y="2551641"/>
            <a:ext cx="5680502" cy="394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e Morgan Theorem 2 Verification Tab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658" y="4302418"/>
            <a:ext cx="3710862" cy="23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22" y="900753"/>
            <a:ext cx="7533565" cy="500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7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241946"/>
            <a:ext cx="7212629" cy="421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8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320</Words>
  <Application>Microsoft Office PowerPoint</Application>
  <PresentationFormat>On-screen Show (4:3)</PresentationFormat>
  <Paragraphs>129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Lato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Senthilkumar</dc:creator>
  <cp:lastModifiedBy>Windows User</cp:lastModifiedBy>
  <cp:revision>49</cp:revision>
  <dcterms:created xsi:type="dcterms:W3CDTF">2018-09-27T15:10:18Z</dcterms:created>
  <dcterms:modified xsi:type="dcterms:W3CDTF">2018-10-22T11:22:55Z</dcterms:modified>
</cp:coreProperties>
</file>