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5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98CE099-C8A8-4A07-A501-434097AC71A7}"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3769455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8CE099-C8A8-4A07-A501-434097AC71A7}"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1510203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8CE099-C8A8-4A07-A501-434097AC71A7}"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40087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98CE099-C8A8-4A07-A501-434097AC71A7}"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2376962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8CE099-C8A8-4A07-A501-434097AC71A7}" type="datetimeFigureOut">
              <a:rPr lang="en-IN" smtClean="0"/>
              <a:t>24-07-2021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31362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98CE099-C8A8-4A07-A501-434097AC71A7}"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178871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98CE099-C8A8-4A07-A501-434097AC71A7}" type="datetimeFigureOut">
              <a:rPr lang="en-IN" smtClean="0"/>
              <a:t>24-07-2021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51973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98CE099-C8A8-4A07-A501-434097AC71A7}" type="datetimeFigureOut">
              <a:rPr lang="en-IN" smtClean="0"/>
              <a:t>24-07-2021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2352213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8CE099-C8A8-4A07-A501-434097AC71A7}" type="datetimeFigureOut">
              <a:rPr lang="en-IN" smtClean="0"/>
              <a:t>24-07-2021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2984923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8CE099-C8A8-4A07-A501-434097AC71A7}"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343964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8CE099-C8A8-4A07-A501-434097AC71A7}" type="datetimeFigureOut">
              <a:rPr lang="en-IN" smtClean="0"/>
              <a:t>24-07-2021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B5F8F4-A583-450F-A84D-15AD28832381}" type="slidenum">
              <a:rPr lang="en-IN" smtClean="0"/>
              <a:t>‹#›</a:t>
            </a:fld>
            <a:endParaRPr lang="en-IN"/>
          </a:p>
        </p:txBody>
      </p:sp>
    </p:spTree>
    <p:extLst>
      <p:ext uri="{BB962C8B-B14F-4D97-AF65-F5344CB8AC3E}">
        <p14:creationId xmlns:p14="http://schemas.microsoft.com/office/powerpoint/2010/main" val="1150420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8CE099-C8A8-4A07-A501-434097AC71A7}" type="datetimeFigureOut">
              <a:rPr lang="en-IN" smtClean="0"/>
              <a:t>24-07-2021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B5F8F4-A583-450F-A84D-15AD28832381}" type="slidenum">
              <a:rPr lang="en-IN" smtClean="0"/>
              <a:t>‹#›</a:t>
            </a:fld>
            <a:endParaRPr lang="en-IN"/>
          </a:p>
        </p:txBody>
      </p:sp>
    </p:spTree>
    <p:extLst>
      <p:ext uri="{BB962C8B-B14F-4D97-AF65-F5344CB8AC3E}">
        <p14:creationId xmlns:p14="http://schemas.microsoft.com/office/powerpoint/2010/main" val="1333294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jpe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jpe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7.jpeg"/><Relationship Id="rId4" Type="http://schemas.openxmlformats.org/officeDocument/2006/relationships/image" Target="../media/image46.jpe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jpeg"/></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26" name="Parallelogram 125"/>
          <p:cNvSpPr/>
          <p:nvPr/>
        </p:nvSpPr>
        <p:spPr>
          <a:xfrm rot="20175843">
            <a:off x="10710663" y="3126090"/>
            <a:ext cx="1150595"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Parallelogram 16"/>
          <p:cNvSpPr/>
          <p:nvPr/>
        </p:nvSpPr>
        <p:spPr>
          <a:xfrm rot="2668263">
            <a:off x="-148039" y="268273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Parallelogram 15"/>
          <p:cNvSpPr/>
          <p:nvPr/>
        </p:nvSpPr>
        <p:spPr>
          <a:xfrm rot="20504064">
            <a:off x="526100" y="2544596"/>
            <a:ext cx="1150595"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221969" y="542438"/>
            <a:ext cx="4423283" cy="2985433"/>
          </a:xfrm>
          <a:prstGeom prst="rect">
            <a:avLst/>
          </a:prstGeom>
          <a:solidFill>
            <a:schemeClr val="tx1"/>
          </a:solidFill>
          <a:ln w="28575">
            <a:solidFill>
              <a:schemeClr val="bg1"/>
            </a:solidFill>
          </a:ln>
          <a:scene3d>
            <a:camera prst="perspectiveHeroicExtremeRightFacing"/>
            <a:lightRig rig="threePt" dir="t"/>
          </a:scene3d>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p>
          <a:p>
            <a:pPr algn="ctr"/>
            <a:r>
              <a:rPr lang="en-US" sz="2000" b="1" dirty="0" smtClean="0">
                <a:solidFill>
                  <a:schemeClr val="bg1"/>
                </a:solidFill>
                <a:latin typeface="Montserrat" panose="00000500000000000000" pitchFamily="2" charset="0"/>
              </a:rPr>
              <a:t>THE</a:t>
            </a:r>
            <a:r>
              <a:rPr lang="en-US" b="1" dirty="0" smtClean="0">
                <a:solidFill>
                  <a:schemeClr val="bg1"/>
                </a:solidFill>
                <a:latin typeface="Montserrat" panose="00000500000000000000" pitchFamily="2" charset="0"/>
              </a:rPr>
              <a:t>  </a:t>
            </a:r>
          </a:p>
          <a:p>
            <a:pPr algn="ctr"/>
            <a:r>
              <a:rPr lang="en-US" sz="2800" b="1" dirty="0" smtClean="0">
                <a:solidFill>
                  <a:schemeClr val="bg1"/>
                </a:solidFill>
                <a:latin typeface="Montserrat" panose="00000500000000000000" pitchFamily="2" charset="0"/>
              </a:rPr>
              <a:t>FUTURE</a:t>
            </a:r>
          </a:p>
          <a:p>
            <a:pPr algn="ctr"/>
            <a:r>
              <a:rPr lang="en-US" b="1" dirty="0" smtClean="0">
                <a:solidFill>
                  <a:schemeClr val="bg1"/>
                </a:solidFill>
                <a:latin typeface="Montserrat" panose="00000500000000000000" pitchFamily="2" charset="0"/>
              </a:rPr>
              <a:t> </a:t>
            </a:r>
            <a:r>
              <a:rPr lang="en-US" sz="2400" b="1" dirty="0" smtClean="0">
                <a:solidFill>
                  <a:schemeClr val="bg1"/>
                </a:solidFill>
                <a:latin typeface="Montserrat" panose="00000500000000000000" pitchFamily="2" charset="0"/>
              </a:rPr>
              <a:t>OF </a:t>
            </a:r>
          </a:p>
          <a:p>
            <a:pPr algn="ctr"/>
            <a:r>
              <a:rPr lang="en-US" sz="2400" b="1" dirty="0" smtClean="0">
                <a:solidFill>
                  <a:schemeClr val="bg1"/>
                </a:solidFill>
                <a:latin typeface="Montserrat" panose="00000500000000000000" pitchFamily="2" charset="0"/>
              </a:rPr>
              <a:t>WEB</a:t>
            </a:r>
          </a:p>
          <a:p>
            <a:pPr algn="ctr"/>
            <a:r>
              <a:rPr lang="en-US" sz="2800" b="1" dirty="0" smtClean="0">
                <a:solidFill>
                  <a:schemeClr val="bg1"/>
                </a:solidFill>
                <a:latin typeface="Montserrat" panose="00000500000000000000" pitchFamily="2" charset="0"/>
              </a:rPr>
              <a:t> DEVELOPMENT</a:t>
            </a:r>
          </a:p>
          <a:p>
            <a:endParaRPr lang="en-US" sz="2800" b="1" dirty="0">
              <a:solidFill>
                <a:schemeClr val="bg1"/>
              </a:solidFill>
              <a:latin typeface="Montserrat" panose="00000500000000000000" pitchFamily="2" charset="0"/>
            </a:endParaRPr>
          </a:p>
          <a:p>
            <a:endParaRPr lang="en-US" b="1" dirty="0" smtClean="0">
              <a:solidFill>
                <a:schemeClr val="bg1"/>
              </a:solidFill>
              <a:latin typeface="Montserrat" panose="00000500000000000000" pitchFamily="2" charset="0"/>
            </a:endParaRPr>
          </a:p>
        </p:txBody>
      </p:sp>
      <p:cxnSp>
        <p:nvCxnSpPr>
          <p:cNvPr id="5" name="Straight Connector 4"/>
          <p:cNvCxnSpPr/>
          <p:nvPr/>
        </p:nvCxnSpPr>
        <p:spPr>
          <a:xfrm flipV="1">
            <a:off x="1354976" y="2724883"/>
            <a:ext cx="3599409" cy="100712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388226" y="2724883"/>
            <a:ext cx="3591097" cy="10435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379914" y="2786873"/>
            <a:ext cx="3574471" cy="1052963"/>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1388226" y="2820124"/>
            <a:ext cx="3582785" cy="108846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388226" y="2878313"/>
            <a:ext cx="3607723" cy="1101286"/>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365311" y="2953128"/>
            <a:ext cx="3614012" cy="109067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365311" y="3038162"/>
            <a:ext cx="3589074" cy="103568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93122" y="384495"/>
            <a:ext cx="4941918" cy="3689351"/>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369914" y="2724883"/>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1" name="Straight Connector 110"/>
          <p:cNvCxnSpPr/>
          <p:nvPr/>
        </p:nvCxnSpPr>
        <p:spPr>
          <a:xfrm>
            <a:off x="1379914" y="3732010"/>
            <a:ext cx="8312" cy="31179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4946073" y="2706363"/>
            <a:ext cx="16624" cy="331799"/>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7219346" y="1450518"/>
            <a:ext cx="4066614" cy="2739211"/>
          </a:xfrm>
          <a:prstGeom prst="rect">
            <a:avLst/>
          </a:prstGeom>
          <a:solidFill>
            <a:schemeClr val="tx1"/>
          </a:solidFill>
          <a:ln w="28575">
            <a:solidFill>
              <a:schemeClr val="bg1"/>
            </a:solidFill>
          </a:ln>
          <a:scene3d>
            <a:camera prst="perspectiveHeroicExtremeLeftFacing"/>
            <a:lightRig rig="threePt" dir="t"/>
          </a:scene3d>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p>
          <a:p>
            <a:pPr algn="ctr"/>
            <a:r>
              <a:rPr lang="en-US" sz="3600" b="1" dirty="0" smtClean="0">
                <a:solidFill>
                  <a:schemeClr val="bg1"/>
                </a:solidFill>
                <a:latin typeface="Montserrat" panose="00000500000000000000" pitchFamily="2" charset="0"/>
              </a:rPr>
              <a:t>ENGLISH </a:t>
            </a:r>
          </a:p>
          <a:p>
            <a:pPr algn="ctr"/>
            <a:r>
              <a:rPr lang="en-US" sz="3600" b="1" dirty="0" smtClean="0">
                <a:solidFill>
                  <a:schemeClr val="bg1"/>
                </a:solidFill>
                <a:latin typeface="Montserrat" panose="00000500000000000000" pitchFamily="2" charset="0"/>
              </a:rPr>
              <a:t>UNIVERSITY</a:t>
            </a:r>
          </a:p>
          <a:p>
            <a:pPr algn="ctr"/>
            <a:r>
              <a:rPr lang="en-US" sz="3600" b="1" dirty="0" smtClean="0">
                <a:solidFill>
                  <a:schemeClr val="bg1"/>
                </a:solidFill>
                <a:latin typeface="Montserrat" panose="00000500000000000000" pitchFamily="2" charset="0"/>
              </a:rPr>
              <a:t> PRACTICAL</a:t>
            </a:r>
            <a:endParaRPr lang="en-US" sz="4400" b="1" dirty="0" smtClean="0">
              <a:solidFill>
                <a:schemeClr val="bg1"/>
              </a:solidFill>
              <a:latin typeface="Montserrat" panose="00000500000000000000" pitchFamily="2" charset="0"/>
            </a:endParaRPr>
          </a:p>
          <a:p>
            <a:endParaRPr lang="en-US" sz="2800" b="1" dirty="0">
              <a:solidFill>
                <a:schemeClr val="bg1"/>
              </a:solidFill>
              <a:latin typeface="Montserrat" panose="00000500000000000000" pitchFamily="2" charset="0"/>
            </a:endParaRPr>
          </a:p>
          <a:p>
            <a:endParaRPr lang="en-US" b="1" dirty="0" smtClean="0">
              <a:solidFill>
                <a:schemeClr val="bg1"/>
              </a:solidFill>
              <a:latin typeface="Montserrat" panose="00000500000000000000" pitchFamily="2" charset="0"/>
            </a:endParaRPr>
          </a:p>
        </p:txBody>
      </p:sp>
      <p:sp>
        <p:nvSpPr>
          <p:cNvPr id="122" name="Rectangle 121"/>
          <p:cNvSpPr/>
          <p:nvPr/>
        </p:nvSpPr>
        <p:spPr>
          <a:xfrm>
            <a:off x="6899562" y="1228986"/>
            <a:ext cx="4543429" cy="3298653"/>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5" name="Parallelogram 16"/>
          <p:cNvSpPr/>
          <p:nvPr/>
        </p:nvSpPr>
        <p:spPr>
          <a:xfrm rot="6991596">
            <a:off x="11485821" y="2676305"/>
            <a:ext cx="906229"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0 w 683582"/>
              <a:gd name="connsiteY0" fmla="*/ 158075 h 274544"/>
              <a:gd name="connsiteX1" fmla="*/ 53715 w 683582"/>
              <a:gd name="connsiteY1" fmla="*/ 55619 h 274544"/>
              <a:gd name="connsiteX2" fmla="*/ 683582 w 683582"/>
              <a:gd name="connsiteY2" fmla="*/ 0 h 274544"/>
              <a:gd name="connsiteX3" fmla="*/ 614946 w 683582"/>
              <a:gd name="connsiteY3" fmla="*/ 274544 h 274544"/>
              <a:gd name="connsiteX4" fmla="*/ 0 w 683582"/>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82" h="274544">
                <a:moveTo>
                  <a:pt x="0" y="158075"/>
                </a:moveTo>
                <a:lnTo>
                  <a:pt x="53715" y="55619"/>
                </a:lnTo>
                <a:lnTo>
                  <a:pt x="683582" y="0"/>
                </a:lnTo>
                <a:lnTo>
                  <a:pt x="614946" y="274544"/>
                </a:lnTo>
                <a:lnTo>
                  <a:pt x="0"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p:cNvSpPr/>
          <p:nvPr/>
        </p:nvSpPr>
        <p:spPr>
          <a:xfrm>
            <a:off x="11518361" y="2906435"/>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TextBox 127"/>
          <p:cNvSpPr txBox="1"/>
          <p:nvPr/>
        </p:nvSpPr>
        <p:spPr>
          <a:xfrm>
            <a:off x="4223225" y="4633182"/>
            <a:ext cx="4208533" cy="1938992"/>
          </a:xfrm>
          <a:prstGeom prst="rect">
            <a:avLst/>
          </a:prstGeom>
          <a:solidFill>
            <a:schemeClr val="tx1"/>
          </a:solidFill>
          <a:ln w="28575">
            <a:solidFill>
              <a:schemeClr val="bg1"/>
            </a:solidFill>
          </a:ln>
          <a:scene3d>
            <a:camera prst="perspectiveRelaxedModerately"/>
            <a:lightRig rig="threePt" dir="t"/>
          </a:scene3d>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endParaRPr lang="en-US" sz="1050" b="1" dirty="0" smtClean="0">
              <a:solidFill>
                <a:schemeClr val="bg1"/>
              </a:solidFill>
              <a:latin typeface="Montserrat" panose="00000500000000000000" pitchFamily="2" charset="0"/>
            </a:endParaRPr>
          </a:p>
          <a:p>
            <a:pPr algn="ctr"/>
            <a:r>
              <a:rPr lang="en-US" sz="2800" b="1" dirty="0" smtClean="0">
                <a:solidFill>
                  <a:schemeClr val="bg1"/>
                </a:solidFill>
                <a:latin typeface="Montserrat" panose="00000500000000000000" pitchFamily="2" charset="0"/>
              </a:rPr>
              <a:t>Kunal Keshan</a:t>
            </a:r>
          </a:p>
          <a:p>
            <a:pPr algn="ctr"/>
            <a:r>
              <a:rPr lang="en-US" sz="2800" b="1" dirty="0" smtClean="0">
                <a:solidFill>
                  <a:schemeClr val="bg1"/>
                </a:solidFill>
                <a:latin typeface="Montserrat" panose="00000500000000000000" pitchFamily="2" charset="0"/>
              </a:rPr>
              <a:t>RA2011004010051</a:t>
            </a:r>
          </a:p>
          <a:p>
            <a:pPr algn="ctr"/>
            <a:r>
              <a:rPr lang="en-US" sz="2800" b="1" dirty="0" smtClean="0">
                <a:solidFill>
                  <a:schemeClr val="bg1"/>
                </a:solidFill>
                <a:latin typeface="Montserrat" panose="00000500000000000000" pitchFamily="2" charset="0"/>
              </a:rPr>
              <a:t>ECE A</a:t>
            </a:r>
            <a:endParaRPr lang="en-US" sz="3200" b="1" dirty="0">
              <a:solidFill>
                <a:schemeClr val="bg1"/>
              </a:solidFill>
              <a:latin typeface="Montserrat" panose="00000500000000000000" pitchFamily="2" charset="0"/>
            </a:endParaRPr>
          </a:p>
          <a:p>
            <a:endParaRPr lang="en-US" b="1" dirty="0" smtClean="0">
              <a:solidFill>
                <a:schemeClr val="bg1"/>
              </a:solidFill>
              <a:latin typeface="Montserrat" panose="00000500000000000000" pitchFamily="2" charset="0"/>
            </a:endParaRPr>
          </a:p>
        </p:txBody>
      </p:sp>
      <p:sp>
        <p:nvSpPr>
          <p:cNvPr id="129" name="Rectangle 128"/>
          <p:cNvSpPr/>
          <p:nvPr/>
        </p:nvSpPr>
        <p:spPr>
          <a:xfrm>
            <a:off x="3976498" y="4304299"/>
            <a:ext cx="4701989" cy="2364257"/>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RelaxedModerately"/>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26758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635269" y="565742"/>
            <a:ext cx="10975806" cy="1046440"/>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Future Aspects of Web</a:t>
            </a:r>
            <a:r>
              <a:rPr kumimoji="0" lang="en-US"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t>
            </a:r>
            <a:r>
              <a:rPr kumimoji="0" lang="en-US"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Development</a:t>
            </a:r>
            <a:r>
              <a:rPr kumimoji="0" lang="en-US" sz="44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Machine Learning.</a:t>
            </a:r>
            <a:endParaRPr kumimoji="0" lang="en-US"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8" name="TextBox 7"/>
          <p:cNvSpPr txBox="1"/>
          <p:nvPr/>
        </p:nvSpPr>
        <p:spPr>
          <a:xfrm>
            <a:off x="5642374" y="2635059"/>
            <a:ext cx="6188843" cy="337113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ML</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is a branch of Artificial Intelligence.</a:t>
            </a:r>
          </a:p>
          <a:p>
            <a:pPr marR="0" lvl="0" algn="l" defTabSz="914400" rtl="0" eaLnBrk="1" fontAlgn="auto" latinLnBrk="0" hangingPunct="1">
              <a:lnSpc>
                <a:spcPct val="100000"/>
              </a:lnSpc>
              <a:spcBef>
                <a:spcPts val="0"/>
              </a:spcBef>
              <a:spcAft>
                <a:spcPts val="0"/>
              </a:spcAft>
              <a:buClrTx/>
              <a:buSzTx/>
              <a:tabLst/>
              <a:defRPr/>
            </a:pP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baseline="0" dirty="0" smtClean="0">
                <a:solidFill>
                  <a:prstClr val="black"/>
                </a:solidFill>
                <a:latin typeface="Calibri" panose="020F0502020204030204"/>
              </a:rPr>
              <a:t>The</a:t>
            </a:r>
            <a:r>
              <a:rPr lang="en-US" sz="2400" dirty="0" smtClean="0">
                <a:solidFill>
                  <a:prstClr val="black"/>
                </a:solidFill>
                <a:latin typeface="Calibri" panose="020F0502020204030204"/>
              </a:rPr>
              <a:t> process of taking in data, using algorithms to eliminate the human intervention and make predictions for what might happen in the future, based on patterns and correlations is what ML is all about.</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9" name="Picture 4" descr="Machine Learning Icon In Two Color Design. Red And Black Style Elements  From Machine Learning Icons Collection. Creative Stock Vector -  Illustration of machine, black: 14465946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967" y="2348162"/>
            <a:ext cx="1634322" cy="163432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3074" name="Picture 2" descr="Computer sciences, data science, data-driven science, information science, machine  learning icon - Download on Iconfin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5246" y="2348162"/>
            <a:ext cx="1662868" cy="1662868"/>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3076" name="Picture 4" descr="Reducing Fraud With A Machine Learning Model And Whitepages - Machine  Learning Model Icon Transparent PNG - 588x472 - Free Download on Nice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5894" r="24404"/>
          <a:stretch/>
        </p:blipFill>
        <p:spPr bwMode="auto">
          <a:xfrm>
            <a:off x="1004223" y="4733915"/>
            <a:ext cx="1677809" cy="163432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3078" name="Picture 6" descr="Overfitting - Wikipedi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15246" y="4733915"/>
            <a:ext cx="1659260" cy="165926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042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635269" y="565742"/>
            <a:ext cx="10975806" cy="1046440"/>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Future Aspects of Web</a:t>
            </a:r>
            <a:r>
              <a:rPr kumimoji="0" lang="en-US"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t>
            </a:r>
            <a:r>
              <a:rPr kumimoji="0" lang="en-US"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Development</a:t>
            </a:r>
            <a:r>
              <a:rPr kumimoji="0" lang="en-US" sz="44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Internet of Things.</a:t>
            </a:r>
            <a:endParaRPr kumimoji="0" lang="en-US"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8" name="TextBox 7"/>
          <p:cNvSpPr txBox="1"/>
          <p:nvPr/>
        </p:nvSpPr>
        <p:spPr>
          <a:xfrm>
            <a:off x="415128" y="1931614"/>
            <a:ext cx="6188843" cy="500562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The</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a:t>
            </a:r>
            <a:r>
              <a:rPr kumimoji="0" lang="en-US" sz="2400" b="0" i="0" u="none" strike="noStrike" kern="1200" cap="none" spc="0" normalizeH="0" noProof="0" dirty="0" err="1" smtClean="0">
                <a:ln>
                  <a:noFill/>
                </a:ln>
                <a:solidFill>
                  <a:prstClr val="black"/>
                </a:solidFill>
                <a:effectLst/>
                <a:uLnTx/>
                <a:uFillTx/>
                <a:latin typeface="Calibri" panose="020F0502020204030204"/>
                <a:ea typeface="+mn-ea"/>
                <a:cs typeface="+mn-cs"/>
              </a:rPr>
              <a:t>IoT</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describes the network of physical objects– “Things” – that are embedded with sensors, software, and other technologies for the purpose of connecting and exchanging data with other devices and systems over the internet.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baseline="0" dirty="0" smtClean="0">
                <a:solidFill>
                  <a:prstClr val="black"/>
                </a:solidFill>
                <a:latin typeface="Calibri" panose="020F0502020204030204"/>
              </a:rPr>
              <a:t>While</a:t>
            </a:r>
            <a:r>
              <a:rPr lang="en-US" sz="2400" dirty="0" smtClean="0">
                <a:solidFill>
                  <a:prstClr val="black"/>
                </a:solidFill>
                <a:latin typeface="Calibri" panose="020F0502020204030204"/>
              </a:rPr>
              <a:t> </a:t>
            </a:r>
            <a:r>
              <a:rPr lang="en-US" sz="2400" dirty="0" err="1" smtClean="0">
                <a:solidFill>
                  <a:prstClr val="black"/>
                </a:solidFill>
                <a:latin typeface="Calibri" panose="020F0502020204030204"/>
              </a:rPr>
              <a:t>IoT</a:t>
            </a:r>
            <a:r>
              <a:rPr lang="en-US" sz="2400" dirty="0" smtClean="0">
                <a:solidFill>
                  <a:prstClr val="black"/>
                </a:solidFill>
                <a:latin typeface="Calibri" panose="020F0502020204030204"/>
              </a:rPr>
              <a:t> and Web Dev have their own nuances. Being able to make websites and web applications that have the ability to interact with technology give any web dev an upper hand.</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9" name="Picture 6" descr="Iot Icon #31841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8839" y="2120354"/>
            <a:ext cx="1917590" cy="191759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4098" name="Picture 2" descr="Cisco study finds an IoT data paradox - FinTech Futur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8839" y="4564296"/>
            <a:ext cx="2412741" cy="191759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4100" name="Picture 4" descr="Automated System Line Icon On White Stock Vector (Royalty Free) 1539460061"/>
          <p:cNvPicPr>
            <a:picLocks noChangeAspect="1" noChangeArrowheads="1"/>
          </p:cNvPicPr>
          <p:nvPr/>
        </p:nvPicPr>
        <p:blipFill rotWithShape="1">
          <a:blip r:embed="rId5">
            <a:extLst>
              <a:ext uri="{28A0092B-C50C-407E-A947-70E740481C1C}">
                <a14:useLocalDpi xmlns:a14="http://schemas.microsoft.com/office/drawing/2010/main" val="0"/>
              </a:ext>
            </a:extLst>
          </a:blip>
          <a:srcRect b="7764"/>
          <a:stretch/>
        </p:blipFill>
        <p:spPr bwMode="auto">
          <a:xfrm>
            <a:off x="9388462" y="2120354"/>
            <a:ext cx="1917590" cy="1904761"/>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4102" name="Picture 6" descr="Data exchange icon black sign with Royalty Free Vector Image"/>
          <p:cNvPicPr>
            <a:picLocks noChangeAspect="1" noChangeArrowheads="1"/>
          </p:cNvPicPr>
          <p:nvPr/>
        </p:nvPicPr>
        <p:blipFill rotWithShape="1">
          <a:blip r:embed="rId6">
            <a:extLst>
              <a:ext uri="{28A0092B-C50C-407E-A947-70E740481C1C}">
                <a14:useLocalDpi xmlns:a14="http://schemas.microsoft.com/office/drawing/2010/main" val="0"/>
              </a:ext>
            </a:extLst>
          </a:blip>
          <a:srcRect b="8090"/>
          <a:stretch/>
        </p:blipFill>
        <p:spPr bwMode="auto">
          <a:xfrm>
            <a:off x="9909988" y="4564296"/>
            <a:ext cx="1921229" cy="1904761"/>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1418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Differences-</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AI vs ML and </a:t>
            </a:r>
            <a:r>
              <a:rPr kumimoji="0" lang="en-US" sz="4800" b="1" i="0" u="none" strike="noStrike" kern="1200" cap="none" spc="0" normalizeH="0" noProof="0" dirty="0" err="1" smtClean="0">
                <a:ln>
                  <a:noFill/>
                </a:ln>
                <a:solidFill>
                  <a:prstClr val="white"/>
                </a:solidFill>
                <a:effectLst/>
                <a:uLnTx/>
                <a:uFillTx/>
                <a:latin typeface="Montserrat" panose="00000500000000000000" pitchFamily="2" charset="0"/>
                <a:ea typeface="+mn-ea"/>
                <a:cs typeface="+mn-cs"/>
              </a:rPr>
              <a:t>IoT</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755888" y="1912776"/>
            <a:ext cx="6188843" cy="500562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AI works as a computer program, ML is a</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simple concept machine that takes data and learns from 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AI’s goal is to simulate natural intelligence and solve complex problem, ML’s goal is to learn from data on certain task and maximize the performance of the machine.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AI is decision making, ML allows systems to learn new things from data.</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AI leads to intelligence and wisdom, ML leads to knowledge.</a:t>
            </a:r>
            <a:endPar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endParaRPr>
          </a:p>
        </p:txBody>
      </p:sp>
      <p:pic>
        <p:nvPicPr>
          <p:cNvPr id="5122" name="Picture 2" descr="Machine Learning vs. Artificial Intelligence | Data Revenue Bl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301" y="2463501"/>
            <a:ext cx="1656600" cy="1566346"/>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5124" name="Picture 4" descr="Performance Icon. Monochrome Style Design From Machine Learning Icon  Collection. UI And UX. Pixel Perfect Performance Icon. For We Stock  Illustration - Illustration of logo, machine: 12705814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2378" y="2463501"/>
            <a:ext cx="1656600" cy="165660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5126" name="Picture 6" descr="Free Decision Making Flat Icon - Available in SVG, PNG, EPS, AI &amp;amp; Icon font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8681" y="4691311"/>
            <a:ext cx="1568583" cy="1568583"/>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5128" name="Picture 8" descr="Chip, knowledge, machine learning, ml icon - Download on Iconfind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64607" y="4691311"/>
            <a:ext cx="1572141" cy="157214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4165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Differences-</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AI vs ML and </a:t>
            </a:r>
            <a:r>
              <a:rPr kumimoji="0" lang="en-US" sz="4800" b="1" i="0" u="none" strike="noStrike" kern="1200" cap="none" spc="0" normalizeH="0" noProof="0" dirty="0" err="1" smtClean="0">
                <a:ln>
                  <a:noFill/>
                </a:ln>
                <a:solidFill>
                  <a:prstClr val="white"/>
                </a:solidFill>
                <a:effectLst/>
                <a:uLnTx/>
                <a:uFillTx/>
                <a:latin typeface="Montserrat" panose="00000500000000000000" pitchFamily="2" charset="0"/>
                <a:ea typeface="+mn-ea"/>
                <a:cs typeface="+mn-cs"/>
              </a:rPr>
              <a:t>IoT</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8" name="TextBox 7"/>
          <p:cNvSpPr txBox="1"/>
          <p:nvPr/>
        </p:nvSpPr>
        <p:spPr>
          <a:xfrm>
            <a:off x="305056" y="1852374"/>
            <a:ext cx="11526161" cy="173664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err="1" smtClean="0">
                <a:solidFill>
                  <a:prstClr val="black"/>
                </a:solidFill>
                <a:latin typeface="Calibri" panose="020F0502020204030204"/>
              </a:rPr>
              <a:t>IoT</a:t>
            </a:r>
            <a:r>
              <a:rPr lang="en-US" sz="2400" dirty="0" smtClean="0">
                <a:solidFill>
                  <a:prstClr val="black"/>
                </a:solidFill>
                <a:latin typeface="Calibri" panose="020F0502020204030204"/>
              </a:rPr>
              <a:t> however requires a person to not only learn the aspects of web development but also adapt to the convergence of multiple technologies, real-time analytics, including ML, ubiquitous computing, wireless sensors, control systems, automation, embedded systems and such.</a:t>
            </a:r>
            <a:endPar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endParaRPr>
          </a:p>
        </p:txBody>
      </p:sp>
      <p:pic>
        <p:nvPicPr>
          <p:cNvPr id="6146" name="Picture 2" descr="Business Analysis Icon #401381 - Free Icons Libra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151" y="4133504"/>
            <a:ext cx="2143125" cy="2143125"/>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10" name="Picture 4" descr="Machine Learning Icon In Two Color Design. Red And Black Style Elements  From Machine Learning Icons Collection. Creative Stock Vector -  Illustration of machine, black: 1446594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17473" y="4133504"/>
            <a:ext cx="2143125" cy="2143125"/>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6148" name="Picture 4" descr="Wireless Sensor Icons - Download Free Vector Icons | Noun Proje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2054" y="4133504"/>
            <a:ext cx="2143125" cy="2143125"/>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rotWithShape="1">
          <a:blip r:embed="rId6"/>
          <a:srcRect b="7488"/>
          <a:stretch/>
        </p:blipFill>
        <p:spPr>
          <a:xfrm>
            <a:off x="9229821" y="4133504"/>
            <a:ext cx="2162198" cy="2157740"/>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3038911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347025"/>
            <a:ext cx="10975806" cy="1477328"/>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How</a:t>
            </a:r>
            <a:r>
              <a:rPr kumimoji="0" lang="en-US" sz="36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can they be applied to Web Development</a:t>
            </a:r>
            <a:r>
              <a:rPr kumimoji="0" lang="en-US" sz="36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t>
            </a:r>
            <a:endParaRPr kumimoji="0" lang="en-US" sz="14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755888" y="1912776"/>
            <a:ext cx="6188843" cy="4597003"/>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AI</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and ML are popular technologies that allow web applications to learn and observe from a user’s preferences and habits. After making assumptions and analyzing the data, possible future sets can be used to optimize websites.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Frameworks are best to be used by web </a:t>
            </a:r>
            <a:r>
              <a:rPr lang="en-US" sz="2400" dirty="0" err="1" smtClean="0">
                <a:solidFill>
                  <a:prstClr val="black"/>
                </a:solidFill>
                <a:latin typeface="Calibri" panose="020F0502020204030204"/>
              </a:rPr>
              <a:t>devs</a:t>
            </a:r>
            <a:r>
              <a:rPr lang="en-US" sz="2400" dirty="0" smtClean="0">
                <a:solidFill>
                  <a:prstClr val="black"/>
                </a:solidFill>
                <a:latin typeface="Calibri" panose="020F0502020204030204"/>
              </a:rPr>
              <a:t> to help them implement in their own field. Some popular frameworks are, </a:t>
            </a:r>
            <a:r>
              <a:rPr lang="en-US" sz="2400" dirty="0" err="1" smtClean="0">
                <a:solidFill>
                  <a:prstClr val="black"/>
                </a:solidFill>
                <a:latin typeface="Calibri" panose="020F0502020204030204"/>
              </a:rPr>
              <a:t>TensorFlow</a:t>
            </a:r>
            <a:r>
              <a:rPr lang="en-US" sz="2400" dirty="0" smtClean="0">
                <a:solidFill>
                  <a:prstClr val="black"/>
                </a:solidFill>
                <a:latin typeface="Calibri" panose="020F0502020204030204"/>
              </a:rPr>
              <a:t>, Apache </a:t>
            </a:r>
            <a:r>
              <a:rPr lang="en-US" sz="2400" dirty="0" err="1" smtClean="0">
                <a:solidFill>
                  <a:prstClr val="black"/>
                </a:solidFill>
                <a:latin typeface="Calibri" panose="020F0502020204030204"/>
              </a:rPr>
              <a:t>Mahou</a:t>
            </a:r>
            <a:r>
              <a:rPr lang="en-US" sz="2400" dirty="0" smtClean="0">
                <a:solidFill>
                  <a:prstClr val="black"/>
                </a:solidFill>
                <a:latin typeface="Calibri" panose="020F0502020204030204"/>
              </a:rPr>
              <a:t> and </a:t>
            </a:r>
            <a:r>
              <a:rPr lang="en-US" sz="2400" dirty="0" err="1" smtClean="0">
                <a:solidFill>
                  <a:prstClr val="black"/>
                </a:solidFill>
                <a:latin typeface="Calibri" panose="020F0502020204030204"/>
              </a:rPr>
              <a:t>Singa</a:t>
            </a:r>
            <a:r>
              <a:rPr lang="en-US" sz="2400" dirty="0" smtClean="0">
                <a:solidFill>
                  <a:prstClr val="black"/>
                </a:solidFill>
                <a:latin typeface="Calibri" panose="020F0502020204030204"/>
              </a:rPr>
              <a:t>, Microsoft Cognitive Toolkit and more. </a:t>
            </a:r>
            <a:endPar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endParaRPr>
          </a:p>
        </p:txBody>
      </p:sp>
      <p:pic>
        <p:nvPicPr>
          <p:cNvPr id="9" name="Picture 8"/>
          <p:cNvPicPr>
            <a:picLocks noChangeAspect="1"/>
          </p:cNvPicPr>
          <p:nvPr/>
        </p:nvPicPr>
        <p:blipFill>
          <a:blip r:embed="rId3"/>
          <a:stretch>
            <a:fillRect/>
          </a:stretch>
        </p:blipFill>
        <p:spPr>
          <a:xfrm>
            <a:off x="1161299" y="2352179"/>
            <a:ext cx="1778192" cy="1481827"/>
          </a:xfrm>
          <a:prstGeom prst="roundRect">
            <a:avLst>
              <a:gd name="adj" fmla="val 8594"/>
            </a:avLst>
          </a:prstGeom>
          <a:solidFill>
            <a:srgbClr val="FFFFFF">
              <a:shade val="85000"/>
            </a:srgbClr>
          </a:solidFill>
          <a:ln>
            <a:noFill/>
          </a:ln>
          <a:effectLst/>
        </p:spPr>
      </p:pic>
      <p:pic>
        <p:nvPicPr>
          <p:cNvPr id="7172" name="Picture 4" descr="Microsoft Cognitive Toolkit | NVIDIA NGC"/>
          <p:cNvPicPr>
            <a:picLocks noChangeAspect="1" noChangeArrowheads="1"/>
          </p:cNvPicPr>
          <p:nvPr/>
        </p:nvPicPr>
        <p:blipFill rotWithShape="1">
          <a:blip r:embed="rId4">
            <a:extLst>
              <a:ext uri="{28A0092B-C50C-407E-A947-70E740481C1C}">
                <a14:useLocalDpi xmlns:a14="http://schemas.microsoft.com/office/drawing/2010/main" val="0"/>
              </a:ext>
            </a:extLst>
          </a:blip>
          <a:srcRect l="23865" r="23933"/>
          <a:stretch/>
        </p:blipFill>
        <p:spPr bwMode="auto">
          <a:xfrm>
            <a:off x="3173005" y="2352179"/>
            <a:ext cx="1374058" cy="1481827"/>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7174" name="Picture 6" descr="Apache Singa Logo, HD Png Download - kind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75236" y="3996887"/>
            <a:ext cx="2972454" cy="1202807"/>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6"/>
          <a:stretch>
            <a:fillRect/>
          </a:stretch>
        </p:blipFill>
        <p:spPr>
          <a:xfrm>
            <a:off x="1425126" y="5317918"/>
            <a:ext cx="2872674" cy="1200397"/>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35887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Possible Outcomes</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and Conclusion.</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7" name="TextBox 6"/>
          <p:cNvSpPr txBox="1"/>
          <p:nvPr/>
        </p:nvSpPr>
        <p:spPr>
          <a:xfrm>
            <a:off x="415128" y="2444700"/>
            <a:ext cx="6188843" cy="337113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Helping to</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construct a website without starting from the very scratch.</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400" dirty="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Analyzing up the content and user preferences to personalize the site and make it easy for the users.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US" sz="2400" dirty="0" smtClean="0">
              <a:solidFill>
                <a:prstClr val="black"/>
              </a:solidFill>
              <a:latin typeface="Calibri" panose="020F0502020204030204"/>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Assistance.</a:t>
            </a:r>
            <a:endPar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endParaRPr>
          </a:p>
        </p:txBody>
      </p:sp>
      <p:pic>
        <p:nvPicPr>
          <p:cNvPr id="8194" name="Picture 2" descr="Website, under, construction Free Icon of WHCompare Isometric Web Hosting &amp;amp;  Serve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45933" y="2182592"/>
            <a:ext cx="1988445" cy="1988445"/>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8196" name="Picture 4" descr="User Behavior: How to Track it on Your Website + Analysis | Hotjar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3413" y="4440853"/>
            <a:ext cx="4034039" cy="201702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8198" name="Picture 6" descr="Ai Assistant Stock Illustrations – 2,110 Ai Assistant Stock Illustrations,  Vectors &amp;amp; Clipart - Dreamstim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08497" y="2182592"/>
            <a:ext cx="1988445" cy="1988445"/>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101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Possible Outcomes</a:t>
            </a:r>
            <a:r>
              <a:rPr kumimoji="0" lang="en-US" sz="48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and Conclusion.</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9" name="TextBox 8"/>
          <p:cNvSpPr txBox="1"/>
          <p:nvPr/>
        </p:nvSpPr>
        <p:spPr>
          <a:xfrm>
            <a:off x="5671049" y="2248819"/>
            <a:ext cx="6188843" cy="4188381"/>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noProof="0" dirty="0" smtClean="0">
                <a:solidFill>
                  <a:prstClr val="black"/>
                </a:solidFill>
                <a:latin typeface="Calibri" panose="020F0502020204030204"/>
              </a:rPr>
              <a:t>Enabling an average technology knowledge user to manage their website without any problems or issues.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400" b="0" i="0" u="none" strike="noStrike" kern="1200" cap="none" spc="0" normalizeH="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noProof="0" dirty="0" err="1" smtClean="0">
                <a:solidFill>
                  <a:prstClr val="black"/>
                </a:solidFill>
                <a:latin typeface="Calibri" panose="020F0502020204030204"/>
              </a:rPr>
              <a:t>Chatbots</a:t>
            </a:r>
            <a:r>
              <a:rPr lang="en-US" sz="2400" noProof="0" dirty="0" smtClean="0">
                <a:solidFill>
                  <a:prstClr val="black"/>
                </a:solidFill>
                <a:latin typeface="Calibri" panose="020F0502020204030204"/>
              </a:rPr>
              <a:t> for immediate user interaction.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kumimoji="0" lang="en-US" sz="2400" b="0" i="0" u="none" strike="noStrike" kern="1200" cap="none" spc="0" normalizeH="0" dirty="0">
              <a:ln>
                <a:noFill/>
              </a:ln>
              <a:solidFill>
                <a:prstClr val="black"/>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noProof="0" dirty="0" smtClean="0">
                <a:solidFill>
                  <a:prstClr val="black"/>
                </a:solidFill>
                <a:latin typeface="Calibri" panose="020F0502020204030204"/>
              </a:rPr>
              <a:t>Ability to connect everyday objects, </a:t>
            </a:r>
            <a:r>
              <a:rPr lang="en-US" sz="2400" dirty="0" smtClean="0">
                <a:solidFill>
                  <a:prstClr val="black"/>
                </a:solidFill>
                <a:latin typeface="Calibri" panose="020F0502020204030204"/>
              </a:rPr>
              <a:t>kitchen appliances, cars, thermostats, </a:t>
            </a:r>
            <a:r>
              <a:rPr lang="en-US" sz="2400" dirty="0" err="1" smtClean="0">
                <a:solidFill>
                  <a:prstClr val="black"/>
                </a:solidFill>
                <a:latin typeface="Calibri" panose="020F0502020204030204"/>
              </a:rPr>
              <a:t>etc</a:t>
            </a:r>
            <a:r>
              <a:rPr lang="en-US" sz="2400" dirty="0" smtClean="0">
                <a:solidFill>
                  <a:prstClr val="black"/>
                </a:solidFill>
                <a:latin typeface="Calibri" panose="020F0502020204030204"/>
              </a:rPr>
              <a:t> for seamless communication between people, processes and things.</a:t>
            </a:r>
            <a:endPar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endParaRPr>
          </a:p>
        </p:txBody>
      </p:sp>
      <p:pic>
        <p:nvPicPr>
          <p:cNvPr id="9222" name="Picture 6" descr="Internet of Things - IoT Device &amp;amp; Automation Solu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165" y="2987374"/>
            <a:ext cx="1904863" cy="2920191"/>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9224" name="Picture 8" descr="Cute chat bot icon | Bot icon, Chat bot icon, Robot logo"/>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322" r="13241"/>
          <a:stretch/>
        </p:blipFill>
        <p:spPr bwMode="auto">
          <a:xfrm>
            <a:off x="3464328" y="2617961"/>
            <a:ext cx="1606436" cy="1663290"/>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9226" name="Picture 10" descr="Problem Solving Fix Offer Solution Solve Vector SVG Icon - PNG Repo Free  PNG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64328" y="4712115"/>
            <a:ext cx="1606436" cy="1606436"/>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6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18" name="Parallelogram 16"/>
          <p:cNvSpPr/>
          <p:nvPr/>
        </p:nvSpPr>
        <p:spPr>
          <a:xfrm rot="2668263">
            <a:off x="2708507" y="132375"/>
            <a:ext cx="905675" cy="364635"/>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0 w 683582"/>
              <a:gd name="connsiteY0" fmla="*/ 170277 h 286746"/>
              <a:gd name="connsiteX1" fmla="*/ 123137 w 683582"/>
              <a:gd name="connsiteY1" fmla="*/ 0 h 286746"/>
              <a:gd name="connsiteX2" fmla="*/ 683582 w 683582"/>
              <a:gd name="connsiteY2" fmla="*/ 12202 h 286746"/>
              <a:gd name="connsiteX3" fmla="*/ 614946 w 683582"/>
              <a:gd name="connsiteY3" fmla="*/ 286746 h 286746"/>
              <a:gd name="connsiteX4" fmla="*/ 0 w 683582"/>
              <a:gd name="connsiteY4" fmla="*/ 170277 h 286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82" h="286746">
                <a:moveTo>
                  <a:pt x="0" y="170277"/>
                </a:moveTo>
                <a:lnTo>
                  <a:pt x="123137" y="0"/>
                </a:lnTo>
                <a:lnTo>
                  <a:pt x="683582" y="12202"/>
                </a:lnTo>
                <a:lnTo>
                  <a:pt x="614946" y="286746"/>
                </a:lnTo>
                <a:lnTo>
                  <a:pt x="0" y="170277"/>
                </a:lnTo>
                <a:close/>
              </a:path>
            </a:pathLst>
          </a:cu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Parallelogram 15"/>
          <p:cNvSpPr/>
          <p:nvPr/>
        </p:nvSpPr>
        <p:spPr>
          <a:xfrm rot="4238265">
            <a:off x="8209831" y="874529"/>
            <a:ext cx="1150595" cy="349119"/>
          </a:xfrm>
          <a:prstGeom prst="parallelogram">
            <a:avLst/>
          </a:pr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Parallelogram 16"/>
          <p:cNvSpPr/>
          <p:nvPr/>
        </p:nvSpPr>
        <p:spPr>
          <a:xfrm rot="6733385">
            <a:off x="8254565" y="167819"/>
            <a:ext cx="776689" cy="278155"/>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Parallelogram 2"/>
          <p:cNvSpPr/>
          <p:nvPr/>
        </p:nvSpPr>
        <p:spPr>
          <a:xfrm rot="6916386">
            <a:off x="2571031" y="868654"/>
            <a:ext cx="1150595" cy="349119"/>
          </a:xfrm>
          <a:prstGeom prst="parallelogram">
            <a:avLst/>
          </a:pr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2558629" y="1181647"/>
            <a:ext cx="6921871" cy="4616648"/>
          </a:xfrm>
          <a:prstGeom prst="rect">
            <a:avLst/>
          </a:prstGeom>
          <a:solidFill>
            <a:schemeClr val="tx1"/>
          </a:solidFill>
          <a:ln w="28575">
            <a:solidFill>
              <a:schemeClr val="bg1"/>
            </a:solidFill>
          </a:ln>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p>
          <a:p>
            <a:pPr algn="ctr"/>
            <a:r>
              <a:rPr lang="en-US" sz="11500" b="1" dirty="0" smtClean="0">
                <a:solidFill>
                  <a:schemeClr val="bg1"/>
                </a:solidFill>
                <a:latin typeface="Montserrat" panose="00000500000000000000" pitchFamily="2" charset="0"/>
              </a:rPr>
              <a:t>THANK </a:t>
            </a:r>
          </a:p>
          <a:p>
            <a:pPr algn="ctr"/>
            <a:r>
              <a:rPr lang="en-US" sz="11500" b="1" dirty="0" smtClean="0">
                <a:solidFill>
                  <a:schemeClr val="bg1"/>
                </a:solidFill>
                <a:latin typeface="Montserrat" panose="00000500000000000000" pitchFamily="2" charset="0"/>
              </a:rPr>
              <a:t>YOU</a:t>
            </a:r>
            <a:endParaRPr lang="en-US" sz="16600" b="1" dirty="0" smtClean="0">
              <a:solidFill>
                <a:schemeClr val="bg1"/>
              </a:solidFill>
              <a:latin typeface="Montserrat" panose="00000500000000000000" pitchFamily="2" charset="0"/>
            </a:endParaRPr>
          </a:p>
          <a:p>
            <a:endParaRPr lang="en-US" sz="2800" b="1" dirty="0">
              <a:solidFill>
                <a:schemeClr val="bg1"/>
              </a:solidFill>
              <a:latin typeface="Montserrat" panose="00000500000000000000" pitchFamily="2" charset="0"/>
            </a:endParaRPr>
          </a:p>
          <a:p>
            <a:endParaRPr lang="en-US" b="1" dirty="0" smtClean="0">
              <a:solidFill>
                <a:schemeClr val="bg1"/>
              </a:solidFill>
              <a:latin typeface="Montserrat" panose="00000500000000000000" pitchFamily="2" charset="0"/>
            </a:endParaRPr>
          </a:p>
        </p:txBody>
      </p:sp>
      <p:sp>
        <p:nvSpPr>
          <p:cNvPr id="12" name="Rectangle 11"/>
          <p:cNvSpPr/>
          <p:nvPr/>
        </p:nvSpPr>
        <p:spPr>
          <a:xfrm>
            <a:off x="2392376" y="1043214"/>
            <a:ext cx="7242076" cy="5074954"/>
          </a:xfrm>
          <a:prstGeom prst="rect">
            <a:avLst/>
          </a:prstGeom>
          <a:noFill/>
          <a:ln w="28575">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8344346" y="318059"/>
            <a:ext cx="488827" cy="443971"/>
          </a:xfrm>
          <a:prstGeom prst="ellipse">
            <a:avLst/>
          </a:pr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3146328" y="318059"/>
            <a:ext cx="488827" cy="443971"/>
          </a:xfrm>
          <a:prstGeom prst="ellipse">
            <a:avLst/>
          </a:prstGeom>
          <a:solidFill>
            <a:schemeClr val="bg1"/>
          </a:solidFill>
          <a:ln w="38100">
            <a:solidFill>
              <a:schemeClr val="tx1"/>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38889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p>
          <a:p>
            <a:pPr algn="ctr"/>
            <a:r>
              <a:rPr lang="en-US" b="1" dirty="0" smtClean="0">
                <a:solidFill>
                  <a:schemeClr val="bg1"/>
                </a:solidFill>
                <a:latin typeface="Montserrat" panose="00000500000000000000" pitchFamily="2" charset="0"/>
              </a:rPr>
              <a:t>	</a:t>
            </a:r>
            <a:r>
              <a:rPr lang="en-US" sz="4800" b="1" dirty="0" smtClean="0">
                <a:solidFill>
                  <a:schemeClr val="bg1"/>
                </a:solidFill>
                <a:latin typeface="Montserrat" panose="00000500000000000000" pitchFamily="2" charset="0"/>
              </a:rPr>
              <a:t>What is Web Development?</a:t>
            </a:r>
            <a:endParaRPr lang="en-US" sz="2800" b="1" dirty="0">
              <a:solidFill>
                <a:schemeClr val="bg1"/>
              </a:solidFill>
              <a:latin typeface="Montserrat" panose="00000500000000000000" pitchFamily="2" charset="0"/>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5422232" y="2055152"/>
            <a:ext cx="6188843" cy="4597003"/>
          </a:xfrm>
          <a:prstGeom prst="round2DiagRect">
            <a:avLst/>
          </a:prstGeom>
          <a:solidFill>
            <a:schemeClr val="bg1">
              <a:alpha val="38000"/>
            </a:schemeClr>
          </a:solidFill>
          <a:effectLst>
            <a:softEdge rad="177800"/>
          </a:effectLst>
        </p:spPr>
        <p:txBody>
          <a:bodyPr wrap="square" rtlCol="0">
            <a:spAutoFit/>
          </a:bodyPr>
          <a:lstStyle/>
          <a:p>
            <a:pPr marL="285750" indent="-285750">
              <a:buFont typeface="Wingdings" panose="05000000000000000000" pitchFamily="2" charset="2"/>
              <a:buChar char="v"/>
            </a:pPr>
            <a:r>
              <a:rPr lang="en-US" sz="2400" dirty="0" smtClean="0"/>
              <a:t>It is the building, testing, and maintenance of  websites. It’s the work that happens behind the scenes to make a website look great, work fast and perform well with a seamless user experience.</a:t>
            </a:r>
          </a:p>
          <a:p>
            <a:pPr marL="285750" indent="-285750">
              <a:buFont typeface="Wingdings" panose="05000000000000000000" pitchFamily="2" charset="2"/>
              <a:buChar char="v"/>
            </a:pPr>
            <a:r>
              <a:rPr lang="en-US" sz="2400" dirty="0" smtClean="0"/>
              <a:t>It involves “Web Developers” who should be proficient in various languages, frameworks and libraries. </a:t>
            </a:r>
          </a:p>
          <a:p>
            <a:pPr marL="285750" indent="-285750">
              <a:buFont typeface="Wingdings" panose="05000000000000000000" pitchFamily="2" charset="2"/>
              <a:buChar char="v"/>
            </a:pPr>
            <a:r>
              <a:rPr lang="en-US" sz="2400" dirty="0" smtClean="0"/>
              <a:t>The language that a developer works on determines the type of task they perform on which they are working on. </a:t>
            </a:r>
            <a:endParaRPr lang="en-IN" sz="2400" dirty="0"/>
          </a:p>
        </p:txBody>
      </p:sp>
      <p:pic>
        <p:nvPicPr>
          <p:cNvPr id="9" name="Picture 8"/>
          <p:cNvPicPr>
            <a:picLocks noChangeAspect="1"/>
          </p:cNvPicPr>
          <p:nvPr/>
        </p:nvPicPr>
        <p:blipFill rotWithShape="1">
          <a:blip r:embed="rId3"/>
          <a:srcRect l="18112" r="22385"/>
          <a:stretch/>
        </p:blipFill>
        <p:spPr>
          <a:xfrm>
            <a:off x="635269" y="2375797"/>
            <a:ext cx="4707498" cy="3955711"/>
          </a:xfrm>
          <a:prstGeom prst="rect">
            <a:avLst/>
          </a:prstGeom>
          <a:solidFill>
            <a:schemeClr val="bg1"/>
          </a:solidFill>
          <a:effectLst>
            <a:reflection blurRad="241300" endPos="10000" dist="50800" dir="5400000" sy="-100000" algn="bl" rotWithShape="0"/>
            <a:softEdge rad="50800"/>
          </a:effectLst>
        </p:spPr>
      </p:pic>
    </p:spTree>
    <p:extLst>
      <p:ext uri="{BB962C8B-B14F-4D97-AF65-F5344CB8AC3E}">
        <p14:creationId xmlns:p14="http://schemas.microsoft.com/office/powerpoint/2010/main" val="444294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r>
              <a:rPr lang="en-US" sz="900" b="1" dirty="0" smtClean="0">
                <a:solidFill>
                  <a:schemeClr val="bg1"/>
                </a:solidFill>
                <a:latin typeface="Montserrat" panose="00000500000000000000" pitchFamily="2" charset="0"/>
              </a:rPr>
              <a:t>admin&gt;node .</a:t>
            </a:r>
          </a:p>
          <a:p>
            <a:r>
              <a:rPr lang="en-US" sz="900" b="1" dirty="0" smtClean="0">
                <a:solidFill>
                  <a:schemeClr val="bg1"/>
                </a:solidFill>
                <a:latin typeface="Montserrat" panose="00000500000000000000" pitchFamily="2" charset="0"/>
              </a:rPr>
              <a:t>admin&gt; </a:t>
            </a:r>
          </a:p>
          <a:p>
            <a:pPr algn="ctr"/>
            <a:r>
              <a:rPr lang="en-US" sz="4800" b="1" dirty="0" smtClean="0">
                <a:solidFill>
                  <a:schemeClr val="bg1"/>
                </a:solidFill>
                <a:latin typeface="Montserrat" panose="00000500000000000000" pitchFamily="2" charset="0"/>
              </a:rPr>
              <a:t>What </a:t>
            </a:r>
            <a:r>
              <a:rPr lang="en-US" sz="4800" b="1" dirty="0">
                <a:solidFill>
                  <a:schemeClr val="bg1"/>
                </a:solidFill>
                <a:latin typeface="Montserrat" panose="00000500000000000000" pitchFamily="2" charset="0"/>
              </a:rPr>
              <a:t>is Web Development</a:t>
            </a:r>
            <a:r>
              <a:rPr lang="en-US" sz="4800" b="1" dirty="0" smtClean="0">
                <a:solidFill>
                  <a:schemeClr val="bg1"/>
                </a:solidFill>
                <a:latin typeface="Montserrat" panose="00000500000000000000" pitchFamily="2" charset="0"/>
              </a:rPr>
              <a:t>?</a:t>
            </a:r>
            <a:endParaRPr lang="en-US" sz="2800" b="1" dirty="0">
              <a:solidFill>
                <a:schemeClr val="bg1"/>
              </a:solidFill>
              <a:latin typeface="Montserrat" panose="00000500000000000000" pitchFamily="2" charset="0"/>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0" y="1943554"/>
            <a:ext cx="6188843" cy="1736646"/>
          </a:xfrm>
          <a:prstGeom prst="round2DiagRect">
            <a:avLst/>
          </a:prstGeom>
          <a:solidFill>
            <a:schemeClr val="bg1">
              <a:alpha val="38000"/>
            </a:schemeClr>
          </a:solidFill>
          <a:effectLst>
            <a:softEdge rad="177800"/>
          </a:effectLst>
        </p:spPr>
        <p:txBody>
          <a:bodyPr wrap="square" rtlCol="0">
            <a:spAutoFit/>
          </a:bodyPr>
          <a:lstStyle/>
          <a:p>
            <a:pPr marL="285750" indent="-285750">
              <a:buFont typeface="Wingdings" panose="05000000000000000000" pitchFamily="2" charset="2"/>
              <a:buChar char="v"/>
            </a:pPr>
            <a:r>
              <a:rPr lang="en-US" sz="2400" dirty="0" smtClean="0"/>
              <a:t>Since the conception of Web in 1989, the technologies revolving around it have exponentially developed at a mind boggling pace.</a:t>
            </a:r>
          </a:p>
        </p:txBody>
      </p:sp>
      <p:pic>
        <p:nvPicPr>
          <p:cNvPr id="1026" name="Picture 2" descr="The History of Website Development | Visual.l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3542" y="3558578"/>
            <a:ext cx="11497841" cy="2880322"/>
          </a:xfrm>
          <a:prstGeom prst="rect">
            <a:avLst/>
          </a:prstGeom>
          <a:noFill/>
          <a:effectLst>
            <a:reflection blurRad="165100" stA="52000" endA="300" endPos="16000" dir="5400000" sy="-100000" algn="bl" rotWithShape="0"/>
            <a:softEdge rad="38100"/>
          </a:effectLst>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03157" y="1943554"/>
            <a:ext cx="6188843" cy="1736646"/>
          </a:xfrm>
          <a:prstGeom prst="round2DiagRect">
            <a:avLst/>
          </a:prstGeom>
          <a:solidFill>
            <a:schemeClr val="bg1">
              <a:alpha val="38000"/>
            </a:schemeClr>
          </a:solidFill>
          <a:effectLst>
            <a:softEdge rad="177800"/>
          </a:effectLst>
        </p:spPr>
        <p:txBody>
          <a:bodyPr wrap="square" rtlCol="0">
            <a:spAutoFit/>
          </a:bodyPr>
          <a:lstStyle/>
          <a:p>
            <a:pPr marL="342900" indent="-342900">
              <a:buFont typeface="Wingdings" panose="05000000000000000000" pitchFamily="2" charset="2"/>
              <a:buChar char="v"/>
            </a:pPr>
            <a:r>
              <a:rPr lang="en-US" sz="2400" dirty="0" smtClean="0"/>
              <a:t>Today, internet connects everyone, and websites are a major medium of communication of how one works around the world.</a:t>
            </a:r>
          </a:p>
        </p:txBody>
      </p:sp>
    </p:spTree>
    <p:extLst>
      <p:ext uri="{BB962C8B-B14F-4D97-AF65-F5344CB8AC3E}">
        <p14:creationId xmlns:p14="http://schemas.microsoft.com/office/powerpoint/2010/main" val="1310948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noProof="0" dirty="0" smtClean="0">
                <a:solidFill>
                  <a:prstClr val="white"/>
                </a:solidFill>
                <a:latin typeface="Montserrat" panose="00000500000000000000" pitchFamily="2" charset="0"/>
              </a:rPr>
              <a:t>Why Web Development?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739472" y="2055152"/>
            <a:ext cx="6188843" cy="4597003"/>
          </a:xfrm>
          <a:prstGeom prst="round2DiagRect">
            <a:avLst/>
          </a:prstGeom>
          <a:solidFill>
            <a:schemeClr val="bg1">
              <a:alpha val="38000"/>
            </a:schemeClr>
          </a:solidFill>
          <a:effectLst>
            <a:softEdge rad="177800"/>
          </a:effectLst>
        </p:spPr>
        <p:txBody>
          <a:bodyPr wrap="square" rtlCol="0">
            <a:spAutoFit/>
          </a:bodyPr>
          <a:lstStyle/>
          <a:p>
            <a:pPr marL="285750" indent="-285750">
              <a:buFont typeface="Wingdings" panose="05000000000000000000" pitchFamily="2" charset="2"/>
              <a:buChar char="v"/>
            </a:pPr>
            <a:r>
              <a:rPr lang="en-US" sz="2400" dirty="0" smtClean="0"/>
              <a:t>Web Development is a very versatile field.</a:t>
            </a:r>
          </a:p>
          <a:p>
            <a:r>
              <a:rPr lang="en-US" sz="2400" dirty="0" smtClean="0"/>
              <a:t> </a:t>
            </a:r>
          </a:p>
          <a:p>
            <a:pPr marL="285750" indent="-285750">
              <a:buFont typeface="Wingdings" panose="05000000000000000000" pitchFamily="2" charset="2"/>
              <a:buChar char="v"/>
            </a:pPr>
            <a:r>
              <a:rPr lang="en-US" sz="2400" dirty="0" smtClean="0"/>
              <a:t>It involves a lot of activities and tasks that needs to be performed before bringing something to a production level.</a:t>
            </a:r>
          </a:p>
          <a:p>
            <a:endParaRPr lang="en-US" sz="2400" dirty="0" smtClean="0"/>
          </a:p>
          <a:p>
            <a:pPr marL="285750" indent="-285750">
              <a:buFont typeface="Wingdings" panose="05000000000000000000" pitchFamily="2" charset="2"/>
              <a:buChar char="v"/>
            </a:pPr>
            <a:r>
              <a:rPr lang="en-US" sz="2400" dirty="0" smtClean="0"/>
              <a:t>That is what makes a developer unique, a “dev” has the ability to do multiple things that allow them to stand out in a field of career opportunities. </a:t>
            </a:r>
          </a:p>
          <a:p>
            <a:endParaRPr lang="en-IN" sz="2400" dirty="0"/>
          </a:p>
        </p:txBody>
      </p:sp>
      <p:pic>
        <p:nvPicPr>
          <p:cNvPr id="8" name="Picture 7"/>
          <p:cNvPicPr>
            <a:picLocks noChangeAspect="1"/>
          </p:cNvPicPr>
          <p:nvPr/>
        </p:nvPicPr>
        <p:blipFill>
          <a:blip r:embed="rId3"/>
          <a:stretch>
            <a:fillRect/>
          </a:stretch>
        </p:blipFill>
        <p:spPr>
          <a:xfrm>
            <a:off x="3283988" y="2431789"/>
            <a:ext cx="1689228" cy="1671098"/>
          </a:xfrm>
          <a:prstGeom prst="ellipse">
            <a:avLst/>
          </a:prstGeom>
          <a:ln w="152400" cap="rnd">
            <a:solidFill>
              <a:srgbClr val="333333"/>
            </a:solidFill>
          </a:ln>
          <a:effectLst>
            <a:outerShdw blurRad="381000" dist="292100" dir="5400000" sx="-80000" sy="-18000" rotWithShape="0">
              <a:srgbClr val="000000">
                <a:alpha val="22000"/>
              </a:srgbClr>
            </a:outerShdw>
            <a:softEdge rad="127000"/>
          </a:effectLst>
          <a:scene3d>
            <a:camera prst="orthographicFront"/>
            <a:lightRig rig="contrasting" dir="t">
              <a:rot lat="0" lon="0" rev="3000000"/>
            </a:lightRig>
          </a:scene3d>
          <a:sp3d contourW="7620">
            <a:bevelT w="95250" h="31750"/>
            <a:contourClr>
              <a:srgbClr val="333333"/>
            </a:contourClr>
          </a:sp3d>
        </p:spPr>
      </p:pic>
      <p:pic>
        <p:nvPicPr>
          <p:cNvPr id="2052" name="Picture 4" descr="Career Icons - Download Free Vector Icons | Noun Projec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539" y="4102887"/>
            <a:ext cx="1775477" cy="1775477"/>
          </a:xfrm>
          <a:prstGeom prst="ellipse">
            <a:avLst/>
          </a:prstGeom>
          <a:ln w="1270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422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565742"/>
            <a:ext cx="10975806" cy="1077218"/>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309056" y="2045821"/>
            <a:ext cx="6188843" cy="4188381"/>
          </a:xfrm>
          <a:prstGeom prst="round2DiagRect">
            <a:avLst/>
          </a:prstGeom>
          <a:solidFill>
            <a:schemeClr val="bg1">
              <a:alpha val="38000"/>
            </a:schemeClr>
          </a:solidFill>
          <a:effectLst>
            <a:softEdge rad="177800"/>
          </a:effectLst>
        </p:spPr>
        <p:txBody>
          <a:bodyPr wrap="square" rtlCol="0">
            <a:spAutoFit/>
          </a:bodyPr>
          <a:lstStyle/>
          <a:p>
            <a:pPr marL="285750" indent="-285750">
              <a:buFont typeface="Wingdings" panose="05000000000000000000" pitchFamily="2" charset="2"/>
              <a:buChar char="v"/>
            </a:pPr>
            <a:r>
              <a:rPr lang="en-US" sz="2400" dirty="0" smtClean="0"/>
              <a:t>Web Dev is quite a fun activity that can be challenging, bring out one creativity and help them think for solution for problems that would be experienced from the user perspective.</a:t>
            </a:r>
          </a:p>
          <a:p>
            <a:pPr marL="285750" indent="-285750">
              <a:buFont typeface="Wingdings" panose="05000000000000000000" pitchFamily="2" charset="2"/>
              <a:buChar char="v"/>
            </a:pPr>
            <a:r>
              <a:rPr lang="en-US" sz="2400" dirty="0" smtClean="0"/>
              <a:t>Despite being demanding, web </a:t>
            </a:r>
            <a:r>
              <a:rPr lang="en-US" sz="2400" dirty="0" err="1" smtClean="0"/>
              <a:t>devs</a:t>
            </a:r>
            <a:r>
              <a:rPr lang="en-US" sz="2400" dirty="0" smtClean="0"/>
              <a:t> have the added advantage of allowing one to start a project, design it, and make the minute of changes up to their own specifications. You get to work for yourself.</a:t>
            </a:r>
            <a:endParaRPr lang="en-IN" sz="2400" dirty="0"/>
          </a:p>
        </p:txBody>
      </p:sp>
      <p:sp>
        <p:nvSpPr>
          <p:cNvPr id="8" name="TextBox 7"/>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noProof="0" dirty="0" smtClean="0">
                <a:solidFill>
                  <a:prstClr val="white"/>
                </a:solidFill>
                <a:latin typeface="Montserrat" panose="00000500000000000000" pitchFamily="2" charset="0"/>
              </a:rPr>
              <a:t>Why Web Development?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pic>
        <p:nvPicPr>
          <p:cNvPr id="9" name="Picture 8"/>
          <p:cNvPicPr>
            <a:picLocks noChangeAspect="1"/>
          </p:cNvPicPr>
          <p:nvPr/>
        </p:nvPicPr>
        <p:blipFill>
          <a:blip r:embed="rId3"/>
          <a:stretch>
            <a:fillRect/>
          </a:stretch>
        </p:blipFill>
        <p:spPr>
          <a:xfrm>
            <a:off x="8659227" y="4383294"/>
            <a:ext cx="1457132" cy="14571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74" name="Picture 2" descr="Problem Solving stock vector. Illustration of communication - 9594677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10009" y="2908799"/>
            <a:ext cx="1474495" cy="14744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6" name="Picture 4" descr="Self improvement - Free people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7244" y="2871455"/>
            <a:ext cx="1461379" cy="154918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9291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noProof="0" dirty="0" smtClean="0">
                <a:solidFill>
                  <a:prstClr val="white"/>
                </a:solidFill>
                <a:latin typeface="Montserrat" panose="00000500000000000000" pitchFamily="2" charset="0"/>
              </a:rPr>
              <a:t>How to do Web Development?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5739472" y="2055152"/>
            <a:ext cx="6188843" cy="4597003"/>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Web Development can be split into two domains, specifically Frontend web development and Backend Web Development.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Frontend involves, HTML, CSS, JS, frameworks and libraries. They help in designing and structuring a website from the user perspective, how the user will interact with it and how appealing it will look.</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9" name="Picture 8"/>
          <p:cNvPicPr>
            <a:picLocks noChangeAspect="1"/>
          </p:cNvPicPr>
          <p:nvPr/>
        </p:nvPicPr>
        <p:blipFill rotWithShape="1">
          <a:blip r:embed="rId3"/>
          <a:srcRect b="9387"/>
          <a:stretch/>
        </p:blipFill>
        <p:spPr>
          <a:xfrm>
            <a:off x="415128" y="2702539"/>
            <a:ext cx="1575916" cy="150741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122" name="Picture 2" descr="JavaScript Icon – Free Download, PNG and Vector"/>
          <p:cNvPicPr>
            <a:picLocks noChangeAspect="1" noChangeArrowheads="1"/>
          </p:cNvPicPr>
          <p:nvPr/>
        </p:nvPicPr>
        <p:blipFill rotWithShape="1">
          <a:blip r:embed="rId4">
            <a:extLst>
              <a:ext uri="{28A0092B-C50C-407E-A947-70E740481C1C}">
                <a14:useLocalDpi xmlns:a14="http://schemas.microsoft.com/office/drawing/2010/main" val="0"/>
              </a:ext>
            </a:extLst>
          </a:blip>
          <a:srcRect l="12601" t="12637" r="12334" b="12300"/>
          <a:stretch/>
        </p:blipFill>
        <p:spPr bwMode="auto">
          <a:xfrm>
            <a:off x="499847" y="4643610"/>
            <a:ext cx="1406478" cy="1406478"/>
          </a:xfrm>
          <a:prstGeom prst="roundRect">
            <a:avLst>
              <a:gd name="adj" fmla="val 8594"/>
            </a:avLst>
          </a:prstGeom>
          <a:solidFill>
            <a:srgbClr val="FFFFFF">
              <a:shade val="85000"/>
            </a:srgbClr>
          </a:solidFill>
          <a:ln>
            <a:noFill/>
          </a:ln>
          <a:effectLst/>
          <a:extLst/>
        </p:spPr>
      </p:pic>
      <p:pic>
        <p:nvPicPr>
          <p:cNvPr id="5124" name="Picture 4" descr="Logo Html Html5 - Free image on Pixabay"/>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24699" y="2728265"/>
            <a:ext cx="1455958" cy="1455958"/>
          </a:xfrm>
          <a:prstGeom prst="roundRect">
            <a:avLst>
              <a:gd name="adj" fmla="val 8594"/>
            </a:avLst>
          </a:prstGeom>
          <a:solidFill>
            <a:srgbClr val="FFFFFF">
              <a:shade val="85000"/>
            </a:srgbClr>
          </a:solidFill>
          <a:ln>
            <a:noFill/>
          </a:ln>
          <a:effectLst/>
          <a:extLst/>
        </p:spPr>
      </p:pic>
      <p:pic>
        <p:nvPicPr>
          <p:cNvPr id="5126" name="Picture 6" descr="Css 3 Icon #227985 - Free Icons Library"/>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2925" t="9203" r="24091" b="8132"/>
          <a:stretch/>
        </p:blipFill>
        <p:spPr bwMode="auto">
          <a:xfrm>
            <a:off x="4114312" y="2728265"/>
            <a:ext cx="1455957" cy="1481684"/>
          </a:xfrm>
          <a:prstGeom prst="roundRect">
            <a:avLst>
              <a:gd name="adj" fmla="val 8594"/>
            </a:avLst>
          </a:prstGeom>
          <a:solidFill>
            <a:srgbClr val="FFFFFF">
              <a:shade val="85000"/>
            </a:srgbClr>
          </a:solidFill>
          <a:ln>
            <a:noFill/>
          </a:ln>
          <a:effectLst/>
          <a:extLst/>
        </p:spPr>
      </p:pic>
      <p:pic>
        <p:nvPicPr>
          <p:cNvPr id="5128" name="Picture 8" descr="Free React Flat Logo Icon - Available in SVG, PNG, EPS, AI &amp;amp; Icon font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49439" y="4643610"/>
            <a:ext cx="1406478" cy="1406478"/>
          </a:xfrm>
          <a:prstGeom prst="roundRect">
            <a:avLst>
              <a:gd name="adj" fmla="val 8594"/>
            </a:avLst>
          </a:prstGeom>
          <a:solidFill>
            <a:srgbClr val="FFFFFF">
              <a:shade val="85000"/>
            </a:srgbClr>
          </a:solidFill>
          <a:ln>
            <a:noFill/>
          </a:ln>
          <a:effectLst/>
          <a:extLst/>
        </p:spPr>
      </p:pic>
      <p:pic>
        <p:nvPicPr>
          <p:cNvPr id="5130" name="Picture 10" descr="Icons · Bootstrap v4.5"/>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9810" r="19619"/>
          <a:stretch/>
        </p:blipFill>
        <p:spPr bwMode="auto">
          <a:xfrm>
            <a:off x="4140705" y="4643610"/>
            <a:ext cx="1403169" cy="1406478"/>
          </a:xfrm>
          <a:prstGeom prst="roundRect">
            <a:avLst>
              <a:gd name="adj" fmla="val 8594"/>
            </a:avLst>
          </a:prstGeom>
          <a:solidFill>
            <a:srgbClr val="FFFFFF">
              <a:shade val="85000"/>
            </a:srgbClr>
          </a:solidFill>
          <a:ln>
            <a:noFill/>
          </a:ln>
          <a:effectLst/>
          <a:extLst/>
        </p:spPr>
      </p:pic>
    </p:spTree>
    <p:extLst>
      <p:ext uri="{BB962C8B-B14F-4D97-AF65-F5344CB8AC3E}">
        <p14:creationId xmlns:p14="http://schemas.microsoft.com/office/powerpoint/2010/main" val="1271934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0" y="2017487"/>
            <a:ext cx="6188843" cy="2145268"/>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Backend involves, </a:t>
            </a: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Nodejs</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 Express,</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Django, DBMS(Database Management Systems) and others. They help you manage requests that a user makes and how the website should respond accordingly. </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sp>
        <p:nvSpPr>
          <p:cNvPr id="13" name="TextBox 12"/>
          <p:cNvSpPr txBox="1"/>
          <p:nvPr/>
        </p:nvSpPr>
        <p:spPr>
          <a:xfrm>
            <a:off x="635269" y="565742"/>
            <a:ext cx="10975806" cy="1107996"/>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800" b="1" noProof="0" dirty="0" smtClean="0">
                <a:solidFill>
                  <a:prstClr val="white"/>
                </a:solidFill>
                <a:latin typeface="Montserrat" panose="00000500000000000000" pitchFamily="2" charset="0"/>
              </a:rPr>
              <a:t>How to do Web Development?</a:t>
            </a:r>
            <a:endParaRPr kumimoji="0" lang="en-US" sz="2000"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14" name="TextBox 13"/>
          <p:cNvSpPr txBox="1"/>
          <p:nvPr/>
        </p:nvSpPr>
        <p:spPr>
          <a:xfrm>
            <a:off x="6003157" y="2017487"/>
            <a:ext cx="6188843" cy="2145268"/>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The process</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of doing both is called full stack web development and a person who can do both is called a full stack web developer. There are various stacks that can be used, such as MERN, MEAN and others.</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4098" name="Picture 2" descr="Node.js Logo&amp;quot; Poster by th1341 | Redbub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110" y="4657991"/>
            <a:ext cx="1551840" cy="1551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0" name="Picture 4" descr="Express Js Icon Png, Transparent Png - 1200x648(#1363736) - PngFind"/>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3294" t="6561" r="13254" b="6277"/>
          <a:stretch/>
        </p:blipFill>
        <p:spPr bwMode="auto">
          <a:xfrm>
            <a:off x="2058135" y="4657991"/>
            <a:ext cx="1567079" cy="155184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102" name="Picture 6" descr="Free Icon |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97399" y="4642751"/>
            <a:ext cx="1567079" cy="156708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Getting Started with the MERN Stack | by Ojini Chizoba Jude | Medi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03157" y="4799612"/>
            <a:ext cx="2816993" cy="125199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ow to make a Front-End Application using the MEAN Stack | by Ali Bhatti |  Medium"/>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14224" y="4807912"/>
            <a:ext cx="2816993" cy="1251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553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9839143">
            <a:off x="282517" y="1462934"/>
            <a:ext cx="1630858" cy="349119"/>
          </a:xfrm>
          <a:prstGeom prst="parallelogram">
            <a:avLst/>
          </a:pr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p:cNvSpPr txBox="1"/>
          <p:nvPr/>
        </p:nvSpPr>
        <p:spPr>
          <a:xfrm>
            <a:off x="635269" y="565742"/>
            <a:ext cx="10975806" cy="1046440"/>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Future Aspects of Web</a:t>
            </a:r>
            <a:r>
              <a:rPr kumimoji="0" lang="en-US" sz="44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Development.</a:t>
            </a:r>
            <a:endParaRPr kumimoji="0" lang="en-US"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Parallelogram 16"/>
          <p:cNvSpPr/>
          <p:nvPr/>
        </p:nvSpPr>
        <p:spPr>
          <a:xfrm rot="3065639">
            <a:off x="-233334" y="1738217"/>
            <a:ext cx="1052153" cy="349119"/>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3587" h="274544">
                <a:moveTo>
                  <a:pt x="50005" y="158075"/>
                </a:moveTo>
                <a:lnTo>
                  <a:pt x="0" y="0"/>
                </a:lnTo>
                <a:lnTo>
                  <a:pt x="733587" y="0"/>
                </a:lnTo>
                <a:lnTo>
                  <a:pt x="664951" y="274544"/>
                </a:lnTo>
                <a:lnTo>
                  <a:pt x="50005" y="158075"/>
                </a:lnTo>
                <a:close/>
              </a:path>
            </a:pathLst>
          </a:custGeom>
          <a:solidFill>
            <a:schemeClr val="bg1"/>
          </a:solidFill>
          <a:ln w="38100">
            <a:solidFill>
              <a:schemeClr val="tx1"/>
            </a:solidFill>
          </a:ln>
          <a:scene3d>
            <a:camera prst="perspectiveHeroicExtreme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a:off x="301614" y="1833167"/>
            <a:ext cx="488827" cy="443971"/>
          </a:xfrm>
          <a:prstGeom prst="ellipse">
            <a:avLst/>
          </a:prstGeom>
          <a:solidFill>
            <a:schemeClr val="bg1"/>
          </a:solidFill>
          <a:ln w="38100">
            <a:solidFill>
              <a:schemeClr val="tx1"/>
            </a:solidFill>
          </a:ln>
          <a:scene3d>
            <a:camera prst="perspectiveHeroicExtremeRigh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p:cNvSpPr txBox="1"/>
          <p:nvPr/>
        </p:nvSpPr>
        <p:spPr>
          <a:xfrm>
            <a:off x="415128" y="2110738"/>
            <a:ext cx="11416089" cy="173664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The future of web development is nowhere</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in the dark, as every industry segment requires a website to take its product or services online. It’s driven by technology and will continue to do so to a greater extent in the coming years. Some main components that well make development in the future even more interesting are, </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1026" name="Picture 2" descr="Artificial intelligence icons icon ... | Stock vector | Colour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7946" y="4045346"/>
            <a:ext cx="2409502" cy="240950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1028" name="Picture 4" descr="Machine Learning Icon In Two Color Design. Red And Black Style Elements  From Machine Learning Icons Collection. Creative Stock Vector -  Illustration of machine, black: 14465946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170" y="4045346"/>
            <a:ext cx="2409502" cy="240950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1030" name="Picture 6" descr="Iot Icon #31841 - Free Icons Librar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0395" y="4045346"/>
            <a:ext cx="2409502" cy="240950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319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a:stretch>
        </a:blipFill>
        <a:effectLst/>
      </p:bgPr>
    </p:bg>
    <p:spTree>
      <p:nvGrpSpPr>
        <p:cNvPr id="1" name=""/>
        <p:cNvGrpSpPr/>
        <p:nvPr/>
      </p:nvGrpSpPr>
      <p:grpSpPr>
        <a:xfrm>
          <a:off x="0" y="0"/>
          <a:ext cx="0" cy="0"/>
          <a:chOff x="0" y="0"/>
          <a:chExt cx="0" cy="0"/>
        </a:xfrm>
      </p:grpSpPr>
      <p:sp>
        <p:nvSpPr>
          <p:cNvPr id="5" name="Parallelogram 4"/>
          <p:cNvSpPr/>
          <p:nvPr/>
        </p:nvSpPr>
        <p:spPr>
          <a:xfrm rot="1751311">
            <a:off x="10328844" y="1603307"/>
            <a:ext cx="1630858" cy="349119"/>
          </a:xfrm>
          <a:prstGeom prst="parallelogram">
            <a:avLst/>
          </a:pr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p:cNvSpPr/>
          <p:nvPr/>
        </p:nvSpPr>
        <p:spPr>
          <a:xfrm>
            <a:off x="415128" y="295926"/>
            <a:ext cx="11416089" cy="1616850"/>
          </a:xfrm>
          <a:prstGeom prst="rect">
            <a:avLst/>
          </a:prstGeom>
          <a:noFill/>
          <a:ln w="28575">
            <a:solidFill>
              <a:schemeClr val="tx1"/>
            </a:solidFill>
          </a:ln>
          <a:effectLst>
            <a:outerShdw blurRad="50800" dist="38100" dir="8100000" algn="tr" rotWithShape="0">
              <a:prstClr val="black">
                <a:alpha val="40000"/>
              </a:prstClr>
            </a:outerShdw>
          </a:effectLst>
          <a:scene3d>
            <a:camera prst="perspectiveBelow" fov="600000">
              <a:rot lat="600000" lon="0" rev="0"/>
            </a:camera>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arallelogram 16"/>
          <p:cNvSpPr/>
          <p:nvPr/>
        </p:nvSpPr>
        <p:spPr>
          <a:xfrm rot="7537391">
            <a:off x="11389166" y="1677458"/>
            <a:ext cx="1004434" cy="303141"/>
          </a:xfrm>
          <a:custGeom>
            <a:avLst/>
            <a:gdLst>
              <a:gd name="connsiteX0" fmla="*/ 0 w 802223"/>
              <a:gd name="connsiteY0" fmla="*/ 274544 h 274544"/>
              <a:gd name="connsiteX1" fmla="*/ 68636 w 802223"/>
              <a:gd name="connsiteY1" fmla="*/ 0 h 274544"/>
              <a:gd name="connsiteX2" fmla="*/ 802223 w 802223"/>
              <a:gd name="connsiteY2" fmla="*/ 0 h 274544"/>
              <a:gd name="connsiteX3" fmla="*/ 733587 w 802223"/>
              <a:gd name="connsiteY3" fmla="*/ 274544 h 274544"/>
              <a:gd name="connsiteX4" fmla="*/ 0 w 802223"/>
              <a:gd name="connsiteY4" fmla="*/ 274544 h 274544"/>
              <a:gd name="connsiteX0" fmla="*/ 14412 w 733587"/>
              <a:gd name="connsiteY0" fmla="*/ 193016 h 274544"/>
              <a:gd name="connsiteX1" fmla="*/ 0 w 733587"/>
              <a:gd name="connsiteY1" fmla="*/ 0 h 274544"/>
              <a:gd name="connsiteX2" fmla="*/ 733587 w 733587"/>
              <a:gd name="connsiteY2" fmla="*/ 0 h 274544"/>
              <a:gd name="connsiteX3" fmla="*/ 664951 w 733587"/>
              <a:gd name="connsiteY3" fmla="*/ 274544 h 274544"/>
              <a:gd name="connsiteX4" fmla="*/ 14412 w 733587"/>
              <a:gd name="connsiteY4" fmla="*/ 193016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50005 w 733587"/>
              <a:gd name="connsiteY0" fmla="*/ 158075 h 274544"/>
              <a:gd name="connsiteX1" fmla="*/ 0 w 733587"/>
              <a:gd name="connsiteY1" fmla="*/ 0 h 274544"/>
              <a:gd name="connsiteX2" fmla="*/ 733587 w 733587"/>
              <a:gd name="connsiteY2" fmla="*/ 0 h 274544"/>
              <a:gd name="connsiteX3" fmla="*/ 664951 w 733587"/>
              <a:gd name="connsiteY3" fmla="*/ 274544 h 274544"/>
              <a:gd name="connsiteX4" fmla="*/ 50005 w 733587"/>
              <a:gd name="connsiteY4" fmla="*/ 158075 h 274544"/>
              <a:gd name="connsiteX0" fmla="*/ 16734 w 700316"/>
              <a:gd name="connsiteY0" fmla="*/ 158075 h 274544"/>
              <a:gd name="connsiteX1" fmla="*/ 0 w 700316"/>
              <a:gd name="connsiteY1" fmla="*/ 54340 h 274544"/>
              <a:gd name="connsiteX2" fmla="*/ 700316 w 700316"/>
              <a:gd name="connsiteY2" fmla="*/ 0 h 274544"/>
              <a:gd name="connsiteX3" fmla="*/ 631680 w 700316"/>
              <a:gd name="connsiteY3" fmla="*/ 274544 h 274544"/>
              <a:gd name="connsiteX4" fmla="*/ 16734 w 700316"/>
              <a:gd name="connsiteY4" fmla="*/ 158075 h 274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316" h="274544">
                <a:moveTo>
                  <a:pt x="16734" y="158075"/>
                </a:moveTo>
                <a:lnTo>
                  <a:pt x="0" y="54340"/>
                </a:lnTo>
                <a:lnTo>
                  <a:pt x="700316" y="0"/>
                </a:lnTo>
                <a:lnTo>
                  <a:pt x="631680" y="274544"/>
                </a:lnTo>
                <a:lnTo>
                  <a:pt x="16734" y="158075"/>
                </a:lnTo>
                <a:close/>
              </a:path>
            </a:pathLst>
          </a:custGeom>
          <a:solidFill>
            <a:schemeClr val="bg1"/>
          </a:solidFill>
          <a:ln w="38100">
            <a:solidFill>
              <a:schemeClr val="tx1"/>
            </a:solidFill>
          </a:ln>
          <a:scene3d>
            <a:camera prst="perspectiveHeroicExtremeLef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Oval 5"/>
          <p:cNvSpPr/>
          <p:nvPr/>
        </p:nvSpPr>
        <p:spPr>
          <a:xfrm rot="3512168">
            <a:off x="11398025" y="1898369"/>
            <a:ext cx="488827" cy="443971"/>
          </a:xfrm>
          <a:prstGeom prst="ellipse">
            <a:avLst/>
          </a:prstGeom>
          <a:solidFill>
            <a:schemeClr val="bg1"/>
          </a:solidFill>
          <a:ln w="38100">
            <a:solidFill>
              <a:schemeClr val="tx1"/>
            </a:solidFill>
          </a:ln>
          <a:scene3d>
            <a:camera prst="perspectiveHeroicExtremeLeftFacing"/>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TextBox 14"/>
          <p:cNvSpPr txBox="1"/>
          <p:nvPr/>
        </p:nvSpPr>
        <p:spPr>
          <a:xfrm>
            <a:off x="635269" y="565742"/>
            <a:ext cx="10975806" cy="1046440"/>
          </a:xfrm>
          <a:prstGeom prst="rect">
            <a:avLst/>
          </a:prstGeom>
          <a:solidFill>
            <a:schemeClr val="tx1"/>
          </a:solidFill>
          <a:ln w="28575">
            <a:solidFill>
              <a:schemeClr val="bg1"/>
            </a:solidFill>
          </a:ln>
          <a:scene3d>
            <a:camera prst="perspectiveBelow" fov="600000">
              <a:rot lat="600000" lon="0" rev="0"/>
            </a:camera>
            <a:lightRig rig="threePt" dir="t"/>
          </a:scene3d>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admin&gt;node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admin&gt;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smtClean="0">
                <a:ln>
                  <a:noFill/>
                </a:ln>
                <a:solidFill>
                  <a:prstClr val="white"/>
                </a:solidFill>
                <a:effectLst/>
                <a:uLnTx/>
                <a:uFillTx/>
                <a:latin typeface="Montserrat" panose="00000500000000000000" pitchFamily="2" charset="0"/>
                <a:ea typeface="+mn-ea"/>
                <a:cs typeface="+mn-cs"/>
              </a:rPr>
              <a:t>Future Aspects of Web</a:t>
            </a:r>
            <a:r>
              <a:rPr kumimoji="0" lang="en-US"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Development</a:t>
            </a:r>
            <a:r>
              <a:rPr kumimoji="0" lang="en-US" sz="4400" b="1" i="0" u="none" strike="noStrike" kern="1200" cap="none" spc="0" normalizeH="0" noProof="0" dirty="0" smtClean="0">
                <a:ln>
                  <a:noFill/>
                </a:ln>
                <a:solidFill>
                  <a:prstClr val="white"/>
                </a:solidFill>
                <a:effectLst/>
                <a:uLnTx/>
                <a:uFillTx/>
                <a:latin typeface="Montserrat" panose="00000500000000000000" pitchFamily="2" charset="0"/>
                <a:ea typeface="+mn-ea"/>
                <a:cs typeface="+mn-cs"/>
              </a:rPr>
              <a:t>. Artificial Intelligence.</a:t>
            </a:r>
            <a:endParaRPr kumimoji="0" lang="en-US" b="1" i="0" u="none" strike="noStrike" kern="1200" cap="none" spc="0" normalizeH="0" baseline="0" noProof="0" dirty="0">
              <a:ln>
                <a:noFill/>
              </a:ln>
              <a:solidFill>
                <a:prstClr val="white"/>
              </a:solidFill>
              <a:effectLst/>
              <a:uLnTx/>
              <a:uFillTx/>
              <a:latin typeface="Montserrat" panose="00000500000000000000" pitchFamily="2" charset="0"/>
              <a:ea typeface="+mn-ea"/>
              <a:cs typeface="+mn-cs"/>
            </a:endParaRPr>
          </a:p>
        </p:txBody>
      </p:sp>
      <p:sp>
        <p:nvSpPr>
          <p:cNvPr id="7" name="TextBox 6"/>
          <p:cNvSpPr txBox="1"/>
          <p:nvPr/>
        </p:nvSpPr>
        <p:spPr>
          <a:xfrm>
            <a:off x="415128" y="1931614"/>
            <a:ext cx="6188843" cy="5005626"/>
          </a:xfrm>
          <a:prstGeom prst="round2DiagRect">
            <a:avLst/>
          </a:prstGeom>
          <a:solidFill>
            <a:schemeClr val="bg1">
              <a:alpha val="38000"/>
            </a:schemeClr>
          </a:solidFill>
          <a:effectLst>
            <a:softEdge rad="177800"/>
          </a:effectLst>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AI</a:t>
            </a:r>
            <a:r>
              <a:rPr kumimoji="0" lang="en-US" sz="2400" b="0" i="0" u="none" strike="noStrike" kern="1200" cap="none" spc="0" normalizeH="0" noProof="0" dirty="0" smtClean="0">
                <a:ln>
                  <a:noFill/>
                </a:ln>
                <a:solidFill>
                  <a:prstClr val="black"/>
                </a:solidFill>
                <a:effectLst/>
                <a:uLnTx/>
                <a:uFillTx/>
                <a:latin typeface="Calibri" panose="020F0502020204030204"/>
                <a:ea typeface="+mn-ea"/>
                <a:cs typeface="+mn-cs"/>
              </a:rPr>
              <a:t> is the simulation of human intelligence or even mimicking it by processes</a:t>
            </a:r>
            <a:r>
              <a:rPr lang="en-US" sz="2400" dirty="0" smtClean="0">
                <a:solidFill>
                  <a:prstClr val="black"/>
                </a:solidFill>
                <a:latin typeface="Calibri" panose="020F0502020204030204"/>
              </a:rPr>
              <a:t>s of machine, and computer systems.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Some examples are natural languages processing, speech recognition and machine vision.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It works on the foundation of machine learning algorithms.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2400" dirty="0" smtClean="0">
                <a:solidFill>
                  <a:prstClr val="black"/>
                </a:solidFill>
                <a:latin typeface="Calibri" panose="020F0502020204030204"/>
              </a:rPr>
              <a:t>They take in large stream of data, analyze it for correlations and patterns, and use them to make the most human like prediction of the future state.</a:t>
            </a:r>
            <a:endPar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p:txBody>
      </p:sp>
      <p:pic>
        <p:nvPicPr>
          <p:cNvPr id="8" name="Picture 2" descr="Artificial intelligence icons icon ... | Stock vector | Colourbox"/>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5782" y="2182592"/>
            <a:ext cx="1733182" cy="173318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a:stretch>
            <a:fillRect/>
          </a:stretch>
        </p:blipFill>
        <p:spPr>
          <a:xfrm>
            <a:off x="9227541" y="2182592"/>
            <a:ext cx="1733182" cy="1733182"/>
          </a:xfrm>
          <a:prstGeom prst="roundRect">
            <a:avLst>
              <a:gd name="adj" fmla="val 8594"/>
            </a:avLst>
          </a:prstGeom>
          <a:solidFill>
            <a:srgbClr val="FFFFFF">
              <a:shade val="85000"/>
            </a:srgbClr>
          </a:solidFill>
          <a:ln>
            <a:noFill/>
          </a:ln>
          <a:effectLst/>
        </p:spPr>
      </p:pic>
      <p:pic>
        <p:nvPicPr>
          <p:cNvPr id="2054" name="Picture 6" descr="Speech recognition icon simple element Royalty Free Vector"/>
          <p:cNvPicPr>
            <a:picLocks noChangeAspect="1" noChangeArrowheads="1"/>
          </p:cNvPicPr>
          <p:nvPr/>
        </p:nvPicPr>
        <p:blipFill rotWithShape="1">
          <a:blip r:embed="rId5">
            <a:extLst>
              <a:ext uri="{28A0092B-C50C-407E-A947-70E740481C1C}">
                <a14:useLocalDpi xmlns:a14="http://schemas.microsoft.com/office/drawing/2010/main" val="0"/>
              </a:ext>
            </a:extLst>
          </a:blip>
          <a:srcRect b="8465"/>
          <a:stretch/>
        </p:blipFill>
        <p:spPr bwMode="auto">
          <a:xfrm>
            <a:off x="6865782" y="4551720"/>
            <a:ext cx="1755319" cy="1733182"/>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2056" name="Picture 8" descr="Machine vision icon, visual recognition line vector 2775192 Vector Art at  Vecteez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60309" y="4584488"/>
            <a:ext cx="1667646" cy="1667646"/>
          </a:xfrm>
          <a:prstGeom prst="roundRect">
            <a:avLst>
              <a:gd name="adj" fmla="val 8594"/>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0249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1118</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Keshan</dc:creator>
  <cp:lastModifiedBy>Kunal Keshan</cp:lastModifiedBy>
  <cp:revision>98</cp:revision>
  <dcterms:created xsi:type="dcterms:W3CDTF">2021-07-21T09:18:23Z</dcterms:created>
  <dcterms:modified xsi:type="dcterms:W3CDTF">2021-07-24T06:31:34Z</dcterms:modified>
</cp:coreProperties>
</file>