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022-4919-B683-2FAEA6FC195B}"/>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022-4919-B683-2FAEA6FC195B}"/>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022-4919-B683-2FAEA6FC195B}"/>
            </c:ext>
          </c:extLst>
        </c:ser>
        <c:dLbls>
          <c:showLegendKey val="0"/>
          <c:showVal val="0"/>
          <c:showCatName val="0"/>
          <c:showSerName val="0"/>
          <c:showPercent val="0"/>
          <c:showBubbleSize val="0"/>
        </c:dLbls>
        <c:gapWidth val="219"/>
        <c:overlap val="-27"/>
        <c:axId val="917085903"/>
        <c:axId val="917086735"/>
      </c:barChart>
      <c:catAx>
        <c:axId val="917085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086735"/>
        <c:crosses val="autoZero"/>
        <c:auto val="1"/>
        <c:lblAlgn val="ctr"/>
        <c:lblOffset val="100"/>
        <c:noMultiLvlLbl val="0"/>
      </c:catAx>
      <c:valAx>
        <c:axId val="91708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085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8C9971-71DE-5A23-6539-0AF613A8E486}"/>
              </a:ext>
            </a:extLst>
          </p:cNvPr>
          <p:cNvSpPr txBox="1"/>
          <p:nvPr/>
        </p:nvSpPr>
        <p:spPr>
          <a:xfrm>
            <a:off x="2247454" y="1382103"/>
            <a:ext cx="6846939" cy="2554545"/>
          </a:xfrm>
          <a:prstGeom prst="rect">
            <a:avLst/>
          </a:prstGeom>
          <a:noFill/>
        </p:spPr>
        <p:txBody>
          <a:bodyPr wrap="square">
            <a:spAutoFit/>
          </a:bodyPr>
          <a:lstStyle/>
          <a:p>
            <a:pPr algn="ctr"/>
            <a:r>
              <a:rPr lang="en-US" sz="4000" i="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MATT CREATIVES SALES REPORT FOR YEAR 2013 AND 2014 </a:t>
            </a:r>
          </a:p>
          <a:p>
            <a:pPr algn="ctr"/>
            <a:r>
              <a:rPr lang="en-US" sz="4000" i="1" dirty="0">
                <a:ln w="0"/>
                <a:effectLst>
                  <a:outerShdw blurRad="38100" dist="19050" dir="2700000" algn="tl" rotWithShape="0">
                    <a:schemeClr val="dk1">
                      <a:alpha val="40000"/>
                    </a:schemeClr>
                  </a:outerShdw>
                </a:effectLst>
                <a:latin typeface="Bahnschrift Condensed" panose="020B0502040204020203" pitchFamily="34" charset="0"/>
              </a:rPr>
              <a:t>Group 13</a:t>
            </a:r>
            <a:endParaRPr lang="en-US" sz="4000" i="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a:p>
            <a:pPr algn="ctr"/>
            <a:endParaRPr lang="en-US" sz="4000" i="1"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graphicFrame>
        <p:nvGraphicFramePr>
          <p:cNvPr id="9" name="Chart 8">
            <a:extLst>
              <a:ext uri="{FF2B5EF4-FFF2-40B4-BE49-F238E27FC236}">
                <a16:creationId xmlns:a16="http://schemas.microsoft.com/office/drawing/2014/main" id="{A7834F7A-7600-116D-F029-16C35547A384}"/>
              </a:ext>
            </a:extLst>
          </p:cNvPr>
          <p:cNvGraphicFramePr/>
          <p:nvPr>
            <p:extLst>
              <p:ext uri="{D42A27DB-BD31-4B8C-83A1-F6EECF244321}">
                <p14:modId xmlns:p14="http://schemas.microsoft.com/office/powerpoint/2010/main" val="3095925254"/>
              </p:ext>
            </p:extLst>
          </p:nvPr>
        </p:nvGraphicFramePr>
        <p:xfrm>
          <a:off x="3480619" y="3156155"/>
          <a:ext cx="5147188" cy="28611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783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01DE4-77CD-887A-2C3F-8021DC16FF1C}"/>
              </a:ext>
            </a:extLst>
          </p:cNvPr>
          <p:cNvSpPr>
            <a:spLocks noGrp="1"/>
          </p:cNvSpPr>
          <p:nvPr>
            <p:ph type="title"/>
          </p:nvPr>
        </p:nvSpPr>
        <p:spPr/>
        <p:txBody>
          <a:bodyPr/>
          <a:lstStyle/>
          <a:p>
            <a:r>
              <a:rPr lang="en-US" dirty="0"/>
              <a:t>Conclusion </a:t>
            </a:r>
          </a:p>
        </p:txBody>
      </p:sp>
      <p:sp>
        <p:nvSpPr>
          <p:cNvPr id="4" name="Content Placeholder 3">
            <a:extLst>
              <a:ext uri="{FF2B5EF4-FFF2-40B4-BE49-F238E27FC236}">
                <a16:creationId xmlns:a16="http://schemas.microsoft.com/office/drawing/2014/main" id="{B6B2EB7A-14FA-3477-2156-472E248D9543}"/>
              </a:ext>
            </a:extLst>
          </p:cNvPr>
          <p:cNvSpPr>
            <a:spLocks noGrp="1"/>
          </p:cNvSpPr>
          <p:nvPr>
            <p:ph idx="1"/>
          </p:nvPr>
        </p:nvSpPr>
        <p:spPr/>
        <p:txBody>
          <a:bodyPr/>
          <a:lstStyle/>
          <a:p>
            <a:r>
              <a:rPr lang="en-US" dirty="0"/>
              <a:t>Since the purpose of any enterprise is to </a:t>
            </a:r>
            <a:r>
              <a:rPr lang="en-US" dirty="0" err="1"/>
              <a:t>maximise</a:t>
            </a:r>
            <a:r>
              <a:rPr lang="en-US" dirty="0"/>
              <a:t> profit we must look at those segment I have highlighted and see that we channel all our energy to it. we should not be afraid to tell our customers that we are not supplying them with our notepad and stapler.</a:t>
            </a:r>
          </a:p>
          <a:p>
            <a:endParaRPr lang="en-US" dirty="0"/>
          </a:p>
          <a:p>
            <a:endParaRPr lang="en-US" dirty="0"/>
          </a:p>
          <a:p>
            <a:r>
              <a:rPr lang="en-US" dirty="0"/>
              <a:t>Thank you .</a:t>
            </a:r>
          </a:p>
          <a:p>
            <a:endParaRPr lang="en-US" dirty="0"/>
          </a:p>
          <a:p>
            <a:pPr marL="0" indent="0">
              <a:buNone/>
            </a:pPr>
            <a:endParaRPr lang="en-US" dirty="0"/>
          </a:p>
        </p:txBody>
      </p:sp>
    </p:spTree>
    <p:extLst>
      <p:ext uri="{BB962C8B-B14F-4D97-AF65-F5344CB8AC3E}">
        <p14:creationId xmlns:p14="http://schemas.microsoft.com/office/powerpoint/2010/main" val="10538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8014-B950-6103-822E-44EEB6544478}"/>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C5AC7E1A-3C01-4362-4ED7-8EA20E79235B}"/>
              </a:ext>
            </a:extLst>
          </p:cNvPr>
          <p:cNvSpPr>
            <a:spLocks noGrp="1"/>
          </p:cNvSpPr>
          <p:nvPr>
            <p:ph idx="1"/>
          </p:nvPr>
        </p:nvSpPr>
        <p:spPr>
          <a:xfrm>
            <a:off x="680321" y="2336873"/>
            <a:ext cx="9613861" cy="4202472"/>
          </a:xfrm>
        </p:spPr>
        <p:txBody>
          <a:bodyPr>
            <a:normAutofit/>
          </a:bodyPr>
          <a:lstStyle/>
          <a:p>
            <a:pPr marL="0" indent="0">
              <a:buNone/>
            </a:pPr>
            <a:r>
              <a:rPr lang="en-US" sz="1800" dirty="0"/>
              <a:t>Office supply is an integral part of any business environment and with </a:t>
            </a:r>
            <a:r>
              <a:rPr lang="en-US" sz="1800" dirty="0" err="1"/>
              <a:t>adversement</a:t>
            </a:r>
            <a:r>
              <a:rPr lang="en-US" sz="1800" dirty="0"/>
              <a:t> in technology its likely some of them face </a:t>
            </a:r>
            <a:r>
              <a:rPr lang="en-US" sz="1800" dirty="0" err="1"/>
              <a:t>out.this</a:t>
            </a:r>
            <a:r>
              <a:rPr lang="en-US" sz="1800" dirty="0"/>
              <a:t> effect was seen in our product </a:t>
            </a:r>
            <a:r>
              <a:rPr lang="en-US" sz="1800" dirty="0" err="1"/>
              <a:t>ceetainly</a:t>
            </a:r>
            <a:r>
              <a:rPr lang="en-US" sz="1800" dirty="0"/>
              <a:t> some of this product </a:t>
            </a:r>
            <a:r>
              <a:rPr lang="en-US" sz="1800" dirty="0" err="1"/>
              <a:t>wil</a:t>
            </a:r>
            <a:r>
              <a:rPr lang="en-US" sz="1800" dirty="0"/>
              <a:t> still be relevant in the </a:t>
            </a:r>
            <a:r>
              <a:rPr lang="en-US" sz="1800"/>
              <a:t>many years to come</a:t>
            </a:r>
            <a:endParaRPr lang="en-US" sz="1800" dirty="0"/>
          </a:p>
          <a:p>
            <a:pPr marL="0" indent="0">
              <a:buNone/>
            </a:pPr>
            <a:r>
              <a:rPr lang="en-US" sz="1800" dirty="0"/>
              <a:t>We did a revenue  of 121.22M with a profit of 13.83M with our sum of unit sold at 1.13M. The product that did pretty well was </a:t>
            </a:r>
            <a:r>
              <a:rPr lang="en-US" sz="1800" dirty="0" err="1"/>
              <a:t>bairo</a:t>
            </a:r>
            <a:r>
              <a:rPr lang="en-US" sz="1800" dirty="0"/>
              <a:t> while notepad and stapler reduced our profit with a negative profit.</a:t>
            </a:r>
          </a:p>
          <a:p>
            <a:pPr marL="0" indent="0">
              <a:buNone/>
            </a:pPr>
            <a:r>
              <a:rPr lang="en-US" sz="1800" dirty="0"/>
              <a:t>For the fourth quarter of 2014 our revenue and profit is greater than that of 2013 although we have </a:t>
            </a:r>
            <a:r>
              <a:rPr lang="en-US" sz="1800" dirty="0" err="1"/>
              <a:t>bairo</a:t>
            </a:r>
            <a:r>
              <a:rPr lang="en-US" sz="1800" dirty="0"/>
              <a:t> as our product doing well in both quarters. IN 2014 we had more sales by state, </a:t>
            </a:r>
            <a:r>
              <a:rPr lang="en-US" sz="1800" dirty="0" err="1"/>
              <a:t>ogun</a:t>
            </a:r>
            <a:r>
              <a:rPr lang="en-US" sz="1800" dirty="0"/>
              <a:t> state and by our market segment government, the  product that did well in 2014 was </a:t>
            </a:r>
            <a:r>
              <a:rPr lang="en-US" sz="1800" dirty="0" err="1"/>
              <a:t>bairo.penxil</a:t>
            </a:r>
            <a:r>
              <a:rPr lang="en-US" sz="1800" dirty="0"/>
              <a:t> gave us the least profit in 2014Q4 while A4 paper gave us the least profit in 2013Q4</a:t>
            </a:r>
          </a:p>
          <a:p>
            <a:pPr marL="0" indent="0">
              <a:buNone/>
            </a:pPr>
            <a:r>
              <a:rPr lang="en-US" sz="1800" dirty="0"/>
              <a:t>Due to </a:t>
            </a:r>
            <a:r>
              <a:rPr lang="en-US" sz="1800" dirty="0" err="1"/>
              <a:t>bairo</a:t>
            </a:r>
            <a:r>
              <a:rPr lang="en-US" sz="1800" dirty="0"/>
              <a:t> been our top profit by product it is encouraged we maintain that spot and not just for it alone but to see that other of our product do well in the next coming financial year</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502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718BE1D7-E484-F849-1461-8FAC496F1C0E}"/>
              </a:ext>
            </a:extLst>
          </p:cNvPr>
          <p:cNvSpPr>
            <a:spLocks noGrp="1"/>
          </p:cNvSpPr>
          <p:nvPr>
            <p:ph type="title"/>
          </p:nvPr>
        </p:nvSpPr>
        <p:spPr>
          <a:xfrm>
            <a:off x="680321" y="753228"/>
            <a:ext cx="9613861" cy="1080938"/>
          </a:xfrm>
        </p:spPr>
        <p:txBody>
          <a:bodyPr>
            <a:normAutofit/>
          </a:bodyPr>
          <a:lstStyle/>
          <a:p>
            <a:r>
              <a:rPr lang="en-US" sz="2400" dirty="0"/>
              <a:t>2. A review of segment, product and state by count of sale</a:t>
            </a:r>
          </a:p>
        </p:txBody>
      </p:sp>
      <p:pic>
        <p:nvPicPr>
          <p:cNvPr id="5" name="Content Placeholder 4">
            <a:extLst>
              <a:ext uri="{FF2B5EF4-FFF2-40B4-BE49-F238E27FC236}">
                <a16:creationId xmlns:a16="http://schemas.microsoft.com/office/drawing/2014/main" id="{9C83EAB8-F699-A4B5-083C-B9C0BFEC5095}"/>
              </a:ext>
            </a:extLst>
          </p:cNvPr>
          <p:cNvPicPr>
            <a:picLocks noGrp="1" noChangeAspect="1"/>
          </p:cNvPicPr>
          <p:nvPr>
            <p:ph idx="1"/>
          </p:nvPr>
        </p:nvPicPr>
        <p:blipFill>
          <a:blip r:embed="rId2"/>
          <a:stretch>
            <a:fillRect/>
          </a:stretch>
        </p:blipFill>
        <p:spPr>
          <a:xfrm>
            <a:off x="59469" y="2174094"/>
            <a:ext cx="4235227" cy="2691804"/>
          </a:xfrm>
        </p:spPr>
      </p:pic>
      <p:pic>
        <p:nvPicPr>
          <p:cNvPr id="11" name="Picture 10">
            <a:extLst>
              <a:ext uri="{FF2B5EF4-FFF2-40B4-BE49-F238E27FC236}">
                <a16:creationId xmlns:a16="http://schemas.microsoft.com/office/drawing/2014/main" id="{FFF57298-0E3E-5609-19CF-50A765B7DE6E}"/>
              </a:ext>
            </a:extLst>
          </p:cNvPr>
          <p:cNvPicPr>
            <a:picLocks noChangeAspect="1"/>
          </p:cNvPicPr>
          <p:nvPr/>
        </p:nvPicPr>
        <p:blipFill>
          <a:blip r:embed="rId3"/>
          <a:stretch>
            <a:fillRect/>
          </a:stretch>
        </p:blipFill>
        <p:spPr>
          <a:xfrm>
            <a:off x="4410032" y="2174094"/>
            <a:ext cx="3500651" cy="2585226"/>
          </a:xfrm>
          <a:prstGeom prst="rect">
            <a:avLst/>
          </a:prstGeom>
        </p:spPr>
      </p:pic>
      <p:pic>
        <p:nvPicPr>
          <p:cNvPr id="15" name="Picture 14">
            <a:extLst>
              <a:ext uri="{FF2B5EF4-FFF2-40B4-BE49-F238E27FC236}">
                <a16:creationId xmlns:a16="http://schemas.microsoft.com/office/drawing/2014/main" id="{2AA18C2C-0B00-F7CC-57A5-0FC830D29455}"/>
              </a:ext>
            </a:extLst>
          </p:cNvPr>
          <p:cNvPicPr>
            <a:picLocks noChangeAspect="1"/>
          </p:cNvPicPr>
          <p:nvPr/>
        </p:nvPicPr>
        <p:blipFill>
          <a:blip r:embed="rId4"/>
          <a:stretch>
            <a:fillRect/>
          </a:stretch>
        </p:blipFill>
        <p:spPr>
          <a:xfrm>
            <a:off x="8141355" y="2249317"/>
            <a:ext cx="4002380" cy="2434781"/>
          </a:xfrm>
          <a:prstGeom prst="rect">
            <a:avLst/>
          </a:prstGeom>
        </p:spPr>
      </p:pic>
      <p:sp>
        <p:nvSpPr>
          <p:cNvPr id="16" name="Rectangle 15">
            <a:extLst>
              <a:ext uri="{FF2B5EF4-FFF2-40B4-BE49-F238E27FC236}">
                <a16:creationId xmlns:a16="http://schemas.microsoft.com/office/drawing/2014/main" id="{9FC4B116-9E44-DA75-79A5-9861B8DBA608}"/>
              </a:ext>
            </a:extLst>
          </p:cNvPr>
          <p:cNvSpPr/>
          <p:nvPr/>
        </p:nvSpPr>
        <p:spPr>
          <a:xfrm>
            <a:off x="680321" y="5050216"/>
            <a:ext cx="8458829" cy="1569660"/>
          </a:xfrm>
          <a:prstGeom prst="rect">
            <a:avLst/>
          </a:prstGeom>
          <a:noFill/>
        </p:spPr>
        <p:txBody>
          <a:bodyPr wrap="squar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From the above visuals by sum of units sold  by segment we can see that the government take the lead, by product </a:t>
            </a:r>
            <a:r>
              <a:rPr lang="en-US" sz="2400" b="0" i="1" cap="none" spc="0" dirty="0" err="1">
                <a:ln w="0"/>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bairo</a:t>
            </a:r>
            <a:r>
              <a:rPr lang="en-US" sz="2400" b="0" i="1" cap="none" spc="0" dirty="0">
                <a:ln w="0"/>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 leads</a:t>
            </a:r>
          </a:p>
          <a:p>
            <a:pPr algn="ctr"/>
            <a:r>
              <a:rPr lang="en-US" sz="2400" i="1" dirty="0">
                <a:ln w="0"/>
                <a:effectLst>
                  <a:outerShdw blurRad="38100" dist="19050" dir="2700000" algn="tl" rotWithShape="0">
                    <a:schemeClr val="dk1">
                      <a:alpha val="40000"/>
                    </a:schemeClr>
                  </a:outerShdw>
                </a:effectLst>
                <a:latin typeface="Franklin Gothic Medium" panose="020B0603020102020204" pitchFamily="34" charset="0"/>
              </a:rPr>
              <a:t>And by state Lagos has the highest</a:t>
            </a:r>
            <a:r>
              <a:rPr lang="en-US" sz="2400" b="0" i="1" cap="none" spc="0" dirty="0">
                <a:ln w="0"/>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 </a:t>
            </a:r>
          </a:p>
        </p:txBody>
      </p:sp>
    </p:spTree>
    <p:extLst>
      <p:ext uri="{BB962C8B-B14F-4D97-AF65-F5344CB8AC3E}">
        <p14:creationId xmlns:p14="http://schemas.microsoft.com/office/powerpoint/2010/main" val="290039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A6CBB8C-4535-4172-940F-B3B96D20BC3E}"/>
              </a:ext>
            </a:extLst>
          </p:cNvPr>
          <p:cNvSpPr>
            <a:spLocks noGrp="1"/>
          </p:cNvSpPr>
          <p:nvPr>
            <p:ph type="title"/>
          </p:nvPr>
        </p:nvSpPr>
        <p:spPr/>
        <p:txBody>
          <a:bodyPr/>
          <a:lstStyle/>
          <a:p>
            <a:r>
              <a:rPr lang="en-US" dirty="0"/>
              <a:t>Report on all products sales in the year 2014</a:t>
            </a:r>
          </a:p>
        </p:txBody>
      </p:sp>
      <p:pic>
        <p:nvPicPr>
          <p:cNvPr id="11" name="Picture Placeholder 10">
            <a:extLst>
              <a:ext uri="{FF2B5EF4-FFF2-40B4-BE49-F238E27FC236}">
                <a16:creationId xmlns:a16="http://schemas.microsoft.com/office/drawing/2014/main" id="{AB2159D4-87E6-FD70-624E-AAA78798AD9A}"/>
              </a:ext>
            </a:extLst>
          </p:cNvPr>
          <p:cNvPicPr>
            <a:picLocks noGrp="1" noChangeAspect="1"/>
          </p:cNvPicPr>
          <p:nvPr>
            <p:ph type="pic" idx="1"/>
          </p:nvPr>
        </p:nvPicPr>
        <p:blipFill rotWithShape="1">
          <a:blip r:embed="rId2"/>
          <a:srcRect l="2181" r="2181"/>
          <a:stretch/>
        </p:blipFill>
        <p:spPr>
          <a:xfrm>
            <a:off x="4507234" y="3996913"/>
            <a:ext cx="3177531" cy="2107859"/>
          </a:xfrm>
        </p:spPr>
      </p:pic>
      <p:sp>
        <p:nvSpPr>
          <p:cNvPr id="9" name="Text Placeholder 8">
            <a:extLst>
              <a:ext uri="{FF2B5EF4-FFF2-40B4-BE49-F238E27FC236}">
                <a16:creationId xmlns:a16="http://schemas.microsoft.com/office/drawing/2014/main" id="{16A74FE1-7C1C-0E18-1700-5D97345752DC}"/>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q"/>
            </a:pPr>
            <a:r>
              <a:rPr lang="en-US" dirty="0"/>
              <a:t>we did a total sales od 863.13k In which  the month  of OCTOBER  with total count of 185.k the highest</a:t>
            </a:r>
          </a:p>
          <a:p>
            <a:endParaRPr lang="en-US" dirty="0"/>
          </a:p>
          <a:p>
            <a:pPr marL="285750" indent="-285750" algn="ctr">
              <a:buFont typeface="Wingdings" panose="05000000000000000000" pitchFamily="2" charset="2"/>
              <a:buChar char="q"/>
            </a:pPr>
            <a:r>
              <a:rPr lang="en-US" dirty="0"/>
              <a:t> IN 2014 we had more sales in </a:t>
            </a:r>
          </a:p>
          <a:p>
            <a:pPr algn="ctr"/>
            <a:r>
              <a:rPr lang="en-US" dirty="0"/>
              <a:t> </a:t>
            </a:r>
            <a:r>
              <a:rPr lang="en-US" dirty="0" err="1"/>
              <a:t>ogun</a:t>
            </a:r>
            <a:r>
              <a:rPr lang="en-US" dirty="0"/>
              <a:t> state and by our market segment government is the highest and the product that did well in 2014 was </a:t>
            </a:r>
            <a:r>
              <a:rPr lang="en-US" dirty="0" err="1"/>
              <a:t>bairo</a:t>
            </a:r>
            <a:endParaRPr lang="en-US" dirty="0"/>
          </a:p>
          <a:p>
            <a:pPr marL="285750" indent="-285750" algn="ctr">
              <a:buFont typeface="Wingdings" panose="05000000000000000000" pitchFamily="2" charset="2"/>
              <a:buChar char="q"/>
            </a:pPr>
            <a:r>
              <a:rPr lang="en-US" dirty="0"/>
              <a:t> The product with the highest profit was</a:t>
            </a:r>
          </a:p>
          <a:p>
            <a:pPr algn="ctr"/>
            <a:r>
              <a:rPr lang="en-US" dirty="0" err="1"/>
              <a:t>Bairo</a:t>
            </a:r>
            <a:r>
              <a:rPr lang="en-US" dirty="0"/>
              <a:t> but there was a decline in our  profit with </a:t>
            </a:r>
            <a:r>
              <a:rPr lang="en-US" dirty="0" err="1"/>
              <a:t>markers,notepad</a:t>
            </a:r>
            <a:r>
              <a:rPr lang="en-US" dirty="0"/>
              <a:t> and stapler</a:t>
            </a:r>
          </a:p>
          <a:p>
            <a:r>
              <a:rPr lang="en-US" dirty="0"/>
              <a:t> </a:t>
            </a:r>
          </a:p>
        </p:txBody>
      </p:sp>
      <p:sp>
        <p:nvSpPr>
          <p:cNvPr id="12" name="Rectangle 11">
            <a:extLst>
              <a:ext uri="{FF2B5EF4-FFF2-40B4-BE49-F238E27FC236}">
                <a16:creationId xmlns:a16="http://schemas.microsoft.com/office/drawing/2014/main" id="{54B81C75-3D73-DD06-0EF7-A78E5A7E1055}"/>
              </a:ext>
            </a:extLst>
          </p:cNvPr>
          <p:cNvSpPr/>
          <p:nvPr/>
        </p:nvSpPr>
        <p:spPr>
          <a:xfrm>
            <a:off x="586809" y="1983623"/>
            <a:ext cx="4063284"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 count of sales in year 2014</a:t>
            </a:r>
          </a:p>
        </p:txBody>
      </p:sp>
      <p:pic>
        <p:nvPicPr>
          <p:cNvPr id="16" name="Picture 15">
            <a:extLst>
              <a:ext uri="{FF2B5EF4-FFF2-40B4-BE49-F238E27FC236}">
                <a16:creationId xmlns:a16="http://schemas.microsoft.com/office/drawing/2014/main" id="{08A5C963-E1F2-E3CB-F345-4662229DDF85}"/>
              </a:ext>
            </a:extLst>
          </p:cNvPr>
          <p:cNvPicPr>
            <a:picLocks noChangeAspect="1"/>
          </p:cNvPicPr>
          <p:nvPr/>
        </p:nvPicPr>
        <p:blipFill>
          <a:blip r:embed="rId3"/>
          <a:stretch>
            <a:fillRect/>
          </a:stretch>
        </p:blipFill>
        <p:spPr>
          <a:xfrm>
            <a:off x="4463065" y="1962786"/>
            <a:ext cx="7392049" cy="1799657"/>
          </a:xfrm>
          <a:prstGeom prst="rect">
            <a:avLst/>
          </a:prstGeom>
        </p:spPr>
      </p:pic>
      <p:pic>
        <p:nvPicPr>
          <p:cNvPr id="18" name="Picture 17">
            <a:extLst>
              <a:ext uri="{FF2B5EF4-FFF2-40B4-BE49-F238E27FC236}">
                <a16:creationId xmlns:a16="http://schemas.microsoft.com/office/drawing/2014/main" id="{A6348A8B-DE58-6ECB-B91B-61EB0B348265}"/>
              </a:ext>
            </a:extLst>
          </p:cNvPr>
          <p:cNvPicPr>
            <a:picLocks noChangeAspect="1"/>
          </p:cNvPicPr>
          <p:nvPr/>
        </p:nvPicPr>
        <p:blipFill>
          <a:blip r:embed="rId4"/>
          <a:stretch>
            <a:fillRect/>
          </a:stretch>
        </p:blipFill>
        <p:spPr>
          <a:xfrm>
            <a:off x="7889718" y="4035266"/>
            <a:ext cx="4220856" cy="2069505"/>
          </a:xfrm>
          <a:prstGeom prst="rect">
            <a:avLst/>
          </a:prstGeom>
        </p:spPr>
      </p:pic>
    </p:spTree>
    <p:extLst>
      <p:ext uri="{BB962C8B-B14F-4D97-AF65-F5344CB8AC3E}">
        <p14:creationId xmlns:p14="http://schemas.microsoft.com/office/powerpoint/2010/main" val="313154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EBFE9071-4189-75A6-2F93-10573DC3325A}"/>
              </a:ext>
            </a:extLst>
          </p:cNvPr>
          <p:cNvSpPr>
            <a:spLocks noGrp="1"/>
          </p:cNvSpPr>
          <p:nvPr>
            <p:ph type="title"/>
          </p:nvPr>
        </p:nvSpPr>
        <p:spPr/>
        <p:txBody>
          <a:bodyPr>
            <a:normAutofit/>
          </a:bodyPr>
          <a:lstStyle/>
          <a:p>
            <a:r>
              <a:rPr lang="en-US" sz="2800" dirty="0"/>
              <a:t>Sales report comparison between 2013Q4 and 2014Q4</a:t>
            </a:r>
          </a:p>
        </p:txBody>
      </p:sp>
      <p:sp>
        <p:nvSpPr>
          <p:cNvPr id="18" name="Text Placeholder 17">
            <a:extLst>
              <a:ext uri="{FF2B5EF4-FFF2-40B4-BE49-F238E27FC236}">
                <a16:creationId xmlns:a16="http://schemas.microsoft.com/office/drawing/2014/main" id="{245FED79-018A-8FAB-F7EB-10B9A0DF170B}"/>
              </a:ext>
            </a:extLst>
          </p:cNvPr>
          <p:cNvSpPr>
            <a:spLocks noGrp="1"/>
          </p:cNvSpPr>
          <p:nvPr>
            <p:ph idx="1"/>
          </p:nvPr>
        </p:nvSpPr>
        <p:spPr>
          <a:xfrm>
            <a:off x="4685844" y="2336876"/>
            <a:ext cx="5608336" cy="3599313"/>
          </a:xfrm>
        </p:spPr>
        <p:txBody>
          <a:bodyPr/>
          <a:lstStyle/>
          <a:p>
            <a:r>
              <a:rPr lang="en-US" dirty="0"/>
              <a:t>Year 2013, Q4</a:t>
            </a:r>
          </a:p>
        </p:txBody>
      </p:sp>
      <p:sp>
        <p:nvSpPr>
          <p:cNvPr id="17" name="Text Placeholder 16">
            <a:extLst>
              <a:ext uri="{FF2B5EF4-FFF2-40B4-BE49-F238E27FC236}">
                <a16:creationId xmlns:a16="http://schemas.microsoft.com/office/drawing/2014/main" id="{2684E93B-8BC5-713B-A4C0-3557971BCDA7}"/>
              </a:ext>
            </a:extLst>
          </p:cNvPr>
          <p:cNvSpPr>
            <a:spLocks noGrp="1"/>
          </p:cNvSpPr>
          <p:nvPr>
            <p:ph type="body" sz="half" idx="2"/>
          </p:nvPr>
        </p:nvSpPr>
        <p:spPr>
          <a:xfrm>
            <a:off x="468339" y="2926754"/>
            <a:ext cx="3518699" cy="3599317"/>
          </a:xfrm>
        </p:spPr>
        <p:txBody>
          <a:bodyPr>
            <a:normAutofit/>
          </a:bodyPr>
          <a:lstStyle/>
          <a:p>
            <a:r>
              <a:rPr lang="en-US" dirty="0"/>
              <a:t>We had more revenue and profit in</a:t>
            </a:r>
          </a:p>
          <a:p>
            <a:pPr marL="285750" indent="-285750">
              <a:buFont typeface="Wingdings" panose="05000000000000000000" pitchFamily="2" charset="2"/>
              <a:buChar char="q"/>
            </a:pPr>
            <a:r>
              <a:rPr lang="en-US" dirty="0"/>
              <a:t>Q1 of 2014 than that of 2013  even though we had a sharp drop of our</a:t>
            </a:r>
          </a:p>
          <a:p>
            <a:r>
              <a:rPr lang="en-US" dirty="0"/>
              <a:t>Sales in November of 2014</a:t>
            </a:r>
          </a:p>
          <a:p>
            <a:endParaRPr lang="en-US" dirty="0"/>
          </a:p>
          <a:p>
            <a:pPr marL="285750" indent="-285750">
              <a:buFont typeface="Wingdings" panose="05000000000000000000" pitchFamily="2" charset="2"/>
              <a:buChar char="q"/>
            </a:pPr>
            <a:r>
              <a:rPr lang="en-US" dirty="0" err="1"/>
              <a:t>Bairo</a:t>
            </a:r>
            <a:r>
              <a:rPr lang="en-US" dirty="0"/>
              <a:t> gave the highest profit while</a:t>
            </a:r>
          </a:p>
          <a:p>
            <a:r>
              <a:rPr lang="en-US" dirty="0"/>
              <a:t>In both quarters while pencil gave us the least profit in 2014Q4 and A4  paper gave us the least profit in 2013Q</a:t>
            </a:r>
          </a:p>
          <a:p>
            <a:pPr marL="285750" indent="-285750">
              <a:buFont typeface="Wingdings" panose="05000000000000000000" pitchFamily="2" charset="2"/>
              <a:buChar char="q"/>
            </a:pPr>
            <a:endParaRPr lang="en-US" dirty="0"/>
          </a:p>
          <a:p>
            <a:endParaRPr lang="en-US" dirty="0"/>
          </a:p>
          <a:p>
            <a:endParaRPr lang="en-US" dirty="0"/>
          </a:p>
          <a:p>
            <a:endParaRPr lang="en-US" dirty="0"/>
          </a:p>
        </p:txBody>
      </p:sp>
      <p:sp>
        <p:nvSpPr>
          <p:cNvPr id="19" name="Text Placeholder 18">
            <a:extLst>
              <a:ext uri="{FF2B5EF4-FFF2-40B4-BE49-F238E27FC236}">
                <a16:creationId xmlns:a16="http://schemas.microsoft.com/office/drawing/2014/main" id="{0660292F-764A-C439-9FF8-08F75FBB84FB}"/>
              </a:ext>
            </a:extLst>
          </p:cNvPr>
          <p:cNvSpPr>
            <a:spLocks noGrp="1"/>
          </p:cNvSpPr>
          <p:nvPr>
            <p:ph type="body" sz="quarter" idx="4294967295"/>
          </p:nvPr>
        </p:nvSpPr>
        <p:spPr>
          <a:xfrm>
            <a:off x="9121775" y="2336800"/>
            <a:ext cx="3070225" cy="576263"/>
          </a:xfrm>
        </p:spPr>
        <p:txBody>
          <a:bodyPr/>
          <a:lstStyle/>
          <a:p>
            <a:r>
              <a:rPr lang="en-US" dirty="0"/>
              <a:t>Year 2014,Q4</a:t>
            </a:r>
          </a:p>
        </p:txBody>
      </p:sp>
      <p:pic>
        <p:nvPicPr>
          <p:cNvPr id="27" name="Picture 26">
            <a:extLst>
              <a:ext uri="{FF2B5EF4-FFF2-40B4-BE49-F238E27FC236}">
                <a16:creationId xmlns:a16="http://schemas.microsoft.com/office/drawing/2014/main" id="{3DBFD7E9-E26B-5978-61D6-31C34E19880C}"/>
              </a:ext>
            </a:extLst>
          </p:cNvPr>
          <p:cNvPicPr>
            <a:picLocks noChangeAspect="1"/>
          </p:cNvPicPr>
          <p:nvPr/>
        </p:nvPicPr>
        <p:blipFill>
          <a:blip r:embed="rId2"/>
          <a:stretch>
            <a:fillRect/>
          </a:stretch>
        </p:blipFill>
        <p:spPr>
          <a:xfrm>
            <a:off x="4420666" y="4860376"/>
            <a:ext cx="3204442" cy="1665695"/>
          </a:xfrm>
          <a:prstGeom prst="rect">
            <a:avLst/>
          </a:prstGeom>
        </p:spPr>
      </p:pic>
      <p:pic>
        <p:nvPicPr>
          <p:cNvPr id="29" name="Picture 28">
            <a:extLst>
              <a:ext uri="{FF2B5EF4-FFF2-40B4-BE49-F238E27FC236}">
                <a16:creationId xmlns:a16="http://schemas.microsoft.com/office/drawing/2014/main" id="{3BD66B2B-F3A5-3627-4532-6213A4551C19}"/>
              </a:ext>
            </a:extLst>
          </p:cNvPr>
          <p:cNvPicPr>
            <a:picLocks noChangeAspect="1"/>
          </p:cNvPicPr>
          <p:nvPr/>
        </p:nvPicPr>
        <p:blipFill>
          <a:blip r:embed="rId3"/>
          <a:stretch>
            <a:fillRect/>
          </a:stretch>
        </p:blipFill>
        <p:spPr>
          <a:xfrm>
            <a:off x="8786541" y="4916262"/>
            <a:ext cx="3204442" cy="1609809"/>
          </a:xfrm>
          <a:prstGeom prst="rect">
            <a:avLst/>
          </a:prstGeom>
        </p:spPr>
      </p:pic>
      <p:pic>
        <p:nvPicPr>
          <p:cNvPr id="33" name="Picture 32">
            <a:extLst>
              <a:ext uri="{FF2B5EF4-FFF2-40B4-BE49-F238E27FC236}">
                <a16:creationId xmlns:a16="http://schemas.microsoft.com/office/drawing/2014/main" id="{BF89035A-55F7-75D1-D8A2-66655AA0F796}"/>
              </a:ext>
            </a:extLst>
          </p:cNvPr>
          <p:cNvPicPr>
            <a:picLocks noChangeAspect="1"/>
          </p:cNvPicPr>
          <p:nvPr/>
        </p:nvPicPr>
        <p:blipFill>
          <a:blip r:embed="rId4"/>
          <a:stretch>
            <a:fillRect/>
          </a:stretch>
        </p:blipFill>
        <p:spPr>
          <a:xfrm>
            <a:off x="8862646" y="2859319"/>
            <a:ext cx="3261641" cy="1754973"/>
          </a:xfrm>
          <a:prstGeom prst="rect">
            <a:avLst/>
          </a:prstGeom>
        </p:spPr>
      </p:pic>
      <p:pic>
        <p:nvPicPr>
          <p:cNvPr id="35" name="Picture 34">
            <a:extLst>
              <a:ext uri="{FF2B5EF4-FFF2-40B4-BE49-F238E27FC236}">
                <a16:creationId xmlns:a16="http://schemas.microsoft.com/office/drawing/2014/main" id="{16406012-7259-8451-BB43-233A55F0873F}"/>
              </a:ext>
            </a:extLst>
          </p:cNvPr>
          <p:cNvPicPr>
            <a:picLocks noChangeAspect="1"/>
          </p:cNvPicPr>
          <p:nvPr/>
        </p:nvPicPr>
        <p:blipFill>
          <a:blip r:embed="rId5"/>
          <a:stretch>
            <a:fillRect/>
          </a:stretch>
        </p:blipFill>
        <p:spPr>
          <a:xfrm>
            <a:off x="4420666" y="2859318"/>
            <a:ext cx="3204442" cy="1754973"/>
          </a:xfrm>
          <a:prstGeom prst="rect">
            <a:avLst/>
          </a:prstGeom>
        </p:spPr>
      </p:pic>
    </p:spTree>
    <p:extLst>
      <p:ext uri="{BB962C8B-B14F-4D97-AF65-F5344CB8AC3E}">
        <p14:creationId xmlns:p14="http://schemas.microsoft.com/office/powerpoint/2010/main" val="137008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4046-A7AE-32E6-D18F-9884180AEFF3}"/>
              </a:ext>
            </a:extLst>
          </p:cNvPr>
          <p:cNvSpPr>
            <a:spLocks noGrp="1"/>
          </p:cNvSpPr>
          <p:nvPr>
            <p:ph type="title"/>
          </p:nvPr>
        </p:nvSpPr>
        <p:spPr/>
        <p:txBody>
          <a:bodyPr/>
          <a:lstStyle/>
          <a:p>
            <a:r>
              <a:rPr lang="en-US" dirty="0"/>
              <a:t>Comparison between 2013Q4 and 2014Q2</a:t>
            </a:r>
          </a:p>
        </p:txBody>
      </p:sp>
      <p:sp>
        <p:nvSpPr>
          <p:cNvPr id="10" name="Text Placeholder 9">
            <a:extLst>
              <a:ext uri="{FF2B5EF4-FFF2-40B4-BE49-F238E27FC236}">
                <a16:creationId xmlns:a16="http://schemas.microsoft.com/office/drawing/2014/main" id="{FF79F170-1841-9028-AAB3-21AEA0BCDA06}"/>
              </a:ext>
            </a:extLst>
          </p:cNvPr>
          <p:cNvSpPr>
            <a:spLocks noGrp="1"/>
          </p:cNvSpPr>
          <p:nvPr>
            <p:ph type="body" idx="1"/>
          </p:nvPr>
        </p:nvSpPr>
        <p:spPr/>
        <p:txBody>
          <a:bodyPr/>
          <a:lstStyle/>
          <a:p>
            <a:r>
              <a:rPr lang="en-US" dirty="0"/>
              <a:t>insights</a:t>
            </a:r>
          </a:p>
        </p:txBody>
      </p:sp>
      <p:sp>
        <p:nvSpPr>
          <p:cNvPr id="13" name="Text Placeholder 12">
            <a:extLst>
              <a:ext uri="{FF2B5EF4-FFF2-40B4-BE49-F238E27FC236}">
                <a16:creationId xmlns:a16="http://schemas.microsoft.com/office/drawing/2014/main" id="{378467FB-3F2B-DFC5-9412-2EBC5A9DBAC3}"/>
              </a:ext>
            </a:extLst>
          </p:cNvPr>
          <p:cNvSpPr>
            <a:spLocks noGrp="1"/>
          </p:cNvSpPr>
          <p:nvPr>
            <p:ph type="body" sz="half" idx="15"/>
          </p:nvPr>
        </p:nvSpPr>
        <p:spPr/>
        <p:txBody>
          <a:bodyPr/>
          <a:lstStyle/>
          <a:p>
            <a:pPr marL="342900" indent="-342900">
              <a:buFont typeface="Wingdings" panose="05000000000000000000" pitchFamily="2" charset="2"/>
              <a:buChar char="q"/>
            </a:pPr>
            <a:r>
              <a:rPr lang="en-US" dirty="0"/>
              <a:t>In the 4</a:t>
            </a:r>
            <a:r>
              <a:rPr lang="en-US" baseline="30000" dirty="0"/>
              <a:t>th</a:t>
            </a:r>
            <a:r>
              <a:rPr lang="en-US" dirty="0"/>
              <a:t> quarters of 2013 we saw </a:t>
            </a:r>
            <a:r>
              <a:rPr lang="en-US" dirty="0" err="1"/>
              <a:t>osun</a:t>
            </a:r>
            <a:r>
              <a:rPr lang="en-US" dirty="0"/>
              <a:t> state taking the lead by profit both in Q4 of 2013 and 2014 respectively</a:t>
            </a:r>
          </a:p>
          <a:p>
            <a:endParaRPr lang="en-US" dirty="0"/>
          </a:p>
          <a:p>
            <a:pPr marL="285750" indent="-285750">
              <a:buFont typeface="Wingdings" panose="05000000000000000000" pitchFamily="2" charset="2"/>
              <a:buChar char="q"/>
            </a:pPr>
            <a:r>
              <a:rPr lang="en-US" dirty="0"/>
              <a:t>We also saw that </a:t>
            </a:r>
            <a:r>
              <a:rPr lang="en-US" dirty="0" err="1"/>
              <a:t>oyo</a:t>
            </a:r>
            <a:r>
              <a:rPr lang="en-US" dirty="0"/>
              <a:t> was the least in 2013 while </a:t>
            </a:r>
            <a:r>
              <a:rPr lang="en-US" dirty="0" err="1"/>
              <a:t>lagos</a:t>
            </a:r>
            <a:r>
              <a:rPr lang="en-US" dirty="0"/>
              <a:t> is the least in 2014 in addition by count of sales </a:t>
            </a:r>
            <a:r>
              <a:rPr lang="en-US" dirty="0" err="1"/>
              <a:t>lagos</a:t>
            </a:r>
            <a:r>
              <a:rPr lang="en-US" dirty="0"/>
              <a:t> still has the highest between the years</a:t>
            </a:r>
          </a:p>
          <a:p>
            <a:endParaRPr lang="en-US" dirty="0"/>
          </a:p>
        </p:txBody>
      </p:sp>
      <p:sp>
        <p:nvSpPr>
          <p:cNvPr id="11" name="Text Placeholder 10">
            <a:extLst>
              <a:ext uri="{FF2B5EF4-FFF2-40B4-BE49-F238E27FC236}">
                <a16:creationId xmlns:a16="http://schemas.microsoft.com/office/drawing/2014/main" id="{789F8CDA-CEAD-B069-AC85-AD67DCD50E46}"/>
              </a:ext>
            </a:extLst>
          </p:cNvPr>
          <p:cNvSpPr>
            <a:spLocks noGrp="1"/>
          </p:cNvSpPr>
          <p:nvPr>
            <p:ph type="body" sz="quarter" idx="3"/>
          </p:nvPr>
        </p:nvSpPr>
        <p:spPr/>
        <p:txBody>
          <a:bodyPr/>
          <a:lstStyle/>
          <a:p>
            <a:r>
              <a:rPr lang="en-US" dirty="0"/>
              <a:t>       2013,Q4</a:t>
            </a:r>
          </a:p>
        </p:txBody>
      </p:sp>
      <p:sp>
        <p:nvSpPr>
          <p:cNvPr id="14" name="Text Placeholder 13">
            <a:extLst>
              <a:ext uri="{FF2B5EF4-FFF2-40B4-BE49-F238E27FC236}">
                <a16:creationId xmlns:a16="http://schemas.microsoft.com/office/drawing/2014/main" id="{BFAAB217-B9E6-C6DE-188A-B1894206DD61}"/>
              </a:ext>
            </a:extLst>
          </p:cNvPr>
          <p:cNvSpPr>
            <a:spLocks noGrp="1"/>
          </p:cNvSpPr>
          <p:nvPr>
            <p:ph type="body" sz="half" idx="16"/>
          </p:nvPr>
        </p:nvSpPr>
        <p:spPr/>
        <p:txBody>
          <a:bodyPr/>
          <a:lstStyle/>
          <a:p>
            <a:endParaRPr lang="en-US" dirty="0"/>
          </a:p>
        </p:txBody>
      </p:sp>
      <p:sp>
        <p:nvSpPr>
          <p:cNvPr id="12" name="Text Placeholder 11">
            <a:extLst>
              <a:ext uri="{FF2B5EF4-FFF2-40B4-BE49-F238E27FC236}">
                <a16:creationId xmlns:a16="http://schemas.microsoft.com/office/drawing/2014/main" id="{BF58DEE7-232B-EA17-0281-98F4F6A71867}"/>
              </a:ext>
            </a:extLst>
          </p:cNvPr>
          <p:cNvSpPr>
            <a:spLocks noGrp="1"/>
          </p:cNvSpPr>
          <p:nvPr>
            <p:ph type="body" sz="quarter" idx="13"/>
          </p:nvPr>
        </p:nvSpPr>
        <p:spPr/>
        <p:txBody>
          <a:bodyPr/>
          <a:lstStyle/>
          <a:p>
            <a:r>
              <a:rPr lang="en-US" dirty="0"/>
              <a:t>        2014,Q4</a:t>
            </a:r>
          </a:p>
        </p:txBody>
      </p:sp>
      <p:sp>
        <p:nvSpPr>
          <p:cNvPr id="15" name="Text Placeholder 14">
            <a:extLst>
              <a:ext uri="{FF2B5EF4-FFF2-40B4-BE49-F238E27FC236}">
                <a16:creationId xmlns:a16="http://schemas.microsoft.com/office/drawing/2014/main" id="{8E2719B1-DCD6-9E2A-449F-1D122BBB0795}"/>
              </a:ext>
            </a:extLst>
          </p:cNvPr>
          <p:cNvSpPr>
            <a:spLocks noGrp="1"/>
          </p:cNvSpPr>
          <p:nvPr>
            <p:ph type="body" sz="half" idx="17"/>
          </p:nvPr>
        </p:nvSpPr>
        <p:spPr/>
        <p:txBody>
          <a:bodyPr/>
          <a:lstStyle/>
          <a:p>
            <a:endParaRPr lang="en-US" dirty="0"/>
          </a:p>
        </p:txBody>
      </p:sp>
      <p:pic>
        <p:nvPicPr>
          <p:cNvPr id="4" name="Picture 3">
            <a:extLst>
              <a:ext uri="{FF2B5EF4-FFF2-40B4-BE49-F238E27FC236}">
                <a16:creationId xmlns:a16="http://schemas.microsoft.com/office/drawing/2014/main" id="{286154A9-725B-FB45-205C-ED27FE591371}"/>
              </a:ext>
            </a:extLst>
          </p:cNvPr>
          <p:cNvPicPr>
            <a:picLocks noChangeAspect="1"/>
          </p:cNvPicPr>
          <p:nvPr/>
        </p:nvPicPr>
        <p:blipFill>
          <a:blip r:embed="rId2"/>
          <a:stretch>
            <a:fillRect/>
          </a:stretch>
        </p:blipFill>
        <p:spPr>
          <a:xfrm>
            <a:off x="7267993" y="3174037"/>
            <a:ext cx="3298439" cy="2102525"/>
          </a:xfrm>
          <a:prstGeom prst="rect">
            <a:avLst/>
          </a:prstGeom>
        </p:spPr>
      </p:pic>
      <p:pic>
        <p:nvPicPr>
          <p:cNvPr id="6" name="Picture 5">
            <a:extLst>
              <a:ext uri="{FF2B5EF4-FFF2-40B4-BE49-F238E27FC236}">
                <a16:creationId xmlns:a16="http://schemas.microsoft.com/office/drawing/2014/main" id="{1A6CF2D8-7F48-3F1E-A7CF-A01192C4E2C5}"/>
              </a:ext>
            </a:extLst>
          </p:cNvPr>
          <p:cNvPicPr>
            <a:picLocks noChangeAspect="1"/>
          </p:cNvPicPr>
          <p:nvPr/>
        </p:nvPicPr>
        <p:blipFill>
          <a:blip r:embed="rId3"/>
          <a:stretch>
            <a:fillRect/>
          </a:stretch>
        </p:blipFill>
        <p:spPr>
          <a:xfrm>
            <a:off x="4012213" y="3174037"/>
            <a:ext cx="2939692" cy="2196737"/>
          </a:xfrm>
          <a:prstGeom prst="rect">
            <a:avLst/>
          </a:prstGeom>
        </p:spPr>
      </p:pic>
    </p:spTree>
    <p:extLst>
      <p:ext uri="{BB962C8B-B14F-4D97-AF65-F5344CB8AC3E}">
        <p14:creationId xmlns:p14="http://schemas.microsoft.com/office/powerpoint/2010/main" val="38603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39EC8DE-EC84-904A-4004-1149C1319A99}"/>
              </a:ext>
            </a:extLst>
          </p:cNvPr>
          <p:cNvSpPr>
            <a:spLocks noGrp="1"/>
          </p:cNvSpPr>
          <p:nvPr>
            <p:ph type="title"/>
          </p:nvPr>
        </p:nvSpPr>
        <p:spPr/>
        <p:txBody>
          <a:bodyPr/>
          <a:lstStyle/>
          <a:p>
            <a:r>
              <a:rPr lang="en-US" dirty="0"/>
              <a:t>Key product by performance</a:t>
            </a:r>
          </a:p>
        </p:txBody>
      </p:sp>
      <p:sp>
        <p:nvSpPr>
          <p:cNvPr id="12" name="Picture Placeholder 11">
            <a:extLst>
              <a:ext uri="{FF2B5EF4-FFF2-40B4-BE49-F238E27FC236}">
                <a16:creationId xmlns:a16="http://schemas.microsoft.com/office/drawing/2014/main" id="{CA5302F8-FEDC-E718-E699-46CF4E82565E}"/>
              </a:ext>
            </a:extLst>
          </p:cNvPr>
          <p:cNvSpPr>
            <a:spLocks noGrp="1"/>
          </p:cNvSpPr>
          <p:nvPr>
            <p:ph type="pic" idx="1"/>
          </p:nvPr>
        </p:nvSpPr>
        <p:spPr/>
      </p:sp>
      <p:sp>
        <p:nvSpPr>
          <p:cNvPr id="13" name="Text Placeholder 12">
            <a:extLst>
              <a:ext uri="{FF2B5EF4-FFF2-40B4-BE49-F238E27FC236}">
                <a16:creationId xmlns:a16="http://schemas.microsoft.com/office/drawing/2014/main" id="{61950AA3-E4D4-1DA4-54A4-9AAABFB1C856}"/>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t>From the three </a:t>
            </a:r>
            <a:r>
              <a:rPr lang="en-US" dirty="0" err="1"/>
              <a:t>visials</a:t>
            </a:r>
            <a:r>
              <a:rPr lang="en-US" dirty="0"/>
              <a:t> we saw that by count of sales bito did well ,by profit </a:t>
            </a:r>
            <a:r>
              <a:rPr lang="en-US" dirty="0" err="1"/>
              <a:t>bairo</a:t>
            </a:r>
            <a:r>
              <a:rPr lang="en-US" dirty="0"/>
              <a:t> </a:t>
            </a:r>
            <a:r>
              <a:rPr lang="en-US" dirty="0" err="1"/>
              <a:t>yake</a:t>
            </a:r>
            <a:r>
              <a:rPr lang="en-US" dirty="0"/>
              <a:t> the lead and </a:t>
            </a:r>
            <a:r>
              <a:rPr lang="en-US" dirty="0" err="1"/>
              <a:t>last;y</a:t>
            </a:r>
            <a:r>
              <a:rPr lang="en-US" dirty="0"/>
              <a:t> by use which the segment </a:t>
            </a:r>
            <a:r>
              <a:rPr lang="en-US" dirty="0" err="1"/>
              <a:t>bairo</a:t>
            </a:r>
            <a:r>
              <a:rPr lang="en-US" dirty="0"/>
              <a:t> did well</a:t>
            </a:r>
          </a:p>
          <a:p>
            <a:endParaRPr lang="en-US" dirty="0"/>
          </a:p>
          <a:p>
            <a:r>
              <a:rPr lang="en-US" dirty="0"/>
              <a:t>So </a:t>
            </a:r>
            <a:r>
              <a:rPr lang="en-US" dirty="0" err="1"/>
              <a:t>bairo</a:t>
            </a:r>
            <a:r>
              <a:rPr lang="en-US" dirty="0"/>
              <a:t> is our key product performance</a:t>
            </a:r>
          </a:p>
        </p:txBody>
      </p:sp>
      <p:pic>
        <p:nvPicPr>
          <p:cNvPr id="6" name="Picture 5">
            <a:extLst>
              <a:ext uri="{FF2B5EF4-FFF2-40B4-BE49-F238E27FC236}">
                <a16:creationId xmlns:a16="http://schemas.microsoft.com/office/drawing/2014/main" id="{89685EB2-36A5-C7FA-1E9C-5479F083FC8C}"/>
              </a:ext>
            </a:extLst>
          </p:cNvPr>
          <p:cNvPicPr>
            <a:picLocks noChangeAspect="1"/>
          </p:cNvPicPr>
          <p:nvPr/>
        </p:nvPicPr>
        <p:blipFill>
          <a:blip r:embed="rId2"/>
          <a:stretch>
            <a:fillRect/>
          </a:stretch>
        </p:blipFill>
        <p:spPr>
          <a:xfrm>
            <a:off x="5176181" y="2308670"/>
            <a:ext cx="3168842" cy="2340186"/>
          </a:xfrm>
          <a:prstGeom prst="rect">
            <a:avLst/>
          </a:prstGeom>
        </p:spPr>
      </p:pic>
      <p:pic>
        <p:nvPicPr>
          <p:cNvPr id="8" name="Picture 7">
            <a:extLst>
              <a:ext uri="{FF2B5EF4-FFF2-40B4-BE49-F238E27FC236}">
                <a16:creationId xmlns:a16="http://schemas.microsoft.com/office/drawing/2014/main" id="{E93B73B8-11AA-4F4C-1584-115D2C40A333}"/>
              </a:ext>
            </a:extLst>
          </p:cNvPr>
          <p:cNvPicPr>
            <a:picLocks noChangeAspect="1"/>
          </p:cNvPicPr>
          <p:nvPr/>
        </p:nvPicPr>
        <p:blipFill>
          <a:blip r:embed="rId3"/>
          <a:stretch>
            <a:fillRect/>
          </a:stretch>
        </p:blipFill>
        <p:spPr>
          <a:xfrm>
            <a:off x="8500900" y="2258907"/>
            <a:ext cx="3586563" cy="2340186"/>
          </a:xfrm>
          <a:prstGeom prst="rect">
            <a:avLst/>
          </a:prstGeom>
        </p:spPr>
      </p:pic>
      <p:pic>
        <p:nvPicPr>
          <p:cNvPr id="10" name="Picture 9">
            <a:extLst>
              <a:ext uri="{FF2B5EF4-FFF2-40B4-BE49-F238E27FC236}">
                <a16:creationId xmlns:a16="http://schemas.microsoft.com/office/drawing/2014/main" id="{845F4831-A414-BE31-DB4A-1A619AB88829}"/>
              </a:ext>
            </a:extLst>
          </p:cNvPr>
          <p:cNvPicPr>
            <a:picLocks noChangeAspect="1"/>
          </p:cNvPicPr>
          <p:nvPr/>
        </p:nvPicPr>
        <p:blipFill>
          <a:blip r:embed="rId4"/>
          <a:stretch>
            <a:fillRect/>
          </a:stretch>
        </p:blipFill>
        <p:spPr>
          <a:xfrm>
            <a:off x="6292211" y="4698619"/>
            <a:ext cx="3586563" cy="1962424"/>
          </a:xfrm>
          <a:prstGeom prst="rect">
            <a:avLst/>
          </a:prstGeom>
        </p:spPr>
      </p:pic>
    </p:spTree>
    <p:extLst>
      <p:ext uri="{BB962C8B-B14F-4D97-AF65-F5344CB8AC3E}">
        <p14:creationId xmlns:p14="http://schemas.microsoft.com/office/powerpoint/2010/main" val="21613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50B6-A4B7-0AB8-4D54-CABFF3EAA0FE}"/>
              </a:ext>
            </a:extLst>
          </p:cNvPr>
          <p:cNvSpPr>
            <a:spLocks noGrp="1"/>
          </p:cNvSpPr>
          <p:nvPr>
            <p:ph type="title"/>
          </p:nvPr>
        </p:nvSpPr>
        <p:spPr/>
        <p:txBody>
          <a:bodyPr>
            <a:normAutofit/>
          </a:bodyPr>
          <a:lstStyle/>
          <a:p>
            <a:r>
              <a:rPr lang="en-US" sz="2800" dirty="0"/>
              <a:t>Product with highest tax by segment and state</a:t>
            </a:r>
          </a:p>
        </p:txBody>
      </p:sp>
      <p:sp>
        <p:nvSpPr>
          <p:cNvPr id="4" name="Text Placeholder 3">
            <a:extLst>
              <a:ext uri="{FF2B5EF4-FFF2-40B4-BE49-F238E27FC236}">
                <a16:creationId xmlns:a16="http://schemas.microsoft.com/office/drawing/2014/main" id="{891AD179-FDFF-564E-69D1-A38A3ACF73ED}"/>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t>Over all we saw that the </a:t>
            </a:r>
            <a:r>
              <a:rPr lang="en-US" dirty="0" err="1"/>
              <a:t>bairo</a:t>
            </a:r>
            <a:r>
              <a:rPr lang="en-US" dirty="0"/>
              <a:t> has the highest by tax by product this is due it highest profit</a:t>
            </a:r>
          </a:p>
          <a:p>
            <a:pPr marL="285750" indent="-285750">
              <a:buFont typeface="Wingdings" panose="05000000000000000000" pitchFamily="2" charset="2"/>
              <a:buChar char="q"/>
            </a:pPr>
            <a:r>
              <a:rPr lang="en-US" dirty="0"/>
              <a:t>For the state the </a:t>
            </a:r>
            <a:r>
              <a:rPr lang="en-US" dirty="0" err="1"/>
              <a:t>produxt</a:t>
            </a:r>
            <a:r>
              <a:rPr lang="en-US" dirty="0"/>
              <a:t> with the highest tax is </a:t>
            </a:r>
            <a:r>
              <a:rPr lang="en-US" dirty="0" err="1"/>
              <a:t>bairo</a:t>
            </a:r>
            <a:r>
              <a:rPr lang="en-US" dirty="0"/>
              <a:t> which is </a:t>
            </a:r>
            <a:r>
              <a:rPr lang="en-US" dirty="0" err="1"/>
              <a:t>oyo</a:t>
            </a:r>
            <a:r>
              <a:rPr lang="en-US" dirty="0"/>
              <a:t> state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 segment(government) the product with the highest tax is </a:t>
            </a:r>
            <a:r>
              <a:rPr lang="en-US" dirty="0" err="1"/>
              <a:t>bairo</a:t>
            </a:r>
            <a:r>
              <a:rPr lang="en-US" dirty="0"/>
              <a:t> </a:t>
            </a:r>
          </a:p>
        </p:txBody>
      </p:sp>
      <p:pic>
        <p:nvPicPr>
          <p:cNvPr id="26" name="Picture 25">
            <a:extLst>
              <a:ext uri="{FF2B5EF4-FFF2-40B4-BE49-F238E27FC236}">
                <a16:creationId xmlns:a16="http://schemas.microsoft.com/office/drawing/2014/main" id="{08957E96-F695-5829-4D26-89AB5B959CC0}"/>
              </a:ext>
            </a:extLst>
          </p:cNvPr>
          <p:cNvPicPr>
            <a:picLocks noChangeAspect="1"/>
          </p:cNvPicPr>
          <p:nvPr/>
        </p:nvPicPr>
        <p:blipFill>
          <a:blip r:embed="rId2"/>
          <a:stretch>
            <a:fillRect/>
          </a:stretch>
        </p:blipFill>
        <p:spPr>
          <a:xfrm>
            <a:off x="6259688" y="2088680"/>
            <a:ext cx="4291081" cy="2214307"/>
          </a:xfrm>
          <a:prstGeom prst="rect">
            <a:avLst/>
          </a:prstGeom>
        </p:spPr>
      </p:pic>
      <p:pic>
        <p:nvPicPr>
          <p:cNvPr id="28" name="Picture 27">
            <a:extLst>
              <a:ext uri="{FF2B5EF4-FFF2-40B4-BE49-F238E27FC236}">
                <a16:creationId xmlns:a16="http://schemas.microsoft.com/office/drawing/2014/main" id="{20E4D2D1-7130-65B2-4A96-0472D81AC4B5}"/>
              </a:ext>
            </a:extLst>
          </p:cNvPr>
          <p:cNvPicPr>
            <a:picLocks noChangeAspect="1"/>
          </p:cNvPicPr>
          <p:nvPr/>
        </p:nvPicPr>
        <p:blipFill>
          <a:blip r:embed="rId2"/>
          <a:stretch>
            <a:fillRect/>
          </a:stretch>
        </p:blipFill>
        <p:spPr>
          <a:xfrm>
            <a:off x="6259688" y="4474764"/>
            <a:ext cx="4291080" cy="2214307"/>
          </a:xfrm>
          <a:prstGeom prst="rect">
            <a:avLst/>
          </a:prstGeom>
        </p:spPr>
      </p:pic>
    </p:spTree>
    <p:extLst>
      <p:ext uri="{BB962C8B-B14F-4D97-AF65-F5344CB8AC3E}">
        <p14:creationId xmlns:p14="http://schemas.microsoft.com/office/powerpoint/2010/main" val="22590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2281-4788-A939-7068-E17878FDB55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30D5F583-6598-A276-4711-5DE6C1E20DAA}"/>
              </a:ext>
            </a:extLst>
          </p:cNvPr>
          <p:cNvSpPr>
            <a:spLocks noGrp="1"/>
          </p:cNvSpPr>
          <p:nvPr>
            <p:ph idx="1"/>
          </p:nvPr>
        </p:nvSpPr>
        <p:spPr/>
        <p:txBody>
          <a:bodyPr/>
          <a:lstStyle/>
          <a:p>
            <a:r>
              <a:rPr lang="en-US" dirty="0"/>
              <a:t>It’s obvious that </a:t>
            </a:r>
            <a:r>
              <a:rPr lang="en-US" dirty="0" err="1"/>
              <a:t>bairo</a:t>
            </a:r>
            <a:r>
              <a:rPr lang="en-US" dirty="0"/>
              <a:t> is doing well across board and the segment that made use of our </a:t>
            </a:r>
            <a:r>
              <a:rPr lang="en-US" dirty="0" err="1"/>
              <a:t>bairo</a:t>
            </a:r>
            <a:r>
              <a:rPr lang="en-US" dirty="0"/>
              <a:t> the most is the government, which means there is a market there what if we push more advert we can do better than this.</a:t>
            </a:r>
          </a:p>
          <a:p>
            <a:r>
              <a:rPr lang="en-US" dirty="0"/>
              <a:t>I strongly advice we discontinued the sales and production of stapler. I advice we strongly  that we discontinued the sales and production of stapler and notepad because it reduce our total </a:t>
            </a:r>
            <a:r>
              <a:rPr lang="en-US" dirty="0" err="1"/>
              <a:t>profft</a:t>
            </a:r>
            <a:r>
              <a:rPr lang="en-US" dirty="0"/>
              <a:t>.</a:t>
            </a:r>
          </a:p>
          <a:p>
            <a:endParaRPr lang="en-US" dirty="0"/>
          </a:p>
        </p:txBody>
      </p:sp>
    </p:spTree>
    <p:extLst>
      <p:ext uri="{BB962C8B-B14F-4D97-AF65-F5344CB8AC3E}">
        <p14:creationId xmlns:p14="http://schemas.microsoft.com/office/powerpoint/2010/main" val="38884833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474</TotalTime>
  <Words>724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Condensed</vt:lpstr>
      <vt:lpstr>Franklin Gothic Medium</vt:lpstr>
      <vt:lpstr>Trebuchet MS</vt:lpstr>
      <vt:lpstr>Wingdings</vt:lpstr>
      <vt:lpstr>Berlin</vt:lpstr>
      <vt:lpstr>PowerPoint Presentation</vt:lpstr>
      <vt:lpstr>Executive summary</vt:lpstr>
      <vt:lpstr>2. A review of segment, product and state by count of sale</vt:lpstr>
      <vt:lpstr>Report on all products sales in the year 2014</vt:lpstr>
      <vt:lpstr>Sales report comparison between 2013Q4 and 2014Q4</vt:lpstr>
      <vt:lpstr>Comparison between 2013Q4 and 2014Q2</vt:lpstr>
      <vt:lpstr>Key product by performance</vt:lpstr>
      <vt:lpstr>Product with highest tax by segment and state</vt:lpstr>
      <vt:lpstr>Recommendation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GBENGA</dc:creator>
  <cp:lastModifiedBy>GBENGA</cp:lastModifiedBy>
  <cp:revision>22</cp:revision>
  <dcterms:created xsi:type="dcterms:W3CDTF">2022-11-18T10:34:26Z</dcterms:created>
  <dcterms:modified xsi:type="dcterms:W3CDTF">2022-11-18T20:04:46Z</dcterms:modified>
</cp:coreProperties>
</file>