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6" r:id="rId8"/>
    <p:sldId id="402" r:id="rId9"/>
    <p:sldId id="403" r:id="rId10"/>
    <p:sldId id="404" r:id="rId11"/>
    <p:sldId id="405" r:id="rId12"/>
    <p:sldId id="406" r:id="rId13"/>
    <p:sldId id="357" r:id="rId14"/>
    <p:sldId id="370" r:id="rId15"/>
    <p:sldId id="392" r:id="rId16"/>
    <p:sldId id="371" r:id="rId17"/>
    <p:sldId id="372" r:id="rId18"/>
    <p:sldId id="373" r:id="rId19"/>
    <p:sldId id="397" r:id="rId20"/>
    <p:sldId id="394" r:id="rId21"/>
    <p:sldId id="400" r:id="rId22"/>
    <p:sldId id="401" r:id="rId23"/>
    <p:sldId id="399" r:id="rId24"/>
    <p:sldId id="356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88272" autoAdjust="0"/>
  </p:normalViewPr>
  <p:slideViewPr>
    <p:cSldViewPr snapToGrid="0">
      <p:cViewPr>
        <p:scale>
          <a:sx n="120" d="100"/>
          <a:sy n="120" d="100"/>
        </p:scale>
        <p:origin x="408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theme" Target="../theme/theme4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5.xml"/><Relationship Id="rId3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6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arxiv.org/pdf/1504.06993.pdf" TargetMode="External"/><Relationship Id="rId3" Type="http://schemas.openxmlformats.org/officeDocument/2006/relationships/hyperlink" Target="https://arxiv.org/pdf/1605.00366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47559" y="5336197"/>
            <a:ext cx="4252912" cy="10549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Technische Universität München</a:t>
            </a:r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Fakultät für Elektro -und Informationstechnik</a:t>
            </a:r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Lehrstuhl für Medientechnik</a:t>
            </a:r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München, 30.7.2019 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2256578"/>
            <a:ext cx="8508999" cy="820738"/>
          </a:xfrm>
        </p:spPr>
        <p:txBody>
          <a:bodyPr/>
          <a:lstStyle/>
          <a:p>
            <a:pPr algn="ctr"/>
            <a:r>
              <a:rPr lang="de-DE" dirty="0"/>
              <a:t>Image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LAB</a:t>
            </a:r>
            <a:br>
              <a:rPr lang="de-DE" dirty="0"/>
            </a:br>
            <a:r>
              <a:rPr lang="de-DE" dirty="0" err="1"/>
              <a:t>Optimization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06630"/>
            <a:ext cx="3010041" cy="26272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8405877-8E8E-454E-AF82-8F0CE9E7322A}"/>
              </a:ext>
            </a:extLst>
          </p:cNvPr>
          <p:cNvSpPr txBox="1"/>
          <p:nvPr/>
        </p:nvSpPr>
        <p:spPr>
          <a:xfrm>
            <a:off x="4026177" y="3468662"/>
            <a:ext cx="1091646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err="1">
                <a:latin typeface="+mn-lt"/>
              </a:rPr>
              <a:t>Xiajun</a:t>
            </a:r>
            <a:r>
              <a:rPr lang="en-US" sz="1600" dirty="0">
                <a:latin typeface="+mn-lt"/>
              </a:rPr>
              <a:t> Zhou</a:t>
            </a:r>
          </a:p>
          <a:p>
            <a:pPr>
              <a:lnSpc>
                <a:spcPct val="114000"/>
              </a:lnSpc>
            </a:pPr>
            <a:r>
              <a:rPr lang="en-US" sz="1600" dirty="0" err="1">
                <a:latin typeface="+mn-lt"/>
              </a:rPr>
              <a:t>Zeen</a:t>
            </a:r>
            <a:r>
              <a:rPr lang="en-US" sz="1600" dirty="0">
                <a:latin typeface="+mn-lt"/>
              </a:rPr>
              <a:t> Song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Approach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xmlns="" id="{A5D4BC0C-EFFC-1946-934C-D74D810C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3" y="2220921"/>
            <a:ext cx="8936873" cy="24161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629703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sz="3000" dirty="0" smtClean="0"/>
              <a:t>CNN Network Structure</a:t>
            </a:r>
            <a:endParaRPr lang="en-US" sz="3000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xmlns="" id="{B853C060-5DCD-B845-A1BE-835F0B3E0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10" t="6546" r="12271" b="5792"/>
          <a:stretch/>
        </p:blipFill>
        <p:spPr>
          <a:xfrm>
            <a:off x="1393370" y="1205825"/>
            <a:ext cx="6187104" cy="5022472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68E67E2-C180-774A-AD20-401EE3F40772}"/>
              </a:ext>
            </a:extLst>
          </p:cNvPr>
          <p:cNvSpPr/>
          <p:nvPr/>
        </p:nvSpPr>
        <p:spPr>
          <a:xfrm>
            <a:off x="2202425" y="3255396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5"/>
                </a:solidFill>
              </a:rPr>
              <a:t>Improvement!</a:t>
            </a:r>
            <a:endParaRPr lang="en-US" sz="5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9BED6E61-FB19-B84A-909A-A6F17DAB1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75" y="1404703"/>
            <a:ext cx="8029368" cy="504144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Model Code</a:t>
            </a:r>
            <a:endParaRPr lang="de-DE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data (Ground Truth):</a:t>
            </a:r>
          </a:p>
          <a:p>
            <a:r>
              <a:rPr lang="en-US" altLang="zh-CN" dirty="0" smtClean="0"/>
              <a:t>1. Video Sequence: from LAB except foreman0020-0040 (e.g. silent0020-0040)</a:t>
            </a:r>
          </a:p>
          <a:p>
            <a:r>
              <a:rPr lang="en-US" altLang="zh-CN" dirty="0" smtClean="0"/>
              <a:t>2. Still images: 200 images BSDS500 </a:t>
            </a:r>
          </a:p>
          <a:p>
            <a:endParaRPr lang="en-US" altLang="zh-CN" dirty="0" smtClean="0"/>
          </a:p>
          <a:p>
            <a:r>
              <a:rPr lang="en-US" dirty="0" smtClean="0"/>
              <a:t>Training data(feature):</a:t>
            </a:r>
          </a:p>
          <a:p>
            <a:r>
              <a:rPr lang="en-US" dirty="0" smtClean="0"/>
              <a:t>Put Ground Truth above into our </a:t>
            </a:r>
            <a:r>
              <a:rPr lang="en-US" dirty="0" err="1" smtClean="0"/>
              <a:t>Matlab</a:t>
            </a:r>
            <a:r>
              <a:rPr lang="en-US" dirty="0" smtClean="0"/>
              <a:t> codec program in Lab session 5 and t</a:t>
            </a:r>
            <a:r>
              <a:rPr lang="en-US" altLang="zh-CN" dirty="0" smtClean="0"/>
              <a:t>ake </a:t>
            </a:r>
            <a:r>
              <a:rPr lang="en-US" altLang="zh-CN" dirty="0" err="1" smtClean="0"/>
              <a:t>qScale</a:t>
            </a:r>
            <a:r>
              <a:rPr lang="en-US" altLang="zh-CN" dirty="0" smtClean="0"/>
              <a:t> = 0.15:0.3:1.95. For each </a:t>
            </a:r>
            <a:r>
              <a:rPr lang="en-US" altLang="zh-CN" dirty="0" err="1" smtClean="0"/>
              <a:t>qScale</a:t>
            </a:r>
            <a:r>
              <a:rPr lang="en-US" altLang="zh-CN" dirty="0" smtClean="0"/>
              <a:t> there will be feature pictures corresponding to ground truth.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Preparation 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D166E4F-3E19-8C49-9466-E8578331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776596"/>
            <a:ext cx="4016829" cy="2461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72348"/>
            <a:ext cx="8508999" cy="469957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From pictures to tensors</a:t>
            </a:r>
            <a:r>
              <a:rPr lang="en-US" dirty="0" smtClean="0"/>
              <a:t>, to make the data suitable for GPU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the data, to make it range from [-1,1]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dataloader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 to train the data </a:t>
            </a:r>
            <a:r>
              <a:rPr lang="en-US" altLang="zh-CN" dirty="0" smtClean="0"/>
              <a:t>in batch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processing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0119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 smtClean="0"/>
              <a:t>First </a:t>
            </a:r>
            <a:r>
              <a:rPr lang="en-US" dirty="0" smtClean="0"/>
              <a:t>approach: use only provided sequences as training set, and train the training data with all quantization scale  together.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Result: the output images have PSNR worth than the input images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Improvement: trained the data with specific order, trained the images with low quality first and gradually raise the quality.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Result: the output images have PSNR 0.1~0.4dB higher than input images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Further improvement: increasing dataset and use BSDS500 as training set.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Result: the output images have PSNR 1.3~2dB higher than the input images</a:t>
            </a: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Result Compare   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E3456D4-299C-8342-ABFA-7E798F91F547}"/>
              </a:ext>
            </a:extLst>
          </p:cNvPr>
          <p:cNvSpPr txBox="1"/>
          <p:nvPr/>
        </p:nvSpPr>
        <p:spPr>
          <a:xfrm>
            <a:off x="6531429" y="5214257"/>
            <a:ext cx="1774372" cy="561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Blue: BASELINE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accent5"/>
                </a:solidFill>
                <a:latin typeface="+mn-lt"/>
              </a:rPr>
              <a:t>Orange: </a:t>
            </a:r>
            <a:r>
              <a:rPr lang="en-US" sz="1600" dirty="0" smtClean="0">
                <a:solidFill>
                  <a:schemeClr val="accent5"/>
                </a:solidFill>
                <a:latin typeface="+mn-lt"/>
              </a:rPr>
              <a:t>ARCNN</a:t>
            </a:r>
            <a:endParaRPr lang="en-US" sz="16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1C05FDFC-E069-D349-B47C-46CF23A52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04" t="5621" r="7732"/>
          <a:stretch/>
        </p:blipFill>
        <p:spPr>
          <a:xfrm>
            <a:off x="207638" y="1404703"/>
            <a:ext cx="6040987" cy="5068610"/>
          </a:xfrm>
        </p:spPr>
      </p:pic>
    </p:spTree>
    <p:extLst>
      <p:ext uri="{BB962C8B-B14F-4D97-AF65-F5344CB8AC3E}">
        <p14:creationId xmlns:p14="http://schemas.microsoft.com/office/powerpoint/2010/main" val="70359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85C51185-556E-4641-A25A-1ABDA856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9" y="1491343"/>
            <a:ext cx="8378597" cy="4988782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C02DBBE-6CB1-F246-9AC5-67603C382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094EC562-A9F7-ED40-8B53-960C5F8F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about </a:t>
            </a:r>
            <a:r>
              <a:rPr lang="en-US" dirty="0" err="1"/>
              <a:t>qScale</a:t>
            </a:r>
            <a:r>
              <a:rPr lang="en-US" dirty="0"/>
              <a:t> = 0.15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0854A23-1DA9-8841-B5C0-B6301E4A5B72}"/>
              </a:ext>
            </a:extLst>
          </p:cNvPr>
          <p:cNvSpPr txBox="1"/>
          <p:nvPr/>
        </p:nvSpPr>
        <p:spPr>
          <a:xfrm>
            <a:off x="6128657" y="2013856"/>
            <a:ext cx="175260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Max</a:t>
            </a:r>
            <a:r>
              <a:rPr lang="en-US" altLang="zh-CN" sz="1600" dirty="0">
                <a:solidFill>
                  <a:schemeClr val="bg2"/>
                </a:solidFill>
                <a:latin typeface="+mn-lt"/>
              </a:rPr>
              <a:t>-Min: 2.1757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accent5"/>
                </a:solidFill>
                <a:latin typeface="+mn-lt"/>
              </a:rPr>
              <a:t>Max-Min: 0.2903</a:t>
            </a:r>
          </a:p>
        </p:txBody>
      </p:sp>
    </p:spTree>
    <p:extLst>
      <p:ext uri="{BB962C8B-B14F-4D97-AF65-F5344CB8AC3E}">
        <p14:creationId xmlns:p14="http://schemas.microsoft.com/office/powerpoint/2010/main" val="181146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confusion from our side: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 BSDS500 dataset are already with jpeg compressed images, which might be the reason of bad performance in high quality compression.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Function of second layer with f2 = 1.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 codec of still image is not exactly the same as the codec of video sequences.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Discussion</a:t>
            </a:r>
            <a:endParaRPr lang="en-US" sz="3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C9DA9DD-4F97-3F4A-9D77-A8ECF458A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4" t="35024" r="7500" b="32669"/>
          <a:stretch/>
        </p:blipFill>
        <p:spPr>
          <a:xfrm>
            <a:off x="152668" y="3837577"/>
            <a:ext cx="884184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1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1582161"/>
            <a:ext cx="8508999" cy="1095723"/>
          </a:xfrm>
        </p:spPr>
        <p:txBody>
          <a:bodyPr/>
          <a:lstStyle/>
          <a:p>
            <a:pPr algn="ctr"/>
            <a:r>
              <a:rPr lang="de-DE" sz="6000" dirty="0" err="1"/>
              <a:t>Thanks</a:t>
            </a:r>
            <a:r>
              <a:rPr lang="de-DE" sz="6000" dirty="0"/>
              <a:t> </a:t>
            </a:r>
            <a:r>
              <a:rPr lang="de-DE" sz="6000" dirty="0" err="1"/>
              <a:t>for</a:t>
            </a:r>
            <a:r>
              <a:rPr lang="de-DE" sz="6000" dirty="0"/>
              <a:t> </a:t>
            </a:r>
            <a:r>
              <a:rPr lang="de-DE" sz="6000" dirty="0" err="1"/>
              <a:t>your</a:t>
            </a:r>
            <a:r>
              <a:rPr lang="de-DE" sz="6000" dirty="0"/>
              <a:t> </a:t>
            </a:r>
            <a:r>
              <a:rPr lang="de-DE" sz="6000" dirty="0" err="1"/>
              <a:t>attention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4266" y="4468340"/>
            <a:ext cx="8508999" cy="1274125"/>
          </a:xfrm>
        </p:spPr>
        <p:txBody>
          <a:bodyPr/>
          <a:lstStyle/>
          <a:p>
            <a:r>
              <a:rPr lang="de-DE" dirty="0" err="1"/>
              <a:t>Xiajun</a:t>
            </a:r>
            <a:r>
              <a:rPr lang="de-DE" dirty="0"/>
              <a:t> Zhou</a:t>
            </a:r>
          </a:p>
          <a:p>
            <a:r>
              <a:rPr lang="de-DE" dirty="0" err="1"/>
              <a:t>Zeen</a:t>
            </a:r>
            <a:r>
              <a:rPr lang="de-DE" dirty="0"/>
              <a:t> Song</a:t>
            </a:r>
          </a:p>
          <a:p>
            <a:r>
              <a:rPr lang="de-DE" dirty="0"/>
              <a:t>München, 30. 07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88272F7F-CB28-9049-97C0-9001ECD856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771891"/>
            <a:ext cx="3914868" cy="1450280"/>
          </a:xfrm>
        </p:spPr>
        <p:txBody>
          <a:bodyPr/>
          <a:lstStyle/>
          <a:p>
            <a:r>
              <a:rPr lang="en-GB" altLang="zh-CN" dirty="0"/>
              <a:t>▪ Another </a:t>
            </a:r>
            <a:r>
              <a:rPr lang="en-GB" altLang="zh-CN" dirty="0" smtClean="0"/>
              <a:t>colour </a:t>
            </a:r>
            <a:r>
              <a:rPr lang="en-GB" altLang="zh-CN" dirty="0"/>
              <a:t>Space(PCA)</a:t>
            </a:r>
          </a:p>
          <a:p>
            <a:r>
              <a:rPr lang="en-GB" altLang="zh-CN" dirty="0"/>
              <a:t>▪ DWT</a:t>
            </a:r>
          </a:p>
          <a:p>
            <a:r>
              <a:rPr lang="en-GB" altLang="zh-CN" dirty="0"/>
              <a:t>▪ Adaptive quantization table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9F58708-7CF7-284C-8EEE-2E2416B2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Attempts: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xmlns="" id="{97431735-634B-194F-B582-F003ABBDFE88}"/>
              </a:ext>
            </a:extLst>
          </p:cNvPr>
          <p:cNvSpPr txBox="1">
            <a:spLocks/>
          </p:cNvSpPr>
          <p:nvPr/>
        </p:nvSpPr>
        <p:spPr>
          <a:xfrm>
            <a:off x="317500" y="3772828"/>
            <a:ext cx="8508999" cy="118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Final Decision:</a:t>
            </a:r>
          </a:p>
          <a:p>
            <a:endParaRPr lang="en-US" dirty="0"/>
          </a:p>
          <a:p>
            <a:r>
              <a:rPr lang="en-GB" altLang="zh-CN" sz="2000" dirty="0"/>
              <a:t>▪ </a:t>
            </a:r>
            <a:r>
              <a:rPr lang="en-US" sz="2000" dirty="0"/>
              <a:t>Deep Learning with CNN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91ED4C5-FD8C-5745-B855-B60566030699}"/>
              </a:ext>
            </a:extLst>
          </p:cNvPr>
          <p:cNvSpPr txBox="1"/>
          <p:nvPr/>
        </p:nvSpPr>
        <p:spPr>
          <a:xfrm>
            <a:off x="4418010" y="1872343"/>
            <a:ext cx="351608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0,01PSNR improvement average </a:t>
            </a:r>
            <a:r>
              <a:rPr lang="en-US" sz="1600" dirty="0">
                <a:latin typeface="+mn-lt"/>
                <a:sym typeface="Wingdings" pitchFamily="2" charset="2"/>
              </a:rPr>
              <a:t></a:t>
            </a:r>
            <a:endParaRPr lang="en-US" sz="1600" dirty="0"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E48145B-4C26-0B48-8A11-4BD2B31E68FB}"/>
              </a:ext>
            </a:extLst>
          </p:cNvPr>
          <p:cNvSpPr txBox="1"/>
          <p:nvPr/>
        </p:nvSpPr>
        <p:spPr>
          <a:xfrm>
            <a:off x="4418010" y="2234491"/>
            <a:ext cx="351608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  <a:sym typeface="Wingdings" pitchFamily="2" charset="2"/>
              </a:rPr>
              <a:t>Bad result without toolbox </a:t>
            </a:r>
            <a:endParaRPr lang="en-US" sz="1600" dirty="0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6B94778-3EF5-2C41-9E82-6E0FB2EAC4FC}"/>
              </a:ext>
            </a:extLst>
          </p:cNvPr>
          <p:cNvSpPr txBox="1"/>
          <p:nvPr/>
        </p:nvSpPr>
        <p:spPr>
          <a:xfrm>
            <a:off x="4418010" y="2596639"/>
            <a:ext cx="351608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  <a:sym typeface="Wingdings" pitchFamily="2" charset="2"/>
              </a:rPr>
              <a:t>Even worse than before 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3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BFFE28B-FCCB-CA46-A568-DAE928EC3A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000" dirty="0"/>
              <a:t>Reference:</a:t>
            </a:r>
          </a:p>
          <a:p>
            <a:r>
              <a:rPr lang="en-GB" altLang="zh-CN" dirty="0"/>
              <a:t>▪ Li, Ming, et al. "A Better </a:t>
            </a:r>
            <a:r>
              <a:rPr lang="en-GB" altLang="zh-CN" dirty="0" smtClean="0"/>
              <a:t>Colour </a:t>
            </a:r>
            <a:r>
              <a:rPr lang="en-GB" altLang="zh-CN" dirty="0"/>
              <a:t>Space Conversion Based on Learned Variances For Image Compression.“ CVPR workshops 2019.</a:t>
            </a:r>
            <a:r>
              <a:rPr lang="en-GB" altLang="zh-CN" dirty="0">
                <a:hlinkClick r:id="rId2" invalidUrl="http://openaccess.thecvf.com/content_CVPRW_2019/papers/CLIC 2019/Li_A_Better_Color_Space_Conversion_Based_on_Learned_Variances_For_CVPRW_2019_paper.pdf"/>
              </a:rPr>
              <a:t>[link]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906953-BB5E-D640-94C2-A4924BE6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Color Space</a:t>
            </a:r>
          </a:p>
        </p:txBody>
      </p:sp>
    </p:spTree>
    <p:extLst>
      <p:ext uri="{BB962C8B-B14F-4D97-AF65-F5344CB8AC3E}">
        <p14:creationId xmlns:p14="http://schemas.microsoft.com/office/powerpoint/2010/main" val="42335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BAA50799-F255-E34B-8861-75594227800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884946"/>
          </a:xfrm>
        </p:spPr>
        <p:txBody>
          <a:bodyPr/>
          <a:lstStyle/>
          <a:p>
            <a:r>
              <a:rPr lang="en-US" dirty="0"/>
              <a:t>Main idea: Principle component analyses(PCA)</a:t>
            </a:r>
          </a:p>
          <a:p>
            <a:r>
              <a:rPr lang="en-GB" dirty="0"/>
              <a:t>1. Mean Subtract(little trick): Instead of subtracting whole images average. Whole Image will be divided into 16*16 blocks,</a:t>
            </a:r>
            <a:r>
              <a:rPr lang="en-GB" altLang="zh-CN" dirty="0"/>
              <a:t> each sample minus the average within the same grid.</a:t>
            </a:r>
          </a:p>
          <a:p>
            <a:r>
              <a:rPr lang="en-GB" dirty="0"/>
              <a:t>2. Covariance Matrix: </a:t>
            </a:r>
            <a:r>
              <a:rPr lang="en-GB" altLang="zh-CN" dirty="0"/>
              <a:t>Define the sample as S, and ST × S is the covariance matrix COV of size 3×3.</a:t>
            </a:r>
          </a:p>
          <a:p>
            <a:r>
              <a:rPr lang="en-GB" dirty="0"/>
              <a:t>3. Eigenvalue Decomposition: Perform EVD for the </a:t>
            </a:r>
            <a:r>
              <a:rPr lang="en-GB" altLang="zh-CN" dirty="0"/>
              <a:t>covariance matrix COV.</a:t>
            </a:r>
            <a:endParaRPr lang="en-US" dirty="0"/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8A95B8C-2D39-644E-B6B2-18139E2A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096F19F-6D45-F04C-8C68-349D9BEA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3" y="4282620"/>
            <a:ext cx="2768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259FB32C-3138-AE47-B47B-11530F3A23A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15910" y="1404703"/>
            <a:ext cx="5867175" cy="470524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D58641DA-F7CA-7C45-8F9D-796EEA63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9322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0A200F5-1568-744F-A4E2-A0AF7291501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19090" y="1567656"/>
            <a:ext cx="5054151" cy="296408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5FA91B8-7CCD-0E44-B980-0E408F33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332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743C55C3-483C-0341-B886-F5D51756D09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19090" y="1480802"/>
            <a:ext cx="4978504" cy="438286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5BD7501-C485-E44A-BDC4-E2501C35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Result: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0420F09-1235-B94C-BE1B-C526DBB5F129}"/>
              </a:ext>
            </a:extLst>
          </p:cNvPr>
          <p:cNvSpPr txBox="1"/>
          <p:nvPr/>
        </p:nvSpPr>
        <p:spPr>
          <a:xfrm>
            <a:off x="5421084" y="1480802"/>
            <a:ext cx="3403826" cy="222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Reasons: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Color Space domain not fit.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More Bitstream: less zero than before(solved by training with Lena)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Have to send a matrix for T and offset, because every picture has a unique one.</a:t>
            </a:r>
          </a:p>
        </p:txBody>
      </p:sp>
    </p:spTree>
    <p:extLst>
      <p:ext uri="{BB962C8B-B14F-4D97-AF65-F5344CB8AC3E}">
        <p14:creationId xmlns:p14="http://schemas.microsoft.com/office/powerpoint/2010/main" val="54330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2625937"/>
          </a:xfrm>
        </p:spPr>
        <p:txBody>
          <a:bodyPr/>
          <a:lstStyle/>
          <a:p>
            <a:r>
              <a:rPr lang="en-GB" altLang="zh-CN" sz="2000" dirty="0"/>
              <a:t>Reference:</a:t>
            </a:r>
          </a:p>
          <a:p>
            <a:r>
              <a:rPr lang="en-GB" altLang="zh-CN" dirty="0"/>
              <a:t>▪ Chao Dong, et al. “Compression </a:t>
            </a:r>
            <a:r>
              <a:rPr lang="en-GB" altLang="zh-CN" dirty="0" err="1"/>
              <a:t>Artifacts</a:t>
            </a:r>
            <a:r>
              <a:rPr lang="en-GB" altLang="zh-CN" dirty="0"/>
              <a:t> Reduction by a Deep Convolutional Network.” ICCV 2015 </a:t>
            </a:r>
            <a:r>
              <a:rPr lang="en-GB" altLang="zh-CN" dirty="0">
                <a:hlinkClick r:id="rId2"/>
              </a:rPr>
              <a:t>[link]</a:t>
            </a:r>
            <a:endParaRPr lang="en-GB" altLang="zh-CN" dirty="0"/>
          </a:p>
          <a:p>
            <a:r>
              <a:rPr lang="en-GB" altLang="zh-CN" dirty="0"/>
              <a:t>▪ Pavel Svoboda, et al. “Compression </a:t>
            </a:r>
            <a:r>
              <a:rPr lang="en-GB" altLang="zh-CN" dirty="0" err="1"/>
              <a:t>Artifacts</a:t>
            </a:r>
            <a:r>
              <a:rPr lang="en-GB" altLang="zh-CN" dirty="0"/>
              <a:t> Removal Using Convolutional Neural Networks.” ICCV 201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GB" altLang="zh-CN" dirty="0">
                <a:hlinkClick r:id="rId3"/>
              </a:rPr>
              <a:t>[link]</a:t>
            </a:r>
            <a:endParaRPr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xmlns="" id="{08E114FE-62E4-2244-8A22-8B9B02D5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Deep Learning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Approach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A87B823-18A3-874C-A152-9CBADC66FAEC}"/>
              </a:ext>
            </a:extLst>
          </p:cNvPr>
          <p:cNvSpPr txBox="1"/>
          <p:nvPr/>
        </p:nvSpPr>
        <p:spPr>
          <a:xfrm>
            <a:off x="3037114" y="4659086"/>
            <a:ext cx="160075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Old Type SRCNN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xmlns="" id="{8B37DC11-5191-794A-813A-62873E4E0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03" y="1469691"/>
            <a:ext cx="8509000" cy="3918618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4FE8EF2-F119-2845-805B-6659CE5C3BB2}"/>
              </a:ext>
            </a:extLst>
          </p:cNvPr>
          <p:cNvSpPr txBox="1"/>
          <p:nvPr/>
        </p:nvSpPr>
        <p:spPr>
          <a:xfrm>
            <a:off x="2645229" y="5497286"/>
            <a:ext cx="291573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Idea source of ARCNN: SRCNN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332</TotalTime>
  <Words>578</Words>
  <Application>Microsoft Macintosh PowerPoint</Application>
  <PresentationFormat>全屏显示(4:3)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Calibri</vt:lpstr>
      <vt:lpstr>Courier New</vt:lpstr>
      <vt:lpstr>Symbol</vt:lpstr>
      <vt:lpstr>Wingdings</vt:lpstr>
      <vt:lpstr>Arial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Image and video compression LAB Optimization</vt:lpstr>
      <vt:lpstr>Attempts:</vt:lpstr>
      <vt:lpstr>PCA Color Space</vt:lpstr>
      <vt:lpstr>Approach:</vt:lpstr>
      <vt:lpstr>Code</vt:lpstr>
      <vt:lpstr>Code</vt:lpstr>
      <vt:lpstr>Bad Result:</vt:lpstr>
      <vt:lpstr>Deep Learning Method</vt:lpstr>
      <vt:lpstr>Approach</vt:lpstr>
      <vt:lpstr>Approach</vt:lpstr>
      <vt:lpstr>Our CNN Network Structure</vt:lpstr>
      <vt:lpstr>Model Code</vt:lpstr>
      <vt:lpstr>Preparation </vt:lpstr>
      <vt:lpstr>Data processing</vt:lpstr>
      <vt:lpstr>Training</vt:lpstr>
      <vt:lpstr>Test and Result Compare   </vt:lpstr>
      <vt:lpstr>Analyses about qScale = 0.15 </vt:lpstr>
      <vt:lpstr>Discussion</vt:lpstr>
      <vt:lpstr>Thanks for your attention</vt:lpstr>
    </vt:vector>
  </TitlesOfParts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and video compression LAB Optimization</dc:title>
  <dc:creator>Microsoft Office User</dc:creator>
  <cp:lastModifiedBy>宋 泽恩</cp:lastModifiedBy>
  <cp:revision>34</cp:revision>
  <cp:lastPrinted>2015-07-30T14:04:45Z</cp:lastPrinted>
  <dcterms:created xsi:type="dcterms:W3CDTF">2019-07-20T17:16:50Z</dcterms:created>
  <dcterms:modified xsi:type="dcterms:W3CDTF">2019-07-28T09:01:28Z</dcterms:modified>
</cp:coreProperties>
</file>