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7CA9-9FFA-46E8-8AA0-E2B6D3C0D55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515B-7F21-455A-ABFD-EBE5EEF91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8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7CA9-9FFA-46E8-8AA0-E2B6D3C0D55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515B-7F21-455A-ABFD-EBE5EEF91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7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7CA9-9FFA-46E8-8AA0-E2B6D3C0D55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515B-7F21-455A-ABFD-EBE5EEF91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2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7CA9-9FFA-46E8-8AA0-E2B6D3C0D55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515B-7F21-455A-ABFD-EBE5EEF91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8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7CA9-9FFA-46E8-8AA0-E2B6D3C0D55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515B-7F21-455A-ABFD-EBE5EEF91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9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7CA9-9FFA-46E8-8AA0-E2B6D3C0D55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515B-7F21-455A-ABFD-EBE5EEF91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05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7CA9-9FFA-46E8-8AA0-E2B6D3C0D55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515B-7F21-455A-ABFD-EBE5EEF91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7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7CA9-9FFA-46E8-8AA0-E2B6D3C0D55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515B-7F21-455A-ABFD-EBE5EEF91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0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7CA9-9FFA-46E8-8AA0-E2B6D3C0D55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515B-7F21-455A-ABFD-EBE5EEF91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3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7CA9-9FFA-46E8-8AA0-E2B6D3C0D55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515B-7F21-455A-ABFD-EBE5EEF91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8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7CA9-9FFA-46E8-8AA0-E2B6D3C0D55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515B-7F21-455A-ABFD-EBE5EEF91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7CA9-9FFA-46E8-8AA0-E2B6D3C0D55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2515B-7F21-455A-ABFD-EBE5EEF91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6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 smtClean="0"/>
              <a:t>DNP</a:t>
            </a:r>
            <a:r>
              <a:rPr lang="zh-CN" altLang="en-US" dirty="0" smtClean="0"/>
              <a:t>实验方案详述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CN" altLang="en-US" dirty="0" smtClean="0"/>
              <a:t>陈一圣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8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脉冲序列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39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2.1 </a:t>
            </a:r>
            <a:r>
              <a:rPr lang="zh-CN" altLang="en-US" sz="2400" dirty="0" smtClean="0"/>
              <a:t>相位累积部分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04" y="2296299"/>
            <a:ext cx="4519680" cy="17266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80338" y="4581304"/>
                <a:ext cx="2737628" cy="154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末</a:t>
                </a:r>
                <a:r>
                  <a:rPr lang="zh-CN" altLang="en-US" sz="1600" dirty="0" smtClean="0"/>
                  <a:t>态：</a:t>
                </a:r>
                <a:endParaRPr lang="en-US" altLang="zh-CN" sz="16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〉=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 smtClean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38" y="4581304"/>
                <a:ext cx="2737628" cy="1545231"/>
              </a:xfrm>
              <a:prstGeom prst="rect">
                <a:avLst/>
              </a:prstGeom>
              <a:blipFill rotWithShape="0">
                <a:blip r:embed="rId3"/>
                <a:stretch>
                  <a:fillRect l="-1114" t="-1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/>
          <p:cNvSpPr/>
          <p:nvPr/>
        </p:nvSpPr>
        <p:spPr>
          <a:xfrm>
            <a:off x="3633943" y="5228359"/>
            <a:ext cx="348343" cy="25111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4298263" y="4487783"/>
                <a:ext cx="3382698" cy="1732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核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|0〉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布居</m:t>
                    </m:r>
                  </m:oMath>
                </a14:m>
                <a:r>
                  <a:rPr lang="zh-CN" altLang="en-US" sz="1600" dirty="0" smtClean="0"/>
                  <a:t>：</a:t>
                </a:r>
                <a:endParaRPr lang="en-US" altLang="zh-CN" sz="16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(|0〉)=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1400" dirty="0" smtClean="0"/>
                            <m:t> 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𝛿𝜏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400" dirty="0" smtClean="0"/>
              </a:p>
              <a:p>
                <a:endParaRPr lang="en-US" altLang="zh-CN" sz="1600" dirty="0" smtClean="0"/>
              </a:p>
              <a:p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核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〉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布居</m:t>
                    </m:r>
                  </m:oMath>
                </a14:m>
                <a:r>
                  <a:rPr lang="zh-CN" altLang="en-US" sz="1600" dirty="0" smtClean="0"/>
                  <a:t>：</a:t>
                </a:r>
                <a:endParaRPr lang="en-US" altLang="zh-CN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(|1〉)=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1400" dirty="0" smtClean="0"/>
                            <m:t> 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𝛿𝜏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400" dirty="0" smtClean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263" y="4487783"/>
                <a:ext cx="3382698" cy="1732269"/>
              </a:xfrm>
              <a:prstGeom prst="rect">
                <a:avLst/>
              </a:prstGeom>
              <a:blipFill rotWithShape="0">
                <a:blip r:embed="rId4"/>
                <a:stretch>
                  <a:fillRect l="-901" t="-1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箭头 18"/>
          <p:cNvSpPr/>
          <p:nvPr/>
        </p:nvSpPr>
        <p:spPr>
          <a:xfrm>
            <a:off x="7822766" y="5228357"/>
            <a:ext cx="348343" cy="25111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312914" y="3864578"/>
            <a:ext cx="3387940" cy="2978676"/>
            <a:chOff x="8312914" y="3879324"/>
            <a:chExt cx="3387940" cy="297867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2914" y="4217878"/>
              <a:ext cx="3387940" cy="2640122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8312914" y="3879324"/>
              <a:ext cx="19719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预期实验</a:t>
              </a:r>
              <a:r>
                <a:rPr lang="zh-CN" altLang="en-US" sz="1600" dirty="0" smtClean="0"/>
                <a:t>结果：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882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脉冲序列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2.1 </a:t>
            </a:r>
            <a:r>
              <a:rPr lang="zh-CN" altLang="en-US" sz="2400" dirty="0" smtClean="0"/>
              <a:t>相位累积部分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1309187" y="4162256"/>
              <a:ext cx="8575040" cy="2485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5008"/>
                    <a:gridCol w="1715008"/>
                    <a:gridCol w="1715008"/>
                    <a:gridCol w="1715008"/>
                    <a:gridCol w="1715008"/>
                  </a:tblGrid>
                  <a:tr h="2250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脉冲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频率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时间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初相位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功率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2104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</a:tr>
                  <a:tr h="2104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</a:tr>
                  <a:tr h="2104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</a:tr>
                  <a:tr h="2104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</a:tr>
                  <a:tr h="2104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</a:tr>
                  <a:tr h="2104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</a:tr>
                  <a:tr h="2104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1309187" y="4162256"/>
              <a:ext cx="8575040" cy="2485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5008"/>
                    <a:gridCol w="1715008"/>
                    <a:gridCol w="1715008"/>
                    <a:gridCol w="1715008"/>
                    <a:gridCol w="1715008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脉冲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频率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时间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初相位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功率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5" t="-118000" r="-400709" b="-6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5" t="-218000" r="-400709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5" t="-311765" r="-400709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5" t="-420000" r="-400709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5" t="-520000" r="-400709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5" t="-620000" r="-40070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</a:tr>
                  <a:tr h="3216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5" t="-679245" r="-400709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04" y="2296299"/>
            <a:ext cx="4519680" cy="17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1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脉冲序列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2.2 </a:t>
            </a:r>
            <a:r>
              <a:rPr lang="zh-CN" altLang="en-US" sz="2400" dirty="0" smtClean="0"/>
              <a:t>重复读出部分</a:t>
            </a:r>
            <a:endParaRPr lang="zh-CN" altLang="en-US" sz="2400" dirty="0"/>
          </a:p>
        </p:txBody>
      </p:sp>
      <p:pic>
        <p:nvPicPr>
          <p:cNvPr id="136" name="图片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53" y="2631431"/>
            <a:ext cx="3180952" cy="3476190"/>
          </a:xfrm>
          <a:prstGeom prst="rect">
            <a:avLst/>
          </a:prstGeom>
        </p:spPr>
      </p:pic>
      <p:grpSp>
        <p:nvGrpSpPr>
          <p:cNvPr id="147" name="组合 146"/>
          <p:cNvGrpSpPr/>
          <p:nvPr/>
        </p:nvGrpSpPr>
        <p:grpSpPr>
          <a:xfrm>
            <a:off x="6607009" y="2790045"/>
            <a:ext cx="2354111" cy="1754516"/>
            <a:chOff x="5446776" y="2467828"/>
            <a:chExt cx="1817263" cy="1754516"/>
          </a:xfrm>
        </p:grpSpPr>
        <p:cxnSp>
          <p:nvCxnSpPr>
            <p:cNvPr id="137" name="直接连接符 136"/>
            <p:cNvCxnSpPr/>
            <p:nvPr/>
          </p:nvCxnSpPr>
          <p:spPr>
            <a:xfrm>
              <a:off x="5813709" y="2716435"/>
              <a:ext cx="468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5813709" y="3852506"/>
              <a:ext cx="468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6795314" y="2888376"/>
              <a:ext cx="468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6795314" y="4024447"/>
              <a:ext cx="468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/>
            <p:cNvSpPr txBox="1"/>
            <p:nvPr/>
          </p:nvSpPr>
          <p:spPr>
            <a:xfrm>
              <a:off x="5531253" y="3836683"/>
              <a:ext cx="581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(+1,0)</a:t>
              </a:r>
              <a:endParaRPr lang="zh-CN" altLang="en-US" sz="1200" dirty="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519058" y="2467828"/>
              <a:ext cx="589302" cy="22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(+1,+1)</a:t>
              </a:r>
              <a:endParaRPr lang="zh-CN" altLang="en-US" sz="1200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6573440" y="2631431"/>
              <a:ext cx="589302" cy="22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(0,+1)</a:t>
              </a:r>
              <a:endParaRPr lang="zh-CN" altLang="en-US" sz="1200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6573440" y="3994129"/>
              <a:ext cx="589302" cy="22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(0,0)</a:t>
              </a:r>
              <a:endParaRPr lang="zh-CN" alt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文本框 144"/>
                <p:cNvSpPr txBox="1"/>
                <p:nvPr/>
              </p:nvSpPr>
              <p:spPr>
                <a:xfrm>
                  <a:off x="5446776" y="3138060"/>
                  <a:ext cx="5824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45" name="文本框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776" y="3138060"/>
                  <a:ext cx="58242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直接箭头连接符 145"/>
            <p:cNvCxnSpPr/>
            <p:nvPr/>
          </p:nvCxnSpPr>
          <p:spPr>
            <a:xfrm flipV="1">
              <a:off x="6047629" y="2747341"/>
              <a:ext cx="0" cy="11057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8" name="表格 147"/>
          <p:cNvGraphicFramePr>
            <a:graphicFrameLocks noGrp="1"/>
          </p:cNvGraphicFramePr>
          <p:nvPr/>
        </p:nvGraphicFramePr>
        <p:xfrm>
          <a:off x="5071292" y="4856236"/>
          <a:ext cx="6493690" cy="647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38"/>
                <a:gridCol w="1298738"/>
                <a:gridCol w="1298738"/>
                <a:gridCol w="1298738"/>
                <a:gridCol w="1298738"/>
              </a:tblGrid>
              <a:tr h="339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脉冲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频率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时间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初相位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功率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08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MW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22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027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515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782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3513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8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976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496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977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448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脉冲序列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64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初始化部分</a:t>
            </a:r>
            <a:endParaRPr lang="zh-CN" altLang="en-US" sz="2400" dirty="0"/>
          </a:p>
        </p:txBody>
      </p:sp>
      <p:grpSp>
        <p:nvGrpSpPr>
          <p:cNvPr id="104" name="组合 103"/>
          <p:cNvGrpSpPr/>
          <p:nvPr/>
        </p:nvGrpSpPr>
        <p:grpSpPr>
          <a:xfrm>
            <a:off x="2316478" y="2412274"/>
            <a:ext cx="6862357" cy="3587932"/>
            <a:chOff x="1105986" y="2412274"/>
            <a:chExt cx="6862357" cy="3587932"/>
          </a:xfrm>
        </p:grpSpPr>
        <p:grpSp>
          <p:nvGrpSpPr>
            <p:cNvPr id="71" name="组合 70"/>
            <p:cNvGrpSpPr/>
            <p:nvPr/>
          </p:nvGrpSpPr>
          <p:grpSpPr>
            <a:xfrm>
              <a:off x="1105986" y="2762579"/>
              <a:ext cx="6862357" cy="2777472"/>
              <a:chOff x="966649" y="2840956"/>
              <a:chExt cx="6862357" cy="2777472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966652" y="2900912"/>
                <a:ext cx="905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Laser</a:t>
                </a:r>
                <a:r>
                  <a:rPr lang="zh-CN" altLang="en-US" dirty="0" smtClean="0"/>
                  <a:t>：</a:t>
                </a:r>
                <a:endParaRPr lang="zh-CN" altLang="en-US" dirty="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966651" y="3484386"/>
                <a:ext cx="905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MW</a:t>
                </a:r>
                <a:r>
                  <a:rPr lang="zh-CN" altLang="en-US" dirty="0" smtClean="0"/>
                  <a:t>：</a:t>
                </a:r>
                <a:endParaRPr lang="zh-CN" altLang="en-US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966650" y="4071432"/>
                <a:ext cx="905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RF1(N)</a:t>
                </a:r>
                <a:r>
                  <a:rPr lang="zh-CN" altLang="en-US" dirty="0" smtClean="0"/>
                  <a:t>：</a:t>
                </a:r>
                <a:endParaRPr lang="zh-CN" altLang="en-US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966649" y="4662050"/>
                <a:ext cx="905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RF2(H)</a:t>
                </a:r>
                <a:r>
                  <a:rPr lang="zh-CN" altLang="en-US" dirty="0" smtClean="0"/>
                  <a:t>：</a:t>
                </a:r>
                <a:endParaRPr lang="zh-CN" altLang="en-US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66649" y="5249096"/>
                <a:ext cx="905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Read</a:t>
                </a:r>
                <a:r>
                  <a:rPr lang="zh-CN" altLang="en-US" dirty="0" smtClean="0"/>
                  <a:t>：</a:t>
                </a:r>
                <a:endParaRPr lang="zh-CN" altLang="en-US" dirty="0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1872341" y="4334475"/>
                <a:ext cx="5947956" cy="45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72341" y="4925093"/>
                <a:ext cx="5956665" cy="33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872341" y="5512139"/>
                <a:ext cx="595666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872341" y="3804256"/>
                <a:ext cx="3135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组合 40"/>
              <p:cNvGrpSpPr/>
              <p:nvPr/>
            </p:nvGrpSpPr>
            <p:grpSpPr>
              <a:xfrm>
                <a:off x="2168432" y="3484386"/>
                <a:ext cx="757648" cy="319870"/>
                <a:chOff x="2168432" y="3484386"/>
                <a:chExt cx="757648" cy="319870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2168432" y="3484386"/>
                  <a:ext cx="75764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flipV="1">
                  <a:off x="2177141" y="3484386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 flipV="1">
                  <a:off x="2917369" y="3484386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直接连接符 21"/>
              <p:cNvCxnSpPr/>
              <p:nvPr/>
            </p:nvCxnSpPr>
            <p:spPr>
              <a:xfrm>
                <a:off x="2908660" y="3804256"/>
                <a:ext cx="13498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72340" y="3167748"/>
                <a:ext cx="1545776" cy="69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/>
              <p:cNvGrpSpPr/>
              <p:nvPr/>
            </p:nvGrpSpPr>
            <p:grpSpPr>
              <a:xfrm>
                <a:off x="3391989" y="2847878"/>
                <a:ext cx="648790" cy="326792"/>
                <a:chOff x="3391989" y="2847878"/>
                <a:chExt cx="648790" cy="326792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>
                  <a:off x="3391989" y="2857923"/>
                  <a:ext cx="64879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V="1">
                  <a:off x="3400698" y="2854800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V="1">
                  <a:off x="4040779" y="2847878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组合 38"/>
              <p:cNvGrpSpPr/>
              <p:nvPr/>
            </p:nvGrpSpPr>
            <p:grpSpPr>
              <a:xfrm>
                <a:off x="4249783" y="3472018"/>
                <a:ext cx="300445" cy="326792"/>
                <a:chOff x="4228012" y="3484386"/>
                <a:chExt cx="648790" cy="326792"/>
              </a:xfrm>
            </p:grpSpPr>
            <p:cxnSp>
              <p:nvCxnSpPr>
                <p:cNvPr id="36" name="直接连接符 35"/>
                <p:cNvCxnSpPr/>
                <p:nvPr/>
              </p:nvCxnSpPr>
              <p:spPr>
                <a:xfrm>
                  <a:off x="4228012" y="3494431"/>
                  <a:ext cx="64879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 flipV="1">
                  <a:off x="4236721" y="3491308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 flipV="1">
                  <a:off x="4876802" y="3484386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直接连接符 41"/>
              <p:cNvCxnSpPr/>
              <p:nvPr/>
            </p:nvCxnSpPr>
            <p:spPr>
              <a:xfrm>
                <a:off x="4541519" y="3808785"/>
                <a:ext cx="9971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组合 42"/>
              <p:cNvGrpSpPr/>
              <p:nvPr/>
            </p:nvGrpSpPr>
            <p:grpSpPr>
              <a:xfrm>
                <a:off x="4698274" y="2847878"/>
                <a:ext cx="648790" cy="326792"/>
                <a:chOff x="3391989" y="2847878"/>
                <a:chExt cx="648790" cy="326792"/>
              </a:xfrm>
            </p:grpSpPr>
            <p:cxnSp>
              <p:nvCxnSpPr>
                <p:cNvPr id="44" name="直接连接符 43"/>
                <p:cNvCxnSpPr/>
                <p:nvPr/>
              </p:nvCxnSpPr>
              <p:spPr>
                <a:xfrm>
                  <a:off x="3391989" y="2857923"/>
                  <a:ext cx="64879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3400698" y="2854800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 flipV="1">
                  <a:off x="4040779" y="2847878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>
              <a:xfrm flipV="1">
                <a:off x="4029686" y="3173932"/>
                <a:ext cx="692333" cy="7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组合 50"/>
              <p:cNvGrpSpPr/>
              <p:nvPr/>
            </p:nvGrpSpPr>
            <p:grpSpPr>
              <a:xfrm>
                <a:off x="5521233" y="3472018"/>
                <a:ext cx="300445" cy="326792"/>
                <a:chOff x="4228012" y="3484386"/>
                <a:chExt cx="648790" cy="326792"/>
              </a:xfrm>
            </p:grpSpPr>
            <p:cxnSp>
              <p:nvCxnSpPr>
                <p:cNvPr id="52" name="直接连接符 51"/>
                <p:cNvCxnSpPr/>
                <p:nvPr/>
              </p:nvCxnSpPr>
              <p:spPr>
                <a:xfrm>
                  <a:off x="4228012" y="3494431"/>
                  <a:ext cx="64879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flipV="1">
                  <a:off x="4236721" y="3491308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 flipV="1">
                  <a:off x="4876802" y="3484386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/>
              <p:cNvGrpSpPr/>
              <p:nvPr/>
            </p:nvGrpSpPr>
            <p:grpSpPr>
              <a:xfrm>
                <a:off x="6012858" y="2840956"/>
                <a:ext cx="648790" cy="326792"/>
                <a:chOff x="3391989" y="2847878"/>
                <a:chExt cx="648790" cy="326792"/>
              </a:xfrm>
            </p:grpSpPr>
            <p:cxnSp>
              <p:nvCxnSpPr>
                <p:cNvPr id="58" name="直接连接符 57"/>
                <p:cNvCxnSpPr/>
                <p:nvPr/>
              </p:nvCxnSpPr>
              <p:spPr>
                <a:xfrm>
                  <a:off x="3391989" y="2857923"/>
                  <a:ext cx="64879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flipV="1">
                  <a:off x="3400698" y="2854800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 flipV="1">
                  <a:off x="4040779" y="2847878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直接连接符 60"/>
              <p:cNvCxnSpPr/>
              <p:nvPr/>
            </p:nvCxnSpPr>
            <p:spPr>
              <a:xfrm flipV="1">
                <a:off x="5335561" y="3167010"/>
                <a:ext cx="692333" cy="7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5812969" y="3808785"/>
                <a:ext cx="200732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6652939" y="3165961"/>
                <a:ext cx="1088981" cy="1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接连接符 82"/>
            <p:cNvCxnSpPr/>
            <p:nvPr/>
          </p:nvCxnSpPr>
          <p:spPr>
            <a:xfrm flipH="1">
              <a:off x="3283131" y="2412274"/>
              <a:ext cx="8709" cy="358793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2076990" y="5530735"/>
              <a:ext cx="1175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DNP</a:t>
              </a:r>
              <a:r>
                <a:rPr lang="zh-CN" altLang="en-US" dirty="0" smtClean="0"/>
                <a:t>部分</a:t>
              </a:r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465318" y="5540051"/>
              <a:ext cx="242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</a:t>
              </a:r>
              <a:r>
                <a:rPr lang="zh-CN" altLang="en-US" dirty="0" smtClean="0"/>
                <a:t>核以及</a:t>
              </a:r>
              <a:r>
                <a:rPr lang="en-US" altLang="zh-CN" dirty="0" smtClean="0"/>
                <a:t>NV</a:t>
              </a:r>
              <a:r>
                <a:rPr lang="zh-CN" altLang="en-US" dirty="0" smtClean="0"/>
                <a:t>初始化</a:t>
              </a:r>
              <a:endParaRPr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417498" y="3168790"/>
              <a:ext cx="552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MW0</a:t>
              </a:r>
              <a:endParaRPr lang="zh-CN" altLang="en-US" sz="12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288970" y="3160040"/>
              <a:ext cx="57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MW1</a:t>
              </a:r>
              <a:endParaRPr lang="zh-CN" altLang="en-US" sz="12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534871" y="3168225"/>
              <a:ext cx="57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MW2</a:t>
              </a:r>
              <a:endParaRPr lang="zh-CN" alt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4272421" y="3447084"/>
                  <a:ext cx="5723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421" y="3447084"/>
                  <a:ext cx="57238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本框 89"/>
                <p:cNvSpPr txBox="1"/>
                <p:nvPr/>
              </p:nvSpPr>
              <p:spPr>
                <a:xfrm>
                  <a:off x="5518322" y="3431268"/>
                  <a:ext cx="5723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0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22" y="3431268"/>
                  <a:ext cx="57238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834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脉冲序列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64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初始化部分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1619794" y="4986780"/>
              <a:ext cx="911787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9645"/>
                    <a:gridCol w="1519645"/>
                    <a:gridCol w="1519645"/>
                    <a:gridCol w="1519645"/>
                    <a:gridCol w="1519645"/>
                    <a:gridCol w="1519645"/>
                  </a:tblGrid>
                  <a:tr h="249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微波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频率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功率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时长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初始相位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作用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</a:tr>
                  <a:tr h="265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MW0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DNP</a:t>
                          </a:r>
                          <a:r>
                            <a:rPr lang="zh-CN" altLang="en-US" sz="1600" dirty="0" smtClean="0"/>
                            <a:t>初始化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265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MW1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选择性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zh-CN" altLang="en-US" sz="1600" dirty="0" smtClean="0"/>
                            <a:t>脉冲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265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MW2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dirty="0" smtClean="0"/>
                            <a:t>选择性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zh-CN" altLang="en-US" sz="1600" dirty="0" smtClean="0"/>
                            <a:t>脉冲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1619794" y="4986780"/>
              <a:ext cx="911787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9645"/>
                    <a:gridCol w="1519645"/>
                    <a:gridCol w="1519645"/>
                    <a:gridCol w="1519645"/>
                    <a:gridCol w="1519645"/>
                    <a:gridCol w="151964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微波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频率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功率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时长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99600" t="-13333" r="-101200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/>
                            <a:t>作用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MW0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DNP</a:t>
                          </a:r>
                          <a:r>
                            <a:rPr lang="zh-CN" altLang="en-US" sz="1600" dirty="0" smtClean="0"/>
                            <a:t>初始化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MW1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1606" t="-225455" r="-1606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MW2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1606" t="-325455" r="-1606" b="-218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655" y="2346544"/>
            <a:ext cx="5275793" cy="2531315"/>
          </a:xfrm>
          <a:prstGeom prst="rect">
            <a:avLst/>
          </a:prstGeom>
        </p:spPr>
      </p:pic>
      <p:grpSp>
        <p:nvGrpSpPr>
          <p:cNvPr id="82" name="组合 81"/>
          <p:cNvGrpSpPr/>
          <p:nvPr/>
        </p:nvGrpSpPr>
        <p:grpSpPr>
          <a:xfrm>
            <a:off x="7529647" y="2464174"/>
            <a:ext cx="3508463" cy="2413685"/>
            <a:chOff x="8261167" y="2963233"/>
            <a:chExt cx="3508463" cy="2413685"/>
          </a:xfrm>
        </p:grpSpPr>
        <p:grpSp>
          <p:nvGrpSpPr>
            <p:cNvPr id="97" name="组合 96"/>
            <p:cNvGrpSpPr/>
            <p:nvPr/>
          </p:nvGrpSpPr>
          <p:grpSpPr>
            <a:xfrm>
              <a:off x="8638901" y="3239940"/>
              <a:ext cx="600891" cy="1378919"/>
              <a:chOff x="8456023" y="3191867"/>
              <a:chExt cx="600891" cy="1378919"/>
            </a:xfrm>
          </p:grpSpPr>
          <p:cxnSp>
            <p:nvCxnSpPr>
              <p:cNvPr id="120" name="直接连接符 119"/>
              <p:cNvCxnSpPr/>
              <p:nvPr/>
            </p:nvCxnSpPr>
            <p:spPr>
              <a:xfrm>
                <a:off x="8456023" y="3191867"/>
                <a:ext cx="6008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8456023" y="4570786"/>
                <a:ext cx="6008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组合 99"/>
            <p:cNvGrpSpPr/>
            <p:nvPr/>
          </p:nvGrpSpPr>
          <p:grpSpPr>
            <a:xfrm>
              <a:off x="9897288" y="3448636"/>
              <a:ext cx="600891" cy="1378919"/>
              <a:chOff x="8456023" y="3191867"/>
              <a:chExt cx="600891" cy="1378919"/>
            </a:xfrm>
          </p:grpSpPr>
          <p:cxnSp>
            <p:nvCxnSpPr>
              <p:cNvPr id="118" name="直接连接符 117"/>
              <p:cNvCxnSpPr/>
              <p:nvPr/>
            </p:nvCxnSpPr>
            <p:spPr>
              <a:xfrm>
                <a:off x="8456023" y="3191867"/>
                <a:ext cx="6008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8456023" y="4570786"/>
                <a:ext cx="6008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11168739" y="3721000"/>
              <a:ext cx="600891" cy="1378919"/>
              <a:chOff x="8456023" y="3191867"/>
              <a:chExt cx="600891" cy="1378919"/>
            </a:xfrm>
          </p:grpSpPr>
          <p:cxnSp>
            <p:nvCxnSpPr>
              <p:cNvPr id="116" name="直接连接符 115"/>
              <p:cNvCxnSpPr/>
              <p:nvPr/>
            </p:nvCxnSpPr>
            <p:spPr>
              <a:xfrm>
                <a:off x="8456023" y="3191867"/>
                <a:ext cx="6008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8456023" y="4570786"/>
                <a:ext cx="6008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8367849" y="4600860"/>
              <a:ext cx="755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(+1,0)</a:t>
              </a:r>
              <a:endParaRPr lang="zh-CN" altLang="en-US" sz="1200" dirty="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8261167" y="2963233"/>
              <a:ext cx="755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(+1,+1)</a:t>
              </a:r>
              <a:endParaRPr lang="zh-CN" altLang="en-US" sz="1200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9612851" y="3191867"/>
              <a:ext cx="755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(0,+1)</a:t>
              </a:r>
              <a:endParaRPr lang="zh-CN" altLang="en-US" sz="1200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976066" y="3431267"/>
              <a:ext cx="755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(-1,+1)</a:t>
              </a:r>
              <a:endParaRPr lang="zh-CN" altLang="en-US" sz="1200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9612852" y="4814505"/>
              <a:ext cx="755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(0,0)</a:t>
              </a:r>
              <a:endParaRPr lang="zh-CN" altLang="en-US" sz="1200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976066" y="5099919"/>
              <a:ext cx="755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(-1,0)</a:t>
              </a:r>
              <a:endParaRPr lang="zh-CN" altLang="en-US" sz="1200" dirty="0"/>
            </a:p>
          </p:txBody>
        </p:sp>
        <p:cxnSp>
          <p:nvCxnSpPr>
            <p:cNvPr id="112" name="直接箭头连接符 111"/>
            <p:cNvCxnSpPr/>
            <p:nvPr/>
          </p:nvCxnSpPr>
          <p:spPr>
            <a:xfrm flipH="1" flipV="1">
              <a:off x="10197733" y="3468866"/>
              <a:ext cx="1271451" cy="16226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H="1" flipV="1">
              <a:off x="8904512" y="3239940"/>
              <a:ext cx="1245900" cy="15876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/>
            <p:cNvSpPr txBox="1"/>
            <p:nvPr/>
          </p:nvSpPr>
          <p:spPr>
            <a:xfrm>
              <a:off x="10838638" y="4014353"/>
              <a:ext cx="57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MW1</a:t>
              </a:r>
              <a:endParaRPr lang="zh-CN" altLang="en-US" sz="1200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9452568" y="3864686"/>
              <a:ext cx="572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MW2</a:t>
              </a:r>
              <a:endParaRPr lang="zh-CN" altLang="en-US" sz="1200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529646" y="2124891"/>
            <a:ext cx="320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定义：第一位为</a:t>
            </a:r>
            <a:r>
              <a:rPr lang="en-US" altLang="zh-CN" sz="1400" dirty="0" smtClean="0"/>
              <a:t>N</a:t>
            </a:r>
            <a:r>
              <a:rPr lang="zh-CN" altLang="en-US" sz="1400" dirty="0" smtClean="0"/>
              <a:t>核，第二位为</a:t>
            </a:r>
            <a:r>
              <a:rPr lang="en-US" altLang="zh-CN" sz="1400" dirty="0" smtClean="0"/>
              <a:t>NV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14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脉冲序列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62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相位累积部分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读出</a:t>
            </a:r>
            <a:endParaRPr lang="zh-CN" altLang="en-US" sz="2400" dirty="0"/>
          </a:p>
        </p:txBody>
      </p:sp>
      <p:grpSp>
        <p:nvGrpSpPr>
          <p:cNvPr id="165" name="组合 164"/>
          <p:cNvGrpSpPr/>
          <p:nvPr/>
        </p:nvGrpSpPr>
        <p:grpSpPr>
          <a:xfrm>
            <a:off x="626709" y="2471186"/>
            <a:ext cx="6862357" cy="3386554"/>
            <a:chOff x="809589" y="2514869"/>
            <a:chExt cx="6862357" cy="3386554"/>
          </a:xfrm>
        </p:grpSpPr>
        <p:grpSp>
          <p:nvGrpSpPr>
            <p:cNvPr id="125" name="组合 124"/>
            <p:cNvGrpSpPr/>
            <p:nvPr/>
          </p:nvGrpSpPr>
          <p:grpSpPr>
            <a:xfrm>
              <a:off x="809589" y="3183907"/>
              <a:ext cx="6862357" cy="2717516"/>
              <a:chOff x="1245323" y="2726740"/>
              <a:chExt cx="6862357" cy="2717516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1245323" y="2726740"/>
                <a:ext cx="6862357" cy="2717516"/>
                <a:chOff x="1105986" y="2822535"/>
                <a:chExt cx="6862357" cy="2717516"/>
              </a:xfrm>
            </p:grpSpPr>
            <p:sp>
              <p:nvSpPr>
                <p:cNvPr id="14" name="文本框 13"/>
                <p:cNvSpPr txBox="1"/>
                <p:nvPr/>
              </p:nvSpPr>
              <p:spPr>
                <a:xfrm>
                  <a:off x="1105989" y="2822535"/>
                  <a:ext cx="905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Laser</a:t>
                  </a:r>
                  <a:r>
                    <a:rPr lang="zh-CN" altLang="en-US" dirty="0" smtClean="0"/>
                    <a:t>：</a:t>
                  </a:r>
                  <a:endParaRPr lang="zh-CN" altLang="en-US" dirty="0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1105988" y="3406009"/>
                  <a:ext cx="905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MW</a:t>
                  </a:r>
                  <a:r>
                    <a:rPr lang="zh-CN" altLang="en-US" dirty="0" smtClean="0"/>
                    <a:t>：</a:t>
                  </a:r>
                  <a:endParaRPr lang="zh-CN" altLang="en-US" dirty="0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1105987" y="3993055"/>
                  <a:ext cx="905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RF1(N)</a:t>
                  </a:r>
                  <a:r>
                    <a:rPr lang="zh-CN" altLang="en-US" dirty="0" smtClean="0"/>
                    <a:t>：</a:t>
                  </a:r>
                  <a:endParaRPr lang="zh-CN" altLang="en-US" dirty="0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1105986" y="4583673"/>
                  <a:ext cx="905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RF2(H)</a:t>
                  </a:r>
                  <a:r>
                    <a:rPr lang="zh-CN" altLang="en-US" dirty="0" smtClean="0"/>
                    <a:t>：</a:t>
                  </a:r>
                  <a:endParaRPr lang="zh-CN" altLang="en-US" dirty="0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1105986" y="5170719"/>
                  <a:ext cx="905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Read</a:t>
                  </a:r>
                  <a:r>
                    <a:rPr lang="zh-CN" altLang="en-US" dirty="0" smtClean="0"/>
                    <a:t>：</a:t>
                  </a:r>
                  <a:endParaRPr lang="zh-CN" altLang="en-US" dirty="0"/>
                </a:p>
              </p:txBody>
            </p:sp>
            <p:cxnSp>
              <p:nvCxnSpPr>
                <p:cNvPr id="19" name="直接连接符 18"/>
                <p:cNvCxnSpPr/>
                <p:nvPr/>
              </p:nvCxnSpPr>
              <p:spPr>
                <a:xfrm>
                  <a:off x="2002968" y="3093584"/>
                  <a:ext cx="5947956" cy="45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2011678" y="5433762"/>
                  <a:ext cx="595666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组合 22"/>
                <p:cNvGrpSpPr/>
                <p:nvPr/>
              </p:nvGrpSpPr>
              <p:grpSpPr>
                <a:xfrm>
                  <a:off x="4598122" y="4608404"/>
                  <a:ext cx="757648" cy="319870"/>
                  <a:chOff x="2168432" y="3484386"/>
                  <a:chExt cx="757648" cy="319870"/>
                </a:xfrm>
              </p:grpSpPr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2168432" y="3484386"/>
                    <a:ext cx="75764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 flipV="1">
                    <a:off x="2177141" y="3484386"/>
                    <a:ext cx="0" cy="31987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 flipV="1">
                    <a:off x="2917369" y="3484386"/>
                    <a:ext cx="0" cy="31987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直接连接符 24"/>
                <p:cNvCxnSpPr/>
                <p:nvPr/>
              </p:nvCxnSpPr>
              <p:spPr>
                <a:xfrm>
                  <a:off x="2002968" y="4902347"/>
                  <a:ext cx="2603863" cy="69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/>
                <p:cNvGrpSpPr/>
                <p:nvPr/>
              </p:nvGrpSpPr>
              <p:grpSpPr>
                <a:xfrm>
                  <a:off x="2279465" y="3095848"/>
                  <a:ext cx="4139623" cy="1355454"/>
                  <a:chOff x="5536975" y="860514"/>
                  <a:chExt cx="4139623" cy="1355454"/>
                </a:xfrm>
              </p:grpSpPr>
              <p:grpSp>
                <p:nvGrpSpPr>
                  <p:cNvPr id="27" name="组合 26"/>
                  <p:cNvGrpSpPr/>
                  <p:nvPr/>
                </p:nvGrpSpPr>
                <p:grpSpPr>
                  <a:xfrm>
                    <a:off x="5597939" y="1707105"/>
                    <a:ext cx="300445" cy="326792"/>
                    <a:chOff x="4228012" y="3484386"/>
                    <a:chExt cx="648790" cy="326792"/>
                  </a:xfrm>
                </p:grpSpPr>
                <p:cxnSp>
                  <p:nvCxnSpPr>
                    <p:cNvPr id="45" name="直接连接符 44"/>
                    <p:cNvCxnSpPr/>
                    <p:nvPr/>
                  </p:nvCxnSpPr>
                  <p:spPr>
                    <a:xfrm>
                      <a:off x="4228012" y="3494431"/>
                      <a:ext cx="64879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直接连接符 45"/>
                    <p:cNvCxnSpPr/>
                    <p:nvPr/>
                  </p:nvCxnSpPr>
                  <p:spPr>
                    <a:xfrm flipV="1">
                      <a:off x="4236721" y="3491308"/>
                      <a:ext cx="0" cy="31987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直接连接符 46"/>
                    <p:cNvCxnSpPr/>
                    <p:nvPr/>
                  </p:nvCxnSpPr>
                  <p:spPr>
                    <a:xfrm flipV="1">
                      <a:off x="4876802" y="3484386"/>
                      <a:ext cx="0" cy="31987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5536975" y="1784824"/>
                        <a:ext cx="277484" cy="4311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200" dirty="0"/>
                      </a:p>
                    </p:txBody>
                  </p:sp>
                </mc:Choice>
                <mc:Fallback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36975" y="1784824"/>
                        <a:ext cx="277484" cy="431144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r="-5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3" name="文本框 122"/>
                      <p:cNvSpPr txBox="1"/>
                      <p:nvPr/>
                    </p:nvSpPr>
                    <p:spPr>
                      <a:xfrm>
                        <a:off x="6730195" y="860514"/>
                        <a:ext cx="277484" cy="4060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sz="1200" dirty="0"/>
                      </a:p>
                    </p:txBody>
                  </p:sp>
                </mc:Choice>
                <mc:Fallback>
                  <p:sp>
                    <p:nvSpPr>
                      <p:cNvPr id="123" name="文本框 1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30195" y="860514"/>
                        <a:ext cx="277484" cy="406073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4" name="文本框 123"/>
                      <p:cNvSpPr txBox="1"/>
                      <p:nvPr/>
                    </p:nvSpPr>
                    <p:spPr>
                      <a:xfrm>
                        <a:off x="9399114" y="861315"/>
                        <a:ext cx="277484" cy="4060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sz="1200" dirty="0"/>
                      </a:p>
                    </p:txBody>
                  </p:sp>
                </mc:Choice>
                <mc:Fallback>
                  <p:sp>
                    <p:nvSpPr>
                      <p:cNvPr id="124" name="文本框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99114" y="861315"/>
                        <a:ext cx="277484" cy="406073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14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2" name="组合 71"/>
                <p:cNvGrpSpPr/>
                <p:nvPr/>
              </p:nvGrpSpPr>
              <p:grpSpPr>
                <a:xfrm>
                  <a:off x="2644818" y="3084575"/>
                  <a:ext cx="572386" cy="552208"/>
                  <a:chOff x="8356448" y="1314832"/>
                  <a:chExt cx="572386" cy="552208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8482147" y="1540248"/>
                    <a:ext cx="300445" cy="326792"/>
                    <a:chOff x="4228012" y="3484386"/>
                    <a:chExt cx="648790" cy="326792"/>
                  </a:xfrm>
                </p:grpSpPr>
                <p:cxnSp>
                  <p:nvCxnSpPr>
                    <p:cNvPr id="39" name="直接连接符 38"/>
                    <p:cNvCxnSpPr/>
                    <p:nvPr/>
                  </p:nvCxnSpPr>
                  <p:spPr>
                    <a:xfrm>
                      <a:off x="4228012" y="3494431"/>
                      <a:ext cx="64879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接连接符 39"/>
                    <p:cNvCxnSpPr/>
                    <p:nvPr/>
                  </p:nvCxnSpPr>
                  <p:spPr>
                    <a:xfrm flipV="1">
                      <a:off x="4236721" y="3491308"/>
                      <a:ext cx="0" cy="31987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连接符 40"/>
                    <p:cNvCxnSpPr/>
                    <p:nvPr/>
                  </p:nvCxnSpPr>
                  <p:spPr>
                    <a:xfrm flipV="1">
                      <a:off x="4876802" y="3484386"/>
                      <a:ext cx="0" cy="31987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356448" y="1314832"/>
                    <a:ext cx="57238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MW1</a:t>
                    </a:r>
                    <a:endParaRPr lang="zh-CN" altLang="en-US" sz="1200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8509567" y="1572957"/>
                        <a:ext cx="20321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m:oMathPara>
                        </a14:m>
                        <a:endParaRPr lang="zh-CN" altLang="en-US" sz="1200" dirty="0"/>
                      </a:p>
                    </p:txBody>
                  </p:sp>
                </mc:Choice>
                <mc:Fallback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09567" y="1572957"/>
                        <a:ext cx="203210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r="-882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6" name="直接连接符 55"/>
                <p:cNvCxnSpPr/>
                <p:nvPr/>
              </p:nvCxnSpPr>
              <p:spPr>
                <a:xfrm>
                  <a:off x="5347059" y="4926022"/>
                  <a:ext cx="2603863" cy="69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组合 57"/>
                <p:cNvGrpSpPr/>
                <p:nvPr/>
              </p:nvGrpSpPr>
              <p:grpSpPr>
                <a:xfrm>
                  <a:off x="7213090" y="3981902"/>
                  <a:ext cx="361409" cy="529446"/>
                  <a:chOff x="5536975" y="1707105"/>
                  <a:chExt cx="361409" cy="529446"/>
                </a:xfrm>
              </p:grpSpPr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5597939" y="1707105"/>
                    <a:ext cx="300445" cy="326792"/>
                    <a:chOff x="4228012" y="3484386"/>
                    <a:chExt cx="648790" cy="326792"/>
                  </a:xfrm>
                </p:grpSpPr>
                <p:cxnSp>
                  <p:nvCxnSpPr>
                    <p:cNvPr id="61" name="直接连接符 60"/>
                    <p:cNvCxnSpPr/>
                    <p:nvPr/>
                  </p:nvCxnSpPr>
                  <p:spPr>
                    <a:xfrm>
                      <a:off x="4228012" y="3494431"/>
                      <a:ext cx="64879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直接连接符 61"/>
                    <p:cNvCxnSpPr/>
                    <p:nvPr/>
                  </p:nvCxnSpPr>
                  <p:spPr>
                    <a:xfrm flipV="1">
                      <a:off x="4236721" y="3491308"/>
                      <a:ext cx="0" cy="31987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直接连接符 62"/>
                    <p:cNvCxnSpPr/>
                    <p:nvPr/>
                  </p:nvCxnSpPr>
                  <p:spPr>
                    <a:xfrm flipV="1">
                      <a:off x="4876802" y="3484386"/>
                      <a:ext cx="0" cy="31987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5536975" y="1784824"/>
                        <a:ext cx="277484" cy="4517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200" dirty="0"/>
                      </a:p>
                    </p:txBody>
                  </p:sp>
                </mc:Choice>
                <mc:Fallback>
                  <p:sp>
                    <p:nvSpPr>
                      <p:cNvPr id="60" name="文本框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36975" y="1784824"/>
                        <a:ext cx="277484" cy="451727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r="-6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4" name="直接连接符 63"/>
                <p:cNvCxnSpPr/>
                <p:nvPr/>
              </p:nvCxnSpPr>
              <p:spPr>
                <a:xfrm>
                  <a:off x="2640874" y="4275422"/>
                  <a:ext cx="4647012" cy="1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 flipV="1">
                  <a:off x="2002968" y="4269476"/>
                  <a:ext cx="346166" cy="14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7565790" y="4310481"/>
                  <a:ext cx="3764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组合 72"/>
                <p:cNvGrpSpPr/>
                <p:nvPr/>
              </p:nvGrpSpPr>
              <p:grpSpPr>
                <a:xfrm>
                  <a:off x="4038795" y="3093584"/>
                  <a:ext cx="1018903" cy="1816194"/>
                  <a:chOff x="8356448" y="1314832"/>
                  <a:chExt cx="1018903" cy="1816194"/>
                </a:xfrm>
              </p:grpSpPr>
              <p:grpSp>
                <p:nvGrpSpPr>
                  <p:cNvPr id="74" name="组合 73"/>
                  <p:cNvGrpSpPr/>
                  <p:nvPr/>
                </p:nvGrpSpPr>
                <p:grpSpPr>
                  <a:xfrm>
                    <a:off x="8482147" y="1540248"/>
                    <a:ext cx="300445" cy="326792"/>
                    <a:chOff x="4228012" y="3484386"/>
                    <a:chExt cx="648790" cy="326792"/>
                  </a:xfrm>
                </p:grpSpPr>
                <p:cxnSp>
                  <p:nvCxnSpPr>
                    <p:cNvPr id="77" name="直接连接符 76"/>
                    <p:cNvCxnSpPr/>
                    <p:nvPr/>
                  </p:nvCxnSpPr>
                  <p:spPr>
                    <a:xfrm>
                      <a:off x="4228012" y="3494431"/>
                      <a:ext cx="64879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连接符 77"/>
                    <p:cNvCxnSpPr/>
                    <p:nvPr/>
                  </p:nvCxnSpPr>
                  <p:spPr>
                    <a:xfrm flipV="1">
                      <a:off x="4236721" y="3491308"/>
                      <a:ext cx="0" cy="31987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/>
                    <p:cNvCxnSpPr/>
                    <p:nvPr/>
                  </p:nvCxnSpPr>
                  <p:spPr>
                    <a:xfrm flipV="1">
                      <a:off x="4876802" y="3484386"/>
                      <a:ext cx="0" cy="31987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356448" y="1314832"/>
                    <a:ext cx="57238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MW1</a:t>
                    </a:r>
                    <a:endParaRPr lang="zh-CN" altLang="en-US" sz="1200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8509567" y="1572957"/>
                        <a:ext cx="20321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m:oMathPara>
                        </a14:m>
                        <a:endParaRPr lang="zh-CN" altLang="en-US" sz="1200" dirty="0"/>
                      </a:p>
                    </p:txBody>
                  </p:sp>
                </mc:Choice>
                <mc:Fallback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09567" y="1572957"/>
                        <a:ext cx="203210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r="-121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4" name="文本框 113"/>
                      <p:cNvSpPr txBox="1"/>
                      <p:nvPr/>
                    </p:nvSpPr>
                    <p:spPr>
                      <a:xfrm>
                        <a:off x="9172141" y="2854027"/>
                        <a:ext cx="20321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m:oMathPara>
                        </a14:m>
                        <a:endParaRPr lang="zh-CN" altLang="en-US" sz="1200" dirty="0"/>
                      </a:p>
                    </p:txBody>
                  </p:sp>
                </mc:Choice>
                <mc:Fallback>
                  <p:sp>
                    <p:nvSpPr>
                      <p:cNvPr id="114" name="文本框 1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72141" y="2854027"/>
                        <a:ext cx="203210" cy="276999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r="-90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0" name="组合 79"/>
                <p:cNvGrpSpPr/>
                <p:nvPr/>
              </p:nvGrpSpPr>
              <p:grpSpPr>
                <a:xfrm>
                  <a:off x="5321523" y="3091367"/>
                  <a:ext cx="572386" cy="552208"/>
                  <a:chOff x="8356448" y="1314832"/>
                  <a:chExt cx="572386" cy="552208"/>
                </a:xfrm>
              </p:grpSpPr>
              <p:grpSp>
                <p:nvGrpSpPr>
                  <p:cNvPr id="81" name="组合 80"/>
                  <p:cNvGrpSpPr/>
                  <p:nvPr/>
                </p:nvGrpSpPr>
                <p:grpSpPr>
                  <a:xfrm>
                    <a:off x="8482147" y="1540248"/>
                    <a:ext cx="300445" cy="326792"/>
                    <a:chOff x="4228012" y="3484386"/>
                    <a:chExt cx="648790" cy="326792"/>
                  </a:xfrm>
                </p:grpSpPr>
                <p:cxnSp>
                  <p:nvCxnSpPr>
                    <p:cNvPr id="84" name="直接连接符 83"/>
                    <p:cNvCxnSpPr/>
                    <p:nvPr/>
                  </p:nvCxnSpPr>
                  <p:spPr>
                    <a:xfrm>
                      <a:off x="4228012" y="3494431"/>
                      <a:ext cx="64879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直接连接符 84"/>
                    <p:cNvCxnSpPr/>
                    <p:nvPr/>
                  </p:nvCxnSpPr>
                  <p:spPr>
                    <a:xfrm flipV="1">
                      <a:off x="4236721" y="3491308"/>
                      <a:ext cx="0" cy="31987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直接连接符 85"/>
                    <p:cNvCxnSpPr/>
                    <p:nvPr/>
                  </p:nvCxnSpPr>
                  <p:spPr>
                    <a:xfrm flipV="1">
                      <a:off x="4876802" y="3484386"/>
                      <a:ext cx="0" cy="31987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8356448" y="1314832"/>
                    <a:ext cx="57238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MW2</a:t>
                    </a:r>
                    <a:endParaRPr lang="zh-CN" altLang="en-US" sz="1200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3" name="文本框 82"/>
                      <p:cNvSpPr txBox="1"/>
                      <p:nvPr/>
                    </p:nvSpPr>
                    <p:spPr>
                      <a:xfrm>
                        <a:off x="8509567" y="1572957"/>
                        <a:ext cx="20321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m:oMathPara>
                        </a14:m>
                        <a:endParaRPr lang="zh-CN" altLang="en-US" sz="1200" dirty="0"/>
                      </a:p>
                    </p:txBody>
                  </p:sp>
                </mc:Choice>
                <mc:Fallback>
                  <p:sp>
                    <p:nvSpPr>
                      <p:cNvPr id="83" name="文本框 8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09567" y="1572957"/>
                        <a:ext cx="203210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r="-882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7" name="组合 86"/>
                <p:cNvGrpSpPr/>
                <p:nvPr/>
              </p:nvGrpSpPr>
              <p:grpSpPr>
                <a:xfrm>
                  <a:off x="6715500" y="3100376"/>
                  <a:ext cx="572386" cy="552208"/>
                  <a:chOff x="8356448" y="1314832"/>
                  <a:chExt cx="572386" cy="552208"/>
                </a:xfrm>
              </p:grpSpPr>
              <p:grpSp>
                <p:nvGrpSpPr>
                  <p:cNvPr id="88" name="组合 87"/>
                  <p:cNvGrpSpPr/>
                  <p:nvPr/>
                </p:nvGrpSpPr>
                <p:grpSpPr>
                  <a:xfrm>
                    <a:off x="8482147" y="1540248"/>
                    <a:ext cx="300445" cy="326792"/>
                    <a:chOff x="4228012" y="3484386"/>
                    <a:chExt cx="648790" cy="326792"/>
                  </a:xfrm>
                </p:grpSpPr>
                <p:cxnSp>
                  <p:nvCxnSpPr>
                    <p:cNvPr id="91" name="直接连接符 90"/>
                    <p:cNvCxnSpPr/>
                    <p:nvPr/>
                  </p:nvCxnSpPr>
                  <p:spPr>
                    <a:xfrm>
                      <a:off x="4228012" y="3494431"/>
                      <a:ext cx="64879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直接连接符 91"/>
                    <p:cNvCxnSpPr/>
                    <p:nvPr/>
                  </p:nvCxnSpPr>
                  <p:spPr>
                    <a:xfrm flipV="1">
                      <a:off x="4236721" y="3491308"/>
                      <a:ext cx="0" cy="31987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/>
                    <p:cNvCxnSpPr/>
                    <p:nvPr/>
                  </p:nvCxnSpPr>
                  <p:spPr>
                    <a:xfrm flipV="1">
                      <a:off x="4876802" y="3484386"/>
                      <a:ext cx="0" cy="31987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8356448" y="1314832"/>
                    <a:ext cx="57238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MW2</a:t>
                    </a:r>
                    <a:endParaRPr lang="zh-CN" altLang="en-US" sz="1200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0" name="文本框 89"/>
                      <p:cNvSpPr txBox="1"/>
                      <p:nvPr/>
                    </p:nvSpPr>
                    <p:spPr>
                      <a:xfrm>
                        <a:off x="8509567" y="1572957"/>
                        <a:ext cx="20321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m:oMathPara>
                        </a14:m>
                        <a:endParaRPr lang="zh-CN" altLang="en-US" sz="1200" dirty="0"/>
                      </a:p>
                    </p:txBody>
                  </p:sp>
                </mc:Choice>
                <mc:Fallback>
                  <p:sp>
                    <p:nvSpPr>
                      <p:cNvPr id="90" name="文本框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09567" y="1572957"/>
                        <a:ext cx="203210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r="-121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8" name="直接连接符 97"/>
                <p:cNvCxnSpPr/>
                <p:nvPr/>
              </p:nvCxnSpPr>
              <p:spPr>
                <a:xfrm>
                  <a:off x="1994257" y="3639394"/>
                  <a:ext cx="803680" cy="20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 flipV="1">
                  <a:off x="3065417" y="3637108"/>
                  <a:ext cx="1117787" cy="30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 flipV="1">
                  <a:off x="5739097" y="3646017"/>
                  <a:ext cx="1117787" cy="30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4457850" y="3641205"/>
                  <a:ext cx="996487" cy="54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7132935" y="3659099"/>
                  <a:ext cx="809278" cy="100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直接箭头连接符 116"/>
              <p:cNvCxnSpPr/>
              <p:nvPr/>
            </p:nvCxnSpPr>
            <p:spPr>
              <a:xfrm flipV="1">
                <a:off x="3206072" y="3386579"/>
                <a:ext cx="1116918" cy="2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/>
              <p:nvPr/>
            </p:nvCxnSpPr>
            <p:spPr>
              <a:xfrm flipV="1">
                <a:off x="5879303" y="3394413"/>
                <a:ext cx="1116918" cy="2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本框 125"/>
            <p:cNvSpPr txBox="1"/>
            <p:nvPr/>
          </p:nvSpPr>
          <p:spPr>
            <a:xfrm>
              <a:off x="1001181" y="2514869"/>
              <a:ext cx="1963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dirty="0" smtClean="0"/>
                <a:t>. </a:t>
              </a:r>
              <a:r>
                <a:rPr lang="zh-CN" altLang="en-US" dirty="0" smtClean="0"/>
                <a:t>相位累积模块：</a:t>
              </a:r>
              <a:endParaRPr lang="zh-CN" altLang="en-US" dirty="0"/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8104009" y="2474485"/>
            <a:ext cx="3153787" cy="3569057"/>
            <a:chOff x="8286889" y="2518168"/>
            <a:chExt cx="3153787" cy="3569057"/>
          </a:xfrm>
        </p:grpSpPr>
        <p:sp>
          <p:nvSpPr>
            <p:cNvPr id="127" name="文本框 126"/>
            <p:cNvSpPr txBox="1"/>
            <p:nvPr/>
          </p:nvSpPr>
          <p:spPr>
            <a:xfrm>
              <a:off x="8286889" y="2518168"/>
              <a:ext cx="1963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B. </a:t>
              </a:r>
              <a:r>
                <a:rPr lang="zh-CN" altLang="en-US" dirty="0" smtClean="0"/>
                <a:t>重复读出模块：</a:t>
              </a:r>
              <a:endParaRPr lang="zh-CN" altLang="en-US" dirty="0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8524912" y="2929282"/>
              <a:ext cx="2915764" cy="3157943"/>
              <a:chOff x="2037803" y="2329205"/>
              <a:chExt cx="2915764" cy="3157943"/>
            </a:xfrm>
          </p:grpSpPr>
          <p:sp>
            <p:nvSpPr>
              <p:cNvPr id="129" name="文本框 128"/>
              <p:cNvSpPr txBox="1"/>
              <p:nvPr/>
            </p:nvSpPr>
            <p:spPr>
              <a:xfrm>
                <a:off x="2037806" y="2587402"/>
                <a:ext cx="905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Laser</a:t>
                </a:r>
                <a:r>
                  <a:rPr lang="zh-CN" altLang="en-US" dirty="0" smtClean="0"/>
                  <a:t>：</a:t>
                </a:r>
                <a:endParaRPr lang="zh-CN" altLang="en-US" dirty="0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2037805" y="3170876"/>
                <a:ext cx="905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MW</a:t>
                </a:r>
                <a:r>
                  <a:rPr lang="zh-CN" altLang="en-US" dirty="0" smtClean="0"/>
                  <a:t>：</a:t>
                </a:r>
                <a:endParaRPr lang="zh-CN" altLang="en-US" dirty="0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2037804" y="3757922"/>
                <a:ext cx="905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RF1(N)</a:t>
                </a:r>
                <a:r>
                  <a:rPr lang="zh-CN" altLang="en-US" dirty="0" smtClean="0"/>
                  <a:t>：</a:t>
                </a:r>
                <a:endParaRPr lang="zh-CN" altLang="en-US" dirty="0"/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2037803" y="4348540"/>
                <a:ext cx="905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RF2(H)</a:t>
                </a:r>
                <a:r>
                  <a:rPr lang="zh-CN" altLang="en-US" dirty="0" smtClean="0"/>
                  <a:t>：</a:t>
                </a:r>
                <a:endParaRPr lang="zh-CN" altLang="en-US" dirty="0"/>
              </a:p>
            </p:txBody>
          </p:sp>
          <p:sp>
            <p:nvSpPr>
              <p:cNvPr id="133" name="文本框 132"/>
              <p:cNvSpPr txBox="1"/>
              <p:nvPr/>
            </p:nvSpPr>
            <p:spPr>
              <a:xfrm>
                <a:off x="2037803" y="4935586"/>
                <a:ext cx="905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Read</a:t>
                </a:r>
                <a:r>
                  <a:rPr lang="zh-CN" altLang="en-US" dirty="0" smtClean="0"/>
                  <a:t>：</a:t>
                </a:r>
                <a:endParaRPr lang="zh-CN" altLang="en-US" dirty="0"/>
              </a:p>
            </p:txBody>
          </p:sp>
          <p:grpSp>
            <p:nvGrpSpPr>
              <p:cNvPr id="134" name="组合 133"/>
              <p:cNvGrpSpPr/>
              <p:nvPr/>
            </p:nvGrpSpPr>
            <p:grpSpPr>
              <a:xfrm>
                <a:off x="3274950" y="2858703"/>
                <a:ext cx="572386" cy="551542"/>
                <a:chOff x="8426584" y="1315498"/>
                <a:chExt cx="572386" cy="551542"/>
              </a:xfrm>
            </p:grpSpPr>
            <p:grpSp>
              <p:nvGrpSpPr>
                <p:cNvPr id="159" name="组合 158"/>
                <p:cNvGrpSpPr/>
                <p:nvPr/>
              </p:nvGrpSpPr>
              <p:grpSpPr>
                <a:xfrm>
                  <a:off x="8482147" y="1540248"/>
                  <a:ext cx="300445" cy="326792"/>
                  <a:chOff x="4228012" y="3484386"/>
                  <a:chExt cx="648790" cy="326792"/>
                </a:xfrm>
              </p:grpSpPr>
              <p:cxnSp>
                <p:nvCxnSpPr>
                  <p:cNvPr id="162" name="直接连接符 161"/>
                  <p:cNvCxnSpPr/>
                  <p:nvPr/>
                </p:nvCxnSpPr>
                <p:spPr>
                  <a:xfrm>
                    <a:off x="4228012" y="3494431"/>
                    <a:ext cx="64879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162"/>
                  <p:cNvCxnSpPr/>
                  <p:nvPr/>
                </p:nvCxnSpPr>
                <p:spPr>
                  <a:xfrm flipV="1">
                    <a:off x="4236721" y="3491308"/>
                    <a:ext cx="0" cy="31987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接连接符 163"/>
                  <p:cNvCxnSpPr/>
                  <p:nvPr/>
                </p:nvCxnSpPr>
                <p:spPr>
                  <a:xfrm flipV="1">
                    <a:off x="4876802" y="3484386"/>
                    <a:ext cx="0" cy="31987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文本框 159"/>
                <p:cNvSpPr txBox="1"/>
                <p:nvPr/>
              </p:nvSpPr>
              <p:spPr>
                <a:xfrm>
                  <a:off x="8426584" y="1315498"/>
                  <a:ext cx="5723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MW</a:t>
                  </a:r>
                  <a:endParaRPr lang="zh-CN" altLang="en-US" sz="12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1" name="文本框 160"/>
                    <p:cNvSpPr txBox="1"/>
                    <p:nvPr/>
                  </p:nvSpPr>
                  <p:spPr>
                    <a:xfrm>
                      <a:off x="8509567" y="1572957"/>
                      <a:ext cx="20321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>
                <p:sp>
                  <p:nvSpPr>
                    <p:cNvPr id="161" name="文本框 1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09567" y="1572957"/>
                      <a:ext cx="203210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r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5" name="直接连接符 134"/>
              <p:cNvCxnSpPr/>
              <p:nvPr/>
            </p:nvCxnSpPr>
            <p:spPr>
              <a:xfrm>
                <a:off x="2926074" y="3404261"/>
                <a:ext cx="421079" cy="18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flipV="1">
                <a:off x="3618139" y="3402463"/>
                <a:ext cx="1117787" cy="3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2917365" y="4031680"/>
                <a:ext cx="18185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组合 137"/>
              <p:cNvGrpSpPr/>
              <p:nvPr/>
            </p:nvGrpSpPr>
            <p:grpSpPr>
              <a:xfrm>
                <a:off x="3769151" y="2511795"/>
                <a:ext cx="648790" cy="326792"/>
                <a:chOff x="4741818" y="2769501"/>
                <a:chExt cx="648790" cy="326792"/>
              </a:xfrm>
            </p:grpSpPr>
            <p:cxnSp>
              <p:nvCxnSpPr>
                <p:cNvPr id="156" name="直接连接符 155"/>
                <p:cNvCxnSpPr/>
                <p:nvPr/>
              </p:nvCxnSpPr>
              <p:spPr>
                <a:xfrm>
                  <a:off x="4741818" y="2779546"/>
                  <a:ext cx="64879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/>
                <p:cNvCxnSpPr/>
                <p:nvPr/>
              </p:nvCxnSpPr>
              <p:spPr>
                <a:xfrm flipV="1">
                  <a:off x="4750527" y="2776423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 flipV="1">
                  <a:off x="5390608" y="2769501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9" name="直接连接符 138"/>
              <p:cNvCxnSpPr/>
              <p:nvPr/>
            </p:nvCxnSpPr>
            <p:spPr>
              <a:xfrm flipV="1">
                <a:off x="2900644" y="2840533"/>
                <a:ext cx="886741" cy="30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flipV="1">
                <a:off x="2891935" y="5184369"/>
                <a:ext cx="886741" cy="30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1" name="组合 140"/>
              <p:cNvGrpSpPr/>
              <p:nvPr/>
            </p:nvGrpSpPr>
            <p:grpSpPr>
              <a:xfrm>
                <a:off x="3766182" y="4859533"/>
                <a:ext cx="90679" cy="326792"/>
                <a:chOff x="4228012" y="3484386"/>
                <a:chExt cx="648790" cy="326792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4228012" y="3494431"/>
                  <a:ext cx="64879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 flipV="1">
                  <a:off x="4236721" y="3491308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 flipV="1">
                  <a:off x="4876802" y="3484386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2" name="直接连接符 141"/>
              <p:cNvCxnSpPr/>
              <p:nvPr/>
            </p:nvCxnSpPr>
            <p:spPr>
              <a:xfrm>
                <a:off x="3856861" y="5185907"/>
                <a:ext cx="2957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3" name="组合 142"/>
              <p:cNvGrpSpPr/>
              <p:nvPr/>
            </p:nvGrpSpPr>
            <p:grpSpPr>
              <a:xfrm>
                <a:off x="4152622" y="4867102"/>
                <a:ext cx="90679" cy="326792"/>
                <a:chOff x="4228012" y="3484386"/>
                <a:chExt cx="648790" cy="326792"/>
              </a:xfrm>
            </p:grpSpPr>
            <p:cxnSp>
              <p:nvCxnSpPr>
                <p:cNvPr id="150" name="直接连接符 149"/>
                <p:cNvCxnSpPr/>
                <p:nvPr/>
              </p:nvCxnSpPr>
              <p:spPr>
                <a:xfrm>
                  <a:off x="4228012" y="3494431"/>
                  <a:ext cx="64879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/>
                <p:cNvCxnSpPr/>
                <p:nvPr/>
              </p:nvCxnSpPr>
              <p:spPr>
                <a:xfrm flipV="1">
                  <a:off x="4236721" y="3491308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/>
                <p:cNvCxnSpPr/>
                <p:nvPr/>
              </p:nvCxnSpPr>
              <p:spPr>
                <a:xfrm flipV="1">
                  <a:off x="4876802" y="3484386"/>
                  <a:ext cx="0" cy="3198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4" name="直接连接符 143"/>
              <p:cNvCxnSpPr/>
              <p:nvPr/>
            </p:nvCxnSpPr>
            <p:spPr>
              <a:xfrm flipV="1">
                <a:off x="4243301" y="5185907"/>
                <a:ext cx="508986" cy="8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 flipH="1">
                <a:off x="3766182" y="2511795"/>
                <a:ext cx="11678" cy="267411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4417941" y="2824183"/>
                <a:ext cx="299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902240" y="4622230"/>
                <a:ext cx="18185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双括号 147"/>
              <p:cNvSpPr/>
              <p:nvPr/>
            </p:nvSpPr>
            <p:spPr>
              <a:xfrm>
                <a:off x="3080982" y="2329205"/>
                <a:ext cx="1532708" cy="3039292"/>
              </a:xfrm>
              <a:prstGeom prst="bracketPair">
                <a:avLst/>
              </a:prstGeom>
              <a:ln w="190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4481451" y="5148594"/>
                    <a:ext cx="4721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149" name="文本框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451" y="5148594"/>
                    <a:ext cx="472116" cy="33855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819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脉冲序列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08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2.1 </a:t>
            </a:r>
            <a:r>
              <a:rPr lang="zh-CN" altLang="en-US" sz="2400" dirty="0" smtClean="0"/>
              <a:t>相位累积部分</a:t>
            </a:r>
            <a:endParaRPr lang="zh-CN" altLang="en-US" sz="2400" dirty="0"/>
          </a:p>
        </p:txBody>
      </p:sp>
      <p:grpSp>
        <p:nvGrpSpPr>
          <p:cNvPr id="168" name="组合 167"/>
          <p:cNvGrpSpPr/>
          <p:nvPr/>
        </p:nvGrpSpPr>
        <p:grpSpPr>
          <a:xfrm>
            <a:off x="65967" y="2296299"/>
            <a:ext cx="12016480" cy="3900321"/>
            <a:chOff x="65967" y="2296299"/>
            <a:chExt cx="12016480" cy="390032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2904" y="2296299"/>
              <a:ext cx="4519680" cy="1726620"/>
            </a:xfrm>
            <a:prstGeom prst="rect">
              <a:avLst/>
            </a:prstGeom>
          </p:spPr>
        </p:pic>
        <p:grpSp>
          <p:nvGrpSpPr>
            <p:cNvPr id="140" name="组合 139"/>
            <p:cNvGrpSpPr/>
            <p:nvPr/>
          </p:nvGrpSpPr>
          <p:grpSpPr>
            <a:xfrm>
              <a:off x="1114435" y="4134327"/>
              <a:ext cx="9817291" cy="2062293"/>
              <a:chOff x="1210230" y="4169162"/>
              <a:chExt cx="9817291" cy="2062293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1480493" y="4169162"/>
                <a:ext cx="1744981" cy="2062293"/>
                <a:chOff x="2719640" y="4114670"/>
                <a:chExt cx="1744981" cy="2062293"/>
              </a:xfrm>
            </p:grpSpPr>
            <p:cxnSp>
              <p:nvCxnSpPr>
                <p:cNvPr id="45" name="直接箭头连接符 44"/>
                <p:cNvCxnSpPr/>
                <p:nvPr/>
              </p:nvCxnSpPr>
              <p:spPr>
                <a:xfrm flipV="1">
                  <a:off x="3505176" y="4924495"/>
                  <a:ext cx="476464" cy="866807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组合 81"/>
                <p:cNvGrpSpPr/>
                <p:nvPr/>
              </p:nvGrpSpPr>
              <p:grpSpPr>
                <a:xfrm>
                  <a:off x="2719640" y="4114670"/>
                  <a:ext cx="1744981" cy="2062293"/>
                  <a:chOff x="2719640" y="4114670"/>
                  <a:chExt cx="1744981" cy="2062293"/>
                </a:xfrm>
              </p:grpSpPr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2719640" y="4114670"/>
                    <a:ext cx="1744981" cy="2062293"/>
                    <a:chOff x="423453" y="4391639"/>
                    <a:chExt cx="1744981" cy="2062293"/>
                  </a:xfrm>
                </p:grpSpPr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423453" y="4699416"/>
                      <a:ext cx="1744981" cy="1754516"/>
                      <a:chOff x="3471453" y="4328892"/>
                      <a:chExt cx="2237012" cy="2129563"/>
                    </a:xfrm>
                  </p:grpSpPr>
                  <p:grpSp>
                    <p:nvGrpSpPr>
                      <p:cNvPr id="35" name="组合 34"/>
                      <p:cNvGrpSpPr/>
                      <p:nvPr/>
                    </p:nvGrpSpPr>
                    <p:grpSpPr>
                      <a:xfrm>
                        <a:off x="3849187" y="4630641"/>
                        <a:ext cx="600891" cy="1378919"/>
                        <a:chOff x="8456023" y="3191867"/>
                        <a:chExt cx="600891" cy="1378919"/>
                      </a:xfrm>
                    </p:grpSpPr>
                    <p:cxnSp>
                      <p:nvCxnSpPr>
                        <p:cNvPr id="43" name="直接连接符 42"/>
                        <p:cNvCxnSpPr/>
                        <p:nvPr/>
                      </p:nvCxnSpPr>
                      <p:spPr>
                        <a:xfrm>
                          <a:off x="8456023" y="3191867"/>
                          <a:ext cx="60089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直接连接符 43"/>
                        <p:cNvCxnSpPr/>
                        <p:nvPr/>
                      </p:nvCxnSpPr>
                      <p:spPr>
                        <a:xfrm>
                          <a:off x="8456023" y="4570786"/>
                          <a:ext cx="60089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6" name="组合 35"/>
                      <p:cNvGrpSpPr/>
                      <p:nvPr/>
                    </p:nvGrpSpPr>
                    <p:grpSpPr>
                      <a:xfrm>
                        <a:off x="5107574" y="4839337"/>
                        <a:ext cx="600891" cy="1378919"/>
                        <a:chOff x="8456023" y="3191867"/>
                        <a:chExt cx="600891" cy="1378919"/>
                      </a:xfrm>
                    </p:grpSpPr>
                    <p:cxnSp>
                      <p:nvCxnSpPr>
                        <p:cNvPr id="41" name="直接连接符 40"/>
                        <p:cNvCxnSpPr/>
                        <p:nvPr/>
                      </p:nvCxnSpPr>
                      <p:spPr>
                        <a:xfrm>
                          <a:off x="8456023" y="3191867"/>
                          <a:ext cx="60089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直接连接符 41"/>
                        <p:cNvCxnSpPr/>
                        <p:nvPr/>
                      </p:nvCxnSpPr>
                      <p:spPr>
                        <a:xfrm>
                          <a:off x="8456023" y="4570786"/>
                          <a:ext cx="60089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3487087" y="5990355"/>
                        <a:ext cx="745979" cy="3362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(+1,0)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3471453" y="4328892"/>
                        <a:ext cx="75546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(+1,+1)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4823138" y="4527467"/>
                        <a:ext cx="75546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(0,+1)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4823138" y="6181457"/>
                        <a:ext cx="755467" cy="276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(0,0)</a:t>
                        </a:r>
                        <a:endParaRPr lang="zh-CN" altLang="en-US" sz="1200" dirty="0"/>
                      </a:p>
                    </p:txBody>
                  </p:sp>
                </p:grpSp>
                <p:sp>
                  <p:nvSpPr>
                    <p:cNvPr id="34" name="文本框 33"/>
                    <p:cNvSpPr txBox="1"/>
                    <p:nvPr/>
                  </p:nvSpPr>
                  <p:spPr>
                    <a:xfrm>
                      <a:off x="435648" y="4391639"/>
                      <a:ext cx="8123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Step 01</a:t>
                      </a:r>
                      <a:endParaRPr lang="zh-CN" altLang="en-US" sz="1400" dirty="0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3979425" y="5277393"/>
                        <a:ext cx="2483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m:oMathPara>
                        </a14:m>
                        <a:endParaRPr lang="zh-CN" altLang="en-US" sz="1200" dirty="0"/>
                      </a:p>
                    </p:txBody>
                  </p:sp>
                </mc:Choice>
                <mc:Fallback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79425" y="5277393"/>
                        <a:ext cx="248346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9" name="直接箭头连接符 48"/>
                  <p:cNvCxnSpPr/>
                  <p:nvPr/>
                </p:nvCxnSpPr>
                <p:spPr>
                  <a:xfrm flipV="1">
                    <a:off x="4230258" y="4863017"/>
                    <a:ext cx="0" cy="1105753"/>
                  </a:xfrm>
                  <a:prstGeom prst="straightConnector1">
                    <a:avLst/>
                  </a:prstGeom>
                  <a:ln w="28575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" name="右箭头 62"/>
              <p:cNvSpPr/>
              <p:nvPr/>
            </p:nvSpPr>
            <p:spPr>
              <a:xfrm>
                <a:off x="1210230" y="5159722"/>
                <a:ext cx="348343" cy="251119"/>
              </a:xfrm>
              <a:prstGeom prst="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6" name="组合 115"/>
              <p:cNvGrpSpPr/>
              <p:nvPr/>
            </p:nvGrpSpPr>
            <p:grpSpPr>
              <a:xfrm>
                <a:off x="4048788" y="4169162"/>
                <a:ext cx="1744981" cy="2062293"/>
                <a:chOff x="5196727" y="4169162"/>
                <a:chExt cx="1744981" cy="2062293"/>
              </a:xfrm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5196727" y="4169162"/>
                  <a:ext cx="1744981" cy="2062293"/>
                  <a:chOff x="318950" y="4114670"/>
                  <a:chExt cx="1744981" cy="2062293"/>
                </a:xfrm>
              </p:grpSpPr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318950" y="4114670"/>
                    <a:ext cx="1744981" cy="2062293"/>
                    <a:chOff x="423453" y="4391639"/>
                    <a:chExt cx="1744981" cy="2062293"/>
                  </a:xfrm>
                </p:grpSpPr>
                <p:grpSp>
                  <p:nvGrpSpPr>
                    <p:cNvPr id="70" name="组合 69"/>
                    <p:cNvGrpSpPr/>
                    <p:nvPr/>
                  </p:nvGrpSpPr>
                  <p:grpSpPr>
                    <a:xfrm>
                      <a:off x="423453" y="4699416"/>
                      <a:ext cx="1744981" cy="1754516"/>
                      <a:chOff x="3471453" y="4328892"/>
                      <a:chExt cx="2237012" cy="2129563"/>
                    </a:xfrm>
                  </p:grpSpPr>
                  <p:grpSp>
                    <p:nvGrpSpPr>
                      <p:cNvPr id="72" name="组合 71"/>
                      <p:cNvGrpSpPr/>
                      <p:nvPr/>
                    </p:nvGrpSpPr>
                    <p:grpSpPr>
                      <a:xfrm>
                        <a:off x="3849187" y="4630641"/>
                        <a:ext cx="600891" cy="1378919"/>
                        <a:chOff x="8456023" y="3191867"/>
                        <a:chExt cx="600891" cy="1378919"/>
                      </a:xfrm>
                    </p:grpSpPr>
                    <p:cxnSp>
                      <p:nvCxnSpPr>
                        <p:cNvPr id="80" name="直接连接符 79"/>
                        <p:cNvCxnSpPr/>
                        <p:nvPr/>
                      </p:nvCxnSpPr>
                      <p:spPr>
                        <a:xfrm>
                          <a:off x="8456023" y="3191867"/>
                          <a:ext cx="60089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直接连接符 80"/>
                        <p:cNvCxnSpPr/>
                        <p:nvPr/>
                      </p:nvCxnSpPr>
                      <p:spPr>
                        <a:xfrm>
                          <a:off x="8456023" y="4570786"/>
                          <a:ext cx="60089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3" name="组合 72"/>
                      <p:cNvGrpSpPr/>
                      <p:nvPr/>
                    </p:nvGrpSpPr>
                    <p:grpSpPr>
                      <a:xfrm>
                        <a:off x="5107574" y="4839337"/>
                        <a:ext cx="600891" cy="1378919"/>
                        <a:chOff x="8456023" y="3191867"/>
                        <a:chExt cx="600891" cy="1378919"/>
                      </a:xfrm>
                    </p:grpSpPr>
                    <p:cxnSp>
                      <p:nvCxnSpPr>
                        <p:cNvPr id="78" name="直接连接符 77"/>
                        <p:cNvCxnSpPr/>
                        <p:nvPr/>
                      </p:nvCxnSpPr>
                      <p:spPr>
                        <a:xfrm>
                          <a:off x="8456023" y="3191867"/>
                          <a:ext cx="60089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直接连接符 78"/>
                        <p:cNvCxnSpPr/>
                        <p:nvPr/>
                      </p:nvCxnSpPr>
                      <p:spPr>
                        <a:xfrm>
                          <a:off x="8456023" y="4570786"/>
                          <a:ext cx="60089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4" name="文本框 73"/>
                      <p:cNvSpPr txBox="1"/>
                      <p:nvPr/>
                    </p:nvSpPr>
                    <p:spPr>
                      <a:xfrm>
                        <a:off x="3487087" y="5990355"/>
                        <a:ext cx="745979" cy="3362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(+1,0)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75" name="文本框 74"/>
                      <p:cNvSpPr txBox="1"/>
                      <p:nvPr/>
                    </p:nvSpPr>
                    <p:spPr>
                      <a:xfrm>
                        <a:off x="3471453" y="4328892"/>
                        <a:ext cx="75546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(+1,+1)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4823138" y="4527467"/>
                        <a:ext cx="75546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(0,+1)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4823138" y="6181457"/>
                        <a:ext cx="755467" cy="276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(0,0)</a:t>
                        </a:r>
                        <a:endParaRPr lang="zh-CN" altLang="en-US" sz="1200" dirty="0"/>
                      </a:p>
                    </p:txBody>
                  </p:sp>
                </p:grp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435648" y="4391639"/>
                      <a:ext cx="8123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Step 02</a:t>
                      </a:r>
                      <a:endParaRPr lang="zh-CN" altLang="en-US" sz="1400" dirty="0"/>
                    </a:p>
                  </p:txBody>
                </p:sp>
              </p:grpSp>
              <p:cxnSp>
                <p:nvCxnSpPr>
                  <p:cNvPr id="68" name="直接箭头连接符 67"/>
                  <p:cNvCxnSpPr/>
                  <p:nvPr/>
                </p:nvCxnSpPr>
                <p:spPr>
                  <a:xfrm>
                    <a:off x="1143505" y="5807125"/>
                    <a:ext cx="371786" cy="122676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3" name="直接箭头连接符 82"/>
                <p:cNvCxnSpPr/>
                <p:nvPr/>
              </p:nvCxnSpPr>
              <p:spPr>
                <a:xfrm>
                  <a:off x="6694361" y="4913875"/>
                  <a:ext cx="12984" cy="1118096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8" name="文本框 87"/>
                    <p:cNvSpPr txBox="1"/>
                    <p:nvPr/>
                  </p:nvSpPr>
                  <p:spPr>
                    <a:xfrm>
                      <a:off x="6462590" y="5243616"/>
                      <a:ext cx="2483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>
                <p:sp>
                  <p:nvSpPr>
                    <p:cNvPr id="88" name="文本框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2590" y="5243616"/>
                      <a:ext cx="248346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1" name="组合 90"/>
              <p:cNvGrpSpPr/>
              <p:nvPr/>
            </p:nvGrpSpPr>
            <p:grpSpPr>
              <a:xfrm>
                <a:off x="3310029" y="4953754"/>
                <a:ext cx="910106" cy="457087"/>
                <a:chOff x="4749509" y="4900811"/>
                <a:chExt cx="910106" cy="457087"/>
              </a:xfrm>
            </p:grpSpPr>
            <p:sp>
              <p:nvSpPr>
                <p:cNvPr id="64" name="右箭头 63"/>
                <p:cNvSpPr/>
                <p:nvPr/>
              </p:nvSpPr>
              <p:spPr>
                <a:xfrm>
                  <a:off x="4800841" y="5106779"/>
                  <a:ext cx="816188" cy="251119"/>
                </a:xfrm>
                <a:prstGeom prst="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4749509" y="4900811"/>
                  <a:ext cx="9101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/>
                    <a:t>相位</a:t>
                  </a:r>
                  <a:r>
                    <a:rPr lang="zh-CN" altLang="en-US" sz="1200" dirty="0" smtClean="0"/>
                    <a:t>累积</a:t>
                  </a:r>
                  <a:endParaRPr lang="zh-CN" altLang="en-US" sz="1200" dirty="0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8208986" y="4976903"/>
                <a:ext cx="910106" cy="457087"/>
                <a:chOff x="4749509" y="4900811"/>
                <a:chExt cx="910106" cy="457087"/>
              </a:xfrm>
            </p:grpSpPr>
            <p:sp>
              <p:nvSpPr>
                <p:cNvPr id="93" name="右箭头 92"/>
                <p:cNvSpPr/>
                <p:nvPr/>
              </p:nvSpPr>
              <p:spPr>
                <a:xfrm>
                  <a:off x="4800841" y="5106779"/>
                  <a:ext cx="816188" cy="251119"/>
                </a:xfrm>
                <a:prstGeom prst="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4749509" y="4900811"/>
                  <a:ext cx="9101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/>
                    <a:t>相位</a:t>
                  </a:r>
                  <a:r>
                    <a:rPr lang="zh-CN" altLang="en-US" sz="1200" dirty="0" smtClean="0"/>
                    <a:t>累积</a:t>
                  </a:r>
                  <a:endParaRPr lang="zh-CN" altLang="en-US" sz="1200" dirty="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6484263" y="4169162"/>
                <a:ext cx="1744981" cy="2062293"/>
                <a:chOff x="7981283" y="4114670"/>
                <a:chExt cx="1744981" cy="2062293"/>
              </a:xfrm>
            </p:grpSpPr>
            <p:grpSp>
              <p:nvGrpSpPr>
                <p:cNvPr id="95" name="组合 94"/>
                <p:cNvGrpSpPr/>
                <p:nvPr/>
              </p:nvGrpSpPr>
              <p:grpSpPr>
                <a:xfrm>
                  <a:off x="7981283" y="4114670"/>
                  <a:ext cx="1744981" cy="2062293"/>
                  <a:chOff x="2719640" y="4114670"/>
                  <a:chExt cx="1744981" cy="2062293"/>
                </a:xfrm>
              </p:grpSpPr>
              <p:grpSp>
                <p:nvGrpSpPr>
                  <p:cNvPr id="96" name="组合 95"/>
                  <p:cNvGrpSpPr/>
                  <p:nvPr/>
                </p:nvGrpSpPr>
                <p:grpSpPr>
                  <a:xfrm>
                    <a:off x="2719640" y="4114670"/>
                    <a:ext cx="1744981" cy="2062293"/>
                    <a:chOff x="423453" y="4391639"/>
                    <a:chExt cx="1744981" cy="2062293"/>
                  </a:xfrm>
                </p:grpSpPr>
                <p:grpSp>
                  <p:nvGrpSpPr>
                    <p:cNvPr id="99" name="组合 98"/>
                    <p:cNvGrpSpPr/>
                    <p:nvPr/>
                  </p:nvGrpSpPr>
                  <p:grpSpPr>
                    <a:xfrm>
                      <a:off x="423453" y="4699416"/>
                      <a:ext cx="1744981" cy="1754516"/>
                      <a:chOff x="3471453" y="4328892"/>
                      <a:chExt cx="2237012" cy="2129563"/>
                    </a:xfrm>
                  </p:grpSpPr>
                  <p:grpSp>
                    <p:nvGrpSpPr>
                      <p:cNvPr id="101" name="组合 100"/>
                      <p:cNvGrpSpPr/>
                      <p:nvPr/>
                    </p:nvGrpSpPr>
                    <p:grpSpPr>
                      <a:xfrm>
                        <a:off x="3849187" y="4630641"/>
                        <a:ext cx="600891" cy="1378919"/>
                        <a:chOff x="8456023" y="3191867"/>
                        <a:chExt cx="600891" cy="1378919"/>
                      </a:xfrm>
                    </p:grpSpPr>
                    <p:cxnSp>
                      <p:nvCxnSpPr>
                        <p:cNvPr id="109" name="直接连接符 108"/>
                        <p:cNvCxnSpPr/>
                        <p:nvPr/>
                      </p:nvCxnSpPr>
                      <p:spPr>
                        <a:xfrm>
                          <a:off x="8456023" y="3191867"/>
                          <a:ext cx="60089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0" name="直接连接符 109"/>
                        <p:cNvCxnSpPr/>
                        <p:nvPr/>
                      </p:nvCxnSpPr>
                      <p:spPr>
                        <a:xfrm>
                          <a:off x="8456023" y="4570786"/>
                          <a:ext cx="60089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2" name="组合 101"/>
                      <p:cNvGrpSpPr/>
                      <p:nvPr/>
                    </p:nvGrpSpPr>
                    <p:grpSpPr>
                      <a:xfrm>
                        <a:off x="5107574" y="4839337"/>
                        <a:ext cx="600891" cy="1378919"/>
                        <a:chOff x="8456023" y="3191867"/>
                        <a:chExt cx="600891" cy="1378919"/>
                      </a:xfrm>
                    </p:grpSpPr>
                    <p:cxnSp>
                      <p:nvCxnSpPr>
                        <p:cNvPr id="107" name="直接连接符 106"/>
                        <p:cNvCxnSpPr/>
                        <p:nvPr/>
                      </p:nvCxnSpPr>
                      <p:spPr>
                        <a:xfrm>
                          <a:off x="8456023" y="3191867"/>
                          <a:ext cx="60089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8" name="直接连接符 107"/>
                        <p:cNvCxnSpPr/>
                        <p:nvPr/>
                      </p:nvCxnSpPr>
                      <p:spPr>
                        <a:xfrm>
                          <a:off x="8456023" y="4570786"/>
                          <a:ext cx="60089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03" name="文本框 102"/>
                      <p:cNvSpPr txBox="1"/>
                      <p:nvPr/>
                    </p:nvSpPr>
                    <p:spPr>
                      <a:xfrm>
                        <a:off x="3487087" y="5990355"/>
                        <a:ext cx="745979" cy="3362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(+1,0)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104" name="文本框 103"/>
                      <p:cNvSpPr txBox="1"/>
                      <p:nvPr/>
                    </p:nvSpPr>
                    <p:spPr>
                      <a:xfrm>
                        <a:off x="3471453" y="4328892"/>
                        <a:ext cx="75546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(+1,+1)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105" name="文本框 104"/>
                      <p:cNvSpPr txBox="1"/>
                      <p:nvPr/>
                    </p:nvSpPr>
                    <p:spPr>
                      <a:xfrm>
                        <a:off x="4823138" y="4527467"/>
                        <a:ext cx="75546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(0,+1)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106" name="文本框 105"/>
                      <p:cNvSpPr txBox="1"/>
                      <p:nvPr/>
                    </p:nvSpPr>
                    <p:spPr>
                      <a:xfrm>
                        <a:off x="4823138" y="6181457"/>
                        <a:ext cx="755467" cy="276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(0,0)</a:t>
                        </a:r>
                        <a:endParaRPr lang="zh-CN" altLang="en-US" sz="1200" dirty="0"/>
                      </a:p>
                    </p:txBody>
                  </p:sp>
                </p:grpSp>
                <p:sp>
                  <p:nvSpPr>
                    <p:cNvPr id="100" name="文本框 99"/>
                    <p:cNvSpPr txBox="1"/>
                    <p:nvPr/>
                  </p:nvSpPr>
                  <p:spPr>
                    <a:xfrm>
                      <a:off x="435648" y="4391639"/>
                      <a:ext cx="8123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Step 03</a:t>
                      </a:r>
                      <a:endParaRPr lang="zh-CN" altLang="en-US" sz="1400" dirty="0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7" name="文本框 96"/>
                      <p:cNvSpPr txBox="1"/>
                      <p:nvPr/>
                    </p:nvSpPr>
                    <p:spPr>
                      <a:xfrm>
                        <a:off x="2992830" y="5103398"/>
                        <a:ext cx="2483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m:oMathPara>
                        </a14:m>
                        <a:endParaRPr lang="zh-CN" altLang="en-US" sz="1200" dirty="0"/>
                      </a:p>
                    </p:txBody>
                  </p:sp>
                </mc:Choice>
                <mc:Fallback>
                  <p:sp>
                    <p:nvSpPr>
                      <p:cNvPr id="97" name="文本框 9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92830" y="5103398"/>
                        <a:ext cx="248346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8" name="直接箭头连接符 97"/>
                  <p:cNvCxnSpPr/>
                  <p:nvPr/>
                </p:nvCxnSpPr>
                <p:spPr>
                  <a:xfrm flipV="1">
                    <a:off x="3248211" y="4701960"/>
                    <a:ext cx="0" cy="1105753"/>
                  </a:xfrm>
                  <a:prstGeom prst="straightConnector1">
                    <a:avLst/>
                  </a:prstGeom>
                  <a:ln w="28575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2" name="直接箭头连接符 111"/>
                <p:cNvCxnSpPr/>
                <p:nvPr/>
              </p:nvCxnSpPr>
              <p:spPr>
                <a:xfrm flipH="1" flipV="1">
                  <a:off x="8667317" y="4718472"/>
                  <a:ext cx="789287" cy="121852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组合 116"/>
              <p:cNvGrpSpPr/>
              <p:nvPr/>
            </p:nvGrpSpPr>
            <p:grpSpPr>
              <a:xfrm>
                <a:off x="5804579" y="4982257"/>
                <a:ext cx="910106" cy="457087"/>
                <a:chOff x="4749509" y="4900811"/>
                <a:chExt cx="910106" cy="457087"/>
              </a:xfrm>
            </p:grpSpPr>
            <p:sp>
              <p:nvSpPr>
                <p:cNvPr id="118" name="右箭头 117"/>
                <p:cNvSpPr/>
                <p:nvPr/>
              </p:nvSpPr>
              <p:spPr>
                <a:xfrm>
                  <a:off x="4800841" y="5106779"/>
                  <a:ext cx="816188" cy="251119"/>
                </a:xfrm>
                <a:prstGeom prst="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749509" y="4900811"/>
                  <a:ext cx="9101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 smtClean="0"/>
                    <a:t>氢核翻转</a:t>
                  </a:r>
                  <a:endParaRPr lang="zh-CN" altLang="en-US" sz="1200" dirty="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8821439" y="4169162"/>
                <a:ext cx="1744981" cy="2062293"/>
                <a:chOff x="5196727" y="4169162"/>
                <a:chExt cx="1744981" cy="2062293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5196727" y="4169162"/>
                  <a:ext cx="1744981" cy="2062293"/>
                  <a:chOff x="318950" y="4114670"/>
                  <a:chExt cx="1744981" cy="2062293"/>
                </a:xfrm>
              </p:grpSpPr>
              <p:grpSp>
                <p:nvGrpSpPr>
                  <p:cNvPr id="125" name="组合 124"/>
                  <p:cNvGrpSpPr/>
                  <p:nvPr/>
                </p:nvGrpSpPr>
                <p:grpSpPr>
                  <a:xfrm>
                    <a:off x="318950" y="4114670"/>
                    <a:ext cx="1744981" cy="2062293"/>
                    <a:chOff x="423453" y="4391639"/>
                    <a:chExt cx="1744981" cy="2062293"/>
                  </a:xfrm>
                </p:grpSpPr>
                <p:grpSp>
                  <p:nvGrpSpPr>
                    <p:cNvPr id="127" name="组合 126"/>
                    <p:cNvGrpSpPr/>
                    <p:nvPr/>
                  </p:nvGrpSpPr>
                  <p:grpSpPr>
                    <a:xfrm>
                      <a:off x="423453" y="4699416"/>
                      <a:ext cx="1744981" cy="1754516"/>
                      <a:chOff x="3471453" y="4328892"/>
                      <a:chExt cx="2237012" cy="2129563"/>
                    </a:xfrm>
                  </p:grpSpPr>
                  <p:grpSp>
                    <p:nvGrpSpPr>
                      <p:cNvPr id="129" name="组合 128"/>
                      <p:cNvGrpSpPr/>
                      <p:nvPr/>
                    </p:nvGrpSpPr>
                    <p:grpSpPr>
                      <a:xfrm>
                        <a:off x="3849187" y="4630641"/>
                        <a:ext cx="600891" cy="1378919"/>
                        <a:chOff x="8456023" y="3191867"/>
                        <a:chExt cx="600891" cy="1378919"/>
                      </a:xfrm>
                    </p:grpSpPr>
                    <p:cxnSp>
                      <p:nvCxnSpPr>
                        <p:cNvPr id="137" name="直接连接符 136"/>
                        <p:cNvCxnSpPr/>
                        <p:nvPr/>
                      </p:nvCxnSpPr>
                      <p:spPr>
                        <a:xfrm>
                          <a:off x="8456023" y="3191867"/>
                          <a:ext cx="60089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8" name="直接连接符 137"/>
                        <p:cNvCxnSpPr/>
                        <p:nvPr/>
                      </p:nvCxnSpPr>
                      <p:spPr>
                        <a:xfrm>
                          <a:off x="8456023" y="4570786"/>
                          <a:ext cx="60089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0" name="组合 129"/>
                      <p:cNvGrpSpPr/>
                      <p:nvPr/>
                    </p:nvGrpSpPr>
                    <p:grpSpPr>
                      <a:xfrm>
                        <a:off x="5107574" y="4839337"/>
                        <a:ext cx="600891" cy="1378919"/>
                        <a:chOff x="8456023" y="3191867"/>
                        <a:chExt cx="600891" cy="1378919"/>
                      </a:xfrm>
                    </p:grpSpPr>
                    <p:cxnSp>
                      <p:nvCxnSpPr>
                        <p:cNvPr id="135" name="直接连接符 134"/>
                        <p:cNvCxnSpPr/>
                        <p:nvPr/>
                      </p:nvCxnSpPr>
                      <p:spPr>
                        <a:xfrm>
                          <a:off x="8456023" y="3191867"/>
                          <a:ext cx="60089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6" name="直接连接符 135"/>
                        <p:cNvCxnSpPr/>
                        <p:nvPr/>
                      </p:nvCxnSpPr>
                      <p:spPr>
                        <a:xfrm>
                          <a:off x="8456023" y="4570786"/>
                          <a:ext cx="60089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31" name="文本框 130"/>
                      <p:cNvSpPr txBox="1"/>
                      <p:nvPr/>
                    </p:nvSpPr>
                    <p:spPr>
                      <a:xfrm>
                        <a:off x="3487087" y="5990355"/>
                        <a:ext cx="745979" cy="3362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(+1,0)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132" name="文本框 131"/>
                      <p:cNvSpPr txBox="1"/>
                      <p:nvPr/>
                    </p:nvSpPr>
                    <p:spPr>
                      <a:xfrm>
                        <a:off x="3471453" y="4328892"/>
                        <a:ext cx="75546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(+1,+1)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133" name="文本框 132"/>
                      <p:cNvSpPr txBox="1"/>
                      <p:nvPr/>
                    </p:nvSpPr>
                    <p:spPr>
                      <a:xfrm>
                        <a:off x="4823138" y="4527467"/>
                        <a:ext cx="75546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(0,+1)</a:t>
                        </a:r>
                        <a:endParaRPr lang="zh-CN" altLang="en-US" sz="1200" dirty="0"/>
                      </a:p>
                    </p:txBody>
                  </p:sp>
                  <p:sp>
                    <p:nvSpPr>
                      <p:cNvPr id="134" name="文本框 133"/>
                      <p:cNvSpPr txBox="1"/>
                      <p:nvPr/>
                    </p:nvSpPr>
                    <p:spPr>
                      <a:xfrm>
                        <a:off x="4823138" y="6181457"/>
                        <a:ext cx="755467" cy="276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(0,0)</a:t>
                        </a:r>
                        <a:endParaRPr lang="zh-CN" altLang="en-US" sz="1200" dirty="0"/>
                      </a:p>
                    </p:txBody>
                  </p:sp>
                </p:grpSp>
                <p:sp>
                  <p:nvSpPr>
                    <p:cNvPr id="128" name="文本框 127"/>
                    <p:cNvSpPr txBox="1"/>
                    <p:nvPr/>
                  </p:nvSpPr>
                  <p:spPr>
                    <a:xfrm>
                      <a:off x="435648" y="4391639"/>
                      <a:ext cx="8123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Step 04</a:t>
                      </a:r>
                      <a:endParaRPr lang="zh-CN" altLang="en-US" sz="1400" dirty="0"/>
                    </a:p>
                  </p:txBody>
                </p:sp>
              </p:grpSp>
              <p:cxnSp>
                <p:nvCxnSpPr>
                  <p:cNvPr id="126" name="直接箭头连接符 125"/>
                  <p:cNvCxnSpPr/>
                  <p:nvPr/>
                </p:nvCxnSpPr>
                <p:spPr>
                  <a:xfrm>
                    <a:off x="1143505" y="5807125"/>
                    <a:ext cx="371786" cy="122676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3" name="直接箭头连接符 122"/>
                <p:cNvCxnSpPr/>
                <p:nvPr/>
              </p:nvCxnSpPr>
              <p:spPr>
                <a:xfrm>
                  <a:off x="5690748" y="4748355"/>
                  <a:ext cx="12984" cy="1118096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4" name="文本框 123"/>
                    <p:cNvSpPr txBox="1"/>
                    <p:nvPr/>
                  </p:nvSpPr>
                  <p:spPr>
                    <a:xfrm>
                      <a:off x="5458977" y="5078096"/>
                      <a:ext cx="2483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>
                <p:sp>
                  <p:nvSpPr>
                    <p:cNvPr id="124" name="文本框 1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58977" y="5078096"/>
                      <a:ext cx="248346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9" name="右箭头 138"/>
              <p:cNvSpPr/>
              <p:nvPr/>
            </p:nvSpPr>
            <p:spPr>
              <a:xfrm>
                <a:off x="10679178" y="5188224"/>
                <a:ext cx="348343" cy="251119"/>
              </a:xfrm>
              <a:prstGeom prst="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65967" y="3249604"/>
              <a:ext cx="1544466" cy="2154487"/>
              <a:chOff x="65967" y="3249604"/>
              <a:chExt cx="1544466" cy="21544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65967" y="3249604"/>
                    <a:ext cx="1544466" cy="6892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400" dirty="0" smtClean="0"/>
                      <a:t>初态：</a:t>
                    </a:r>
                    <a:endParaRPr lang="en-US" altLang="zh-CN" sz="1400" dirty="0" smtClean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0〉+|1〉</m:t>
                              </m:r>
                            </m:e>
                          </m:d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⊗|0〉</m:t>
                          </m:r>
                        </m:oMath>
                      </m:oMathPara>
                    </a14:m>
                    <a:endParaRPr lang="en-US" altLang="zh-CN" sz="1200" b="0" dirty="0" smtClean="0"/>
                  </a:p>
                </p:txBody>
              </p:sp>
            </mc:Choice>
            <mc:Fallback>
              <p:sp>
                <p:nvSpPr>
                  <p:cNvPr id="142" name="文本框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67" y="3249604"/>
                    <a:ext cx="1544466" cy="68922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354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6" name="组合 155"/>
              <p:cNvGrpSpPr/>
              <p:nvPr/>
            </p:nvGrpSpPr>
            <p:grpSpPr>
              <a:xfrm>
                <a:off x="480447" y="5065396"/>
                <a:ext cx="439415" cy="338695"/>
                <a:chOff x="433438" y="5005635"/>
                <a:chExt cx="439415" cy="338695"/>
              </a:xfrm>
            </p:grpSpPr>
            <p:grpSp>
              <p:nvGrpSpPr>
                <p:cNvPr id="152" name="组合 151"/>
                <p:cNvGrpSpPr/>
                <p:nvPr/>
              </p:nvGrpSpPr>
              <p:grpSpPr>
                <a:xfrm>
                  <a:off x="433438" y="5090650"/>
                  <a:ext cx="229228" cy="253680"/>
                  <a:chOff x="433438" y="5090650"/>
                  <a:chExt cx="229228" cy="253680"/>
                </a:xfrm>
              </p:grpSpPr>
              <p:sp>
                <p:nvSpPr>
                  <p:cNvPr id="149" name="椭圆 148"/>
                  <p:cNvSpPr/>
                  <p:nvPr/>
                </p:nvSpPr>
                <p:spPr>
                  <a:xfrm>
                    <a:off x="461555" y="5161019"/>
                    <a:ext cx="159242" cy="15924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1" name="直接箭头连接符 150"/>
                  <p:cNvCxnSpPr/>
                  <p:nvPr/>
                </p:nvCxnSpPr>
                <p:spPr>
                  <a:xfrm flipV="1">
                    <a:off x="433438" y="5090650"/>
                    <a:ext cx="229228" cy="25368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3" name="组合 152"/>
                <p:cNvGrpSpPr/>
                <p:nvPr/>
              </p:nvGrpSpPr>
              <p:grpSpPr>
                <a:xfrm>
                  <a:off x="643625" y="5005635"/>
                  <a:ext cx="229228" cy="253680"/>
                  <a:chOff x="433438" y="5090650"/>
                  <a:chExt cx="229228" cy="253680"/>
                </a:xfrm>
              </p:grpSpPr>
              <p:sp>
                <p:nvSpPr>
                  <p:cNvPr id="154" name="椭圆 153"/>
                  <p:cNvSpPr/>
                  <p:nvPr/>
                </p:nvSpPr>
                <p:spPr>
                  <a:xfrm>
                    <a:off x="461555" y="5161019"/>
                    <a:ext cx="159242" cy="15924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5" name="直接箭头连接符 154"/>
                  <p:cNvCxnSpPr/>
                  <p:nvPr/>
                </p:nvCxnSpPr>
                <p:spPr>
                  <a:xfrm flipV="1">
                    <a:off x="433438" y="5090650"/>
                    <a:ext cx="229228" cy="25368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4" name="虚尾箭头 163"/>
              <p:cNvSpPr/>
              <p:nvPr/>
            </p:nvSpPr>
            <p:spPr>
              <a:xfrm rot="16200000">
                <a:off x="230849" y="4084956"/>
                <a:ext cx="987338" cy="695091"/>
              </a:xfrm>
              <a:prstGeom prst="strip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10369328" y="3320016"/>
              <a:ext cx="1713119" cy="2161204"/>
              <a:chOff x="10369328" y="3320016"/>
              <a:chExt cx="1713119" cy="216120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10369328" y="3320016"/>
                    <a:ext cx="1713119" cy="6892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400" dirty="0" smtClean="0"/>
                      <a:t>末态：</a:t>
                    </a:r>
                    <a:endParaRPr lang="en-US" altLang="zh-CN" sz="1400" dirty="0" smtClean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|0〉+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|1〉</m:t>
                              </m:r>
                            </m:e>
                          </m:d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⊗|0〉</m:t>
                          </m:r>
                        </m:oMath>
                      </m:oMathPara>
                    </a14:m>
                    <a:endParaRPr lang="en-US" altLang="zh-CN" sz="1200" b="0" dirty="0" smtClean="0"/>
                  </a:p>
                </p:txBody>
              </p:sp>
            </mc:Choice>
            <mc:Fallback>
              <p:sp>
                <p:nvSpPr>
                  <p:cNvPr id="148" name="文本框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69328" y="3320016"/>
                    <a:ext cx="1713119" cy="68922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354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7" name="组合 156"/>
              <p:cNvGrpSpPr/>
              <p:nvPr/>
            </p:nvGrpSpPr>
            <p:grpSpPr>
              <a:xfrm>
                <a:off x="11134092" y="5142525"/>
                <a:ext cx="439415" cy="338695"/>
                <a:chOff x="433438" y="5005635"/>
                <a:chExt cx="439415" cy="338695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433438" y="5090650"/>
                  <a:ext cx="229228" cy="253680"/>
                  <a:chOff x="433438" y="5090650"/>
                  <a:chExt cx="229228" cy="253680"/>
                </a:xfrm>
              </p:grpSpPr>
              <p:sp>
                <p:nvSpPr>
                  <p:cNvPr id="162" name="椭圆 161"/>
                  <p:cNvSpPr/>
                  <p:nvPr/>
                </p:nvSpPr>
                <p:spPr>
                  <a:xfrm>
                    <a:off x="461555" y="5161019"/>
                    <a:ext cx="159242" cy="15924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3" name="直接箭头连接符 162"/>
                  <p:cNvCxnSpPr/>
                  <p:nvPr/>
                </p:nvCxnSpPr>
                <p:spPr>
                  <a:xfrm flipV="1">
                    <a:off x="433438" y="5090650"/>
                    <a:ext cx="229228" cy="25368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组合 158"/>
                <p:cNvGrpSpPr/>
                <p:nvPr/>
              </p:nvGrpSpPr>
              <p:grpSpPr>
                <a:xfrm>
                  <a:off x="643625" y="5005635"/>
                  <a:ext cx="229228" cy="253680"/>
                  <a:chOff x="433438" y="5090650"/>
                  <a:chExt cx="229228" cy="253680"/>
                </a:xfrm>
              </p:grpSpPr>
              <p:sp>
                <p:nvSpPr>
                  <p:cNvPr id="160" name="椭圆 159"/>
                  <p:cNvSpPr/>
                  <p:nvPr/>
                </p:nvSpPr>
                <p:spPr>
                  <a:xfrm>
                    <a:off x="461555" y="5161019"/>
                    <a:ext cx="159242" cy="15924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1" name="直接箭头连接符 160"/>
                  <p:cNvCxnSpPr/>
                  <p:nvPr/>
                </p:nvCxnSpPr>
                <p:spPr>
                  <a:xfrm flipV="1">
                    <a:off x="433438" y="5090650"/>
                    <a:ext cx="229228" cy="25368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5" name="虚尾箭头 164"/>
              <p:cNvSpPr/>
              <p:nvPr/>
            </p:nvSpPr>
            <p:spPr>
              <a:xfrm rot="16200000">
                <a:off x="10850109" y="4159711"/>
                <a:ext cx="987338" cy="695091"/>
              </a:xfrm>
              <a:prstGeom prst="striped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836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脉冲序列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67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2.1 </a:t>
            </a:r>
            <a:r>
              <a:rPr lang="zh-CN" altLang="en-US" sz="2400" dirty="0" smtClean="0"/>
              <a:t>相位累积部分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04" y="2296299"/>
            <a:ext cx="4519680" cy="172662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09775" y="4071519"/>
            <a:ext cx="3100253" cy="1159804"/>
            <a:chOff x="82800" y="4022919"/>
            <a:chExt cx="3100253" cy="11598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361475" y="4022919"/>
                  <a:ext cx="25429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smtClean="0"/>
                    <a:t>Step 01</a:t>
                  </a:r>
                  <a:r>
                    <a:rPr lang="zh-CN" altLang="en-US" sz="1600" dirty="0" smtClean="0"/>
                    <a:t>：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US" altLang="zh-CN" sz="1600" dirty="0" smtClean="0"/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75" y="4022919"/>
                  <a:ext cx="2542904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39" t="-9091" b="-2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82800" y="4400586"/>
                  <a:ext cx="3100253" cy="782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0" y="4400586"/>
                  <a:ext cx="3100253" cy="78213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967751" y="2296299"/>
                <a:ext cx="4049486" cy="1631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定义：</a:t>
                </a:r>
                <a:endParaRPr lang="en-US" altLang="zh-CN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CN" sz="1400" b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〉"/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  <a:p>
                <a:r>
                  <a:rPr lang="zh-CN" altLang="en-US" sz="1400" dirty="0" smtClean="0"/>
                  <a:t>则有：</a:t>
                </a:r>
                <a:endParaRPr lang="en-US" altLang="zh-CN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CN" sz="1400" b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〉"/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〉"/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〉"/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751" y="2296299"/>
                <a:ext cx="4049486" cy="1631985"/>
              </a:xfrm>
              <a:prstGeom prst="rect">
                <a:avLst/>
              </a:prstGeom>
              <a:blipFill rotWithShape="0">
                <a:blip r:embed="rId5"/>
                <a:stretch>
                  <a:fillRect l="-452" t="-1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309775" y="5413983"/>
            <a:ext cx="3100253" cy="1159804"/>
            <a:chOff x="82800" y="4022919"/>
            <a:chExt cx="3100253" cy="11598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61475" y="4022919"/>
                  <a:ext cx="25429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smtClean="0"/>
                    <a:t>Step 02</a:t>
                  </a:r>
                  <a:r>
                    <a:rPr lang="zh-CN" altLang="en-US" sz="1600" dirty="0" smtClean="0"/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 panose="02040503050406030204" pitchFamily="18" charset="0"/>
                            </a:rPr>
                            <m:t>MW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US" altLang="zh-CN" sz="1600" dirty="0" smtClean="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75" y="4022919"/>
                  <a:ext cx="2542904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439" t="-8929" b="-232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82800" y="4400586"/>
                  <a:ext cx="3100253" cy="782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0" y="4400586"/>
                  <a:ext cx="3100253" cy="78213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3410028" y="4533895"/>
            <a:ext cx="4379305" cy="1526828"/>
            <a:chOff x="82800" y="4022919"/>
            <a:chExt cx="3100253" cy="15268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61475" y="4022919"/>
                  <a:ext cx="2542904" cy="418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smtClean="0"/>
                    <a:t>Step 03</a:t>
                  </a:r>
                  <a:r>
                    <a:rPr lang="zh-CN" altLang="en-US" sz="1600" dirty="0" smtClean="0"/>
                    <a:t>：演化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时间</m:t>
                      </m:r>
                    </m:oMath>
                  </a14:m>
                  <a:endParaRPr lang="en-US" altLang="zh-CN" sz="1600" dirty="0" smtClean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75" y="4022919"/>
                  <a:ext cx="2542904" cy="41896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19" t="-1471" b="-7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82800" y="4400586"/>
                  <a:ext cx="3100253" cy="1149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0" y="4400586"/>
                  <a:ext cx="3100253" cy="114916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/>
          <p:cNvGrpSpPr/>
          <p:nvPr/>
        </p:nvGrpSpPr>
        <p:grpSpPr>
          <a:xfrm>
            <a:off x="7663544" y="4071519"/>
            <a:ext cx="4062480" cy="1346587"/>
            <a:chOff x="82800" y="4022919"/>
            <a:chExt cx="3100253" cy="13465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61475" y="4022919"/>
                  <a:ext cx="25429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smtClean="0"/>
                    <a:t>Step 04</a:t>
                  </a:r>
                  <a:r>
                    <a:rPr lang="zh-CN" altLang="en-US" sz="1600" dirty="0" smtClean="0"/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 panose="02040503050406030204" pitchFamily="18" charset="0"/>
                            </a:rPr>
                            <m:t>MW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US" altLang="zh-CN" sz="1600" dirty="0" smtClean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75" y="4022919"/>
                  <a:ext cx="2542904" cy="33855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14" t="-9091" b="-2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82800" y="4400586"/>
                  <a:ext cx="3100253" cy="968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0" y="4400586"/>
                  <a:ext cx="3100253" cy="968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/>
          <p:cNvGrpSpPr/>
          <p:nvPr/>
        </p:nvGrpSpPr>
        <p:grpSpPr>
          <a:xfrm>
            <a:off x="7663544" y="5413983"/>
            <a:ext cx="4062480" cy="1346587"/>
            <a:chOff x="82800" y="4022919"/>
            <a:chExt cx="3100253" cy="13465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61475" y="4022919"/>
                  <a:ext cx="25429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smtClean="0"/>
                    <a:t>Step 05</a:t>
                  </a:r>
                  <a:r>
                    <a:rPr lang="zh-CN" altLang="en-US" sz="1600" dirty="0" smtClean="0"/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 panose="02040503050406030204" pitchFamily="18" charset="0"/>
                            </a:rPr>
                            <m:t>MW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US" altLang="zh-CN" sz="1600" dirty="0" smtClean="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75" y="4022919"/>
                  <a:ext cx="2542904" cy="33855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14" t="-8929" b="-232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82800" y="4400586"/>
                  <a:ext cx="3100253" cy="968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0" y="4400586"/>
                  <a:ext cx="3100253" cy="968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774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脉冲序列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2.1 </a:t>
            </a:r>
            <a:r>
              <a:rPr lang="zh-CN" altLang="en-US" sz="2400" dirty="0" smtClean="0"/>
              <a:t>相位累积部分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04" y="2296299"/>
            <a:ext cx="4519680" cy="172662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02256" y="4486733"/>
            <a:ext cx="4379305" cy="1526828"/>
            <a:chOff x="82800" y="4022919"/>
            <a:chExt cx="3100253" cy="15268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61475" y="4022919"/>
                  <a:ext cx="2542904" cy="418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smtClean="0"/>
                    <a:t>Step 06</a:t>
                  </a:r>
                  <a:r>
                    <a:rPr lang="zh-CN" altLang="en-US" sz="1600" dirty="0" smtClean="0"/>
                    <a:t>：演化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时间</m:t>
                      </m:r>
                    </m:oMath>
                  </a14:m>
                  <a:endParaRPr lang="en-US" altLang="zh-CN" sz="1600" dirty="0" smtClean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75" y="4022919"/>
                  <a:ext cx="2542904" cy="41896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47" t="-1449" b="-57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2800" y="4400586"/>
                  <a:ext cx="3100253" cy="1149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0" y="4400586"/>
                  <a:ext cx="3100253" cy="114916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5959498" y="4022919"/>
            <a:ext cx="4062480" cy="1346587"/>
            <a:chOff x="82800" y="4022919"/>
            <a:chExt cx="3100253" cy="13465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361475" y="4022919"/>
                  <a:ext cx="25429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smtClean="0"/>
                    <a:t>Step 07</a:t>
                  </a:r>
                  <a:r>
                    <a:rPr lang="zh-CN" altLang="en-US" sz="1600" dirty="0" smtClean="0"/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 panose="02040503050406030204" pitchFamily="18" charset="0"/>
                            </a:rPr>
                            <m:t>MW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US" altLang="zh-CN" sz="1600" dirty="0" smtClean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75" y="4022919"/>
                  <a:ext cx="254290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99" t="-9091" b="-2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82800" y="4400586"/>
                  <a:ext cx="3100253" cy="968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0" y="4400586"/>
                  <a:ext cx="3100253" cy="968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/>
          <p:cNvGrpSpPr/>
          <p:nvPr/>
        </p:nvGrpSpPr>
        <p:grpSpPr>
          <a:xfrm>
            <a:off x="5959498" y="5369506"/>
            <a:ext cx="5262119" cy="1504386"/>
            <a:chOff x="82800" y="4022919"/>
            <a:chExt cx="3100253" cy="15043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61475" y="4022919"/>
                  <a:ext cx="2542904" cy="357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smtClean="0"/>
                    <a:t>Step 08</a:t>
                  </a:r>
                  <a:r>
                    <a:rPr lang="zh-CN" altLang="en-US" sz="1600" dirty="0" smtClean="0"/>
                    <a:t>：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endParaRPr lang="en-US" altLang="zh-CN" sz="1600" dirty="0" smtClean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75" y="4022919"/>
                  <a:ext cx="2542904" cy="357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06" t="-8475" b="-169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82800" y="4400586"/>
                  <a:ext cx="3100253" cy="1126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CN" sz="12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CN" sz="1200" b="0" i="0" smtClean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 b="0" i="0" smtClean="0">
                                          <a:latin typeface="Cambria Math" panose="02040503050406030204" pitchFamily="18" charset="0"/>
                                        </a:rPr>
                                        <m:t>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sz="1200" dirty="0" smtClean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0" y="4400586"/>
                  <a:ext cx="3100253" cy="112671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91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宽屏</PresentationFormat>
  <Paragraphs>167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Cambria Math</vt:lpstr>
      <vt:lpstr>Office 主题</vt:lpstr>
      <vt:lpstr>DNP实验方案详述</vt:lpstr>
      <vt:lpstr>PowerPoint 演示文稿</vt:lpstr>
      <vt:lpstr>PowerPoint 演示文稿</vt:lpstr>
      <vt:lpstr>脉冲序列</vt:lpstr>
      <vt:lpstr>脉冲序列</vt:lpstr>
      <vt:lpstr>脉冲序列</vt:lpstr>
      <vt:lpstr>脉冲序列</vt:lpstr>
      <vt:lpstr>脉冲序列</vt:lpstr>
      <vt:lpstr>脉冲序列</vt:lpstr>
      <vt:lpstr>脉冲序列</vt:lpstr>
      <vt:lpstr>脉冲序列</vt:lpstr>
      <vt:lpstr>脉冲序列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DNP实验方案详述</dc:title>
  <dc:creator>chen</dc:creator>
  <cp:lastModifiedBy>chen</cp:lastModifiedBy>
  <cp:revision>1</cp:revision>
  <dcterms:created xsi:type="dcterms:W3CDTF">2018-03-09T04:56:08Z</dcterms:created>
  <dcterms:modified xsi:type="dcterms:W3CDTF">2018-03-09T04:57:03Z</dcterms:modified>
</cp:coreProperties>
</file>