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d1URUUjEW5GlaDEb+NAiubW66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10" name="Shape 10"/>
        <p:cNvGrpSpPr/>
        <p:nvPr/>
      </p:nvGrpSpPr>
      <p:grpSpPr>
        <a:xfrm>
          <a:off x="0" y="0"/>
          <a:ext cx="0" cy="0"/>
          <a:chOff x="0" y="0"/>
          <a:chExt cx="0" cy="0"/>
        </a:xfrm>
      </p:grpSpPr>
      <p:sp>
        <p:nvSpPr>
          <p:cNvPr id="11" name="Google Shape;11;p11"/>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 name="Google Shape;12;p11"/>
          <p:cNvSpPr txBox="1"/>
          <p:nvPr>
            <p:ph idx="1" type="body"/>
          </p:nvPr>
        </p:nvSpPr>
        <p:spPr>
          <a:xfrm>
            <a:off x="914400" y="1981200"/>
            <a:ext cx="103632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 name="Google Shape;13;p11"/>
          <p:cNvSpPr txBox="1"/>
          <p:nvPr>
            <p:ph idx="2" type="body"/>
          </p:nvPr>
        </p:nvSpPr>
        <p:spPr>
          <a:xfrm>
            <a:off x="914400" y="4114800"/>
            <a:ext cx="103632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1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20"/>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2" name="Google Shape;62;p2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3" name="Google Shape;63;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1"/>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2"/>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22"/>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5" name="Shape 75"/>
        <p:cNvGrpSpPr/>
        <p:nvPr/>
      </p:nvGrpSpPr>
      <p:grpSpPr>
        <a:xfrm>
          <a:off x="0" y="0"/>
          <a:ext cx="0" cy="0"/>
          <a:chOff x="0" y="0"/>
          <a:chExt cx="0" cy="0"/>
        </a:xfrm>
      </p:grpSpPr>
      <p:sp>
        <p:nvSpPr>
          <p:cNvPr id="76" name="Google Shape;76;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2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2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81" name="Shape 81"/>
        <p:cNvGrpSpPr/>
        <p:nvPr/>
      </p:nvGrpSpPr>
      <p:grpSpPr>
        <a:xfrm>
          <a:off x="0" y="0"/>
          <a:ext cx="0" cy="0"/>
          <a:chOff x="0" y="0"/>
          <a:chExt cx="0" cy="0"/>
        </a:xfrm>
      </p:grpSpPr>
      <p:sp>
        <p:nvSpPr>
          <p:cNvPr id="82" name="Google Shape;82;p24"/>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24"/>
          <p:cNvSpPr txBox="1"/>
          <p:nvPr>
            <p:ph idx="1" type="body"/>
          </p:nvPr>
        </p:nvSpPr>
        <p:spPr>
          <a:xfrm>
            <a:off x="914400" y="1981200"/>
            <a:ext cx="508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24"/>
          <p:cNvSpPr txBox="1"/>
          <p:nvPr>
            <p:ph idx="2" type="body"/>
          </p:nvPr>
        </p:nvSpPr>
        <p:spPr>
          <a:xfrm>
            <a:off x="914400" y="4114800"/>
            <a:ext cx="508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4"/>
          <p:cNvSpPr txBox="1"/>
          <p:nvPr>
            <p:ph idx="3" type="body"/>
          </p:nvPr>
        </p:nvSpPr>
        <p:spPr>
          <a:xfrm>
            <a:off x="6197600" y="1981200"/>
            <a:ext cx="508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2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2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89" name="Shape 89"/>
        <p:cNvGrpSpPr/>
        <p:nvPr/>
      </p:nvGrpSpPr>
      <p:grpSpPr>
        <a:xfrm>
          <a:off x="0" y="0"/>
          <a:ext cx="0" cy="0"/>
          <a:chOff x="0" y="0"/>
          <a:chExt cx="0" cy="0"/>
        </a:xfrm>
      </p:grpSpPr>
      <p:sp>
        <p:nvSpPr>
          <p:cNvPr id="90" name="Google Shape;90;p25"/>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25"/>
          <p:cNvSpPr txBox="1"/>
          <p:nvPr>
            <p:ph idx="1" type="body"/>
          </p:nvPr>
        </p:nvSpPr>
        <p:spPr>
          <a:xfrm>
            <a:off x="914400" y="1981200"/>
            <a:ext cx="103632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25"/>
          <p:cNvSpPr txBox="1"/>
          <p:nvPr>
            <p:ph idx="2" type="body"/>
          </p:nvPr>
        </p:nvSpPr>
        <p:spPr>
          <a:xfrm>
            <a:off x="914400" y="4114800"/>
            <a:ext cx="103632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2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96" name="Shape 96"/>
        <p:cNvGrpSpPr/>
        <p:nvPr/>
      </p:nvGrpSpPr>
      <p:grpSpPr>
        <a:xfrm>
          <a:off x="0" y="0"/>
          <a:ext cx="0" cy="0"/>
          <a:chOff x="0" y="0"/>
          <a:chExt cx="0" cy="0"/>
        </a:xfrm>
      </p:grpSpPr>
      <p:sp>
        <p:nvSpPr>
          <p:cNvPr id="97" name="Google Shape;97;p26"/>
          <p:cNvSpPr txBox="1"/>
          <p:nvPr>
            <p:ph type="title"/>
          </p:nvPr>
        </p:nvSpPr>
        <p:spPr>
          <a:xfrm>
            <a:off x="609600" y="762000"/>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26"/>
          <p:cNvSpPr txBox="1"/>
          <p:nvPr>
            <p:ph idx="1" type="body"/>
          </p:nvPr>
        </p:nvSpPr>
        <p:spPr>
          <a:xfrm>
            <a:off x="609600" y="1981200"/>
            <a:ext cx="53848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26"/>
          <p:cNvSpPr txBox="1"/>
          <p:nvPr>
            <p:ph idx="2" type="body"/>
          </p:nvPr>
        </p:nvSpPr>
        <p:spPr>
          <a:xfrm>
            <a:off x="6197600" y="1981200"/>
            <a:ext cx="53848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26"/>
          <p:cNvSpPr txBox="1"/>
          <p:nvPr>
            <p:ph idx="3" type="body"/>
          </p:nvPr>
        </p:nvSpPr>
        <p:spPr>
          <a:xfrm>
            <a:off x="609600" y="4000500"/>
            <a:ext cx="109728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6"/>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26"/>
          <p:cNvSpPr txBox="1"/>
          <p:nvPr>
            <p:ph idx="12" type="sldNum"/>
          </p:nvPr>
        </p:nvSpPr>
        <p:spPr>
          <a:xfrm>
            <a:off x="8737600" y="6248400"/>
            <a:ext cx="28448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3" name="Google Shape;11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5" name="Google Shape;12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8" name="Google Shape;138;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9" name="Shape 149"/>
        <p:cNvGrpSpPr/>
        <p:nvPr/>
      </p:nvGrpSpPr>
      <p:grpSpPr>
        <a:xfrm>
          <a:off x="0" y="0"/>
          <a:ext cx="0" cy="0"/>
          <a:chOff x="0" y="0"/>
          <a:chExt cx="0" cy="0"/>
        </a:xfrm>
      </p:grpSpPr>
      <p:sp>
        <p:nvSpPr>
          <p:cNvPr id="150" name="Google Shape;15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3" name="Shape 153"/>
        <p:cNvGrpSpPr/>
        <p:nvPr/>
      </p:nvGrpSpPr>
      <p:grpSpPr>
        <a:xfrm>
          <a:off x="0" y="0"/>
          <a:ext cx="0" cy="0"/>
          <a:chOff x="0" y="0"/>
          <a:chExt cx="0" cy="0"/>
        </a:xfrm>
      </p:grpSpPr>
      <p:sp>
        <p:nvSpPr>
          <p:cNvPr id="154" name="Google Shape;154;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6" name="Google Shape;156;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7" name="Google Shape;15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0" name="Shape 160"/>
        <p:cNvGrpSpPr/>
        <p:nvPr/>
      </p:nvGrpSpPr>
      <p:grpSpPr>
        <a:xfrm>
          <a:off x="0" y="0"/>
          <a:ext cx="0" cy="0"/>
          <a:chOff x="0" y="0"/>
          <a:chExt cx="0" cy="0"/>
        </a:xfrm>
      </p:grpSpPr>
      <p:sp>
        <p:nvSpPr>
          <p:cNvPr id="161" name="Google Shape;161;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4" name="Google Shape;16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3"/>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1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5" name="Google Shape;25;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5" name="Google Shape;35;p1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1" name="Google Shape;41;p1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2" name="Google Shape;42;p1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1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6" name="Google Shape;56;p1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7" name="Google Shape;57;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0"/>
          <p:cNvSpPr txBox="1"/>
          <p:nvPr>
            <p:ph idx="12" type="sldNum"/>
          </p:nvPr>
        </p:nvSpPr>
        <p:spPr>
          <a:xfrm>
            <a:off x="9245600" y="6550026"/>
            <a:ext cx="2844800" cy="2317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184" name="Google Shape;184;p1"/>
          <p:cNvSpPr txBox="1"/>
          <p:nvPr>
            <p:ph idx="1" type="body"/>
          </p:nvPr>
        </p:nvSpPr>
        <p:spPr>
          <a:xfrm>
            <a:off x="1676400" y="1600200"/>
            <a:ext cx="8839200" cy="83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2860"/>
              <a:buFont typeface="Arial"/>
              <a:buChar char="•"/>
            </a:pPr>
            <a:r>
              <a:rPr lang="en-US" sz="2600"/>
              <a:t>Variant of local beam search with </a:t>
            </a:r>
            <a:r>
              <a:rPr i="1" lang="en-US" sz="2600"/>
              <a:t>sexual recombination.</a:t>
            </a:r>
            <a:endParaRPr/>
          </a:p>
        </p:txBody>
      </p:sp>
      <p:pic>
        <p:nvPicPr>
          <p:cNvPr id="185" name="Google Shape;185;p1"/>
          <p:cNvPicPr preferRelativeResize="0"/>
          <p:nvPr>
            <p:ph idx="2" type="body"/>
          </p:nvPr>
        </p:nvPicPr>
        <p:blipFill rotWithShape="1">
          <a:blip r:embed="rId3">
            <a:alphaModFix/>
          </a:blip>
          <a:srcRect b="0" l="0" r="0" t="0"/>
          <a:stretch/>
        </p:blipFill>
        <p:spPr>
          <a:xfrm>
            <a:off x="3581400" y="2590801"/>
            <a:ext cx="5105400" cy="3535363"/>
          </a:xfrm>
          <a:prstGeom prst="rect">
            <a:avLst/>
          </a:prstGeom>
          <a:noFill/>
          <a:ln>
            <a:noFill/>
          </a:ln>
        </p:spPr>
      </p:pic>
      <p:sp>
        <p:nvSpPr>
          <p:cNvPr id="186" name="Google Shape;186;p1"/>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192" name="Google Shape;192;p2"/>
          <p:cNvSpPr txBox="1"/>
          <p:nvPr>
            <p:ph idx="1" type="body"/>
          </p:nvPr>
        </p:nvSpPr>
        <p:spPr>
          <a:xfrm>
            <a:off x="1676400" y="1028700"/>
            <a:ext cx="8839200" cy="489133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C00000"/>
              </a:buClr>
              <a:buSzPts val="2640"/>
              <a:buFont typeface="Arial"/>
              <a:buChar char="•"/>
            </a:pPr>
            <a:r>
              <a:rPr lang="en-US" sz="2400"/>
              <a:t>GAs begin with a set of </a:t>
            </a:r>
            <a:r>
              <a:rPr i="1" lang="en-US" sz="2400"/>
              <a:t>k</a:t>
            </a:r>
            <a:r>
              <a:rPr lang="en-US" sz="2400"/>
              <a:t> randomly generated states, called the </a:t>
            </a:r>
            <a:r>
              <a:rPr b="1" i="1" lang="en-US" sz="2400"/>
              <a:t>population</a:t>
            </a:r>
            <a:r>
              <a:rPr lang="en-US" sz="2400"/>
              <a:t>.</a:t>
            </a:r>
            <a:endParaRPr/>
          </a:p>
          <a:p>
            <a:pPr indent="-342900" lvl="0" marL="342900" rtl="0" algn="just">
              <a:spcBef>
                <a:spcPts val="480"/>
              </a:spcBef>
              <a:spcAft>
                <a:spcPts val="0"/>
              </a:spcAft>
              <a:buClr>
                <a:srgbClr val="C00000"/>
              </a:buClr>
              <a:buSzPts val="2640"/>
              <a:buFont typeface="Arial"/>
              <a:buChar char="•"/>
            </a:pPr>
            <a:r>
              <a:rPr lang="en-US" sz="2400"/>
              <a:t>Each state, or </a:t>
            </a:r>
            <a:r>
              <a:rPr b="1" i="1" lang="en-US" sz="2400"/>
              <a:t>individual</a:t>
            </a:r>
            <a:r>
              <a:rPr lang="en-US" sz="2400"/>
              <a:t>, is represented as a string over a finite alphabet—most commonly, a string of 0s and 1s.</a:t>
            </a:r>
            <a:endParaRPr/>
          </a:p>
          <a:p>
            <a:pPr indent="-342900" lvl="0" marL="342900" rtl="0" algn="just">
              <a:spcBef>
                <a:spcPts val="480"/>
              </a:spcBef>
              <a:spcAft>
                <a:spcPts val="0"/>
              </a:spcAft>
              <a:buClr>
                <a:srgbClr val="C00000"/>
              </a:buClr>
              <a:buSzPts val="2640"/>
              <a:buFont typeface="Arial"/>
              <a:buChar char="•"/>
            </a:pPr>
            <a:r>
              <a:rPr lang="en-US" sz="2400"/>
              <a:t>For example, an 8-queens state must specify the positions of 8 queens, each in a column of 8 squares, and so requires     8 x log</a:t>
            </a:r>
            <a:r>
              <a:rPr baseline="-25000" lang="en-US" sz="2400"/>
              <a:t>2</a:t>
            </a:r>
            <a:r>
              <a:rPr lang="en-US" sz="2400"/>
              <a:t> 8 = 24 bits.</a:t>
            </a:r>
            <a:endParaRPr/>
          </a:p>
          <a:p>
            <a:pPr indent="-342900" lvl="0" marL="342900" rtl="0" algn="just">
              <a:spcBef>
                <a:spcPts val="480"/>
              </a:spcBef>
              <a:spcAft>
                <a:spcPts val="0"/>
              </a:spcAft>
              <a:buClr>
                <a:srgbClr val="C00000"/>
              </a:buClr>
              <a:buSzPts val="2640"/>
              <a:buFont typeface="Arial"/>
              <a:buChar char="•"/>
            </a:pPr>
            <a:r>
              <a:rPr lang="en-US" sz="2400"/>
              <a:t>Alternatively, the state could be represented as 8 digits, each in the range from 1 to 8.</a:t>
            </a:r>
            <a:endParaRPr/>
          </a:p>
          <a:p>
            <a:pPr indent="-342900" lvl="0" marL="342900" rtl="0" algn="just">
              <a:spcBef>
                <a:spcPts val="480"/>
              </a:spcBef>
              <a:spcAft>
                <a:spcPts val="0"/>
              </a:spcAft>
              <a:buClr>
                <a:srgbClr val="C00000"/>
              </a:buClr>
              <a:buSzPts val="2640"/>
              <a:buFont typeface="Arial"/>
              <a:buChar char="•"/>
            </a:pPr>
            <a:r>
              <a:rPr lang="en-US" sz="2400"/>
              <a:t>Figure 4.6(a) shows a population of four 8-digit strings representing 8-queens states.</a:t>
            </a:r>
            <a:endParaRPr/>
          </a:p>
          <a:p>
            <a:pPr indent="0" lvl="0" marL="0" rtl="0" algn="just">
              <a:spcBef>
                <a:spcPts val="480"/>
              </a:spcBef>
              <a:spcAft>
                <a:spcPts val="0"/>
              </a:spcAft>
              <a:buClr>
                <a:srgbClr val="C00000"/>
              </a:buClr>
              <a:buSzPts val="2640"/>
              <a:buFont typeface="Arial"/>
              <a:buNone/>
            </a:pPr>
            <a:r>
              <a:t/>
            </a:r>
            <a:endParaRPr i="1" sz="2400"/>
          </a:p>
        </p:txBody>
      </p:sp>
      <p:sp>
        <p:nvSpPr>
          <p:cNvPr id="193" name="Google Shape;193;p2"/>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txBox="1"/>
          <p:nvPr>
            <p:ph idx="1" type="body"/>
          </p:nvPr>
        </p:nvSpPr>
        <p:spPr>
          <a:xfrm>
            <a:off x="1600200" y="3505200"/>
            <a:ext cx="8839200" cy="20574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2880"/>
              <a:buFont typeface="Comic Sans MS"/>
              <a:buChar char="•"/>
            </a:pPr>
            <a:r>
              <a:rPr lang="en-US" sz="2400">
                <a:latin typeface="Comic Sans MS"/>
                <a:ea typeface="Comic Sans MS"/>
                <a:cs typeface="Comic Sans MS"/>
                <a:sym typeface="Comic Sans MS"/>
              </a:rPr>
              <a:t>Figure 4.6:</a:t>
            </a:r>
            <a:r>
              <a:rPr lang="en-US" sz="2400"/>
              <a:t> The three major operations in genetic algorithm. The initial population in </a:t>
            </a:r>
            <a:r>
              <a:rPr b="1" lang="en-US" sz="2400"/>
              <a:t>(a)</a:t>
            </a:r>
            <a:r>
              <a:rPr lang="en-US" sz="2400"/>
              <a:t> is ranked by the fitness function in </a:t>
            </a:r>
            <a:r>
              <a:rPr b="1" lang="en-US" sz="2400"/>
              <a:t>(b)</a:t>
            </a:r>
            <a:r>
              <a:rPr lang="en-US" sz="2400"/>
              <a:t>, resulting in pairs for mating in </a:t>
            </a:r>
            <a:r>
              <a:rPr b="1" lang="en-US" sz="2400"/>
              <a:t>(c)</a:t>
            </a:r>
            <a:r>
              <a:rPr lang="en-US" sz="2400"/>
              <a:t>. They produce offspring in </a:t>
            </a:r>
            <a:r>
              <a:rPr b="1" lang="en-US" sz="2400"/>
              <a:t>(d)</a:t>
            </a:r>
            <a:r>
              <a:rPr lang="en-US" sz="2400"/>
              <a:t>, which are subject to mutation in </a:t>
            </a:r>
            <a:r>
              <a:rPr b="1" lang="en-US" sz="2400"/>
              <a:t>(e)</a:t>
            </a:r>
            <a:r>
              <a:rPr lang="en-US" sz="2400"/>
              <a:t>.</a:t>
            </a:r>
            <a:endParaRPr i="1" sz="2400"/>
          </a:p>
        </p:txBody>
      </p:sp>
      <p:pic>
        <p:nvPicPr>
          <p:cNvPr id="199" name="Google Shape;199;p3"/>
          <p:cNvPicPr preferRelativeResize="0"/>
          <p:nvPr>
            <p:ph idx="2" type="body"/>
          </p:nvPr>
        </p:nvPicPr>
        <p:blipFill rotWithShape="1">
          <a:blip r:embed="rId3">
            <a:alphaModFix/>
          </a:blip>
          <a:srcRect b="0" l="0" r="0" t="0"/>
          <a:stretch/>
        </p:blipFill>
        <p:spPr>
          <a:xfrm>
            <a:off x="2149476" y="990600"/>
            <a:ext cx="8137525" cy="2465388"/>
          </a:xfrm>
          <a:prstGeom prst="rect">
            <a:avLst/>
          </a:prstGeom>
          <a:noFill/>
          <a:ln>
            <a:noFill/>
          </a:ln>
        </p:spPr>
      </p:pic>
      <p:sp>
        <p:nvSpPr>
          <p:cNvPr id="200" name="Google Shape;200;p3"/>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
        <p:nvSpPr>
          <p:cNvPr id="201" name="Google Shape;201;p3"/>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207" name="Google Shape;207;p4"/>
          <p:cNvSpPr txBox="1"/>
          <p:nvPr>
            <p:ph idx="1" type="body"/>
          </p:nvPr>
        </p:nvSpPr>
        <p:spPr>
          <a:xfrm>
            <a:off x="1676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C00000"/>
              </a:buClr>
              <a:buSzPts val="2640"/>
              <a:buFont typeface="Arial"/>
              <a:buChar char="•"/>
            </a:pPr>
            <a:r>
              <a:rPr lang="en-US" sz="2400"/>
              <a:t>The production of the next generation of states is shown in Figure 4.6(b)–(e).</a:t>
            </a:r>
            <a:endParaRPr/>
          </a:p>
          <a:p>
            <a:pPr indent="-342900" lvl="0" marL="342900" rtl="0" algn="just">
              <a:spcBef>
                <a:spcPts val="480"/>
              </a:spcBef>
              <a:spcAft>
                <a:spcPts val="0"/>
              </a:spcAft>
              <a:buClr>
                <a:srgbClr val="C00000"/>
              </a:buClr>
              <a:buSzPts val="2640"/>
              <a:buFont typeface="Arial"/>
              <a:buChar char="•"/>
            </a:pPr>
            <a:r>
              <a:rPr lang="en-US" sz="2400"/>
              <a:t>In (b), each state is rated by the objective function, or (in GA terminology) the </a:t>
            </a:r>
            <a:r>
              <a:rPr b="1" lang="en-US" sz="2400"/>
              <a:t>fitness function</a:t>
            </a:r>
            <a:r>
              <a:rPr lang="en-US" sz="2400"/>
              <a:t>.</a:t>
            </a:r>
            <a:endParaRPr/>
          </a:p>
          <a:p>
            <a:pPr indent="-342900" lvl="0" marL="342900" rtl="0" algn="just">
              <a:spcBef>
                <a:spcPts val="480"/>
              </a:spcBef>
              <a:spcAft>
                <a:spcPts val="0"/>
              </a:spcAft>
              <a:buClr>
                <a:srgbClr val="C00000"/>
              </a:buClr>
              <a:buSzPts val="2640"/>
              <a:buFont typeface="Arial"/>
              <a:buChar char="•"/>
            </a:pPr>
            <a:r>
              <a:rPr lang="en-US" sz="2400"/>
              <a:t>A </a:t>
            </a:r>
            <a:r>
              <a:rPr b="1" i="1" lang="en-US" sz="2400"/>
              <a:t>fitness function</a:t>
            </a:r>
            <a:r>
              <a:rPr lang="en-US" sz="2400"/>
              <a:t> should return higher values for better states, so, for the 8-queens problem we use the number of </a:t>
            </a:r>
            <a:r>
              <a:rPr i="1" lang="en-US" sz="2400"/>
              <a:t>nonattacking</a:t>
            </a:r>
            <a:r>
              <a:rPr lang="en-US" sz="2400"/>
              <a:t> pairs of queens, which has a value of 28 for a solution.</a:t>
            </a:r>
            <a:endParaRPr/>
          </a:p>
          <a:p>
            <a:pPr indent="-342900" lvl="0" marL="342900" rtl="0" algn="just">
              <a:spcBef>
                <a:spcPts val="480"/>
              </a:spcBef>
              <a:spcAft>
                <a:spcPts val="0"/>
              </a:spcAft>
              <a:buClr>
                <a:srgbClr val="C00000"/>
              </a:buClr>
              <a:buSzPts val="2640"/>
              <a:buFont typeface="Arial"/>
              <a:buChar char="•"/>
            </a:pPr>
            <a:r>
              <a:rPr lang="en-US" sz="2400"/>
              <a:t>The values of the four states are 24, 23, 20, and 11.</a:t>
            </a:r>
            <a:endParaRPr/>
          </a:p>
          <a:p>
            <a:pPr indent="-342900" lvl="0" marL="342900" rtl="0" algn="just">
              <a:spcBef>
                <a:spcPts val="480"/>
              </a:spcBef>
              <a:spcAft>
                <a:spcPts val="0"/>
              </a:spcAft>
              <a:buClr>
                <a:srgbClr val="C00000"/>
              </a:buClr>
              <a:buSzPts val="2640"/>
              <a:buFont typeface="Arial"/>
              <a:buChar char="•"/>
            </a:pPr>
            <a:r>
              <a:rPr lang="en-US" sz="2400"/>
              <a:t>In this particular variant of the genetic algorithm, the probability of being chosen for reproducing is directly proportional to the fitness score, and the percentages are shown next to the raw scores.</a:t>
            </a:r>
            <a:endParaRPr/>
          </a:p>
        </p:txBody>
      </p:sp>
      <p:sp>
        <p:nvSpPr>
          <p:cNvPr id="208" name="Google Shape;208;p4"/>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214" name="Google Shape;214;p5"/>
          <p:cNvSpPr txBox="1"/>
          <p:nvPr>
            <p:ph idx="1" type="body"/>
          </p:nvPr>
        </p:nvSpPr>
        <p:spPr>
          <a:xfrm>
            <a:off x="1676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C00000"/>
              </a:buClr>
              <a:buSzPts val="2640"/>
              <a:buFont typeface="Arial"/>
              <a:buChar char="•"/>
            </a:pPr>
            <a:r>
              <a:rPr lang="en-US" sz="2400"/>
              <a:t>In (c), two pairs are selected at random for reproduction, in accordance with the probabilities in (b).</a:t>
            </a:r>
            <a:endParaRPr/>
          </a:p>
          <a:p>
            <a:pPr indent="-342900" lvl="0" marL="342900" rtl="0" algn="just">
              <a:spcBef>
                <a:spcPts val="480"/>
              </a:spcBef>
              <a:spcAft>
                <a:spcPts val="0"/>
              </a:spcAft>
              <a:buClr>
                <a:srgbClr val="C00000"/>
              </a:buClr>
              <a:buSzPts val="2640"/>
              <a:buFont typeface="Arial"/>
              <a:buChar char="•"/>
            </a:pPr>
            <a:r>
              <a:rPr lang="en-US" sz="2400"/>
              <a:t>Notice that one individual is selected twice and one not at all.</a:t>
            </a:r>
            <a:endParaRPr/>
          </a:p>
          <a:p>
            <a:pPr indent="-342900" lvl="0" marL="342900" rtl="0" algn="just">
              <a:spcBef>
                <a:spcPts val="480"/>
              </a:spcBef>
              <a:spcAft>
                <a:spcPts val="0"/>
              </a:spcAft>
              <a:buClr>
                <a:srgbClr val="C00000"/>
              </a:buClr>
              <a:buSzPts val="2640"/>
              <a:buFont typeface="Arial"/>
              <a:buChar char="•"/>
            </a:pPr>
            <a:r>
              <a:rPr lang="en-US" sz="2400"/>
              <a:t>For each pair to be mated, a crossover point is chosen randomly from the positions in the string.</a:t>
            </a:r>
            <a:endParaRPr/>
          </a:p>
          <a:p>
            <a:pPr indent="-342900" lvl="0" marL="342900" rtl="0" algn="just">
              <a:spcBef>
                <a:spcPts val="480"/>
              </a:spcBef>
              <a:spcAft>
                <a:spcPts val="0"/>
              </a:spcAft>
              <a:buClr>
                <a:srgbClr val="C00000"/>
              </a:buClr>
              <a:buSzPts val="2640"/>
              <a:buFont typeface="Arial"/>
              <a:buChar char="•"/>
            </a:pPr>
            <a:r>
              <a:rPr lang="en-US" sz="2400"/>
              <a:t>In Figure 4.6, the crossover points are after the third digit in the first pair and after the fifth digit in the second pair.</a:t>
            </a:r>
            <a:endParaRPr/>
          </a:p>
          <a:p>
            <a:pPr indent="-342900" lvl="0" marL="342900" rtl="0" algn="just">
              <a:spcBef>
                <a:spcPts val="480"/>
              </a:spcBef>
              <a:spcAft>
                <a:spcPts val="0"/>
              </a:spcAft>
              <a:buClr>
                <a:srgbClr val="C00000"/>
              </a:buClr>
              <a:buSzPts val="2640"/>
              <a:buFont typeface="Arial"/>
              <a:buChar char="•"/>
            </a:pPr>
            <a:r>
              <a:rPr lang="en-US" sz="2400"/>
              <a:t>In (d), the offspring themselves are created by crossing over the parent strings at the crossover point.</a:t>
            </a:r>
            <a:endParaRPr/>
          </a:p>
          <a:p>
            <a:pPr indent="-342900" lvl="0" marL="342900" rtl="0" algn="just">
              <a:spcBef>
                <a:spcPts val="480"/>
              </a:spcBef>
              <a:spcAft>
                <a:spcPts val="0"/>
              </a:spcAft>
              <a:buClr>
                <a:srgbClr val="C00000"/>
              </a:buClr>
              <a:buSzPts val="2640"/>
              <a:buFont typeface="Arial"/>
              <a:buChar char="•"/>
            </a:pPr>
            <a:r>
              <a:rPr lang="en-US" sz="2400"/>
              <a:t>For example, the first child of the first pair gets the first three digits from the first parent and the remaining digits from the second parent, whereas the second child gets the first three digits from the second parent and the rest from the first parent.</a:t>
            </a:r>
            <a:endParaRPr/>
          </a:p>
        </p:txBody>
      </p:sp>
      <p:sp>
        <p:nvSpPr>
          <p:cNvPr id="215" name="Google Shape;215;p5"/>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221" name="Google Shape;221;p6"/>
          <p:cNvSpPr txBox="1"/>
          <p:nvPr>
            <p:ph idx="1" type="body"/>
          </p:nvPr>
        </p:nvSpPr>
        <p:spPr>
          <a:xfrm>
            <a:off x="1676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25000"/>
              </a:lnSpc>
              <a:spcBef>
                <a:spcPts val="0"/>
              </a:spcBef>
              <a:spcAft>
                <a:spcPts val="0"/>
              </a:spcAft>
              <a:buClr>
                <a:srgbClr val="C00000"/>
              </a:buClr>
              <a:buSzPts val="3080"/>
              <a:buFont typeface="Arial"/>
              <a:buChar char="•"/>
            </a:pPr>
            <a:r>
              <a:rPr lang="en-US" sz="2800"/>
              <a:t>The example shows that when two parent states are quite different, the crossover operation can produce a state that is a long way from either parent state.</a:t>
            </a:r>
            <a:endParaRPr/>
          </a:p>
          <a:p>
            <a:pPr indent="-342900" lvl="0" marL="342900" rtl="0" algn="just">
              <a:lnSpc>
                <a:spcPct val="125000"/>
              </a:lnSpc>
              <a:spcBef>
                <a:spcPts val="560"/>
              </a:spcBef>
              <a:spcAft>
                <a:spcPts val="0"/>
              </a:spcAft>
              <a:buClr>
                <a:srgbClr val="C00000"/>
              </a:buClr>
              <a:buSzPts val="3080"/>
              <a:buFont typeface="Arial"/>
              <a:buChar char="•"/>
            </a:pPr>
            <a:r>
              <a:rPr lang="en-US" sz="2800"/>
              <a:t>It is often the case that the population is quite diverse early on in the process, so crossover (like simulated annealing) frequently takes large steps in the state space early in the search process and smaller steps later on when must individuals are quite similar.</a:t>
            </a:r>
            <a:endParaRPr/>
          </a:p>
        </p:txBody>
      </p:sp>
      <p:sp>
        <p:nvSpPr>
          <p:cNvPr id="222" name="Google Shape;222;p6"/>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228" name="Google Shape;228;p7"/>
          <p:cNvSpPr txBox="1"/>
          <p:nvPr>
            <p:ph idx="1" type="body"/>
          </p:nvPr>
        </p:nvSpPr>
        <p:spPr>
          <a:xfrm>
            <a:off x="1676400" y="990600"/>
            <a:ext cx="8839200" cy="3810000"/>
          </a:xfrm>
          <a:prstGeom prst="rect">
            <a:avLst/>
          </a:prstGeom>
          <a:noFill/>
          <a:ln>
            <a:noFill/>
          </a:ln>
        </p:spPr>
        <p:txBody>
          <a:bodyPr anchorCtr="0" anchor="t" bIns="45700" lIns="91425" spcFirstLastPara="1" rIns="91425" wrap="square" tIns="45700">
            <a:noAutofit/>
          </a:bodyPr>
          <a:lstStyle/>
          <a:p>
            <a:pPr indent="-342900" lvl="0" marL="342900" rtl="0" algn="just">
              <a:lnSpc>
                <a:spcPct val="114000"/>
              </a:lnSpc>
              <a:spcBef>
                <a:spcPts val="0"/>
              </a:spcBef>
              <a:spcAft>
                <a:spcPts val="0"/>
              </a:spcAft>
              <a:buClr>
                <a:srgbClr val="C00000"/>
              </a:buClr>
              <a:buSzPts val="2860"/>
              <a:buFont typeface="Arial"/>
              <a:buChar char="•"/>
            </a:pPr>
            <a:r>
              <a:rPr lang="en-US" sz="2600"/>
              <a:t>Finally, in (e), each location is subject to random mutation with a small independent probability.</a:t>
            </a:r>
            <a:endParaRPr/>
          </a:p>
          <a:p>
            <a:pPr indent="-342900" lvl="0" marL="342900" rtl="0" algn="just">
              <a:lnSpc>
                <a:spcPct val="114000"/>
              </a:lnSpc>
              <a:spcBef>
                <a:spcPts val="520"/>
              </a:spcBef>
              <a:spcAft>
                <a:spcPts val="0"/>
              </a:spcAft>
              <a:buClr>
                <a:srgbClr val="C00000"/>
              </a:buClr>
              <a:buSzPts val="2860"/>
              <a:buFont typeface="Arial"/>
              <a:buChar char="•"/>
            </a:pPr>
            <a:r>
              <a:rPr lang="en-US" sz="2600"/>
              <a:t>One digit was mutated in the first, third, and fourth offspring.</a:t>
            </a:r>
            <a:endParaRPr/>
          </a:p>
          <a:p>
            <a:pPr indent="-342900" lvl="0" marL="342900" rtl="0" algn="just">
              <a:lnSpc>
                <a:spcPct val="114000"/>
              </a:lnSpc>
              <a:spcBef>
                <a:spcPts val="520"/>
              </a:spcBef>
              <a:spcAft>
                <a:spcPts val="0"/>
              </a:spcAft>
              <a:buClr>
                <a:srgbClr val="C00000"/>
              </a:buClr>
              <a:buSzPts val="2860"/>
              <a:buFont typeface="Arial"/>
              <a:buChar char="•"/>
            </a:pPr>
            <a:r>
              <a:rPr lang="en-US" sz="2600"/>
              <a:t>In the 8-queens problem, this corresponds to choosing a queen at random and moving it to a random square in its column.</a:t>
            </a:r>
            <a:endParaRPr/>
          </a:p>
        </p:txBody>
      </p:sp>
      <p:sp>
        <p:nvSpPr>
          <p:cNvPr id="229" name="Google Shape;229;p7"/>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
        <p:nvSpPr>
          <p:cNvPr id="230" name="Google Shape;230;p7"/>
          <p:cNvSpPr txBox="1"/>
          <p:nvPr/>
        </p:nvSpPr>
        <p:spPr>
          <a:xfrm>
            <a:off x="4648200" y="6629400"/>
            <a:ext cx="2895600" cy="228600"/>
          </a:xfrm>
          <a:prstGeom prst="rect">
            <a:avLst/>
          </a:prstGeom>
          <a:noFill/>
          <a:ln>
            <a:noFill/>
          </a:ln>
        </p:spPr>
        <p:txBody>
          <a:bodyPr anchorCtr="0" anchor="t" bIns="0" lIns="91425" spcFirstLastPara="1" rIns="91425" wrap="square" tIns="0">
            <a:noAutofit/>
          </a:bodyPr>
          <a:lstStyle/>
          <a:p>
            <a:pPr indent="0" lvl="0" marL="0" marR="0" rtl="0" algn="ctr">
              <a:spcBef>
                <a:spcPts val="0"/>
              </a:spcBef>
              <a:spcAft>
                <a:spcPts val="0"/>
              </a:spcAft>
              <a:buNone/>
            </a:pPr>
            <a:r>
              <a:rPr b="1" i="0" lang="en-US" sz="1200" u="none" cap="none" strike="noStrike">
                <a:solidFill>
                  <a:srgbClr val="C00000"/>
                </a:solidFill>
                <a:latin typeface="Comic Sans MS"/>
                <a:ea typeface="Comic Sans MS"/>
                <a:cs typeface="Comic Sans MS"/>
                <a:sym typeface="Comic Sans MS"/>
              </a:rPr>
              <a:t>Md. Tarek Habib</a:t>
            </a:r>
            <a:endParaRPr b="1" i="0" sz="1400" u="none" cap="none" strike="noStrike">
              <a:solidFill>
                <a:srgbClr val="C00000"/>
              </a:solidFill>
              <a:latin typeface="Comic Sans MS"/>
              <a:ea typeface="Comic Sans MS"/>
              <a:cs typeface="Comic Sans MS"/>
              <a:sym typeface="Comic Sans MS"/>
            </a:endParaRPr>
          </a:p>
        </p:txBody>
      </p:sp>
      <p:pic>
        <p:nvPicPr>
          <p:cNvPr id="231" name="Google Shape;231;p7"/>
          <p:cNvPicPr preferRelativeResize="0"/>
          <p:nvPr/>
        </p:nvPicPr>
        <p:blipFill rotWithShape="1">
          <a:blip r:embed="rId3">
            <a:alphaModFix/>
          </a:blip>
          <a:srcRect b="0" l="0" r="0" t="0"/>
          <a:stretch/>
        </p:blipFill>
        <p:spPr>
          <a:xfrm>
            <a:off x="2209800" y="4354514"/>
            <a:ext cx="7772400" cy="2274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pic>
        <p:nvPicPr>
          <p:cNvPr id="237" name="Google Shape;237;p8"/>
          <p:cNvPicPr preferRelativeResize="0"/>
          <p:nvPr/>
        </p:nvPicPr>
        <p:blipFill rotWithShape="1">
          <a:blip r:embed="rId3">
            <a:alphaModFix/>
          </a:blip>
          <a:srcRect b="0" l="0" r="0" t="0"/>
          <a:stretch/>
        </p:blipFill>
        <p:spPr>
          <a:xfrm>
            <a:off x="1533525" y="2754314"/>
            <a:ext cx="9144000" cy="2732087"/>
          </a:xfrm>
          <a:prstGeom prst="rect">
            <a:avLst/>
          </a:prstGeom>
          <a:noFill/>
          <a:ln>
            <a:noFill/>
          </a:ln>
        </p:spPr>
      </p:pic>
      <p:sp>
        <p:nvSpPr>
          <p:cNvPr id="238" name="Google Shape;238;p8"/>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
        <p:nvSpPr>
          <p:cNvPr id="239" name="Google Shape;239;p8"/>
          <p:cNvSpPr txBox="1"/>
          <p:nvPr>
            <p:ph idx="1" type="body"/>
          </p:nvPr>
        </p:nvSpPr>
        <p:spPr>
          <a:xfrm>
            <a:off x="1524000" y="1066800"/>
            <a:ext cx="9144000" cy="1600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80"/>
              <a:buFont typeface="Comic Sans MS"/>
              <a:buChar char="•"/>
            </a:pPr>
            <a:r>
              <a:rPr lang="en-US" sz="2400">
                <a:latin typeface="Comic Sans MS"/>
                <a:ea typeface="Comic Sans MS"/>
                <a:cs typeface="Comic Sans MS"/>
                <a:sym typeface="Comic Sans MS"/>
              </a:rPr>
              <a:t> Figure:</a:t>
            </a:r>
            <a:r>
              <a:rPr lang="en-US" sz="2400"/>
              <a:t> A genetic algorithm. The algorithm is the same as the one diagrammed in the figure in slide no. 45, with one variation: in this more popular version, each mating of two parents produces only one offspring, not two.</a:t>
            </a:r>
            <a:endParaRPr i="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idx="1" type="body"/>
          </p:nvPr>
        </p:nvSpPr>
        <p:spPr>
          <a:xfrm>
            <a:off x="1981200" y="1600200"/>
            <a:ext cx="82296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Noto Sans Symbols"/>
              <a:buNone/>
            </a:pPr>
            <a:r>
              <a:rPr b="1" lang="en-US" sz="1600"/>
              <a:t>function</a:t>
            </a:r>
            <a:r>
              <a:rPr lang="en-US" sz="1600"/>
              <a:t> GENETIC_ALGORITHM( </a:t>
            </a:r>
            <a:r>
              <a:rPr i="1" lang="en-US" sz="1600"/>
              <a:t>population, </a:t>
            </a:r>
            <a:r>
              <a:rPr lang="en-US" sz="1600"/>
              <a:t>FITNESS-FN) </a:t>
            </a:r>
            <a:r>
              <a:rPr b="1" lang="en-US" sz="1600"/>
              <a:t>return</a:t>
            </a:r>
            <a:r>
              <a:rPr lang="en-US" sz="1600"/>
              <a:t> an individual</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input:</a:t>
            </a:r>
            <a:r>
              <a:rPr lang="en-US" sz="1600"/>
              <a:t> </a:t>
            </a:r>
            <a:r>
              <a:rPr i="1" lang="en-US" sz="1600"/>
              <a:t>population</a:t>
            </a:r>
            <a:r>
              <a:rPr lang="en-US" sz="1600"/>
              <a:t>, a set of individuals</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FITNESS-FN, a function which determines the quality of the individual</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repeat</a:t>
            </a:r>
            <a:endParaRPr/>
          </a:p>
          <a:p>
            <a:pPr indent="-342900" lvl="0" marL="342900" rtl="0" algn="l">
              <a:lnSpc>
                <a:spcPct val="90000"/>
              </a:lnSpc>
              <a:spcBef>
                <a:spcPts val="320"/>
              </a:spcBef>
              <a:spcAft>
                <a:spcPts val="0"/>
              </a:spcAft>
              <a:buClr>
                <a:schemeClr val="dk1"/>
              </a:buClr>
              <a:buSzPts val="1600"/>
              <a:buFont typeface="Noto Sans Symbols"/>
              <a:buNone/>
            </a:pPr>
            <a:r>
              <a:rPr b="1" lang="en-US" sz="1600"/>
              <a:t>		</a:t>
            </a:r>
            <a:r>
              <a:rPr i="1" lang="en-US" sz="1600"/>
              <a:t>new_population ← </a:t>
            </a:r>
            <a:r>
              <a:rPr lang="en-US" sz="1600"/>
              <a:t>empty set</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loop for</a:t>
            </a:r>
            <a:r>
              <a:rPr lang="en-US" sz="1600"/>
              <a:t> i </a:t>
            </a:r>
            <a:r>
              <a:rPr b="1" lang="en-US" sz="1600"/>
              <a:t>from</a:t>
            </a:r>
            <a:r>
              <a:rPr lang="en-US" sz="1600"/>
              <a:t> 1 </a:t>
            </a:r>
            <a:r>
              <a:rPr b="1" lang="en-US" sz="1600"/>
              <a:t>to</a:t>
            </a:r>
            <a:r>
              <a:rPr lang="en-US" sz="1600"/>
              <a:t> SIZE(</a:t>
            </a:r>
            <a:r>
              <a:rPr i="1" lang="en-US" sz="1600"/>
              <a:t>population</a:t>
            </a:r>
            <a:r>
              <a:rPr lang="en-US" sz="1600"/>
              <a:t>) </a:t>
            </a:r>
            <a:r>
              <a:rPr b="1" lang="en-US" sz="1600"/>
              <a:t>do</a:t>
            </a:r>
            <a:endParaRPr sz="1600"/>
          </a:p>
          <a:p>
            <a:pPr indent="-342900" lvl="0" marL="342900" rtl="0" algn="l">
              <a:lnSpc>
                <a:spcPct val="90000"/>
              </a:lnSpc>
              <a:spcBef>
                <a:spcPts val="320"/>
              </a:spcBef>
              <a:spcAft>
                <a:spcPts val="0"/>
              </a:spcAft>
              <a:buClr>
                <a:schemeClr val="dk1"/>
              </a:buClr>
              <a:buSzPts val="1600"/>
              <a:buFont typeface="Noto Sans Symbols"/>
              <a:buNone/>
            </a:pPr>
            <a:r>
              <a:rPr b="1" lang="en-US" sz="1600"/>
              <a:t>			</a:t>
            </a:r>
            <a:r>
              <a:rPr i="1" lang="en-US" sz="1600"/>
              <a:t>x ← </a:t>
            </a:r>
            <a:r>
              <a:rPr lang="en-US" sz="1600"/>
              <a:t>RANDOM_SELECTION(</a:t>
            </a:r>
            <a:r>
              <a:rPr i="1" lang="en-US" sz="1600"/>
              <a:t>population</a:t>
            </a:r>
            <a:r>
              <a:rPr lang="en-US" sz="1600"/>
              <a:t>, FITNESS_FN)	</a:t>
            </a:r>
            <a:r>
              <a:rPr b="1" lang="en-US" sz="1600"/>
              <a:t>		</a:t>
            </a:r>
            <a:r>
              <a:rPr i="1" lang="en-US" sz="1600"/>
              <a:t>y ← </a:t>
            </a:r>
            <a:r>
              <a:rPr lang="en-US" sz="1600"/>
              <a:t>RANDOM_SELECTION(</a:t>
            </a:r>
            <a:r>
              <a:rPr i="1" lang="en-US" sz="1600"/>
              <a:t>population</a:t>
            </a:r>
            <a:r>
              <a:rPr lang="en-US" sz="1600"/>
              <a:t>, FITNESS_FN)</a:t>
            </a:r>
            <a:endParaRPr/>
          </a:p>
          <a:p>
            <a:pPr indent="-342900" lvl="0" marL="342900" rtl="0" algn="l">
              <a:lnSpc>
                <a:spcPct val="90000"/>
              </a:lnSpc>
              <a:spcBef>
                <a:spcPts val="320"/>
              </a:spcBef>
              <a:spcAft>
                <a:spcPts val="0"/>
              </a:spcAft>
              <a:buClr>
                <a:schemeClr val="dk1"/>
              </a:buClr>
              <a:buSzPts val="1600"/>
              <a:buFont typeface="Noto Sans Symbols"/>
              <a:buNone/>
            </a:pPr>
            <a:r>
              <a:rPr b="1" lang="en-US" sz="1600"/>
              <a:t>			</a:t>
            </a:r>
            <a:r>
              <a:rPr i="1" lang="en-US" sz="1600"/>
              <a:t>child ← </a:t>
            </a:r>
            <a:r>
              <a:rPr lang="en-US" sz="1600"/>
              <a:t>REPRODUCE(</a:t>
            </a:r>
            <a:r>
              <a:rPr i="1" lang="en-US" sz="1600"/>
              <a:t>x,y</a:t>
            </a:r>
            <a:r>
              <a:rPr lang="en-US" sz="1600"/>
              <a:t>)</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if</a:t>
            </a:r>
            <a:r>
              <a:rPr lang="en-US" sz="1600"/>
              <a:t> (small random probability) </a:t>
            </a:r>
            <a:r>
              <a:rPr b="1" lang="en-US" sz="1600"/>
              <a:t>then </a:t>
            </a:r>
            <a:r>
              <a:rPr i="1" lang="en-US" sz="1600"/>
              <a:t>child  ← </a:t>
            </a:r>
            <a:r>
              <a:rPr lang="en-US" sz="1600"/>
              <a:t>MUTATE(</a:t>
            </a:r>
            <a:r>
              <a:rPr i="1" lang="en-US" sz="1600"/>
              <a:t>child </a:t>
            </a:r>
            <a:r>
              <a:rPr lang="en-US" sz="1600"/>
              <a:t>)</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add </a:t>
            </a:r>
            <a:r>
              <a:rPr i="1" lang="en-US" sz="1600"/>
              <a:t>child</a:t>
            </a:r>
            <a:r>
              <a:rPr lang="en-US" sz="1600"/>
              <a:t> to </a:t>
            </a:r>
            <a:r>
              <a:rPr i="1" lang="en-US" sz="1600"/>
              <a:t>new_population</a:t>
            </a:r>
            <a:endParaRPr sz="1600"/>
          </a:p>
          <a:p>
            <a:pPr indent="-342900" lvl="0" marL="342900" rtl="0" algn="l">
              <a:lnSpc>
                <a:spcPct val="90000"/>
              </a:lnSpc>
              <a:spcBef>
                <a:spcPts val="320"/>
              </a:spcBef>
              <a:spcAft>
                <a:spcPts val="0"/>
              </a:spcAft>
              <a:buClr>
                <a:schemeClr val="dk1"/>
              </a:buClr>
              <a:buSzPts val="1600"/>
              <a:buFont typeface="Noto Sans Symbols"/>
              <a:buNone/>
            </a:pPr>
            <a:r>
              <a:rPr i="1" lang="en-US" sz="1600"/>
              <a:t>		population  ←  new_population</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until</a:t>
            </a:r>
            <a:r>
              <a:rPr lang="en-US" sz="1600"/>
              <a:t> some individual is fit enough or enough time has elapsed</a:t>
            </a:r>
            <a:endParaRPr/>
          </a:p>
          <a:p>
            <a:pPr indent="-342900" lvl="0" marL="342900" rtl="0" algn="l">
              <a:lnSpc>
                <a:spcPct val="90000"/>
              </a:lnSpc>
              <a:spcBef>
                <a:spcPts val="320"/>
              </a:spcBef>
              <a:spcAft>
                <a:spcPts val="0"/>
              </a:spcAft>
              <a:buClr>
                <a:schemeClr val="dk1"/>
              </a:buClr>
              <a:buSzPts val="1600"/>
              <a:buFont typeface="Noto Sans Symbols"/>
              <a:buNone/>
            </a:pPr>
            <a:r>
              <a:rPr lang="en-US" sz="1600"/>
              <a:t>	</a:t>
            </a:r>
            <a:r>
              <a:rPr b="1" lang="en-US" sz="1600"/>
              <a:t>return</a:t>
            </a:r>
            <a:r>
              <a:rPr lang="en-US" sz="1600"/>
              <a:t> the best individual</a:t>
            </a:r>
            <a:endParaRPr/>
          </a:p>
        </p:txBody>
      </p:sp>
      <p:sp>
        <p:nvSpPr>
          <p:cNvPr id="245" name="Google Shape;245;p9"/>
          <p:cNvSpPr txBox="1"/>
          <p:nvPr>
            <p:ph idx="12" type="sldNum"/>
          </p:nvPr>
        </p:nvSpPr>
        <p:spPr>
          <a:xfrm>
            <a:off x="8763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r">
              <a:spcBef>
                <a:spcPts val="0"/>
              </a:spcBef>
              <a:spcAft>
                <a:spcPts val="0"/>
              </a:spcAft>
              <a:buClr>
                <a:srgbClr val="C00000"/>
              </a:buClr>
              <a:buSzPts val="1500"/>
              <a:buFont typeface="Arial"/>
              <a:buNone/>
            </a:pPr>
            <a:fld id="{00000000-1234-1234-1234-123412341234}" type="slidenum">
              <a:rPr b="1" i="0" lang="en-US" sz="1500" u="none" cap="none" strike="noStrike">
                <a:solidFill>
                  <a:srgbClr val="C00000"/>
                </a:solidFill>
                <a:latin typeface="Arial"/>
                <a:ea typeface="Arial"/>
                <a:cs typeface="Arial"/>
                <a:sym typeface="Arial"/>
              </a:rPr>
              <a:t>‹#›</a:t>
            </a:fld>
            <a:endParaRPr b="1" i="0" sz="1500" u="none" cap="none" strike="noStrike">
              <a:solidFill>
                <a:srgbClr val="C00000"/>
              </a:solidFill>
              <a:latin typeface="Arial"/>
              <a:ea typeface="Arial"/>
              <a:cs typeface="Arial"/>
              <a:sym typeface="Arial"/>
            </a:endParaRPr>
          </a:p>
        </p:txBody>
      </p:sp>
      <p:sp>
        <p:nvSpPr>
          <p:cNvPr id="246" name="Google Shape;246;p9"/>
          <p:cNvSpPr txBox="1"/>
          <p:nvPr>
            <p:ph type="title"/>
          </p:nvPr>
        </p:nvSpPr>
        <p:spPr>
          <a:xfrm>
            <a:off x="2209800" y="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C00000"/>
                </a:solidFill>
              </a:rPr>
              <a:t>Genetic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2020-08-03T14:39:45Z</dcterms:created>
  <dc:creator>lb lb</dc:creator>
</cp:coreProperties>
</file>