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2DBA-5A5A-4B5F-B8AF-CEC620654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ABDDF-9313-4F9E-96E1-5D49686F6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E596F-26ED-469C-A08F-B48CEF52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DFE9-F972-4A5F-B6AA-EAF8B183EE51}" type="datetimeFigureOut">
              <a:rPr lang="id-ID" smtClean="0"/>
              <a:t>20/09/2023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DCACF-EE2B-4E73-A99E-B9FBBCF3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B9408-44FA-40EB-AF04-6010F2C5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AB7A-E386-4427-870A-EEE608E0FB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767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900C-4D22-4B95-8390-B8008B31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799A8-F433-4575-BFD6-6FC168E14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D2818-33D4-4A26-973D-30F3F3D4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DFE9-F972-4A5F-B6AA-EAF8B183EE51}" type="datetimeFigureOut">
              <a:rPr lang="id-ID" smtClean="0"/>
              <a:t>20/09/2023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F8CB8-DBEC-48F3-AB89-E341BE05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B46F6-C8F9-4A27-B5E4-FA353FC2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AB7A-E386-4427-870A-EEE608E0FB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185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59FD6-4D83-429C-9910-9838A6178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67FCA-60DD-47B8-9644-AAFEC02EF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EB582-1E6B-464D-81B3-30E31485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DFE9-F972-4A5F-B6AA-EAF8B183EE51}" type="datetimeFigureOut">
              <a:rPr lang="id-ID" smtClean="0"/>
              <a:t>20/09/2023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13271-6E31-484C-9A05-582875D4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74C3E-994C-4B11-BF3E-B9B3D496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AB7A-E386-4427-870A-EEE608E0FB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982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E505-452B-4AE3-BED5-B54D0FB6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5E3C-92D3-4500-A392-FF9F59885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3ADBF-6D61-4DF9-A3C4-9E344692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DFE9-F972-4A5F-B6AA-EAF8B183EE51}" type="datetimeFigureOut">
              <a:rPr lang="id-ID" smtClean="0"/>
              <a:t>20/09/2023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9D36A-1461-45FB-8CFA-CF0BFC32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36C23-DFB7-4CEA-A772-686464BB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AB7A-E386-4427-870A-EEE608E0FB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200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C9B8-0525-4F6A-89C3-26FB26A3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C3221-EA35-479C-95B6-1ABE53FA5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2ADF0-136D-4A98-A4D8-FBD2234E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DFE9-F972-4A5F-B6AA-EAF8B183EE51}" type="datetimeFigureOut">
              <a:rPr lang="id-ID" smtClean="0"/>
              <a:t>20/09/2023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4DA9A-24CE-48D3-A018-78FC806E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69832-8BFB-4F90-9D3F-3C3AFA50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AB7A-E386-4427-870A-EEE608E0FB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41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0275-914C-4E9E-A67A-A4A8C0A2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FB8C1-1274-434E-B79C-D7F8575B4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2B9D2-DB73-4ECA-86F3-870BD8ABC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B6E7E-4635-41D8-8AB2-29D2E5EF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DFE9-F972-4A5F-B6AA-EAF8B183EE51}" type="datetimeFigureOut">
              <a:rPr lang="id-ID" smtClean="0"/>
              <a:t>20/09/2023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812A8-3730-409E-9611-10A5D183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ABC50-939D-4031-BA4A-858BD551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AB7A-E386-4427-870A-EEE608E0FB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507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8197-A3B6-49C7-BB45-745657BA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A69D8-33F6-46E9-A359-AF497D513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B41F1-C275-4469-8326-584DA8698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C05BD-9920-4569-9FB3-758DC7DE9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0141F-4901-42CF-95CA-D00B81785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8FB72-342F-492F-AB9F-3224B508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DFE9-F972-4A5F-B6AA-EAF8B183EE51}" type="datetimeFigureOut">
              <a:rPr lang="id-ID" smtClean="0"/>
              <a:t>20/09/2023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673BC1-9333-40BA-A079-ADF52AF4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43D53-04A6-47DA-9AF9-65F8B936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AB7A-E386-4427-870A-EEE608E0FB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551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6DBE-39EC-49FA-A950-392D16ED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3A4C5-11D3-4DF1-8EC4-09A6239E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DFE9-F972-4A5F-B6AA-EAF8B183EE51}" type="datetimeFigureOut">
              <a:rPr lang="id-ID" smtClean="0"/>
              <a:t>20/09/2023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588A0-59D4-48A0-882B-70C8EF75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53665-E1C3-4F1E-B966-A5FDBECA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AB7A-E386-4427-870A-EEE608E0FB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213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21485-A6BE-4F23-AFA1-DB461C9C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DFE9-F972-4A5F-B6AA-EAF8B183EE51}" type="datetimeFigureOut">
              <a:rPr lang="id-ID" smtClean="0"/>
              <a:t>20/09/2023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BFA5F-4232-40D3-8734-2EB504A5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AA0C-559D-400B-9594-8F53FC32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AB7A-E386-4427-870A-EEE608E0FB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033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E779-82CE-4E6C-9518-371D842C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AE526-8043-4CE4-BFC2-436D5E3EE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EA1E8-D7CD-4490-8943-FCAE2ACA9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00AE3-1ED5-41C2-BD51-887DB1F9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DFE9-F972-4A5F-B6AA-EAF8B183EE51}" type="datetimeFigureOut">
              <a:rPr lang="id-ID" smtClean="0"/>
              <a:t>20/09/2023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B83A9-A276-430C-BF19-B50C218D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F5EE8-8FD2-4FCE-8FE0-72B58C1C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AB7A-E386-4427-870A-EEE608E0FB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699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BAE3-1E33-454D-BB60-4DB7D807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B1248-5816-4DD0-83A3-DC12C887E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87D09-04C9-4B01-9DC0-4C510B1A6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F6385-EF4E-430A-B2C9-00E35AF8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DFE9-F972-4A5F-B6AA-EAF8B183EE51}" type="datetimeFigureOut">
              <a:rPr lang="id-ID" smtClean="0"/>
              <a:t>20/09/2023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1E41C-85D2-403E-A2BA-A58D08AF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F680F-497C-435C-800F-8188474C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AB7A-E386-4427-870A-EEE608E0FB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836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CE1AC-9A3D-4B32-AD8B-23431353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D34B-7171-4A02-B926-5AB23F859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44E83-A564-48EA-9B17-B7C087395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DFE9-F972-4A5F-B6AA-EAF8B183EE51}" type="datetimeFigureOut">
              <a:rPr lang="id-ID" smtClean="0"/>
              <a:t>20/09/2023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A5F2B-4F08-4C50-ABB6-DDE4DDE7E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5EC57-63FA-4B56-ABE5-DC4661801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CAB7A-E386-4427-870A-EEE608E0FB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138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ivalryhondro.wordpress.com/2016/05/16/metode-spk/#AHP" TargetMode="External"/><Relationship Id="rId2" Type="http://schemas.openxmlformats.org/officeDocument/2006/relationships/hyperlink" Target="https://rivalryhondro.wordpress.com/2016/05/16/metode-spk/#TOPS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ivalryhondro.wordpress.com/2016/05/16/metode-spk/#MOOR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473B-CD18-4E6E-B2C5-8234E1945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54140"/>
          </a:xfrm>
        </p:spPr>
        <p:txBody>
          <a:bodyPr>
            <a:normAutofit/>
          </a:bodyPr>
          <a:lstStyle/>
          <a:p>
            <a:r>
              <a:rPr lang="id-ID" b="1" dirty="0"/>
              <a:t>Jenis-jenis Metode Sistem Pendukung Keputusan (Decision Support System)</a:t>
            </a:r>
            <a:br>
              <a:rPr lang="id-ID" b="1" dirty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5246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3F0490-CF0F-4574-84E7-9B360DB97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60" y="1789611"/>
            <a:ext cx="6162538" cy="44413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D526CA-6FFB-4D30-9046-135D4257B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94" y="1188720"/>
            <a:ext cx="4387759" cy="259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22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FC3DDD-BFDB-4508-A0E0-D8569A186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593" y="1771921"/>
            <a:ext cx="5668327" cy="39365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42ED6B-EEB8-4441-B93B-824D79D89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16" y="1038498"/>
            <a:ext cx="4152629" cy="23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11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7AE1DC-D54D-4BA0-83B2-AE3DB5C76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270" y="2547257"/>
            <a:ext cx="6183630" cy="39972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0E6E9F-4225-4479-B650-A5B9E7B2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24" y="1018903"/>
            <a:ext cx="4779646" cy="25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14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FB0ADE-8B3A-4243-B2F8-FA3F6F261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635" y="2364378"/>
            <a:ext cx="6480946" cy="38143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A69C1C-2369-46E1-8487-366DDFCB4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86" y="979715"/>
            <a:ext cx="4557577" cy="218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78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2FD3BA-F420-44E9-B821-7CC8531E3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075" y="1881052"/>
            <a:ext cx="5617028" cy="275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42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6FF21-C6B6-47D0-9250-F762DDB4E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Proses perankingan dengan menggunakan bobot yang telah diberikan oleh pengambil</a:t>
            </a:r>
            <a:r>
              <a:rPr lang="en-US" dirty="0"/>
              <a:t>  </a:t>
            </a:r>
            <a:r>
              <a:rPr lang="id-ID" dirty="0"/>
              <a:t>keputusan: w = [0,25 0,25 0,25 0,15 0,10] , Hasil yang diperoleh adalah seagai berikut :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V1 = (0,25) (0,82) + (0,25) (0,67) + (0,25) (0,97) + (0,15) (0,71) + (0,10)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id-ID" dirty="0"/>
              <a:t>(0,88)</a:t>
            </a:r>
            <a:r>
              <a:rPr lang="en-US" dirty="0"/>
              <a:t> = 0,21 + 0,17 + 0,24 + 0,11 + 0,09 = 0,82</a:t>
            </a:r>
          </a:p>
          <a:p>
            <a:pPr marL="0" indent="0">
              <a:buNone/>
            </a:pPr>
            <a:r>
              <a:rPr lang="en-US" dirty="0"/>
              <a:t>V2 = (0,25) (0,59) + (0,25) (0,80) + (0,25) (1,00) + (0,15) (0,82) + (0,10)</a:t>
            </a:r>
          </a:p>
          <a:p>
            <a:pPr marL="0" indent="0">
              <a:buNone/>
            </a:pPr>
            <a:r>
              <a:rPr lang="en-US" dirty="0"/>
              <a:t>         (0,94) = 0,15 + 0,20 + 0,25 +0,12 + 0,09 = 0,81</a:t>
            </a:r>
          </a:p>
          <a:p>
            <a:pPr marL="0" indent="0">
              <a:buNone/>
            </a:pPr>
            <a:r>
              <a:rPr lang="en-US" dirty="0"/>
              <a:t>V3 = (0,25) (1,00) + (0,25) (0,73) + (0,25) (0,97) + (0,15) (0,88) + (0,10)</a:t>
            </a:r>
          </a:p>
          <a:p>
            <a:pPr marL="0" indent="0">
              <a:buNone/>
            </a:pPr>
            <a:r>
              <a:rPr lang="en-US" dirty="0"/>
              <a:t>         (1,00) = 0,25 + 0,18 + 0,25 + 0,13 + 0,10 = 0,91</a:t>
            </a:r>
          </a:p>
          <a:p>
            <a:pPr marL="0" indent="0">
              <a:buNone/>
            </a:pPr>
            <a:r>
              <a:rPr lang="en-US" dirty="0"/>
              <a:t>V4 = (0,25) (0,96) + (0,25) (1,00) + (0,25) (0,79) + (0,15) (1,00) + (0,10)</a:t>
            </a:r>
          </a:p>
          <a:p>
            <a:pPr marL="0" indent="0">
              <a:buNone/>
            </a:pPr>
            <a:r>
              <a:rPr lang="en-US" dirty="0"/>
              <a:t>         (0,93) = 0,24 + 0,25 + 0,20 + 0,15 + 0,09 = 0,93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A62358-D41E-409A-883B-D1304F47AC8F}"/>
              </a:ext>
            </a:extLst>
          </p:cNvPr>
          <p:cNvSpPr/>
          <p:nvPr/>
        </p:nvSpPr>
        <p:spPr>
          <a:xfrm>
            <a:off x="7641771" y="5408023"/>
            <a:ext cx="940526" cy="6662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4354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7806A-A0F9-4594-B1DF-CFBEB3D9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4EA3D-DAA0-4BAF-B9FE-D0CB90B0A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Yang </a:t>
            </a:r>
            <a:r>
              <a:rPr lang="en-US" dirty="0" err="1"/>
              <a:t>terpilih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/>
              <a:t>V4 (</a:t>
            </a:r>
            <a:r>
              <a:rPr lang="en-US" dirty="0"/>
              <a:t>W</a:t>
            </a:r>
            <a:r>
              <a:rPr lang="en-US"/>
              <a:t>endi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= 0,93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1250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F99EA-6BCB-4763-81CD-306588E0C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508"/>
            <a:ext cx="10515600" cy="6361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Metode Sistem Pendukung Keputusan (SPK)</a:t>
            </a:r>
            <a:br>
              <a:rPr lang="id-ID" dirty="0"/>
            </a:br>
            <a:r>
              <a:rPr lang="id-ID" b="1" dirty="0"/>
              <a:t>Multiple Attribute Decision Making (MADM) </a:t>
            </a:r>
            <a:r>
              <a:rPr lang="id-ID" dirty="0"/>
              <a:t>or </a:t>
            </a:r>
            <a:r>
              <a:rPr lang="id-ID" b="1" dirty="0"/>
              <a:t>Multiple-criteria decision-making</a:t>
            </a:r>
            <a:r>
              <a:rPr lang="id-ID" dirty="0"/>
              <a:t> (</a:t>
            </a:r>
            <a:r>
              <a:rPr lang="id-ID" b="1" dirty="0"/>
              <a:t>MCDM</a:t>
            </a:r>
            <a:r>
              <a:rPr lang="id-ID" dirty="0"/>
              <a:t>) or </a:t>
            </a:r>
            <a:r>
              <a:rPr lang="id-ID" b="1" dirty="0"/>
              <a:t>multiple-criteria decision analysis</a:t>
            </a:r>
            <a:r>
              <a:rPr lang="id-ID" dirty="0"/>
              <a:t> (</a:t>
            </a:r>
            <a:r>
              <a:rPr lang="id-ID" b="1" dirty="0"/>
              <a:t>MCDA</a:t>
            </a:r>
            <a:r>
              <a:rPr lang="id-ID" dirty="0"/>
              <a:t>)</a:t>
            </a:r>
            <a:br>
              <a:rPr lang="id-ID" dirty="0"/>
            </a:br>
            <a:r>
              <a:rPr lang="id-ID" dirty="0"/>
              <a:t>Terdiri Dari:</a:t>
            </a:r>
          </a:p>
          <a:p>
            <a:pPr>
              <a:lnSpc>
                <a:spcPct val="120000"/>
              </a:lnSpc>
            </a:pPr>
            <a:r>
              <a:rPr lang="id-ID" dirty="0"/>
              <a:t>Simple Additive Weighting Method (SAW Method)</a:t>
            </a:r>
          </a:p>
          <a:p>
            <a:pPr>
              <a:lnSpc>
                <a:spcPct val="120000"/>
              </a:lnSpc>
            </a:pPr>
            <a:r>
              <a:rPr lang="id-ID" dirty="0"/>
              <a:t>Weighted Product Method (WP Method)</a:t>
            </a:r>
          </a:p>
          <a:p>
            <a:pPr>
              <a:lnSpc>
                <a:spcPct val="120000"/>
              </a:lnSpc>
            </a:pPr>
            <a:r>
              <a:rPr lang="id-ID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Technique for Order by Similarity to Ideal Solution Method (TOPSIS Method)</a:t>
            </a:r>
            <a:endParaRPr lang="id-ID" u="sng" dirty="0"/>
          </a:p>
          <a:p>
            <a:pPr>
              <a:lnSpc>
                <a:spcPct val="120000"/>
              </a:lnSpc>
            </a:pPr>
            <a:r>
              <a:rPr lang="id-ID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Analytic Hierarchy Process Method (AHP Method)</a:t>
            </a:r>
            <a:endParaRPr lang="id-ID" u="sng" dirty="0"/>
          </a:p>
          <a:p>
            <a:pPr>
              <a:lnSpc>
                <a:spcPct val="120000"/>
              </a:lnSpc>
            </a:pPr>
            <a:r>
              <a:rPr lang="id-ID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Multi-Objective Optimization on the basis of Ratio Analysis (MOORA Method) (2006)</a:t>
            </a:r>
            <a:endParaRPr lang="en-US" u="sng" dirty="0"/>
          </a:p>
          <a:p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4700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3762B-9972-4C00-86A9-FED2C0716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976"/>
            <a:ext cx="10515600" cy="51598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d-ID" dirty="0"/>
          </a:p>
          <a:p>
            <a:pPr algn="just"/>
            <a:r>
              <a:rPr lang="id-ID" sz="4000" dirty="0">
                <a:effectLst/>
              </a:rPr>
              <a:t>Metode Simple Additive Weighting (SAW) adalah salah satu metode yang digunakan dalam proses pengambilan suatu keputusan. Konsep dasar metode SAW adalah </a:t>
            </a:r>
            <a:r>
              <a:rPr lang="id-ID" sz="4000" b="1" dirty="0">
                <a:effectLst/>
              </a:rPr>
              <a:t>mencari penjumlahan terbobot dari rating kinerja pada setiap alternatif pada semua atribut</a:t>
            </a:r>
            <a:r>
              <a:rPr lang="id-ID" sz="4000" dirty="0">
                <a:effectLst/>
              </a:rPr>
              <a:t>.</a:t>
            </a:r>
          </a:p>
          <a:p>
            <a:pPr marL="0" indent="0" algn="just">
              <a:buNone/>
            </a:pPr>
            <a:endParaRPr lang="id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FF37DF-1826-4B7F-B67A-7615419E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SAW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9904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A43DF-86C2-4F31-BB64-2962159B9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537"/>
            <a:ext cx="10515600" cy="44283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/>
              <a:t> Langkah penyelesaian metode SAW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id-ID" dirty="0"/>
              <a:t>Menentukan kriteria yang akan dijadikan acuan dalam pengambilan keputusan, yaitu</a:t>
            </a:r>
          </a:p>
          <a:p>
            <a:pPr marL="509588" indent="-509588">
              <a:buNone/>
            </a:pPr>
            <a:r>
              <a:rPr lang="id-ID" dirty="0"/>
              <a:t>b. </a:t>
            </a:r>
            <a:r>
              <a:rPr lang="en-US" dirty="0"/>
              <a:t>  </a:t>
            </a:r>
            <a:r>
              <a:rPr lang="id-ID" dirty="0"/>
              <a:t>Menentukan rating kecocokan setiap alternatif pada setiap kriteria</a:t>
            </a:r>
          </a:p>
          <a:p>
            <a:pPr marL="0" indent="0">
              <a:buNone/>
            </a:pPr>
            <a:r>
              <a:rPr lang="id-ID" dirty="0"/>
              <a:t>c. </a:t>
            </a:r>
            <a:r>
              <a:rPr lang="en-US" dirty="0"/>
              <a:t>  </a:t>
            </a:r>
            <a:r>
              <a:rPr lang="id-ID" dirty="0"/>
              <a:t>Membuat matriks keputusan berdasarkan kriteria , kemudian melakukan normalisasi</a:t>
            </a:r>
            <a:r>
              <a:rPr lang="en-US" dirty="0"/>
              <a:t> </a:t>
            </a:r>
            <a:r>
              <a:rPr lang="id-ID" dirty="0"/>
              <a:t>matriks berdasarkan persamaan persamaan yang disesuaikan dengan jenis atribut (atribut</a:t>
            </a:r>
            <a:r>
              <a:rPr lang="en-US" dirty="0"/>
              <a:t> </a:t>
            </a:r>
            <a:r>
              <a:rPr lang="id-ID" dirty="0"/>
              <a:t>keuntungan atau atribut biaya).</a:t>
            </a:r>
          </a:p>
          <a:p>
            <a:pPr marL="0" indent="0">
              <a:buNone/>
            </a:pPr>
            <a:r>
              <a:rPr lang="id-ID" dirty="0"/>
              <a:t>d. Membuat matriks normalisasi</a:t>
            </a:r>
          </a:p>
          <a:p>
            <a:pPr marL="0" indent="0">
              <a:buNone/>
            </a:pPr>
            <a:r>
              <a:rPr lang="id-ID" dirty="0"/>
              <a:t>e. Proses per</a:t>
            </a:r>
            <a:r>
              <a:rPr lang="en-US" dirty="0"/>
              <a:t>e</a:t>
            </a:r>
            <a:r>
              <a:rPr lang="id-ID" dirty="0"/>
              <a:t>n</a:t>
            </a:r>
            <a:r>
              <a:rPr lang="en-US" dirty="0"/>
              <a:t>g</a:t>
            </a:r>
            <a:r>
              <a:rPr lang="id-ID" dirty="0"/>
              <a:t>kinga</a:t>
            </a:r>
            <a:r>
              <a:rPr lang="en-US" dirty="0"/>
              <a:t>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1104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1C8E-F9E3-4AAC-A009-C4CA124D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86189"/>
          </a:xfrm>
        </p:spPr>
        <p:txBody>
          <a:bodyPr>
            <a:noAutofit/>
          </a:bodyPr>
          <a:lstStyle/>
          <a:p>
            <a:pPr algn="ctr"/>
            <a:r>
              <a:rPr lang="id-ID" sz="3600" dirty="0"/>
              <a:t>Sistem Pendukung Keputusan Dengan Metode Simple Additive Weighting (SAW)</a:t>
            </a:r>
            <a:r>
              <a:rPr lang="en-US" sz="3600" dirty="0"/>
              <a:t> </a:t>
            </a:r>
            <a:r>
              <a:rPr lang="id-ID" sz="3600" dirty="0"/>
              <a:t>Untuk Pemilihan Pemimpin Organisas</a:t>
            </a:r>
            <a:r>
              <a:rPr lang="en-US" sz="3600" dirty="0" err="1"/>
              <a:t>i</a:t>
            </a:r>
            <a:endParaRPr lang="id-ID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7B363-D80A-4B28-8E92-8619AE03B73D}"/>
              </a:ext>
            </a:extLst>
          </p:cNvPr>
          <p:cNvSpPr txBox="1"/>
          <p:nvPr/>
        </p:nvSpPr>
        <p:spPr>
          <a:xfrm>
            <a:off x="770709" y="2690949"/>
            <a:ext cx="10724605" cy="3840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EAA95-9A75-4EAC-B3B3-5282AD8EA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2259874"/>
            <a:ext cx="6558235" cy="423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2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5AD4-6BD5-486A-A455-90653D96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681037"/>
            <a:ext cx="11364686" cy="977946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Daftar </a:t>
            </a:r>
            <a:r>
              <a:rPr lang="en-US" sz="2800" dirty="0" err="1"/>
              <a:t>Calon</a:t>
            </a:r>
            <a:r>
              <a:rPr lang="en-US" sz="2800" dirty="0"/>
              <a:t> </a:t>
            </a:r>
            <a:r>
              <a:rPr lang="en-US" sz="2800" dirty="0" err="1"/>
              <a:t>Pemimpin</a:t>
            </a:r>
            <a:r>
              <a:rPr lang="en-US" sz="2800" dirty="0"/>
              <a:t> </a:t>
            </a:r>
            <a:r>
              <a:rPr lang="en-US" sz="2800" dirty="0" err="1"/>
              <a:t>Organisasi</a:t>
            </a:r>
            <a:endParaRPr lang="id-ID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DE5F4-50EF-43B4-8B62-21412758E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4" y="874939"/>
            <a:ext cx="8987246" cy="30700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ADB5C4-ACEF-4016-AB56-175CC686F8EA}"/>
              </a:ext>
            </a:extLst>
          </p:cNvPr>
          <p:cNvSpPr/>
          <p:nvPr/>
        </p:nvSpPr>
        <p:spPr>
          <a:xfrm>
            <a:off x="592182" y="4592322"/>
            <a:ext cx="109553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dapun besarnya poin untuk penilaian digunakan bobot untuk masing-masing hasil t</a:t>
            </a:r>
            <a:r>
              <a:rPr lang="en-US" dirty="0"/>
              <a:t>e</a:t>
            </a:r>
            <a:r>
              <a:rPr lang="id-ID" dirty="0"/>
              <a:t>stersebut dengan rincian seagai berikut : untuk tes penggetahuan (wawasan)25 %, untuk te</a:t>
            </a:r>
            <a:r>
              <a:rPr lang="en-US" dirty="0"/>
              <a:t>s </a:t>
            </a:r>
            <a:r>
              <a:rPr lang="en-US" dirty="0" err="1"/>
              <a:t>praktek</a:t>
            </a:r>
            <a:r>
              <a:rPr lang="en-US" dirty="0"/>
              <a:t> </a:t>
            </a:r>
            <a:r>
              <a:rPr lang="en-US" dirty="0" err="1"/>
              <a:t>kepemimpinan</a:t>
            </a:r>
            <a:r>
              <a:rPr lang="en-US" dirty="0"/>
              <a:t> 25%,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kepribadian</a:t>
            </a:r>
            <a:r>
              <a:rPr lang="en-US" dirty="0"/>
              <a:t> 25%,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inovasi</a:t>
            </a:r>
            <a:r>
              <a:rPr lang="en-US" dirty="0"/>
              <a:t> 15 % dan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kedisiplinan</a:t>
            </a:r>
            <a:r>
              <a:rPr lang="en-US" dirty="0"/>
              <a:t> dan </a:t>
            </a:r>
            <a:r>
              <a:rPr lang="en-US" dirty="0" err="1"/>
              <a:t>kerjasama</a:t>
            </a:r>
            <a:r>
              <a:rPr lang="en-US" dirty="0"/>
              <a:t> 10 %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0722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DE87D-A622-476E-BA46-3EAAD416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Ada lima kriteria yang digunakan untuk melakukan penilaian, yaitu:</a:t>
            </a:r>
          </a:p>
          <a:p>
            <a:pPr marL="0" indent="0">
              <a:buNone/>
            </a:pPr>
            <a:r>
              <a:rPr lang="id-ID" dirty="0"/>
              <a:t>1. C1 = tes pengetahuan (wawasan)</a:t>
            </a:r>
            <a:r>
              <a:rPr lang="en-US" dirty="0"/>
              <a:t> 25%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2. C2 = praktek kepemimpinan</a:t>
            </a:r>
            <a:r>
              <a:rPr lang="en-US" dirty="0"/>
              <a:t> 25%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3. C3 = tes kepribadian</a:t>
            </a:r>
            <a:r>
              <a:rPr lang="en-US" dirty="0"/>
              <a:t> 25%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4. C4 = tes inovasi</a:t>
            </a:r>
            <a:r>
              <a:rPr lang="en-US" dirty="0"/>
              <a:t> 15%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5. C5 = tes kedisiplinan dan kerjasama</a:t>
            </a:r>
            <a:r>
              <a:rPr lang="en-US" dirty="0"/>
              <a:t> 10%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7389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BD7B36-2710-4BE0-8AE6-576AF0349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743" y="1489166"/>
            <a:ext cx="7042513" cy="3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40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7ED454-AAD2-40BE-957A-33EF2CE29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388" y="940525"/>
            <a:ext cx="6568440" cy="46242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29927F-F25C-4A65-BEA8-96580669B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2" y="1293224"/>
            <a:ext cx="4278085" cy="25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7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486</Words>
  <Application>Microsoft Office PowerPoint</Application>
  <PresentationFormat>Widescreen</PresentationFormat>
  <Paragraphs>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Jenis-jenis Metode Sistem Pendukung Keputusan (Decision Support System) </vt:lpstr>
      <vt:lpstr>PowerPoint Presentation</vt:lpstr>
      <vt:lpstr>Metode SAW</vt:lpstr>
      <vt:lpstr>PowerPoint Presentation</vt:lpstr>
      <vt:lpstr>Sistem Pendukung Keputusan Dengan Metode Simple Additive Weighting (SAW) Untuk Pemilihan Pemimpin Organisasi</vt:lpstr>
      <vt:lpstr>Daftar Calon Pemimpin Organisasi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Jenis-jenis Metode Sistem Pendukung Keputusan (Decision Support System)</dc:title>
  <dc:creator>ihsan</dc:creator>
  <cp:lastModifiedBy>ihsan</cp:lastModifiedBy>
  <cp:revision>7</cp:revision>
  <dcterms:created xsi:type="dcterms:W3CDTF">2023-09-20T00:46:50Z</dcterms:created>
  <dcterms:modified xsi:type="dcterms:W3CDTF">2023-09-20T02:08:57Z</dcterms:modified>
</cp:coreProperties>
</file>