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9" r:id="rId5"/>
    <p:sldMasterId id="214748369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412C96-E7D6-450B-9814-099F7AB47A17}">
  <a:tblStyle styleId="{02412C96-E7D6-450B-9814-099F7AB47A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5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8f71ddc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8f71ddc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268fba137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268fba137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6268fba137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6268fba137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929f4e50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929f4e50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268fba137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268fba13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268fba137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268fba137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268fba137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6268fba137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929f4e50e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929f4e50e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6268fba137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6268fba137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268fba137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6268fba137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268fba137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268fba13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268fba137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268fba137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268fba137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268fba137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29f4e50e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929f4e50e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29f4e50e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29f4e50e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268fba13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268fba13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268fba137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268fba137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268fba137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268fba137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>
  <p:cSld name="TITLE_ONL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Card">
  <p:cSld name="CUSTOM_2"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M98rrT.png" id="66" name="Google Shape;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7"/>
          <p:cNvSpPr txBox="1"/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 sz="1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 sz="1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 sz="1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 sz="1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 sz="1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 sz="1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 sz="1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 sz="1800"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8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18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" name="Google Shape;73;p18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4" name="Google Shape;74;p18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5" name="Google Shape;75;p18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6" name="Google Shape;76;p18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ller Source">
  <p:cSld name="TITLE_ONLY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oi source">
  <p:cSld name="TITLE_ONLY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alysis Options">
  <p:cSld name="TITLE_AND_TWO_COLUMNS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1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21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100" name="Google Shape;100;p21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101" name="Google Shape;101;p21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1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1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Four_Boxes">
  <p:cSld name="Custom_Four_Boxe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1333500" y="4912520"/>
            <a:ext cx="64770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102430" y="4914900"/>
            <a:ext cx="762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457202" y="80010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645481" y="800100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3" type="body"/>
          </p:nvPr>
        </p:nvSpPr>
        <p:spPr>
          <a:xfrm>
            <a:off x="4645477" y="2641146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4" type="body"/>
          </p:nvPr>
        </p:nvSpPr>
        <p:spPr>
          <a:xfrm>
            <a:off x="454481" y="264727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cxnSp>
        <p:nvCxnSpPr>
          <p:cNvPr id="111" name="Google Shape;111;p22"/>
          <p:cNvCxnSpPr/>
          <p:nvPr/>
        </p:nvCxnSpPr>
        <p:spPr>
          <a:xfrm>
            <a:off x="381000" y="630076"/>
            <a:ext cx="8382000" cy="1200"/>
          </a:xfrm>
          <a:prstGeom prst="straightConnector1">
            <a:avLst/>
          </a:prstGeom>
          <a:noFill/>
          <a:ln cap="flat" cmpd="sng" w="22225">
            <a:solidFill>
              <a:srgbClr val="0F5E9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4414" y="97655"/>
            <a:ext cx="814078" cy="4913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>
            <p:ph type="ctrTitle"/>
          </p:nvPr>
        </p:nvSpPr>
        <p:spPr>
          <a:xfrm>
            <a:off x="1619250" y="113564"/>
            <a:ext cx="7143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0" name="Google Shape;120;p2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8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45" name="Google Shape;145;p3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" name="Google Shape;150;p3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>
  <p:cSld name="TITLE_ONLY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33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6" name="Google Shape;15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9" name="Google Shape;159;p35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160" name="Google Shape;160;p35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161" name="Google Shape;161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4" name="Google Shape;164;p36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5" name="Google Shape;165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8" name="Google Shape;168;p37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9" name="Google Shape;169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37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3" name="Google Shape;173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Card">
  <p:cSld name="CUSTOM_2">
    <p:bg>
      <p:bgPr>
        <a:solidFill>
          <a:srgbClr val="EFEFE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M98rrT.png" id="175" name="Google Shape;175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9"/>
          <p:cNvSpPr txBox="1"/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800"/>
            </a:lvl9pPr>
          </a:lstStyle>
          <a:p/>
        </p:txBody>
      </p:sp>
      <p:sp>
        <p:nvSpPr>
          <p:cNvPr id="177" name="Google Shape;177;p39"/>
          <p:cNvSpPr txBox="1"/>
          <p:nvPr>
            <p:ph idx="1" type="body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78" name="Google Shape;17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40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40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40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40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40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5" name="Google Shape;185;p40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6" name="Google Shape;186;p40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7" name="Google Shape;187;p40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8" name="Google Shape;188;p40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" name="Google Shape;189;p40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0" name="Google Shape;190;p40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1" name="Google Shape;191;p40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" name="Google Shape;192;p40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3" name="Google Shape;193;p40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4" name="Google Shape;194;p40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5" name="Google Shape;195;p40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6" name="Google Shape;196;p40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ller Source">
  <p:cSld name="TITLE_ONLY_2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4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41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oi source">
  <p:cSld name="TITLE_ONLY_2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3" name="Google Shape;203;p4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42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alysis Options">
  <p:cSld name="TITLE_AND_TWO_COLUMNS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43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8" name="Google Shape;208;p43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209" name="Google Shape;209;p43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210" name="Google Shape;210;p43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43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43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40.xml"/><Relationship Id="rId6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blog.rchapman.org/posts/Linux_System_Call_Table_for_x86_64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yrp604/rappel" TargetMode="External"/><Relationship Id="rId4" Type="http://schemas.openxmlformats.org/officeDocument/2006/relationships/hyperlink" Target="https://github.com/zardus/ctf-tools" TargetMode="External"/><Relationship Id="rId5" Type="http://schemas.openxmlformats.org/officeDocument/2006/relationships/hyperlink" Target="http://ref.x86asm.net/coder64.html" TargetMode="External"/><Relationship Id="rId6" Type="http://schemas.openxmlformats.org/officeDocument/2006/relationships/hyperlink" Target="https://www.intel.com/content/dam/www/public/us/en/documents/manuals/64-ia-32-architectures-software-developer-instruction-set-reference-manual-325383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ref.x86asm.ne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Fundamentals</a:t>
            </a:r>
            <a:endParaRPr/>
          </a:p>
        </p:txBody>
      </p:sp>
      <p:sp>
        <p:nvSpPr>
          <p:cNvPr id="218" name="Google Shape;218;p4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Assembly Code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Yan Shoshitaishvili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Arizona State University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(conditionals)</a:t>
            </a:r>
            <a:endParaRPr/>
          </a:p>
        </p:txBody>
      </p:sp>
      <p:sp>
        <p:nvSpPr>
          <p:cNvPr id="329" name="Google Shape;329;p53"/>
          <p:cNvSpPr txBox="1"/>
          <p:nvPr>
            <p:ph idx="1" type="body"/>
          </p:nvPr>
        </p:nvSpPr>
        <p:spPr>
          <a:xfrm>
            <a:off x="457200" y="1200150"/>
            <a:ext cx="8414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 key off of the "flags" register: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eflags (x86), rflags (amd64), aspr (arm).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Updated by (x86/amd64):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arithmetic operations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cmp - subtraction 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cmp rax, rbx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 - and 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test rax, rax</a:t>
            </a:r>
            <a:r>
              <a:rPr lang="en"/>
              <a:t>)</a:t>
            </a:r>
            <a:endParaRPr/>
          </a:p>
        </p:txBody>
      </p:sp>
      <p:graphicFrame>
        <p:nvGraphicFramePr>
          <p:cNvPr id="330" name="Google Shape;330;p53"/>
          <p:cNvGraphicFramePr/>
          <p:nvPr/>
        </p:nvGraphicFramePr>
        <p:xfrm>
          <a:off x="5054675" y="10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{02412C96-E7D6-450B-9814-099F7AB47A17}</a:tableStyleId>
              </a:tblPr>
              <a:tblGrid>
                <a:gridCol w="382850"/>
                <a:gridCol w="2307175"/>
                <a:gridCol w="1399300"/>
              </a:tblGrid>
              <a:tr h="232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je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jne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jg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jl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jle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jge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ja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jb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jae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jbe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js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jns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jo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jno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jz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jnz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jump if equal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jump if not equal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jump if greater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jump if less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jump if less than or equal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jump if greater than or equal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jump if above (unsigned)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jump if below (unsigned)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jump if above or equal (unsigned)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jump if below or equal (unsigned)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jump if signed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jump if not signed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jump if overflow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jump if not overflow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jump if zero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jump if not zero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ZF=1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ZF=0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ZF=0 and SF=OF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SF!=OF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ZF=1 or SF!=OF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SF=OF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CF=0 and ZF=0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CF=1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CF=0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CF=1 or ZF=1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SF=1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SF=0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OF=1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OF=0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ZF=1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ZF=0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31" name="Google Shape;331;p53"/>
          <p:cNvCxnSpPr/>
          <p:nvPr/>
        </p:nvCxnSpPr>
        <p:spPr>
          <a:xfrm>
            <a:off x="4992500" y="539216"/>
            <a:ext cx="387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53"/>
          <p:cNvCxnSpPr/>
          <p:nvPr/>
        </p:nvCxnSpPr>
        <p:spPr>
          <a:xfrm>
            <a:off x="4992500" y="882745"/>
            <a:ext cx="387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53"/>
          <p:cNvCxnSpPr/>
          <p:nvPr/>
        </p:nvCxnSpPr>
        <p:spPr>
          <a:xfrm>
            <a:off x="4992500" y="1226274"/>
            <a:ext cx="387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53"/>
          <p:cNvCxnSpPr/>
          <p:nvPr/>
        </p:nvCxnSpPr>
        <p:spPr>
          <a:xfrm>
            <a:off x="4992500" y="1569803"/>
            <a:ext cx="387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53"/>
          <p:cNvCxnSpPr/>
          <p:nvPr/>
        </p:nvCxnSpPr>
        <p:spPr>
          <a:xfrm>
            <a:off x="4992500" y="1913332"/>
            <a:ext cx="387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53"/>
          <p:cNvCxnSpPr/>
          <p:nvPr/>
        </p:nvCxnSpPr>
        <p:spPr>
          <a:xfrm>
            <a:off x="4992500" y="2256862"/>
            <a:ext cx="387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53"/>
          <p:cNvCxnSpPr/>
          <p:nvPr/>
        </p:nvCxnSpPr>
        <p:spPr>
          <a:xfrm>
            <a:off x="4992500" y="2600391"/>
            <a:ext cx="387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338" name="Google Shape;338;p53"/>
          <p:cNvPicPr preferRelativeResize="0"/>
          <p:nvPr/>
        </p:nvPicPr>
        <p:blipFill rotWithShape="1">
          <a:blip r:embed="rId3">
            <a:alphaModFix/>
          </a:blip>
          <a:srcRect b="52902" l="6634" r="11148" t="24187"/>
          <a:stretch/>
        </p:blipFill>
        <p:spPr>
          <a:xfrm>
            <a:off x="389389" y="3405638"/>
            <a:ext cx="3601051" cy="62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53"/>
          <p:cNvPicPr preferRelativeResize="0"/>
          <p:nvPr/>
        </p:nvPicPr>
        <p:blipFill rotWithShape="1">
          <a:blip r:embed="rId3">
            <a:alphaModFix/>
          </a:blip>
          <a:srcRect b="27561" l="14340" r="4272" t="50773"/>
          <a:stretch/>
        </p:blipFill>
        <p:spPr>
          <a:xfrm>
            <a:off x="996625" y="3979113"/>
            <a:ext cx="3565001" cy="5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(system calls)</a:t>
            </a:r>
            <a:endParaRPr/>
          </a:p>
        </p:txBody>
      </p:sp>
      <p:sp>
        <p:nvSpPr>
          <p:cNvPr id="345" name="Google Shape;345;p5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Almost all programs have to interact with the outside world!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primarily done via </a:t>
            </a:r>
            <a:r>
              <a:rPr i="1" lang="en"/>
              <a:t>system calls</a:t>
            </a:r>
            <a:r>
              <a:rPr lang="en"/>
              <a:t>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man syscalls</a:t>
            </a:r>
            <a:r>
              <a:rPr lang="en"/>
              <a:t>). Each system call is well-documented in section 2 of the man pages (i.e.,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man 2 open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calls (on amd64) are triggered by: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</a:t>
            </a:r>
            <a:r>
              <a:rPr lang="en">
                <a:latin typeface="Roboto Mono Regular"/>
                <a:ea typeface="Roboto Mono Regular"/>
                <a:cs typeface="Roboto Mono Regular"/>
                <a:sym typeface="Roboto Mono Regular"/>
              </a:rPr>
              <a:t>rax</a:t>
            </a:r>
            <a:r>
              <a:rPr lang="en"/>
              <a:t> to the </a:t>
            </a:r>
            <a:r>
              <a:rPr i="1" lang="en"/>
              <a:t>system call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store arguments in </a:t>
            </a:r>
            <a:r>
              <a:rPr lang="en">
                <a:latin typeface="Roboto Mono Regular"/>
                <a:ea typeface="Roboto Mono Regular"/>
                <a:cs typeface="Roboto Mono Regular"/>
                <a:sym typeface="Roboto Mono Regular"/>
              </a:rPr>
              <a:t>rdi</a:t>
            </a:r>
            <a:r>
              <a:rPr lang="en"/>
              <a:t>, </a:t>
            </a:r>
            <a:r>
              <a:rPr lang="en">
                <a:latin typeface="Roboto Mono Regular"/>
                <a:ea typeface="Roboto Mono Regular"/>
                <a:cs typeface="Roboto Mono Regular"/>
                <a:sym typeface="Roboto Mono Regular"/>
              </a:rPr>
              <a:t>rsi</a:t>
            </a:r>
            <a:r>
              <a:rPr lang="en"/>
              <a:t>, etc (more on this later)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call the </a:t>
            </a:r>
            <a:r>
              <a:rPr lang="en">
                <a:latin typeface="Roboto Mono Regular"/>
                <a:ea typeface="Roboto Mono Regular"/>
                <a:cs typeface="Roboto Mono Regular"/>
                <a:sym typeface="Roboto Mono Regular"/>
              </a:rPr>
              <a:t>syscall</a:t>
            </a:r>
            <a:r>
              <a:rPr lang="en"/>
              <a:t> instruction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trace process system calls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strace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Calls</a:t>
            </a:r>
            <a:endParaRPr/>
          </a:p>
        </p:txBody>
      </p:sp>
      <p:sp>
        <p:nvSpPr>
          <p:cNvPr id="351" name="Google Shape;351;p5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calls have very well-defined interfaces that very rarely change.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over 300 system calls in Linux. Here are some examples: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int open(const char *pathname, int flags)</a:t>
            </a:r>
            <a:r>
              <a:rPr lang="en" sz="1200"/>
              <a:t> - returns a file new file descriptor of the open file (also shows up in /proc/self/fd!)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ssize_t read(int fd, void *buf, size_t count)</a:t>
            </a:r>
            <a:r>
              <a:rPr lang="en" sz="1200"/>
              <a:t> - reads data from the file descriptor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ssize_t write(int fd, void *buf, size_t count)</a:t>
            </a:r>
            <a:r>
              <a:rPr lang="en" sz="1200"/>
              <a:t> - writes data to the file descriptor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pid_t fork()</a:t>
            </a:r>
            <a:r>
              <a:rPr lang="en" sz="1200"/>
              <a:t> - forks off an </a:t>
            </a:r>
            <a:r>
              <a:rPr i="1" lang="en" sz="1200"/>
              <a:t>identical</a:t>
            </a:r>
            <a:r>
              <a:rPr lang="en" sz="1200"/>
              <a:t> child process. Returns 0 if you're the child and the PID of the child if you're the parent.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int execve(const char *filename, char **argv, char **envp) </a:t>
            </a:r>
            <a:r>
              <a:rPr lang="en" sz="1200"/>
              <a:t>- </a:t>
            </a:r>
            <a:r>
              <a:rPr i="1" lang="en" sz="1200"/>
              <a:t>replaces</a:t>
            </a:r>
            <a:r>
              <a:rPr lang="en" sz="1200"/>
              <a:t> your process.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pid_t wait(int *wstatus)</a:t>
            </a:r>
            <a:r>
              <a:rPr lang="en" sz="1200"/>
              <a:t> - wait child termination, return its PID, write its status into *wstatus.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signal combinations: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fork, </a:t>
            </a:r>
            <a:r>
              <a:rPr lang="en"/>
              <a:t>execve</a:t>
            </a:r>
            <a:r>
              <a:rPr lang="en"/>
              <a:t>, wait (think: a shell)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open, read, write (cat)</a:t>
            </a:r>
            <a:endParaRPr/>
          </a:p>
        </p:txBody>
      </p:sp>
      <p:sp>
        <p:nvSpPr>
          <p:cNvPr id="352" name="Google Shape;352;p55"/>
          <p:cNvSpPr txBox="1"/>
          <p:nvPr/>
        </p:nvSpPr>
        <p:spPr>
          <a:xfrm>
            <a:off x="0" y="4773600"/>
            <a:ext cx="4374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Critical resource: </a:t>
            </a:r>
            <a:r>
              <a:rPr lang="en" sz="600">
                <a:solidFill>
                  <a:schemeClr val="hlink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https://blog.rchapman.org/posts/Linux_System_Call_Table_for_x86_64/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(stack)</a:t>
            </a:r>
            <a:endParaRPr/>
          </a:p>
        </p:txBody>
      </p:sp>
      <p:sp>
        <p:nvSpPr>
          <p:cNvPr id="358" name="Google Shape;358;p5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stack fulfils four main uses: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Track the "callstack" of a program.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return values are 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pushed</a:t>
            </a:r>
            <a:r>
              <a:rPr lang="en"/>
              <a:t>" to the stack during a call and 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popped</a:t>
            </a:r>
            <a:r>
              <a:rPr lang="en"/>
              <a:t>" during a ret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Contain local variables of functions.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Provide scratch space (to alleviate register exhaustion).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Pass function arguments (always on x86, only for</a:t>
            </a:r>
            <a:br>
              <a:rPr lang="en"/>
            </a:br>
            <a:r>
              <a:rPr lang="en"/>
              <a:t>functions with "many" arguments on other architectures).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Relevant registers (amd64): rsp, rbp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Relevant instructions (amd64): push, pop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(other mapped regions)</a:t>
            </a:r>
            <a:endParaRPr/>
          </a:p>
        </p:txBody>
      </p:sp>
      <p:sp>
        <p:nvSpPr>
          <p:cNvPr id="364" name="Google Shape;364;p5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Other regions might be mapped in memory. We previously talked about regions loaded due to directives in the ELF headers, but functionality such as </a:t>
            </a:r>
            <a:r>
              <a:rPr lang="en">
                <a:latin typeface="Roboto Mono Regular"/>
                <a:ea typeface="Roboto Mono Regular"/>
                <a:cs typeface="Roboto Mono Regular"/>
                <a:sym typeface="Roboto Mono Regular"/>
              </a:rPr>
              <a:t>mmap</a:t>
            </a:r>
            <a:r>
              <a:rPr lang="en"/>
              <a:t> and </a:t>
            </a:r>
            <a:r>
              <a:rPr lang="en">
                <a:latin typeface="Roboto Mono Regular"/>
                <a:ea typeface="Roboto Mono Regular"/>
                <a:cs typeface="Roboto Mono Regular"/>
                <a:sym typeface="Roboto Mono Regular"/>
              </a:rPr>
              <a:t>malloc</a:t>
            </a:r>
            <a:r>
              <a:rPr lang="en"/>
              <a:t> can cause other regions to be mapped as well.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These will feature prominently (and be discussed) in future modules.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(endianess)</a:t>
            </a:r>
            <a:endParaRPr/>
          </a:p>
        </p:txBody>
      </p:sp>
      <p:sp>
        <p:nvSpPr>
          <p:cNvPr id="370" name="Google Shape;370;p5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 on most modern systems is stored </a:t>
            </a:r>
            <a:r>
              <a:rPr i="1" lang="en"/>
              <a:t>backwards</a:t>
            </a:r>
            <a:r>
              <a:rPr lang="en"/>
              <a:t>, in </a:t>
            </a:r>
            <a:r>
              <a:rPr i="1" lang="en"/>
              <a:t>little endian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Performance (historical)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Ease of addressing for different sizes.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(apocryphal) 8086 compatibility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Google Shape;371;p58"/>
          <p:cNvPicPr preferRelativeResize="0"/>
          <p:nvPr/>
        </p:nvPicPr>
        <p:blipFill rotWithShape="1">
          <a:blip r:embed="rId3">
            <a:alphaModFix/>
          </a:blip>
          <a:srcRect b="75806" l="0" r="0" t="0"/>
          <a:stretch/>
        </p:blipFill>
        <p:spPr>
          <a:xfrm>
            <a:off x="794017" y="1886809"/>
            <a:ext cx="3810000" cy="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58"/>
          <p:cNvPicPr preferRelativeResize="0"/>
          <p:nvPr/>
        </p:nvPicPr>
        <p:blipFill rotWithShape="1">
          <a:blip r:embed="rId3">
            <a:alphaModFix/>
          </a:blip>
          <a:srcRect b="28332" l="0" r="0" t="46036"/>
          <a:stretch/>
        </p:blipFill>
        <p:spPr>
          <a:xfrm>
            <a:off x="794017" y="2307547"/>
            <a:ext cx="3810000" cy="4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Signedness: Two's Compliment</a:t>
            </a:r>
            <a:endParaRPr/>
          </a:p>
        </p:txBody>
      </p:sp>
      <p:sp>
        <p:nvSpPr>
          <p:cNvPr id="378" name="Google Shape;378;p5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How to differentiate between positive and negative numbers?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One idea: signed bit (8-bit example):</a:t>
            </a:r>
            <a:endParaRPr sz="17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b00000011 == 3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b10000011 == -3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drawback 1: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b00000000 == 0 == b1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0000000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drawback 2: arithmetic operations have to be signedness-aware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(unsigned)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b11111111 + 1 ==  255 + 1 ==   0  == b00000000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/>
              <a:t>(signed)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b11111111 + 1 == -127 + 1 == -126 == b11111110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Clever (but crazy) approach: two's complement</a:t>
            </a:r>
            <a:endParaRPr sz="17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b00000000 == 0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0 - 1 == b11111111 == 0xff == -1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-1 - 1 == b11111110 == 0xfe == -2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advantage: arithmetic operations don't have to be sign-aware!</a:t>
            </a:r>
            <a:br>
              <a:rPr lang="en" sz="1000"/>
            </a:br>
            <a:r>
              <a:rPr lang="en" sz="1000"/>
              <a:t>(unsigned)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b11111111 + 1 ==  255 + 1 == 0 == b00000000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/>
              <a:t>(signed)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b11111111 + 1 ==   -1 + 1 == 0 == b00000000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disadvantage: you might go crazy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As a benefit of two's complement, signedness mostly crops up in conditional checks.</a:t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Conventions</a:t>
            </a:r>
            <a:endParaRPr/>
          </a:p>
        </p:txBody>
      </p:sp>
      <p:sp>
        <p:nvSpPr>
          <p:cNvPr id="384" name="Google Shape;384;p60"/>
          <p:cNvSpPr txBox="1"/>
          <p:nvPr>
            <p:ph idx="1" type="body"/>
          </p:nvPr>
        </p:nvSpPr>
        <p:spPr>
          <a:xfrm>
            <a:off x="457200" y="1200150"/>
            <a:ext cx="8438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Callee and caller functions must agree on argument passing.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Linux x86: push arguments (in reverse order), then call (which pushes return address), return value in eax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Linux amd64: rdi, rsi, rdx, rcx, r8, r9, return value in rax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Linux arm: r0, r1, r2, r3, return value in r0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Registers are </a:t>
            </a:r>
            <a:r>
              <a:rPr i="1" lang="en"/>
              <a:t>shared</a:t>
            </a:r>
            <a:r>
              <a:rPr lang="en"/>
              <a:t> between functions, so calling conventions should agree on what registers are protected.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Linux amd64: rbx, rbp, r12, r13, r14, r15 are "callee-saved"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</a:t>
            </a:r>
            <a:r>
              <a:rPr lang="en"/>
              <a:t>Resources</a:t>
            </a:r>
            <a:endParaRPr/>
          </a:p>
        </p:txBody>
      </p:sp>
      <p:sp>
        <p:nvSpPr>
          <p:cNvPr id="390" name="Google Shape;390;p61"/>
          <p:cNvSpPr txBox="1"/>
          <p:nvPr>
            <p:ph idx="1" type="body"/>
          </p:nvPr>
        </p:nvSpPr>
        <p:spPr>
          <a:xfrm>
            <a:off x="457200" y="1200150"/>
            <a:ext cx="8438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Rappel (</a:t>
            </a: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https://github.com/yrp604/rappel</a:t>
            </a:r>
            <a:r>
              <a:rPr lang="en"/>
              <a:t>) lets you explore the effects of instructions.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easily installable via </a:t>
            </a: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https://github.com/zardus/ctf-tools</a:t>
            </a:r>
            <a:r>
              <a:rPr lang="en" sz="1400"/>
              <a:t> 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Opcode listing: </a:t>
            </a: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rId5"/>
              </a:rPr>
              <a:t>http://ref.x86asm.net/coder64.html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x86_64 architecture manual:</a:t>
            </a:r>
            <a:r>
              <a:rPr lang="en" sz="1400"/>
              <a:t> </a:t>
            </a: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rId6"/>
              </a:rPr>
              <a:t>https://www.intel.com/content/dam/www/public/us/en/documents/manuals/64-ia-32-architectures-software-developer-instruction-set-reference-manual-325383.pdf</a:t>
            </a: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Reminder: </a:t>
            </a:r>
            <a:r>
              <a:rPr lang="en"/>
              <a:t>Computer Architecture</a:t>
            </a:r>
            <a:endParaRPr/>
          </a:p>
        </p:txBody>
      </p:sp>
      <p:sp>
        <p:nvSpPr>
          <p:cNvPr id="224" name="Google Shape;224;p45"/>
          <p:cNvSpPr/>
          <p:nvPr/>
        </p:nvSpPr>
        <p:spPr>
          <a:xfrm>
            <a:off x="4022950" y="1177175"/>
            <a:ext cx="4280700" cy="38058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CPU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25" name="Google Shape;225;p45"/>
          <p:cNvSpPr/>
          <p:nvPr/>
        </p:nvSpPr>
        <p:spPr>
          <a:xfrm>
            <a:off x="591750" y="1506600"/>
            <a:ext cx="1986600" cy="9882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Memory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26" name="Google Shape;226;p45"/>
          <p:cNvSpPr/>
          <p:nvPr/>
        </p:nvSpPr>
        <p:spPr>
          <a:xfrm>
            <a:off x="591750" y="2610225"/>
            <a:ext cx="1986600" cy="9882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Disk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27" name="Google Shape;227;p45"/>
          <p:cNvSpPr/>
          <p:nvPr/>
        </p:nvSpPr>
        <p:spPr>
          <a:xfrm>
            <a:off x="591750" y="3713850"/>
            <a:ext cx="1986600" cy="9882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Network + Others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28" name="Google Shape;228;p45"/>
          <p:cNvSpPr/>
          <p:nvPr/>
        </p:nvSpPr>
        <p:spPr>
          <a:xfrm rot="-5400000">
            <a:off x="1689500" y="2835975"/>
            <a:ext cx="3222300" cy="5367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"Some sort of bridge."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cxnSp>
        <p:nvCxnSpPr>
          <p:cNvPr id="229" name="Google Shape;229;p45"/>
          <p:cNvCxnSpPr>
            <a:stCxn id="228" idx="2"/>
            <a:endCxn id="224" idx="1"/>
          </p:cNvCxnSpPr>
          <p:nvPr/>
        </p:nvCxnSpPr>
        <p:spPr>
          <a:xfrm flipH="1" rot="10800000">
            <a:off x="3569000" y="3080025"/>
            <a:ext cx="453900" cy="2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30" name="Google Shape;230;p45"/>
          <p:cNvCxnSpPr/>
          <p:nvPr/>
        </p:nvCxnSpPr>
        <p:spPr>
          <a:xfrm>
            <a:off x="2578350" y="2000700"/>
            <a:ext cx="453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31" name="Google Shape;231;p45"/>
          <p:cNvCxnSpPr/>
          <p:nvPr/>
        </p:nvCxnSpPr>
        <p:spPr>
          <a:xfrm>
            <a:off x="2578350" y="3104325"/>
            <a:ext cx="453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32" name="Google Shape;232;p45"/>
          <p:cNvCxnSpPr/>
          <p:nvPr/>
        </p:nvCxnSpPr>
        <p:spPr>
          <a:xfrm>
            <a:off x="2578350" y="4207950"/>
            <a:ext cx="453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33" name="Google Shape;233;p45"/>
          <p:cNvCxnSpPr>
            <a:stCxn id="225" idx="1"/>
            <a:endCxn id="227" idx="1"/>
          </p:cNvCxnSpPr>
          <p:nvPr/>
        </p:nvCxnSpPr>
        <p:spPr>
          <a:xfrm>
            <a:off x="591750" y="2000700"/>
            <a:ext cx="600" cy="2207400"/>
          </a:xfrm>
          <a:prstGeom prst="bentConnector3">
            <a:avLst>
              <a:gd fmla="val -72466667" name="adj1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triangle"/>
            <a:tailEnd len="med" w="med" type="triangle"/>
          </a:ln>
        </p:spPr>
      </p:cxnSp>
      <p:cxnSp>
        <p:nvCxnSpPr>
          <p:cNvPr id="234" name="Google Shape;234;p45"/>
          <p:cNvCxnSpPr>
            <a:stCxn id="225" idx="1"/>
            <a:endCxn id="226" idx="1"/>
          </p:cNvCxnSpPr>
          <p:nvPr/>
        </p:nvCxnSpPr>
        <p:spPr>
          <a:xfrm>
            <a:off x="591750" y="2000700"/>
            <a:ext cx="600" cy="1103700"/>
          </a:xfrm>
          <a:prstGeom prst="bentConnector3">
            <a:avLst>
              <a:gd fmla="val -53512500" name="adj1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triangle"/>
            <a:tailEnd len="med" w="med" type="triangle"/>
          </a:ln>
        </p:spPr>
      </p:cxnSp>
      <p:sp>
        <p:nvSpPr>
          <p:cNvPr id="235" name="Google Shape;235;p45"/>
          <p:cNvSpPr/>
          <p:nvPr/>
        </p:nvSpPr>
        <p:spPr>
          <a:xfrm>
            <a:off x="4154450" y="1953450"/>
            <a:ext cx="1104000" cy="29079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L2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Cache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36" name="Google Shape;236;p45"/>
          <p:cNvSpPr/>
          <p:nvPr/>
        </p:nvSpPr>
        <p:spPr>
          <a:xfrm>
            <a:off x="5383800" y="4234225"/>
            <a:ext cx="1717800" cy="6270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L1 Cache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37" name="Google Shape;237;p45"/>
          <p:cNvSpPr/>
          <p:nvPr/>
        </p:nvSpPr>
        <p:spPr>
          <a:xfrm>
            <a:off x="7206500" y="3485125"/>
            <a:ext cx="929700" cy="6270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CU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38" name="Google Shape;238;p45"/>
          <p:cNvSpPr/>
          <p:nvPr/>
        </p:nvSpPr>
        <p:spPr>
          <a:xfrm>
            <a:off x="7206500" y="4234250"/>
            <a:ext cx="929700" cy="6270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ALU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39" name="Google Shape;239;p45"/>
          <p:cNvSpPr/>
          <p:nvPr/>
        </p:nvSpPr>
        <p:spPr>
          <a:xfrm>
            <a:off x="5383802" y="3485125"/>
            <a:ext cx="1717800" cy="6270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Registers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40" name="Google Shape;240;p45"/>
          <p:cNvSpPr/>
          <p:nvPr/>
        </p:nvSpPr>
        <p:spPr>
          <a:xfrm>
            <a:off x="5390000" y="2702550"/>
            <a:ext cx="1717800" cy="6270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L1 Cache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41" name="Google Shape;241;p45"/>
          <p:cNvSpPr/>
          <p:nvPr/>
        </p:nvSpPr>
        <p:spPr>
          <a:xfrm>
            <a:off x="7212700" y="1953450"/>
            <a:ext cx="929700" cy="6270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CU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42" name="Google Shape;242;p45"/>
          <p:cNvSpPr/>
          <p:nvPr/>
        </p:nvSpPr>
        <p:spPr>
          <a:xfrm>
            <a:off x="7212700" y="2702575"/>
            <a:ext cx="929700" cy="6270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ALU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43" name="Google Shape;243;p45"/>
          <p:cNvSpPr/>
          <p:nvPr/>
        </p:nvSpPr>
        <p:spPr>
          <a:xfrm>
            <a:off x="5390002" y="1953450"/>
            <a:ext cx="1717800" cy="6270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Registers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44" name="Google Shape;244;p45"/>
          <p:cNvSpPr/>
          <p:nvPr/>
        </p:nvSpPr>
        <p:spPr>
          <a:xfrm>
            <a:off x="5390000" y="1953450"/>
            <a:ext cx="2752500" cy="1383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45" name="Google Shape;245;p45"/>
          <p:cNvSpPr/>
          <p:nvPr/>
        </p:nvSpPr>
        <p:spPr>
          <a:xfrm>
            <a:off x="5390000" y="3477214"/>
            <a:ext cx="2752500" cy="1383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Assembly</a:t>
            </a:r>
            <a:endParaRPr/>
          </a:p>
        </p:txBody>
      </p:sp>
      <p:sp>
        <p:nvSpPr>
          <p:cNvPr id="251" name="Google Shape;251;p4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only </a:t>
            </a:r>
            <a:r>
              <a:rPr i="1" lang="en"/>
              <a:t>true</a:t>
            </a:r>
            <a:r>
              <a:rPr lang="en"/>
              <a:t> programming language, as far as a CPU is concerned.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Concepts: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instructions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data manipulation instructions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comparison instructions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control flow instructions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system calls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registers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other mapped mem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Registers</a:t>
            </a:r>
            <a:endParaRPr/>
          </a:p>
        </p:txBody>
      </p:sp>
      <p:sp>
        <p:nvSpPr>
          <p:cNvPr id="257" name="Google Shape;257;p4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Registers are very fast, temporary stores for data.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get several "general purpose" registers: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8085: a, c, d, b, e, h, 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8086: ax, cx, dx, bx,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sp</a:t>
            </a:r>
            <a:r>
              <a:rPr lang="en"/>
              <a:t>,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bp</a:t>
            </a:r>
            <a:r>
              <a:rPr lang="en"/>
              <a:t>, si, di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x86: eax, ecx, edx, ebx,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esp</a:t>
            </a:r>
            <a:r>
              <a:rPr lang="en"/>
              <a:t>,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ebp</a:t>
            </a:r>
            <a:r>
              <a:rPr lang="en"/>
              <a:t>, esi, edi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amd64: rax, rcx, rdx, rbx,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rsp</a:t>
            </a:r>
            <a:r>
              <a:rPr lang="en"/>
              <a:t>,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rbp</a:t>
            </a:r>
            <a:r>
              <a:rPr lang="en"/>
              <a:t>, rsi, rdi, r8, r9, r10, r11, r12, r13, r14, r15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arm: r0, r1, r2, r3, r4, r5, r6, r7, r8, r9, r10, r11, r12,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r13</a:t>
            </a:r>
            <a:r>
              <a:rPr lang="en"/>
              <a:t>,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r14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address of the next instruction is in a register: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eip (x86), rip (amd64), r15 (arm)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Various extensions add other registers (x87, MMX, SSE, etc).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 Register Access</a:t>
            </a:r>
            <a:endParaRPr/>
          </a:p>
        </p:txBody>
      </p:sp>
      <p:sp>
        <p:nvSpPr>
          <p:cNvPr id="263" name="Google Shape;263;p48"/>
          <p:cNvSpPr/>
          <p:nvPr/>
        </p:nvSpPr>
        <p:spPr>
          <a:xfrm>
            <a:off x="852750" y="2928000"/>
            <a:ext cx="7438500" cy="35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64" name="Google Shape;264;p48"/>
          <p:cNvSpPr/>
          <p:nvPr/>
        </p:nvSpPr>
        <p:spPr>
          <a:xfrm>
            <a:off x="4572000" y="2928000"/>
            <a:ext cx="3719100" cy="35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65" name="Google Shape;265;p48"/>
          <p:cNvSpPr/>
          <p:nvPr/>
        </p:nvSpPr>
        <p:spPr>
          <a:xfrm>
            <a:off x="6431400" y="2928000"/>
            <a:ext cx="930900" cy="35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lectrolize"/>
                <a:ea typeface="Electrolize"/>
                <a:cs typeface="Electrolize"/>
                <a:sym typeface="Electrolize"/>
              </a:rPr>
              <a:t>ah</a:t>
            </a:r>
            <a:endParaRPr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66" name="Google Shape;266;p48"/>
          <p:cNvSpPr/>
          <p:nvPr/>
        </p:nvSpPr>
        <p:spPr>
          <a:xfrm>
            <a:off x="7360200" y="2928000"/>
            <a:ext cx="930900" cy="35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lectrolize"/>
                <a:ea typeface="Electrolize"/>
                <a:cs typeface="Electrolize"/>
                <a:sym typeface="Electrolize"/>
              </a:rPr>
              <a:t>al</a:t>
            </a:r>
            <a:endParaRPr>
              <a:latin typeface="Electrolize"/>
              <a:ea typeface="Electrolize"/>
              <a:cs typeface="Electrolize"/>
              <a:sym typeface="Electrolize"/>
            </a:endParaRPr>
          </a:p>
        </p:txBody>
      </p:sp>
      <p:cxnSp>
        <p:nvCxnSpPr>
          <p:cNvPr id="267" name="Google Shape;267;p48"/>
          <p:cNvCxnSpPr/>
          <p:nvPr/>
        </p:nvCxnSpPr>
        <p:spPr>
          <a:xfrm rot="10800000">
            <a:off x="7361325" y="2865300"/>
            <a:ext cx="0" cy="41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48"/>
          <p:cNvCxnSpPr/>
          <p:nvPr/>
        </p:nvCxnSpPr>
        <p:spPr>
          <a:xfrm rot="10800000">
            <a:off x="6431700" y="2865300"/>
            <a:ext cx="0" cy="41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48"/>
          <p:cNvCxnSpPr/>
          <p:nvPr/>
        </p:nvCxnSpPr>
        <p:spPr>
          <a:xfrm rot="10800000">
            <a:off x="4572450" y="2865300"/>
            <a:ext cx="0" cy="41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48"/>
          <p:cNvCxnSpPr/>
          <p:nvPr/>
        </p:nvCxnSpPr>
        <p:spPr>
          <a:xfrm rot="10800000">
            <a:off x="5502075" y="2865300"/>
            <a:ext cx="0" cy="41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48"/>
          <p:cNvCxnSpPr/>
          <p:nvPr/>
        </p:nvCxnSpPr>
        <p:spPr>
          <a:xfrm rot="10800000">
            <a:off x="853950" y="2865300"/>
            <a:ext cx="0" cy="41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48"/>
          <p:cNvCxnSpPr/>
          <p:nvPr/>
        </p:nvCxnSpPr>
        <p:spPr>
          <a:xfrm rot="10800000">
            <a:off x="8290950" y="2865300"/>
            <a:ext cx="0" cy="41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48"/>
          <p:cNvCxnSpPr/>
          <p:nvPr/>
        </p:nvCxnSpPr>
        <p:spPr>
          <a:xfrm rot="10800000">
            <a:off x="1783575" y="2865300"/>
            <a:ext cx="0" cy="41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48"/>
          <p:cNvCxnSpPr/>
          <p:nvPr/>
        </p:nvCxnSpPr>
        <p:spPr>
          <a:xfrm rot="10800000">
            <a:off x="2713200" y="2865300"/>
            <a:ext cx="0" cy="41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48"/>
          <p:cNvCxnSpPr/>
          <p:nvPr/>
        </p:nvCxnSpPr>
        <p:spPr>
          <a:xfrm rot="10800000">
            <a:off x="3642825" y="2865300"/>
            <a:ext cx="0" cy="41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48"/>
          <p:cNvSpPr/>
          <p:nvPr/>
        </p:nvSpPr>
        <p:spPr>
          <a:xfrm rot="5400000">
            <a:off x="4449600" y="-2027100"/>
            <a:ext cx="245700" cy="7438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8"/>
          <p:cNvSpPr/>
          <p:nvPr/>
        </p:nvSpPr>
        <p:spPr>
          <a:xfrm rot="5400000">
            <a:off x="7237350" y="1735650"/>
            <a:ext cx="245700" cy="1863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8"/>
          <p:cNvSpPr/>
          <p:nvPr/>
        </p:nvSpPr>
        <p:spPr>
          <a:xfrm rot="5400000">
            <a:off x="6304500" y="345600"/>
            <a:ext cx="245700" cy="3728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8"/>
          <p:cNvSpPr/>
          <p:nvPr/>
        </p:nvSpPr>
        <p:spPr>
          <a:xfrm>
            <a:off x="6895875" y="2243400"/>
            <a:ext cx="9309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lectrolize"/>
                <a:ea typeface="Electrolize"/>
                <a:cs typeface="Electrolize"/>
                <a:sym typeface="Electrolize"/>
              </a:rPr>
              <a:t>ax</a:t>
            </a:r>
            <a:endParaRPr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80" name="Google Shape;280;p48"/>
          <p:cNvSpPr/>
          <p:nvPr/>
        </p:nvSpPr>
        <p:spPr>
          <a:xfrm>
            <a:off x="5966250" y="1787400"/>
            <a:ext cx="9309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lectrolize"/>
                <a:ea typeface="Electrolize"/>
                <a:cs typeface="Electrolize"/>
                <a:sym typeface="Electrolize"/>
              </a:rPr>
              <a:t>e</a:t>
            </a:r>
            <a:r>
              <a:rPr lang="en">
                <a:latin typeface="Electrolize"/>
                <a:ea typeface="Electrolize"/>
                <a:cs typeface="Electrolize"/>
                <a:sym typeface="Electrolize"/>
              </a:rPr>
              <a:t>ax</a:t>
            </a:r>
            <a:endParaRPr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81" name="Google Shape;281;p48"/>
          <p:cNvSpPr/>
          <p:nvPr/>
        </p:nvSpPr>
        <p:spPr>
          <a:xfrm>
            <a:off x="4107000" y="1278300"/>
            <a:ext cx="9309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lectrolize"/>
                <a:ea typeface="Electrolize"/>
                <a:cs typeface="Electrolize"/>
                <a:sym typeface="Electrolize"/>
              </a:rPr>
              <a:t>r</a:t>
            </a:r>
            <a:r>
              <a:rPr lang="en">
                <a:latin typeface="Electrolize"/>
                <a:ea typeface="Electrolize"/>
                <a:cs typeface="Electrolize"/>
                <a:sym typeface="Electrolize"/>
              </a:rPr>
              <a:t>ax</a:t>
            </a:r>
            <a:endParaRPr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82" name="Google Shape;282;p48"/>
          <p:cNvSpPr txBox="1"/>
          <p:nvPr>
            <p:ph idx="1" type="body"/>
          </p:nvPr>
        </p:nvSpPr>
        <p:spPr>
          <a:xfrm>
            <a:off x="457200" y="3417000"/>
            <a:ext cx="8229600" cy="15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Registers can be accessed </a:t>
            </a:r>
            <a:r>
              <a:rPr i="1" lang="en"/>
              <a:t>partially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Due to a historical oddity, accessing </a:t>
            </a:r>
            <a:r>
              <a:rPr lang="en">
                <a:latin typeface="Electrolize"/>
                <a:ea typeface="Electrolize"/>
                <a:cs typeface="Electrolize"/>
                <a:sym typeface="Electrolize"/>
              </a:rPr>
              <a:t>eax</a:t>
            </a:r>
            <a:r>
              <a:rPr lang="en"/>
              <a:t> will zero out the rest of </a:t>
            </a:r>
            <a:r>
              <a:rPr lang="en">
                <a:latin typeface="Electrolize"/>
                <a:ea typeface="Electrolize"/>
                <a:cs typeface="Electrolize"/>
                <a:sym typeface="Electrolize"/>
              </a:rPr>
              <a:t>rax</a:t>
            </a:r>
            <a:r>
              <a:rPr lang="en"/>
              <a:t>. Other partial access preserve untouched parts of the register.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partial accesses on amd64 (that I know of)</a:t>
            </a:r>
            <a:endParaRPr/>
          </a:p>
        </p:txBody>
      </p:sp>
      <p:sp>
        <p:nvSpPr>
          <p:cNvPr id="288" name="Google Shape;288;p4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Electrolize"/>
                <a:ea typeface="Electrolize"/>
                <a:cs typeface="Electrolize"/>
                <a:sym typeface="Electrolize"/>
              </a:rPr>
              <a:t>64	32	16	8H	8L</a:t>
            </a:r>
            <a:endParaRPr b="1" sz="1400"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Electrolize"/>
                <a:ea typeface="Electrolize"/>
                <a:cs typeface="Electrolize"/>
                <a:sym typeface="Electrolize"/>
              </a:rPr>
              <a:t>rax	eax	ax	ah	al</a:t>
            </a:r>
            <a:endParaRPr sz="1400"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Electrolize"/>
                <a:ea typeface="Electrolize"/>
                <a:cs typeface="Electrolize"/>
                <a:sym typeface="Electrolize"/>
              </a:rPr>
              <a:t>rcx	ecx	cx	ch	cl</a:t>
            </a:r>
            <a:endParaRPr sz="1400"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Electrolize"/>
                <a:ea typeface="Electrolize"/>
                <a:cs typeface="Electrolize"/>
                <a:sym typeface="Electrolize"/>
              </a:rPr>
              <a:t>rdx	edx	dx	dh	dl</a:t>
            </a:r>
            <a:endParaRPr sz="1400"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Electrolize"/>
                <a:ea typeface="Electrolize"/>
                <a:cs typeface="Electrolize"/>
                <a:sym typeface="Electrolize"/>
              </a:rPr>
              <a:t>rbx	ebx	bx	bh	bl</a:t>
            </a:r>
            <a:endParaRPr sz="1400"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Electrolize"/>
                <a:ea typeface="Electrolize"/>
                <a:cs typeface="Electrolize"/>
                <a:sym typeface="Electrolize"/>
              </a:rPr>
              <a:t>rsp	esp	sp		spl</a:t>
            </a:r>
            <a:endParaRPr sz="1400"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Electrolize"/>
                <a:ea typeface="Electrolize"/>
                <a:cs typeface="Electrolize"/>
                <a:sym typeface="Electrolize"/>
              </a:rPr>
              <a:t>rbp	ebp	bp		bpl</a:t>
            </a:r>
            <a:endParaRPr sz="1400"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Electrolize"/>
                <a:ea typeface="Electrolize"/>
                <a:cs typeface="Electrolize"/>
                <a:sym typeface="Electrolize"/>
              </a:rPr>
              <a:t>rsi	esi	si		sil</a:t>
            </a:r>
            <a:endParaRPr sz="1400"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Electrolize"/>
                <a:ea typeface="Electrolize"/>
                <a:cs typeface="Electrolize"/>
                <a:sym typeface="Electrolize"/>
              </a:rPr>
              <a:t>rdi	edi	di		dil</a:t>
            </a:r>
            <a:endParaRPr sz="1400"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Electrolize"/>
                <a:ea typeface="Electrolize"/>
                <a:cs typeface="Electrolize"/>
                <a:sym typeface="Electrolize"/>
              </a:rPr>
              <a:t>r8	r8d	r8w		r8b</a:t>
            </a:r>
            <a:endParaRPr sz="1400"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Electrolize"/>
                <a:ea typeface="Electrolize"/>
                <a:cs typeface="Electrolize"/>
                <a:sym typeface="Electrolize"/>
              </a:rPr>
              <a:t>r9	r9d	r9w		r9b</a:t>
            </a:r>
            <a:endParaRPr sz="1400"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Electrolize"/>
                <a:ea typeface="Electrolize"/>
                <a:cs typeface="Electrolize"/>
                <a:sym typeface="Electrolize"/>
              </a:rPr>
              <a:t>r10	r10d	r10w		r10b</a:t>
            </a:r>
            <a:endParaRPr sz="1400"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Electrolize"/>
                <a:ea typeface="Electrolize"/>
                <a:cs typeface="Electrolize"/>
                <a:sym typeface="Electrolize"/>
              </a:rPr>
              <a:t>r11	r11d	r11w		r11b</a:t>
            </a:r>
            <a:endParaRPr sz="1400"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Electrolize"/>
                <a:ea typeface="Electrolize"/>
                <a:cs typeface="Electrolize"/>
                <a:sym typeface="Electrolize"/>
              </a:rPr>
              <a:t>r12	r12d	r12w		r12b</a:t>
            </a:r>
            <a:endParaRPr sz="1400"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Electrolize"/>
                <a:ea typeface="Electrolize"/>
                <a:cs typeface="Electrolize"/>
                <a:sym typeface="Electrolize"/>
              </a:rPr>
              <a:t>r13	r13d	r13w		r13b</a:t>
            </a:r>
            <a:endParaRPr sz="1400"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Electrolize"/>
                <a:ea typeface="Electrolize"/>
                <a:cs typeface="Electrolize"/>
                <a:sym typeface="Electrolize"/>
              </a:rPr>
              <a:t>r14	r14d	r14w		r14b</a:t>
            </a:r>
            <a:endParaRPr sz="1400"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Electrolize"/>
                <a:ea typeface="Electrolize"/>
                <a:cs typeface="Electrolize"/>
                <a:sym typeface="Electrolize"/>
              </a:rPr>
              <a:t>r15	r15d	r15w		r15b</a:t>
            </a:r>
            <a:endParaRPr sz="1400">
              <a:latin typeface="Electrolize"/>
              <a:ea typeface="Electrolize"/>
              <a:cs typeface="Electrolize"/>
              <a:sym typeface="Electrolize"/>
            </a:endParaRPr>
          </a:p>
        </p:txBody>
      </p:sp>
      <p:cxnSp>
        <p:nvCxnSpPr>
          <p:cNvPr id="289" name="Google Shape;289;p49"/>
          <p:cNvCxnSpPr/>
          <p:nvPr/>
        </p:nvCxnSpPr>
        <p:spPr>
          <a:xfrm>
            <a:off x="445500" y="1503900"/>
            <a:ext cx="235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49"/>
          <p:cNvCxnSpPr/>
          <p:nvPr/>
        </p:nvCxnSpPr>
        <p:spPr>
          <a:xfrm>
            <a:off x="445500" y="1285200"/>
            <a:ext cx="235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49"/>
          <p:cNvCxnSpPr/>
          <p:nvPr/>
        </p:nvCxnSpPr>
        <p:spPr>
          <a:xfrm>
            <a:off x="445500" y="4895100"/>
            <a:ext cx="235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49"/>
          <p:cNvCxnSpPr/>
          <p:nvPr/>
        </p:nvCxnSpPr>
        <p:spPr>
          <a:xfrm>
            <a:off x="942300" y="1185300"/>
            <a:ext cx="0" cy="38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49"/>
          <p:cNvCxnSpPr/>
          <p:nvPr/>
        </p:nvCxnSpPr>
        <p:spPr>
          <a:xfrm>
            <a:off x="1420200" y="1185300"/>
            <a:ext cx="0" cy="38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49"/>
          <p:cNvCxnSpPr/>
          <p:nvPr/>
        </p:nvCxnSpPr>
        <p:spPr>
          <a:xfrm>
            <a:off x="1895400" y="1185300"/>
            <a:ext cx="0" cy="38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49"/>
          <p:cNvCxnSpPr/>
          <p:nvPr/>
        </p:nvCxnSpPr>
        <p:spPr>
          <a:xfrm>
            <a:off x="2324700" y="1185300"/>
            <a:ext cx="0" cy="38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endParaRPr/>
          </a:p>
        </p:txBody>
      </p:sp>
      <p:sp>
        <p:nvSpPr>
          <p:cNvPr id="301" name="Google Shape;301;p5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General form: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OPCODE OPERAND OPERAND, ...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OPCODE</a:t>
            </a:r>
            <a:r>
              <a:rPr lang="en"/>
              <a:t> - what to do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OPERANDS</a:t>
            </a:r>
            <a:r>
              <a:rPr lang="en"/>
              <a:t> - what to do it on/with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mov rax, rbx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add rax,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cmp rax, rbx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jb some_location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" name="Google Shape;302;p50"/>
          <p:cNvSpPr txBox="1"/>
          <p:nvPr/>
        </p:nvSpPr>
        <p:spPr>
          <a:xfrm>
            <a:off x="0" y="4694100"/>
            <a:ext cx="46284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Useful reference: </a:t>
            </a:r>
            <a:r>
              <a:rPr lang="en" sz="1100">
                <a:solidFill>
                  <a:schemeClr val="hlink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/>
              </a:rPr>
              <a:t>http://ref.x86asm.net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(data manipulation)</a:t>
            </a:r>
            <a:endParaRPr/>
          </a:p>
        </p:txBody>
      </p:sp>
      <p:sp>
        <p:nvSpPr>
          <p:cNvPr id="308" name="Google Shape;308;p5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Instructions can move and manipulate data in registers and memory.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Roboto Mono Regular"/>
                <a:ea typeface="Roboto Mono Regular"/>
                <a:cs typeface="Roboto Mono Regular"/>
                <a:sym typeface="Roboto Mono Regular"/>
              </a:rPr>
              <a:t>mov rax, rbx</a:t>
            </a:r>
            <a:endParaRPr sz="14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Roboto Mono Regular"/>
                <a:ea typeface="Roboto Mono Regular"/>
                <a:cs typeface="Roboto Mono Regular"/>
                <a:sym typeface="Roboto Mono Regular"/>
              </a:rPr>
              <a:t>mov rax, [rbx+4]</a:t>
            </a:r>
            <a:endParaRPr sz="14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Roboto Mono Regular"/>
                <a:ea typeface="Roboto Mono Regular"/>
                <a:cs typeface="Roboto Mono Regular"/>
                <a:sym typeface="Roboto Mono Regular"/>
              </a:rPr>
              <a:t>add rax, rbx</a:t>
            </a:r>
            <a:endParaRPr sz="14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Roboto Mono Regular"/>
                <a:ea typeface="Roboto Mono Regular"/>
                <a:cs typeface="Roboto Mono Regular"/>
                <a:sym typeface="Roboto Mono Regular"/>
              </a:rPr>
              <a:t>mul rsi</a:t>
            </a:r>
            <a:endParaRPr sz="14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Roboto Mono Regular"/>
                <a:ea typeface="Roboto Mono Regular"/>
                <a:cs typeface="Roboto Mono Regular"/>
                <a:sym typeface="Roboto Mono Regular"/>
              </a:rPr>
              <a:t>inc rax</a:t>
            </a:r>
            <a:endParaRPr sz="14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Roboto Mono Regular"/>
                <a:ea typeface="Roboto Mono Regular"/>
                <a:cs typeface="Roboto Mono Regular"/>
                <a:sym typeface="Roboto Mono Regular"/>
              </a:rPr>
              <a:t>inc [rax]</a:t>
            </a:r>
            <a:endParaRPr sz="14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(control flow)</a:t>
            </a:r>
            <a:endParaRPr/>
          </a:p>
        </p:txBody>
      </p:sp>
      <p:sp>
        <p:nvSpPr>
          <p:cNvPr id="314" name="Google Shape;314;p52"/>
          <p:cNvSpPr txBox="1"/>
          <p:nvPr>
            <p:ph idx="1" type="body"/>
          </p:nvPr>
        </p:nvSpPr>
        <p:spPr>
          <a:xfrm>
            <a:off x="457200" y="1200150"/>
            <a:ext cx="8229600" cy="12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Control flow is determined by conditional and unconditional jumps.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Unconditional: call, jmp, ret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Conditional:</a:t>
            </a:r>
            <a:endParaRPr sz="1000"/>
          </a:p>
        </p:txBody>
      </p:sp>
      <p:graphicFrame>
        <p:nvGraphicFramePr>
          <p:cNvPr id="315" name="Google Shape;315;p52"/>
          <p:cNvGraphicFramePr/>
          <p:nvPr/>
        </p:nvGraphicFramePr>
        <p:xfrm>
          <a:off x="1687500" y="21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{02412C96-E7D6-450B-9814-099F7AB47A17}</a:tableStyleId>
              </a:tblPr>
              <a:tblGrid>
                <a:gridCol w="382850"/>
                <a:gridCol w="2307175"/>
              </a:tblGrid>
              <a:tr h="232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je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jne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jg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jl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jle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jge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ja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jb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jae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jbe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js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jns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jo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jno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jz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jnz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jump if equal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jump if not equal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jump if greater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jump if less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jump if less than or equal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jump if greater than or equal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jump if above (unsigned)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jump if below (unsigned)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jump if above or equal (unsigned)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jump if below or equal (unsigned)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jump if signed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jump if not signed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jump if overflow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jump if not overflow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jump if zero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jump if not zero</a:t>
                      </a:r>
                      <a:endParaRPr sz="11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16" name="Google Shape;316;p52"/>
          <p:cNvCxnSpPr/>
          <p:nvPr/>
        </p:nvCxnSpPr>
        <p:spPr>
          <a:xfrm>
            <a:off x="1625325" y="2595175"/>
            <a:ext cx="269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52"/>
          <p:cNvCxnSpPr/>
          <p:nvPr/>
        </p:nvCxnSpPr>
        <p:spPr>
          <a:xfrm>
            <a:off x="1625325" y="2938704"/>
            <a:ext cx="269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52"/>
          <p:cNvCxnSpPr/>
          <p:nvPr/>
        </p:nvCxnSpPr>
        <p:spPr>
          <a:xfrm>
            <a:off x="1625325" y="3282233"/>
            <a:ext cx="269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52"/>
          <p:cNvCxnSpPr/>
          <p:nvPr/>
        </p:nvCxnSpPr>
        <p:spPr>
          <a:xfrm>
            <a:off x="1625325" y="3625763"/>
            <a:ext cx="269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52"/>
          <p:cNvCxnSpPr/>
          <p:nvPr/>
        </p:nvCxnSpPr>
        <p:spPr>
          <a:xfrm>
            <a:off x="1625325" y="3969292"/>
            <a:ext cx="269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52"/>
          <p:cNvCxnSpPr/>
          <p:nvPr/>
        </p:nvCxnSpPr>
        <p:spPr>
          <a:xfrm>
            <a:off x="1625325" y="4312821"/>
            <a:ext cx="269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52"/>
          <p:cNvCxnSpPr/>
          <p:nvPr/>
        </p:nvCxnSpPr>
        <p:spPr>
          <a:xfrm>
            <a:off x="1625325" y="4656350"/>
            <a:ext cx="269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23" name="Google Shape;323;p52"/>
          <p:cNvSpPr txBox="1"/>
          <p:nvPr/>
        </p:nvSpPr>
        <p:spPr>
          <a:xfrm>
            <a:off x="5351400" y="2883600"/>
            <a:ext cx="3534300" cy="14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cmp rax, rbx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jb some_location 🤔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