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c717ad3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c717ad3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382782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382782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268fba13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268fba13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268fba13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268fba13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268fba13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268fba13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268fba13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268fba13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268fba13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268fba13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268fba13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268fba13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268fba137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268fba13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0" name="Google Shape;120;p2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8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45" name="Google Shape;145;p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3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9" name="Google Shape;159;p35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60" name="Google Shape;160;p35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61" name="Google Shape;16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4" name="Google Shape;164;p36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5" name="Google Shape;16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8" name="Google Shape;168;p37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9" name="Google Shape;16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7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3" name="Google Shape;17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175" name="Google Shape;175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9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177" name="Google Shape;177;p39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8" name="Google Shape;17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40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40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40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40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40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5" name="Google Shape;185;p40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40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40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p40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40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40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40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40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3" name="Google Shape;193;p40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" name="Google Shape;194;p40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5" name="Google Shape;195;p40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40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4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1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42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43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43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209" name="Google Shape;209;p43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210" name="Google Shape;210;p43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43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43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40.xml"/><Relationship Id="rId6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Relationship Id="rId4" Type="http://schemas.openxmlformats.org/officeDocument/2006/relationships/image" Target="../media/image12.gif"/><Relationship Id="rId9" Type="http://schemas.openxmlformats.org/officeDocument/2006/relationships/image" Target="../media/image14.png"/><Relationship Id="rId5" Type="http://schemas.openxmlformats.org/officeDocument/2006/relationships/image" Target="../media/image9.gif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Relationship Id="rId4" Type="http://schemas.openxmlformats.org/officeDocument/2006/relationships/image" Target="../media/image11.gif"/><Relationship Id="rId5" Type="http://schemas.openxmlformats.org/officeDocument/2006/relationships/image" Target="../media/image2.png"/><Relationship Id="rId6" Type="http://schemas.openxmlformats.org/officeDocument/2006/relationships/image" Target="../media/image18.png"/><Relationship Id="rId7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</a:t>
            </a:r>
            <a:endParaRPr/>
          </a:p>
        </p:txBody>
      </p:sp>
      <p:sp>
        <p:nvSpPr>
          <p:cNvPr id="218" name="Google Shape;218;p4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Architecture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45"/>
          <p:cNvCxnSpPr>
            <a:stCxn id="224" idx="2"/>
            <a:endCxn id="225" idx="0"/>
          </p:cNvCxnSpPr>
          <p:nvPr/>
        </p:nvCxnSpPr>
        <p:spPr>
          <a:xfrm>
            <a:off x="3687750" y="2312525"/>
            <a:ext cx="0" cy="3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45"/>
          <p:cNvCxnSpPr/>
          <p:nvPr/>
        </p:nvCxnSpPr>
        <p:spPr>
          <a:xfrm>
            <a:off x="5456250" y="2312525"/>
            <a:ext cx="0" cy="3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45"/>
          <p:cNvCxnSpPr/>
          <p:nvPr/>
        </p:nvCxnSpPr>
        <p:spPr>
          <a:xfrm>
            <a:off x="3687750" y="3500775"/>
            <a:ext cx="0" cy="3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45"/>
          <p:cNvCxnSpPr/>
          <p:nvPr/>
        </p:nvCxnSpPr>
        <p:spPr>
          <a:xfrm>
            <a:off x="5456250" y="3500775"/>
            <a:ext cx="0" cy="3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45"/>
          <p:cNvSpPr txBox="1"/>
          <p:nvPr>
            <p:ph idx="4294967295"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roads lead to the CPU</a:t>
            </a:r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2803500" y="3879625"/>
            <a:ext cx="3537000" cy="8094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CPU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25" name="Google Shape;225;p45"/>
          <p:cNvSpPr/>
          <p:nvPr/>
        </p:nvSpPr>
        <p:spPr>
          <a:xfrm>
            <a:off x="2803500" y="2691375"/>
            <a:ext cx="1768500" cy="809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Electrolize"/>
                <a:ea typeface="Electrolize"/>
                <a:cs typeface="Electrolize"/>
                <a:sym typeface="Electrolize"/>
              </a:rPr>
              <a:t>Interpreter or JIT</a:t>
            </a:r>
            <a:endParaRPr sz="22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31" name="Google Shape;231;p45"/>
          <p:cNvSpPr/>
          <p:nvPr/>
        </p:nvSpPr>
        <p:spPr>
          <a:xfrm>
            <a:off x="4572000" y="2691375"/>
            <a:ext cx="1768500" cy="809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Electrolize"/>
                <a:ea typeface="Electrolize"/>
                <a:cs typeface="Electrolize"/>
                <a:sym typeface="Electrolize"/>
              </a:rPr>
              <a:t>Compiler</a:t>
            </a:r>
            <a:endParaRPr sz="22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32" name="Google Shape;232;p45"/>
          <p:cNvSpPr/>
          <p:nvPr/>
        </p:nvSpPr>
        <p:spPr>
          <a:xfrm>
            <a:off x="4572000" y="1503125"/>
            <a:ext cx="1768500" cy="809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Electrolize"/>
                <a:ea typeface="Electrolize"/>
                <a:cs typeface="Electrolize"/>
                <a:sym typeface="Electrolize"/>
              </a:rPr>
              <a:t>C, C++, Rust</a:t>
            </a:r>
            <a:endParaRPr sz="22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24" name="Google Shape;224;p45"/>
          <p:cNvSpPr/>
          <p:nvPr/>
        </p:nvSpPr>
        <p:spPr>
          <a:xfrm>
            <a:off x="2803500" y="1503125"/>
            <a:ext cx="1768500" cy="809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Electrolize"/>
                <a:ea typeface="Electrolize"/>
                <a:cs typeface="Electrolize"/>
                <a:sym typeface="Electrolize"/>
              </a:rPr>
              <a:t>Python, JavaScript, Java</a:t>
            </a:r>
            <a:endParaRPr sz="17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33" name="Google Shape;233;p45"/>
          <p:cNvSpPr/>
          <p:nvPr/>
        </p:nvSpPr>
        <p:spPr>
          <a:xfrm>
            <a:off x="185700" y="2691375"/>
            <a:ext cx="24837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lectrolize"/>
                <a:ea typeface="Electrolize"/>
                <a:cs typeface="Electrolize"/>
                <a:sym typeface="Electrolize"/>
              </a:rPr>
              <a:t>Intermediate Language Bytecode</a:t>
            </a:r>
            <a:endParaRPr sz="16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34" name="Google Shape;234;p45"/>
          <p:cNvSpPr/>
          <p:nvPr/>
        </p:nvSpPr>
        <p:spPr>
          <a:xfrm>
            <a:off x="185700" y="1503125"/>
            <a:ext cx="24837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lectrolize"/>
                <a:ea typeface="Electrolize"/>
                <a:cs typeface="Electrolize"/>
                <a:sym typeface="Electrolize"/>
              </a:rPr>
              <a:t>Source Code</a:t>
            </a:r>
            <a:endParaRPr sz="16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35" name="Google Shape;235;p45"/>
          <p:cNvSpPr/>
          <p:nvPr/>
        </p:nvSpPr>
        <p:spPr>
          <a:xfrm>
            <a:off x="185700" y="3879625"/>
            <a:ext cx="24837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lectrolize"/>
                <a:ea typeface="Electrolize"/>
                <a:cs typeface="Electrolize"/>
                <a:sym typeface="Electrolize"/>
              </a:rPr>
              <a:t>Binary-encoded Instructions</a:t>
            </a:r>
            <a:endParaRPr sz="1600"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Digging Deeper</a:t>
            </a:r>
            <a:endParaRPr/>
          </a:p>
        </p:txBody>
      </p:sp>
      <p:pic>
        <p:nvPicPr>
          <p:cNvPr id="241" name="Google Shape;24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063" y="1514250"/>
            <a:ext cx="2000259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8688" y="3091653"/>
            <a:ext cx="203835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7738" y="1514250"/>
            <a:ext cx="200025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9363" y="3880353"/>
            <a:ext cx="15716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55063" y="2302962"/>
            <a:ext cx="200025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07746" y="2302941"/>
            <a:ext cx="200025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19396" y="3091653"/>
            <a:ext cx="203835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41109" y="3899403"/>
            <a:ext cx="153352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6"/>
          <p:cNvSpPr txBox="1"/>
          <p:nvPr>
            <p:ph idx="1" type="body"/>
          </p:nvPr>
        </p:nvSpPr>
        <p:spPr>
          <a:xfrm>
            <a:off x="0" y="4781400"/>
            <a:ext cx="8229600" cy="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http://www.electronics-tutorials.ws/logic/logic_1.html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deep!</a:t>
            </a:r>
            <a:endParaRPr/>
          </a:p>
        </p:txBody>
      </p:sp>
      <p:pic>
        <p:nvPicPr>
          <p:cNvPr id="255" name="Google Shape;255;p47"/>
          <p:cNvPicPr preferRelativeResize="0"/>
          <p:nvPr/>
        </p:nvPicPr>
        <p:blipFill rotWithShape="1">
          <a:blip r:embed="rId3">
            <a:alphaModFix/>
          </a:blip>
          <a:srcRect b="52885" l="0" r="0" t="0"/>
          <a:stretch/>
        </p:blipFill>
        <p:spPr>
          <a:xfrm>
            <a:off x="5672725" y="2033888"/>
            <a:ext cx="3098400" cy="11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685725"/>
            <a:ext cx="249555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2325" y="923563"/>
            <a:ext cx="1992875" cy="240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7"/>
          <p:cNvPicPr preferRelativeResize="0"/>
          <p:nvPr/>
        </p:nvPicPr>
        <p:blipFill rotWithShape="1">
          <a:blip r:embed="rId6">
            <a:alphaModFix/>
          </a:blip>
          <a:srcRect b="0" l="0" r="23594" t="0"/>
          <a:stretch/>
        </p:blipFill>
        <p:spPr>
          <a:xfrm>
            <a:off x="1377575" y="3551950"/>
            <a:ext cx="270305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7"/>
          <p:cNvSpPr txBox="1"/>
          <p:nvPr>
            <p:ph idx="1" type="body"/>
          </p:nvPr>
        </p:nvSpPr>
        <p:spPr>
          <a:xfrm>
            <a:off x="0" y="4781400"/>
            <a:ext cx="8229600" cy="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http://www.electronics-tutorials.ws/category/combination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0" name="Google Shape;260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0475" y="3625341"/>
            <a:ext cx="1496250" cy="1192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Architecture (very high level)</a:t>
            </a:r>
            <a:endParaRPr/>
          </a:p>
        </p:txBody>
      </p:sp>
      <p:sp>
        <p:nvSpPr>
          <p:cNvPr id="266" name="Google Shape;266;p48"/>
          <p:cNvSpPr/>
          <p:nvPr/>
        </p:nvSpPr>
        <p:spPr>
          <a:xfrm>
            <a:off x="4708750" y="2039175"/>
            <a:ext cx="3549600" cy="21303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CPU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67" name="Google Shape;267;p48"/>
          <p:cNvSpPr/>
          <p:nvPr/>
        </p:nvSpPr>
        <p:spPr>
          <a:xfrm>
            <a:off x="1277550" y="1506600"/>
            <a:ext cx="1986600" cy="9882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Memory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68" name="Google Shape;268;p48"/>
          <p:cNvSpPr/>
          <p:nvPr/>
        </p:nvSpPr>
        <p:spPr>
          <a:xfrm>
            <a:off x="1277550" y="2610225"/>
            <a:ext cx="1986600" cy="9882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Disk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69" name="Google Shape;269;p48"/>
          <p:cNvSpPr/>
          <p:nvPr/>
        </p:nvSpPr>
        <p:spPr>
          <a:xfrm>
            <a:off x="1277550" y="3713850"/>
            <a:ext cx="1986600" cy="9882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Network + Others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70" name="Google Shape;270;p48"/>
          <p:cNvSpPr/>
          <p:nvPr/>
        </p:nvSpPr>
        <p:spPr>
          <a:xfrm rot="-5400000">
            <a:off x="2375300" y="2835975"/>
            <a:ext cx="3222300" cy="5367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"Some sort of bridge."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cxnSp>
        <p:nvCxnSpPr>
          <p:cNvPr id="271" name="Google Shape;271;p48"/>
          <p:cNvCxnSpPr>
            <a:stCxn id="270" idx="2"/>
            <a:endCxn id="266" idx="1"/>
          </p:cNvCxnSpPr>
          <p:nvPr/>
        </p:nvCxnSpPr>
        <p:spPr>
          <a:xfrm>
            <a:off x="4254800" y="3104325"/>
            <a:ext cx="453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72" name="Google Shape;272;p48"/>
          <p:cNvCxnSpPr/>
          <p:nvPr/>
        </p:nvCxnSpPr>
        <p:spPr>
          <a:xfrm>
            <a:off x="3264150" y="2000700"/>
            <a:ext cx="453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73" name="Google Shape;273;p48"/>
          <p:cNvCxnSpPr/>
          <p:nvPr/>
        </p:nvCxnSpPr>
        <p:spPr>
          <a:xfrm>
            <a:off x="3264150" y="3104325"/>
            <a:ext cx="453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74" name="Google Shape;274;p48"/>
          <p:cNvCxnSpPr/>
          <p:nvPr/>
        </p:nvCxnSpPr>
        <p:spPr>
          <a:xfrm>
            <a:off x="3264150" y="4207950"/>
            <a:ext cx="453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Architecture (drilling down)</a:t>
            </a:r>
            <a:endParaRPr/>
          </a:p>
        </p:txBody>
      </p:sp>
      <p:sp>
        <p:nvSpPr>
          <p:cNvPr id="280" name="Google Shape;280;p49"/>
          <p:cNvSpPr/>
          <p:nvPr/>
        </p:nvSpPr>
        <p:spPr>
          <a:xfrm>
            <a:off x="4708750" y="2039175"/>
            <a:ext cx="3549600" cy="21303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CPU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81" name="Google Shape;281;p49"/>
          <p:cNvSpPr/>
          <p:nvPr/>
        </p:nvSpPr>
        <p:spPr>
          <a:xfrm>
            <a:off x="1277550" y="1506600"/>
            <a:ext cx="1986600" cy="9882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Memory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82" name="Google Shape;282;p49"/>
          <p:cNvSpPr/>
          <p:nvPr/>
        </p:nvSpPr>
        <p:spPr>
          <a:xfrm>
            <a:off x="1277550" y="2610225"/>
            <a:ext cx="1986600" cy="9882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Disk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83" name="Google Shape;283;p49"/>
          <p:cNvSpPr/>
          <p:nvPr/>
        </p:nvSpPr>
        <p:spPr>
          <a:xfrm>
            <a:off x="1277550" y="3713850"/>
            <a:ext cx="1986600" cy="9882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Network + Others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84" name="Google Shape;284;p49"/>
          <p:cNvSpPr/>
          <p:nvPr/>
        </p:nvSpPr>
        <p:spPr>
          <a:xfrm rot="-5400000">
            <a:off x="2375300" y="2835975"/>
            <a:ext cx="3222300" cy="5367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"Some sort of bridge."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cxnSp>
        <p:nvCxnSpPr>
          <p:cNvPr id="285" name="Google Shape;285;p49"/>
          <p:cNvCxnSpPr>
            <a:stCxn id="284" idx="2"/>
            <a:endCxn id="280" idx="1"/>
          </p:cNvCxnSpPr>
          <p:nvPr/>
        </p:nvCxnSpPr>
        <p:spPr>
          <a:xfrm>
            <a:off x="4254800" y="3104325"/>
            <a:ext cx="453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86" name="Google Shape;286;p49"/>
          <p:cNvCxnSpPr/>
          <p:nvPr/>
        </p:nvCxnSpPr>
        <p:spPr>
          <a:xfrm>
            <a:off x="3264150" y="2000700"/>
            <a:ext cx="453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87" name="Google Shape;287;p49"/>
          <p:cNvCxnSpPr/>
          <p:nvPr/>
        </p:nvCxnSpPr>
        <p:spPr>
          <a:xfrm>
            <a:off x="3264150" y="3104325"/>
            <a:ext cx="453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88" name="Google Shape;288;p49"/>
          <p:cNvCxnSpPr/>
          <p:nvPr/>
        </p:nvCxnSpPr>
        <p:spPr>
          <a:xfrm>
            <a:off x="3264150" y="4207950"/>
            <a:ext cx="453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89" name="Google Shape;289;p49"/>
          <p:cNvSpPr/>
          <p:nvPr/>
        </p:nvSpPr>
        <p:spPr>
          <a:xfrm>
            <a:off x="6895700" y="2556725"/>
            <a:ext cx="929700" cy="627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CU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90" name="Google Shape;290;p49"/>
          <p:cNvSpPr/>
          <p:nvPr/>
        </p:nvSpPr>
        <p:spPr>
          <a:xfrm>
            <a:off x="6895700" y="3305850"/>
            <a:ext cx="929700" cy="627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ALU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91" name="Google Shape;291;p49"/>
          <p:cNvSpPr/>
          <p:nvPr/>
        </p:nvSpPr>
        <p:spPr>
          <a:xfrm>
            <a:off x="5073002" y="2556725"/>
            <a:ext cx="1717800" cy="627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Registers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Architecture (further down!)</a:t>
            </a:r>
            <a:endParaRPr/>
          </a:p>
        </p:txBody>
      </p:sp>
      <p:sp>
        <p:nvSpPr>
          <p:cNvPr id="297" name="Google Shape;297;p50"/>
          <p:cNvSpPr/>
          <p:nvPr/>
        </p:nvSpPr>
        <p:spPr>
          <a:xfrm>
            <a:off x="4708750" y="2039175"/>
            <a:ext cx="3549600" cy="21303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CPU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98" name="Google Shape;298;p50"/>
          <p:cNvSpPr/>
          <p:nvPr/>
        </p:nvSpPr>
        <p:spPr>
          <a:xfrm>
            <a:off x="1277550" y="1506600"/>
            <a:ext cx="1986600" cy="9882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Memory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99" name="Google Shape;299;p50"/>
          <p:cNvSpPr/>
          <p:nvPr/>
        </p:nvSpPr>
        <p:spPr>
          <a:xfrm>
            <a:off x="1277550" y="2610225"/>
            <a:ext cx="1986600" cy="9882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Disk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00" name="Google Shape;300;p50"/>
          <p:cNvSpPr/>
          <p:nvPr/>
        </p:nvSpPr>
        <p:spPr>
          <a:xfrm>
            <a:off x="1277550" y="3713850"/>
            <a:ext cx="1986600" cy="9882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Network + Others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01" name="Google Shape;301;p50"/>
          <p:cNvSpPr/>
          <p:nvPr/>
        </p:nvSpPr>
        <p:spPr>
          <a:xfrm rot="-5400000">
            <a:off x="2375300" y="2835975"/>
            <a:ext cx="3222300" cy="5367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"Some sort of bridge."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cxnSp>
        <p:nvCxnSpPr>
          <p:cNvPr id="302" name="Google Shape;302;p50"/>
          <p:cNvCxnSpPr>
            <a:stCxn id="301" idx="2"/>
            <a:endCxn id="297" idx="1"/>
          </p:cNvCxnSpPr>
          <p:nvPr/>
        </p:nvCxnSpPr>
        <p:spPr>
          <a:xfrm>
            <a:off x="4254800" y="3104325"/>
            <a:ext cx="453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3" name="Google Shape;303;p50"/>
          <p:cNvCxnSpPr/>
          <p:nvPr/>
        </p:nvCxnSpPr>
        <p:spPr>
          <a:xfrm>
            <a:off x="3264150" y="2000700"/>
            <a:ext cx="453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4" name="Google Shape;304;p50"/>
          <p:cNvCxnSpPr/>
          <p:nvPr/>
        </p:nvCxnSpPr>
        <p:spPr>
          <a:xfrm>
            <a:off x="3264150" y="3104325"/>
            <a:ext cx="453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5" name="Google Shape;305;p50"/>
          <p:cNvCxnSpPr/>
          <p:nvPr/>
        </p:nvCxnSpPr>
        <p:spPr>
          <a:xfrm>
            <a:off x="3264150" y="4207950"/>
            <a:ext cx="453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6" name="Google Shape;306;p50"/>
          <p:cNvSpPr/>
          <p:nvPr/>
        </p:nvSpPr>
        <p:spPr>
          <a:xfrm>
            <a:off x="5073000" y="3305825"/>
            <a:ext cx="1717800" cy="627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Cache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cxnSp>
        <p:nvCxnSpPr>
          <p:cNvPr id="307" name="Google Shape;307;p50"/>
          <p:cNvCxnSpPr>
            <a:stCxn id="298" idx="1"/>
            <a:endCxn id="300" idx="1"/>
          </p:cNvCxnSpPr>
          <p:nvPr/>
        </p:nvCxnSpPr>
        <p:spPr>
          <a:xfrm>
            <a:off x="1277550" y="2000700"/>
            <a:ext cx="600" cy="2207400"/>
          </a:xfrm>
          <a:prstGeom prst="bentConnector3">
            <a:avLst>
              <a:gd fmla="val -72466667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308" name="Google Shape;308;p50"/>
          <p:cNvCxnSpPr>
            <a:stCxn id="298" idx="1"/>
            <a:endCxn id="299" idx="1"/>
          </p:cNvCxnSpPr>
          <p:nvPr/>
        </p:nvCxnSpPr>
        <p:spPr>
          <a:xfrm>
            <a:off x="1277550" y="2000700"/>
            <a:ext cx="600" cy="1103700"/>
          </a:xfrm>
          <a:prstGeom prst="bentConnector3">
            <a:avLst>
              <a:gd fmla="val -53512500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309" name="Google Shape;309;p50"/>
          <p:cNvSpPr/>
          <p:nvPr/>
        </p:nvSpPr>
        <p:spPr>
          <a:xfrm>
            <a:off x="6895700" y="2556725"/>
            <a:ext cx="929700" cy="627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CU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0" name="Google Shape;310;p50"/>
          <p:cNvSpPr/>
          <p:nvPr/>
        </p:nvSpPr>
        <p:spPr>
          <a:xfrm>
            <a:off x="6895700" y="3305850"/>
            <a:ext cx="929700" cy="627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ALU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1" name="Google Shape;311;p50"/>
          <p:cNvSpPr/>
          <p:nvPr/>
        </p:nvSpPr>
        <p:spPr>
          <a:xfrm>
            <a:off x="5073002" y="2556725"/>
            <a:ext cx="1717800" cy="627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Registers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Architecture (as far as we'll go)</a:t>
            </a:r>
            <a:endParaRPr/>
          </a:p>
        </p:txBody>
      </p:sp>
      <p:sp>
        <p:nvSpPr>
          <p:cNvPr id="317" name="Google Shape;317;p51"/>
          <p:cNvSpPr/>
          <p:nvPr/>
        </p:nvSpPr>
        <p:spPr>
          <a:xfrm>
            <a:off x="4708750" y="1177175"/>
            <a:ext cx="4280700" cy="38058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CPU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8" name="Google Shape;318;p51"/>
          <p:cNvSpPr/>
          <p:nvPr/>
        </p:nvSpPr>
        <p:spPr>
          <a:xfrm>
            <a:off x="1277550" y="1506600"/>
            <a:ext cx="1986600" cy="9882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Memory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19" name="Google Shape;319;p51"/>
          <p:cNvSpPr/>
          <p:nvPr/>
        </p:nvSpPr>
        <p:spPr>
          <a:xfrm>
            <a:off x="1277550" y="2610225"/>
            <a:ext cx="1986600" cy="9882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Disk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0" name="Google Shape;320;p51"/>
          <p:cNvSpPr/>
          <p:nvPr/>
        </p:nvSpPr>
        <p:spPr>
          <a:xfrm>
            <a:off x="1277550" y="3713850"/>
            <a:ext cx="1986600" cy="9882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Network + Others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1" name="Google Shape;321;p51"/>
          <p:cNvSpPr/>
          <p:nvPr/>
        </p:nvSpPr>
        <p:spPr>
          <a:xfrm rot="-5400000">
            <a:off x="2375300" y="2835975"/>
            <a:ext cx="3222300" cy="5367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"Some sort of bridge."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cxnSp>
        <p:nvCxnSpPr>
          <p:cNvPr id="322" name="Google Shape;322;p51"/>
          <p:cNvCxnSpPr>
            <a:stCxn id="321" idx="2"/>
            <a:endCxn id="317" idx="1"/>
          </p:cNvCxnSpPr>
          <p:nvPr/>
        </p:nvCxnSpPr>
        <p:spPr>
          <a:xfrm flipH="1" rot="10800000">
            <a:off x="4254800" y="3080025"/>
            <a:ext cx="453900" cy="2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23" name="Google Shape;323;p51"/>
          <p:cNvCxnSpPr/>
          <p:nvPr/>
        </p:nvCxnSpPr>
        <p:spPr>
          <a:xfrm>
            <a:off x="3264150" y="2000700"/>
            <a:ext cx="453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24" name="Google Shape;324;p51"/>
          <p:cNvCxnSpPr/>
          <p:nvPr/>
        </p:nvCxnSpPr>
        <p:spPr>
          <a:xfrm>
            <a:off x="3264150" y="3104325"/>
            <a:ext cx="453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25" name="Google Shape;325;p51"/>
          <p:cNvCxnSpPr/>
          <p:nvPr/>
        </p:nvCxnSpPr>
        <p:spPr>
          <a:xfrm>
            <a:off x="3264150" y="4207950"/>
            <a:ext cx="453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26" name="Google Shape;326;p51"/>
          <p:cNvCxnSpPr>
            <a:stCxn id="318" idx="1"/>
            <a:endCxn id="320" idx="1"/>
          </p:cNvCxnSpPr>
          <p:nvPr/>
        </p:nvCxnSpPr>
        <p:spPr>
          <a:xfrm>
            <a:off x="1277550" y="2000700"/>
            <a:ext cx="600" cy="2207400"/>
          </a:xfrm>
          <a:prstGeom prst="bentConnector3">
            <a:avLst>
              <a:gd fmla="val -72466667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327" name="Google Shape;327;p51"/>
          <p:cNvCxnSpPr>
            <a:stCxn id="318" idx="1"/>
            <a:endCxn id="319" idx="1"/>
          </p:cNvCxnSpPr>
          <p:nvPr/>
        </p:nvCxnSpPr>
        <p:spPr>
          <a:xfrm>
            <a:off x="1277550" y="2000700"/>
            <a:ext cx="600" cy="1103700"/>
          </a:xfrm>
          <a:prstGeom prst="bentConnector3">
            <a:avLst>
              <a:gd fmla="val -53512500" name="adj1"/>
            </a:avLst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328" name="Google Shape;328;p51"/>
          <p:cNvSpPr/>
          <p:nvPr/>
        </p:nvSpPr>
        <p:spPr>
          <a:xfrm>
            <a:off x="4840250" y="1953450"/>
            <a:ext cx="1104000" cy="29079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L2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Cache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29" name="Google Shape;329;p51"/>
          <p:cNvSpPr/>
          <p:nvPr/>
        </p:nvSpPr>
        <p:spPr>
          <a:xfrm>
            <a:off x="6069600" y="4234225"/>
            <a:ext cx="1717800" cy="627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L1 Cache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30" name="Google Shape;330;p51"/>
          <p:cNvSpPr/>
          <p:nvPr/>
        </p:nvSpPr>
        <p:spPr>
          <a:xfrm>
            <a:off x="7892300" y="3485125"/>
            <a:ext cx="929700" cy="627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CU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31" name="Google Shape;331;p51"/>
          <p:cNvSpPr/>
          <p:nvPr/>
        </p:nvSpPr>
        <p:spPr>
          <a:xfrm>
            <a:off x="7892300" y="4234250"/>
            <a:ext cx="929700" cy="627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ALU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32" name="Google Shape;332;p51"/>
          <p:cNvSpPr/>
          <p:nvPr/>
        </p:nvSpPr>
        <p:spPr>
          <a:xfrm>
            <a:off x="6069602" y="3485125"/>
            <a:ext cx="1717800" cy="627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Registers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33" name="Google Shape;333;p51"/>
          <p:cNvSpPr/>
          <p:nvPr/>
        </p:nvSpPr>
        <p:spPr>
          <a:xfrm>
            <a:off x="6075800" y="2702550"/>
            <a:ext cx="1717800" cy="627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L1 Cache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34" name="Google Shape;334;p51"/>
          <p:cNvSpPr/>
          <p:nvPr/>
        </p:nvSpPr>
        <p:spPr>
          <a:xfrm>
            <a:off x="7898500" y="1953450"/>
            <a:ext cx="929700" cy="627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CU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35" name="Google Shape;335;p51"/>
          <p:cNvSpPr/>
          <p:nvPr/>
        </p:nvSpPr>
        <p:spPr>
          <a:xfrm>
            <a:off x="7898500" y="2702575"/>
            <a:ext cx="929700" cy="627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ALU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36" name="Google Shape;336;p51"/>
          <p:cNvSpPr/>
          <p:nvPr/>
        </p:nvSpPr>
        <p:spPr>
          <a:xfrm>
            <a:off x="6075802" y="1953450"/>
            <a:ext cx="1717800" cy="627000"/>
          </a:xfrm>
          <a:prstGeom prst="rect">
            <a:avLst/>
          </a:prstGeom>
          <a:solidFill>
            <a:srgbClr val="00FFFF"/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lectrolize"/>
                <a:ea typeface="Electrolize"/>
                <a:cs typeface="Electrolize"/>
                <a:sym typeface="Electrolize"/>
              </a:rPr>
              <a:t>Registers</a:t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37" name="Google Shape;337;p51"/>
          <p:cNvSpPr/>
          <p:nvPr/>
        </p:nvSpPr>
        <p:spPr>
          <a:xfrm>
            <a:off x="6075800" y="1953450"/>
            <a:ext cx="2752500" cy="138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38" name="Google Shape;338;p51"/>
          <p:cNvSpPr/>
          <p:nvPr/>
        </p:nvSpPr>
        <p:spPr>
          <a:xfrm>
            <a:off x="6075800" y="3477214"/>
            <a:ext cx="2752500" cy="138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 txBox="1"/>
          <p:nvPr>
            <p:ph idx="1" type="body"/>
          </p:nvPr>
        </p:nvSpPr>
        <p:spPr>
          <a:xfrm>
            <a:off x="503250" y="3254950"/>
            <a:ext cx="81375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John Mauchly (Physicist), John Presper Eckert (Electrical Engineer), John Von Neumann (Mathematician)</a:t>
            </a:r>
            <a:endParaRPr sz="1200"/>
          </a:p>
        </p:txBody>
      </p:sp>
      <p:pic>
        <p:nvPicPr>
          <p:cNvPr id="344" name="Google Shape;344;p52"/>
          <p:cNvPicPr preferRelativeResize="0"/>
          <p:nvPr/>
        </p:nvPicPr>
        <p:blipFill rotWithShape="1">
          <a:blip r:embed="rId3">
            <a:alphaModFix/>
          </a:blip>
          <a:srcRect b="15554" l="0" r="0" t="0"/>
          <a:stretch/>
        </p:blipFill>
        <p:spPr>
          <a:xfrm>
            <a:off x="715675" y="459123"/>
            <a:ext cx="5173800" cy="2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2"/>
          <p:cNvPicPr preferRelativeResize="0"/>
          <p:nvPr/>
        </p:nvPicPr>
        <p:blipFill rotWithShape="1">
          <a:blip r:embed="rId4">
            <a:alphaModFix/>
          </a:blip>
          <a:srcRect b="10504" l="0" r="0" t="5049"/>
          <a:stretch/>
        </p:blipFill>
        <p:spPr>
          <a:xfrm>
            <a:off x="5882775" y="459125"/>
            <a:ext cx="2538850" cy="27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2"/>
          <p:cNvSpPr txBox="1"/>
          <p:nvPr>
            <p:ph idx="1" type="body"/>
          </p:nvPr>
        </p:nvSpPr>
        <p:spPr>
          <a:xfrm>
            <a:off x="503250" y="4077650"/>
            <a:ext cx="81375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John von Neumann, First Draft of a Report on the EDVAC, 1945.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