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75" r:id="rId6"/>
    <p:sldId id="273" r:id="rId7"/>
    <p:sldId id="274" r:id="rId8"/>
    <p:sldId id="276"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4318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47732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9771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4832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8746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5987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1365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8712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2727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46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25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74735518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DDFA8-3C1B-361B-9981-FEC2CB29E370}"/>
              </a:ext>
            </a:extLst>
          </p:cNvPr>
          <p:cNvSpPr>
            <a:spLocks noGrp="1"/>
          </p:cNvSpPr>
          <p:nvPr>
            <p:ph type="ctrTitle"/>
          </p:nvPr>
        </p:nvSpPr>
        <p:spPr>
          <a:xfrm>
            <a:off x="5297761" y="640080"/>
            <a:ext cx="6562805" cy="3566160"/>
          </a:xfrm>
        </p:spPr>
        <p:txBody>
          <a:bodyPr anchor="b">
            <a:noAutofit/>
          </a:bodyPr>
          <a:lstStyle/>
          <a:p>
            <a:r>
              <a:rPr lang="en-US" sz="6000">
                <a:latin typeface="Times New Roman" panose="02020603050405020304" pitchFamily="18" charset="0"/>
                <a:cs typeface="Times New Roman" panose="02020603050405020304" pitchFamily="18" charset="0"/>
              </a:rPr>
              <a:t>Navigation Drawer View &amp; Action Bar</a:t>
            </a:r>
          </a:p>
        </p:txBody>
      </p:sp>
      <p:sp>
        <p:nvSpPr>
          <p:cNvPr id="3" name="Subtitle 2">
            <a:extLst>
              <a:ext uri="{FF2B5EF4-FFF2-40B4-BE49-F238E27FC236}">
                <a16:creationId xmlns:a16="http://schemas.microsoft.com/office/drawing/2014/main" id="{32F7166F-76CA-FB6D-F8EC-1FFEEB021B1D}"/>
              </a:ext>
            </a:extLst>
          </p:cNvPr>
          <p:cNvSpPr>
            <a:spLocks noGrp="1"/>
          </p:cNvSpPr>
          <p:nvPr>
            <p:ph type="subTitle" idx="1"/>
          </p:nvPr>
        </p:nvSpPr>
        <p:spPr>
          <a:xfrm>
            <a:off x="5217861" y="4846320"/>
            <a:ext cx="6251111" cy="1572768"/>
          </a:xfrm>
        </p:spPr>
        <p:txBody>
          <a:bodyPr>
            <a:normAutofit/>
          </a:bodyPr>
          <a:lstStyle/>
          <a:p>
            <a:r>
              <a:rPr lang="en-US" sz="4800"/>
              <a:t>Nhóm 8</a:t>
            </a:r>
          </a:p>
        </p:txBody>
      </p:sp>
      <p:sp>
        <p:nvSpPr>
          <p:cNvPr id="3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885D7"/>
          </a:solidFill>
          <a:ln w="38100" cap="rnd">
            <a:solidFill>
              <a:srgbClr val="8885D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n abstract genetic concept">
            <a:extLst>
              <a:ext uri="{FF2B5EF4-FFF2-40B4-BE49-F238E27FC236}">
                <a16:creationId xmlns:a16="http://schemas.microsoft.com/office/drawing/2014/main" id="{1B58BD23-341E-D659-23D1-671542799FD8}"/>
              </a:ext>
            </a:extLst>
          </p:cNvPr>
          <p:cNvPicPr>
            <a:picLocks noChangeAspect="1"/>
          </p:cNvPicPr>
          <p:nvPr/>
        </p:nvPicPr>
        <p:blipFill rotWithShape="1">
          <a:blip r:embed="rId2"/>
          <a:srcRect l="19004" r="1308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787829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620D-4C26-06C9-9341-2A30865D04BF}"/>
              </a:ext>
            </a:extLst>
          </p:cNvPr>
          <p:cNvSpPr>
            <a:spLocks noGrp="1"/>
          </p:cNvSpPr>
          <p:nvPr>
            <p:ph type="title"/>
          </p:nvPr>
        </p:nvSpPr>
        <p:spPr>
          <a:xfrm>
            <a:off x="838200" y="347370"/>
            <a:ext cx="10515600" cy="1325563"/>
          </a:xfrm>
        </p:spPr>
        <p:txBody>
          <a:bodyPr/>
          <a:lstStyle/>
          <a:p>
            <a:r>
              <a:rPr lang="en-US"/>
              <a:t>Thành viên nhóm</a:t>
            </a:r>
          </a:p>
        </p:txBody>
      </p:sp>
      <p:sp>
        <p:nvSpPr>
          <p:cNvPr id="3" name="Content Placeholder 2">
            <a:extLst>
              <a:ext uri="{FF2B5EF4-FFF2-40B4-BE49-F238E27FC236}">
                <a16:creationId xmlns:a16="http://schemas.microsoft.com/office/drawing/2014/main" id="{64FEFBB3-8CDC-670E-8AF2-EF72C4D8312D}"/>
              </a:ext>
            </a:extLst>
          </p:cNvPr>
          <p:cNvSpPr>
            <a:spLocks noGrp="1"/>
          </p:cNvSpPr>
          <p:nvPr>
            <p:ph idx="1"/>
          </p:nvPr>
        </p:nvSpPr>
        <p:spPr/>
        <p:txBody>
          <a:bodyPr>
            <a:normAutofit/>
          </a:bodyPr>
          <a:lstStyle/>
          <a:p>
            <a:r>
              <a:rPr lang="en-US" sz="3600">
                <a:latin typeface="Times New Roman" panose="02020603050405020304" pitchFamily="18" charset="0"/>
                <a:cs typeface="Times New Roman" panose="02020603050405020304" pitchFamily="18" charset="0"/>
              </a:rPr>
              <a:t>Trần Quang Hậu</a:t>
            </a:r>
          </a:p>
          <a:p>
            <a:r>
              <a:rPr lang="en-US" sz="3600">
                <a:latin typeface="Times New Roman" panose="02020603050405020304" pitchFamily="18" charset="0"/>
                <a:cs typeface="Times New Roman" panose="02020603050405020304" pitchFamily="18" charset="0"/>
              </a:rPr>
              <a:t>Nguyễn Hoàng Tuấn</a:t>
            </a:r>
          </a:p>
          <a:p>
            <a:r>
              <a:rPr lang="en-US" sz="3600">
                <a:latin typeface="Times New Roman" panose="02020603050405020304" pitchFamily="18" charset="0"/>
                <a:cs typeface="Times New Roman" panose="02020603050405020304" pitchFamily="18" charset="0"/>
              </a:rPr>
              <a:t>Nguyễn Nguyên Bảo</a:t>
            </a:r>
          </a:p>
          <a:p>
            <a:r>
              <a:rPr lang="en-US" sz="3600"/>
              <a:t>Đoàn Xuân Tuấn</a:t>
            </a:r>
          </a:p>
          <a:p>
            <a:r>
              <a:rPr lang="en-US" sz="3600">
                <a:latin typeface="Times New Roman" panose="02020603050405020304" pitchFamily="18" charset="0"/>
                <a:cs typeface="Times New Roman" panose="02020603050405020304" pitchFamily="18" charset="0"/>
              </a:rPr>
              <a:t>Từ Công Trường</a:t>
            </a:r>
          </a:p>
        </p:txBody>
      </p:sp>
    </p:spTree>
    <p:extLst>
      <p:ext uri="{BB962C8B-B14F-4D97-AF65-F5344CB8AC3E}">
        <p14:creationId xmlns:p14="http://schemas.microsoft.com/office/powerpoint/2010/main" val="2550265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C4E2-1DC3-CCA8-E418-82E497899D14}"/>
              </a:ext>
            </a:extLst>
          </p:cNvPr>
          <p:cNvSpPr>
            <a:spLocks noGrp="1"/>
          </p:cNvSpPr>
          <p:nvPr>
            <p:ph type="title"/>
          </p:nvPr>
        </p:nvSpPr>
        <p:spPr/>
        <p:txBody>
          <a:bodyPr/>
          <a:lstStyle/>
          <a:p>
            <a:r>
              <a:rPr lang="en-US"/>
              <a:t>Nội dung báo cáo</a:t>
            </a:r>
          </a:p>
        </p:txBody>
      </p:sp>
      <p:sp>
        <p:nvSpPr>
          <p:cNvPr id="3" name="Content Placeholder 2">
            <a:extLst>
              <a:ext uri="{FF2B5EF4-FFF2-40B4-BE49-F238E27FC236}">
                <a16:creationId xmlns:a16="http://schemas.microsoft.com/office/drawing/2014/main" id="{0F036ED2-B712-4BCB-1033-B9EECB1132EA}"/>
              </a:ext>
            </a:extLst>
          </p:cNvPr>
          <p:cNvSpPr>
            <a:spLocks noGrp="1"/>
          </p:cNvSpPr>
          <p:nvPr>
            <p:ph idx="1"/>
          </p:nvPr>
        </p:nvSpPr>
        <p:spPr/>
        <p:txBody>
          <a:bodyPr>
            <a:normAutofit/>
          </a:bodyPr>
          <a:lstStyle/>
          <a:p>
            <a:r>
              <a:rPr lang="en-US" sz="3600">
                <a:latin typeface="Times New Roman" panose="02020603050405020304" pitchFamily="18" charset="0"/>
                <a:cs typeface="Times New Roman" panose="02020603050405020304" pitchFamily="18" charset="0"/>
              </a:rPr>
              <a:t>Navigation DrawerView</a:t>
            </a:r>
          </a:p>
          <a:p>
            <a:r>
              <a:rPr lang="en-US" sz="3600">
                <a:latin typeface="Times New Roman" panose="02020603050405020304" pitchFamily="18" charset="0"/>
                <a:cs typeface="Times New Roman" panose="02020603050405020304" pitchFamily="18" charset="0"/>
              </a:rPr>
              <a:t>Action Bar</a:t>
            </a:r>
            <a:endParaRPr lang="en-US" sz="3600"/>
          </a:p>
        </p:txBody>
      </p:sp>
    </p:spTree>
    <p:extLst>
      <p:ext uri="{BB962C8B-B14F-4D97-AF65-F5344CB8AC3E}">
        <p14:creationId xmlns:p14="http://schemas.microsoft.com/office/powerpoint/2010/main" val="80031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C25B-35F6-C0D8-0A4E-2ECAEA0300D3}"/>
              </a:ext>
            </a:extLst>
          </p:cNvPr>
          <p:cNvSpPr>
            <a:spLocks noGrp="1"/>
          </p:cNvSpPr>
          <p:nvPr>
            <p:ph type="title"/>
          </p:nvPr>
        </p:nvSpPr>
        <p:spPr/>
        <p:txBody>
          <a:bodyPr/>
          <a:lstStyle/>
          <a:p>
            <a:r>
              <a:rPr lang="en-US" sz="4800">
                <a:latin typeface="Times New Roman" panose="02020603050405020304" pitchFamily="18" charset="0"/>
                <a:cs typeface="Times New Roman" panose="02020603050405020304" pitchFamily="18" charset="0"/>
              </a:rPr>
              <a:t>Navigation DrawerView</a:t>
            </a:r>
          </a:p>
        </p:txBody>
      </p:sp>
      <p:sp>
        <p:nvSpPr>
          <p:cNvPr id="3" name="Content Placeholder 2">
            <a:extLst>
              <a:ext uri="{FF2B5EF4-FFF2-40B4-BE49-F238E27FC236}">
                <a16:creationId xmlns:a16="http://schemas.microsoft.com/office/drawing/2014/main" id="{0F5C9785-3ACB-8710-6D50-6E8FCD611A16}"/>
              </a:ext>
            </a:extLst>
          </p:cNvPr>
          <p:cNvSpPr>
            <a:spLocks noGrp="1"/>
          </p:cNvSpPr>
          <p:nvPr>
            <p:ph idx="1"/>
          </p:nvPr>
        </p:nvSpPr>
        <p:spPr/>
        <p:txBody>
          <a:bodyPr>
            <a:noAutofit/>
          </a:bodyPr>
          <a:lstStyle/>
          <a:p>
            <a:pPr marL="167640" marR="127635" indent="451485" algn="just">
              <a:lnSpc>
                <a:spcPct val="185000"/>
              </a:lnSpc>
              <a:spcAft>
                <a:spcPts val="665"/>
              </a:spcAft>
            </a:pPr>
            <a:r>
              <a:rPr lang="vi-VN" sz="3200" b="1" i="0">
                <a:solidFill>
                  <a:srgbClr val="444444"/>
                </a:solidFill>
                <a:effectLst/>
              </a:rPr>
              <a:t>Navigation Drawer</a:t>
            </a:r>
            <a:r>
              <a:rPr lang="vi-VN" sz="3200" b="0" i="0">
                <a:solidFill>
                  <a:srgbClr val="444444"/>
                </a:solidFill>
                <a:effectLst/>
              </a:rPr>
              <a:t> là một menu kéo hiển thị một ngăn xếp ở cạnh biên của màn hình. Nó được ẩn đi khi không sử dụng, nhưng sẽ xuất hiện khi người dùng vuốt ngón tay của họ từ mép trái hoặc mép trên của màn hình ứng dụng, hay khi nhấn vào icon trên thanh công cụ.</a:t>
            </a:r>
            <a:endParaRPr lang="en-US" sz="3200">
              <a:solidFill>
                <a:srgbClr val="000000"/>
              </a:solidFill>
              <a:effectLst/>
              <a:ea typeface="Times New Roman" panose="02020603050405020304" pitchFamily="18" charset="0"/>
            </a:endParaRPr>
          </a:p>
        </p:txBody>
      </p:sp>
    </p:spTree>
    <p:extLst>
      <p:ext uri="{BB962C8B-B14F-4D97-AF65-F5344CB8AC3E}">
        <p14:creationId xmlns:p14="http://schemas.microsoft.com/office/powerpoint/2010/main" val="1657018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C25B-35F6-C0D8-0A4E-2ECAEA0300D3}"/>
              </a:ext>
            </a:extLst>
          </p:cNvPr>
          <p:cNvSpPr>
            <a:spLocks noGrp="1"/>
          </p:cNvSpPr>
          <p:nvPr>
            <p:ph type="title"/>
          </p:nvPr>
        </p:nvSpPr>
        <p:spPr/>
        <p:txBody>
          <a:bodyPr/>
          <a:lstStyle/>
          <a:p>
            <a:r>
              <a:rPr lang="en-US" sz="4800">
                <a:latin typeface="Times New Roman" panose="02020603050405020304" pitchFamily="18" charset="0"/>
                <a:cs typeface="Times New Roman" panose="02020603050405020304" pitchFamily="18" charset="0"/>
              </a:rPr>
              <a:t>Navigation DrawerView</a:t>
            </a:r>
          </a:p>
        </p:txBody>
      </p:sp>
      <p:sp>
        <p:nvSpPr>
          <p:cNvPr id="3" name="Content Placeholder 2">
            <a:extLst>
              <a:ext uri="{FF2B5EF4-FFF2-40B4-BE49-F238E27FC236}">
                <a16:creationId xmlns:a16="http://schemas.microsoft.com/office/drawing/2014/main" id="{0F5C9785-3ACB-8710-6D50-6E8FCD611A16}"/>
              </a:ext>
            </a:extLst>
          </p:cNvPr>
          <p:cNvSpPr>
            <a:spLocks noGrp="1"/>
          </p:cNvSpPr>
          <p:nvPr>
            <p:ph idx="1"/>
          </p:nvPr>
        </p:nvSpPr>
        <p:spPr/>
        <p:txBody>
          <a:bodyPr>
            <a:noAutofit/>
          </a:bodyPr>
          <a:lstStyle/>
          <a:p>
            <a:pPr marL="167640" marR="127635" indent="0" algn="ctr">
              <a:lnSpc>
                <a:spcPct val="185000"/>
              </a:lnSpc>
              <a:spcAft>
                <a:spcPts val="665"/>
              </a:spcAft>
              <a:buNone/>
            </a:pPr>
            <a:r>
              <a:rPr lang="en-US" sz="11500" b="1" i="0">
                <a:solidFill>
                  <a:srgbClr val="444444"/>
                </a:solidFill>
                <a:effectLst/>
              </a:rPr>
              <a:t>Demo</a:t>
            </a:r>
            <a:endParaRPr lang="en-US" sz="11500">
              <a:solidFill>
                <a:srgbClr val="000000"/>
              </a:solidFill>
              <a:effectLst/>
              <a:ea typeface="Times New Roman" panose="02020603050405020304" pitchFamily="18" charset="0"/>
            </a:endParaRPr>
          </a:p>
        </p:txBody>
      </p:sp>
    </p:spTree>
    <p:extLst>
      <p:ext uri="{BB962C8B-B14F-4D97-AF65-F5344CB8AC3E}">
        <p14:creationId xmlns:p14="http://schemas.microsoft.com/office/powerpoint/2010/main" val="755088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C25B-35F6-C0D8-0A4E-2ECAEA0300D3}"/>
              </a:ext>
            </a:extLst>
          </p:cNvPr>
          <p:cNvSpPr>
            <a:spLocks noGrp="1"/>
          </p:cNvSpPr>
          <p:nvPr>
            <p:ph type="title"/>
          </p:nvPr>
        </p:nvSpPr>
        <p:spPr/>
        <p:txBody>
          <a:bodyPr>
            <a:normAutofit/>
          </a:bodyPr>
          <a:lstStyle/>
          <a:p>
            <a:r>
              <a:rPr lang="en-US" sz="4000" b="1">
                <a:effectLst/>
                <a:latin typeface="Times New Roman" panose="02020603050405020304" pitchFamily="18" charset="0"/>
                <a:ea typeface="Arial" panose="020B0604020202020204" pitchFamily="34" charset="0"/>
              </a:rPr>
              <a:t>Action Bar</a:t>
            </a:r>
            <a:endParaRPr lang="en-US" sz="4000"/>
          </a:p>
        </p:txBody>
      </p:sp>
      <p:sp>
        <p:nvSpPr>
          <p:cNvPr id="7" name="TextBox 6">
            <a:extLst>
              <a:ext uri="{FF2B5EF4-FFF2-40B4-BE49-F238E27FC236}">
                <a16:creationId xmlns:a16="http://schemas.microsoft.com/office/drawing/2014/main" id="{5970F0D2-AABC-73B2-F9CC-53ADF3805B71}"/>
              </a:ext>
            </a:extLst>
          </p:cNvPr>
          <p:cNvSpPr txBox="1"/>
          <p:nvPr/>
        </p:nvSpPr>
        <p:spPr>
          <a:xfrm>
            <a:off x="900343" y="1884947"/>
            <a:ext cx="10515599" cy="4602350"/>
          </a:xfrm>
          <a:prstGeom prst="rect">
            <a:avLst/>
          </a:prstGeom>
          <a:noFill/>
        </p:spPr>
        <p:txBody>
          <a:bodyPr wrap="square">
            <a:spAutoFit/>
          </a:bodyPr>
          <a:lstStyle/>
          <a:p>
            <a:pPr algn="just">
              <a:lnSpc>
                <a:spcPct val="150000"/>
              </a:lnSpc>
              <a:spcBef>
                <a:spcPts val="1800"/>
              </a:spcBef>
            </a:pPr>
            <a:r>
              <a:rPr lang="vi-VN" sz="2000" b="1"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Action Bar</a:t>
            </a: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là một trong những yếu tố thiết kế quan trọng mà </a:t>
            </a:r>
            <a:r>
              <a:rPr lang="en-US"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chúng ta </a:t>
            </a: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có thể triển khai tới các activity (hoạt động) trong ứng dụng. Nó cung cấp một số tính năng giao diện người dùng mà làm cho ứng dụng ngay lập tức quen thuộc với người sử dụng bằng cách cung cấp tính nhất quán giữa các ứng dụng Android khác. </a:t>
            </a:r>
            <a:r>
              <a:rPr lang="en-US"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Action Bar </a:t>
            </a: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chứa các thành phần với mục đích điều hướng ứng dụng như:</a:t>
            </a:r>
            <a:endParaRPr lang="en-US" sz="20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Icon ứng dụng</a:t>
            </a:r>
            <a:endParaRPr lang="en-US" sz="2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Nút mũi tên để quay lại cửa sổ cha</a:t>
            </a:r>
            <a:endParaRPr lang="en-US" sz="2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Tiêu đề</a:t>
            </a:r>
            <a:endParaRPr lang="en-US" sz="2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Những nút bấm chính cho Activity</a:t>
            </a:r>
            <a:endParaRPr lang="en-US" sz="2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vi-VN" sz="2000"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Các thành phần điều hướng (ví dụ Navigation drawer) </a:t>
            </a:r>
            <a:endParaRPr lang="en-US" sz="2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40501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C25B-35F6-C0D8-0A4E-2ECAEA0300D3}"/>
              </a:ext>
            </a:extLst>
          </p:cNvPr>
          <p:cNvSpPr>
            <a:spLocks noGrp="1"/>
          </p:cNvSpPr>
          <p:nvPr>
            <p:ph type="title"/>
          </p:nvPr>
        </p:nvSpPr>
        <p:spPr/>
        <p:txBody>
          <a:bodyPr>
            <a:normAutofit/>
          </a:bodyPr>
          <a:lstStyle/>
          <a:p>
            <a:r>
              <a:rPr lang="en-US" sz="4000" b="1">
                <a:effectLst/>
                <a:latin typeface="Times New Roman" panose="02020603050405020304" pitchFamily="18" charset="0"/>
                <a:ea typeface="Arial" panose="020B0604020202020204" pitchFamily="34" charset="0"/>
              </a:rPr>
              <a:t>Action Bar</a:t>
            </a:r>
            <a:endParaRPr lang="en-US" sz="4000"/>
          </a:p>
        </p:txBody>
      </p:sp>
      <p:sp>
        <p:nvSpPr>
          <p:cNvPr id="7" name="TextBox 6">
            <a:extLst>
              <a:ext uri="{FF2B5EF4-FFF2-40B4-BE49-F238E27FC236}">
                <a16:creationId xmlns:a16="http://schemas.microsoft.com/office/drawing/2014/main" id="{5970F0D2-AABC-73B2-F9CC-53ADF3805B71}"/>
              </a:ext>
            </a:extLst>
          </p:cNvPr>
          <p:cNvSpPr txBox="1"/>
          <p:nvPr/>
        </p:nvSpPr>
        <p:spPr>
          <a:xfrm>
            <a:off x="900343" y="1884947"/>
            <a:ext cx="10515599" cy="3650999"/>
          </a:xfrm>
          <a:prstGeom prst="rect">
            <a:avLst/>
          </a:prstGeom>
          <a:noFill/>
        </p:spPr>
        <p:txBody>
          <a:bodyPr wrap="square">
            <a:spAutoFit/>
          </a:bodyPr>
          <a:lstStyle/>
          <a:p>
            <a:pPr algn="just">
              <a:lnSpc>
                <a:spcPct val="150000"/>
              </a:lnSpc>
              <a:spcBef>
                <a:spcPts val="1800"/>
              </a:spcBef>
            </a:pPr>
            <a:r>
              <a:rPr lang="en-US" sz="3200">
                <a:effectLst/>
                <a:latin typeface="Times New Roman" panose="02020603050405020304" pitchFamily="18" charset="0"/>
                <a:ea typeface="Arial" panose="020B0604020202020204" pitchFamily="34" charset="0"/>
                <a:cs typeface="Times New Roman" panose="02020603050405020304" pitchFamily="18" charset="0"/>
              </a:rPr>
              <a:t>Các phương thức được dùng khi tạo Action Bar</a:t>
            </a:r>
          </a:p>
          <a:p>
            <a:pPr algn="just">
              <a:lnSpc>
                <a:spcPct val="150000"/>
              </a:lnSpc>
              <a:spcBef>
                <a:spcPts val="1800"/>
              </a:spcBef>
            </a:pPr>
            <a:r>
              <a:rPr lang="vi-VN" sz="3200" b="1" spc="-5">
                <a:solidFill>
                  <a:srgbClr val="E44A3A"/>
                </a:solidFill>
                <a:effectLst/>
                <a:latin typeface="Times New Roman" panose="02020603050405020304" pitchFamily="18" charset="0"/>
                <a:ea typeface="Arial" panose="020B0604020202020204" pitchFamily="34" charset="0"/>
              </a:rPr>
              <a:t>onCreateOptionsMenu()</a:t>
            </a:r>
            <a:endParaRPr lang="en-US" sz="3200" b="1" spc="-5">
              <a:solidFill>
                <a:srgbClr val="1B1B1B"/>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800"/>
              </a:spcBef>
            </a:pPr>
            <a:r>
              <a:rPr lang="vi-VN" sz="3200" b="1" spc="-5">
                <a:solidFill>
                  <a:srgbClr val="C00000"/>
                </a:solidFill>
                <a:effectLst/>
                <a:latin typeface="Times New Roman" panose="02020603050405020304" pitchFamily="18" charset="0"/>
                <a:ea typeface="Arial" panose="020B0604020202020204" pitchFamily="34" charset="0"/>
              </a:rPr>
              <a:t>onOptionsItemSelected()</a:t>
            </a:r>
            <a:endParaRPr lang="en-US" sz="3200" b="1" spc="-5">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800"/>
              </a:spcBef>
            </a:pPr>
            <a:r>
              <a:rPr lang="vi-VN" sz="3200" b="1" spc="-5">
                <a:solidFill>
                  <a:srgbClr val="C00000"/>
                </a:solidFill>
                <a:effectLst/>
                <a:latin typeface="Times New Roman" panose="02020603050405020304" pitchFamily="18" charset="0"/>
                <a:ea typeface="Arial" panose="020B0604020202020204" pitchFamily="34" charset="0"/>
              </a:rPr>
              <a:t>click_go()</a:t>
            </a:r>
            <a:endParaRPr lang="en-US" sz="3200" b="1">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82797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C25B-35F6-C0D8-0A4E-2ECAEA0300D3}"/>
              </a:ext>
            </a:extLst>
          </p:cNvPr>
          <p:cNvSpPr>
            <a:spLocks noGrp="1"/>
          </p:cNvSpPr>
          <p:nvPr>
            <p:ph type="title"/>
          </p:nvPr>
        </p:nvSpPr>
        <p:spPr/>
        <p:txBody>
          <a:bodyPr>
            <a:normAutofit/>
          </a:bodyPr>
          <a:lstStyle/>
          <a:p>
            <a:r>
              <a:rPr lang="en-US" sz="4000" b="1">
                <a:effectLst/>
                <a:latin typeface="Times New Roman" panose="02020603050405020304" pitchFamily="18" charset="0"/>
                <a:ea typeface="Arial" panose="020B0604020202020204" pitchFamily="34" charset="0"/>
              </a:rPr>
              <a:t>Action Bar</a:t>
            </a:r>
            <a:endParaRPr lang="en-US" sz="4000"/>
          </a:p>
        </p:txBody>
      </p:sp>
      <p:sp>
        <p:nvSpPr>
          <p:cNvPr id="7" name="TextBox 6">
            <a:extLst>
              <a:ext uri="{FF2B5EF4-FFF2-40B4-BE49-F238E27FC236}">
                <a16:creationId xmlns:a16="http://schemas.microsoft.com/office/drawing/2014/main" id="{5970F0D2-AABC-73B2-F9CC-53ADF3805B71}"/>
              </a:ext>
            </a:extLst>
          </p:cNvPr>
          <p:cNvSpPr txBox="1"/>
          <p:nvPr/>
        </p:nvSpPr>
        <p:spPr>
          <a:xfrm>
            <a:off x="838201" y="2311075"/>
            <a:ext cx="10515599" cy="1717778"/>
          </a:xfrm>
          <a:prstGeom prst="rect">
            <a:avLst/>
          </a:prstGeom>
          <a:noFill/>
        </p:spPr>
        <p:txBody>
          <a:bodyPr wrap="square">
            <a:spAutoFit/>
          </a:bodyPr>
          <a:lstStyle/>
          <a:p>
            <a:pPr algn="ctr">
              <a:lnSpc>
                <a:spcPct val="150000"/>
              </a:lnSpc>
              <a:spcBef>
                <a:spcPts val="1800"/>
              </a:spcBef>
            </a:pPr>
            <a:r>
              <a:rPr lang="en-US" sz="8000" b="1" spc="-5">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Demo</a:t>
            </a:r>
            <a:endParaRPr lang="en-US" sz="8000">
              <a:solidFill>
                <a:srgbClr val="1B1B1B"/>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67655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8885D7"/>
          </a:solidFill>
          <a:ln w="57150">
            <a:solidFill>
              <a:srgbClr val="8885D7"/>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BE2CC9-BD7B-C2BA-B645-DDF115185D46}"/>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lnSpc>
                <a:spcPct val="90000"/>
              </a:lnSpc>
            </a:pPr>
            <a:r>
              <a:rPr lang="en-US" sz="6800">
                <a:solidFill>
                  <a:srgbClr val="FFFFFF"/>
                </a:solidFill>
                <a:latin typeface="+mj-lt"/>
                <a:cs typeface="+mj-cs"/>
              </a:rPr>
              <a:t>Thanks For Watching</a:t>
            </a:r>
          </a:p>
        </p:txBody>
      </p:sp>
      <p:sp>
        <p:nvSpPr>
          <p:cNvPr id="24"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7503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214</TotalTime>
  <Words>242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Modern Love</vt:lpstr>
      <vt:lpstr>Symbol</vt:lpstr>
      <vt:lpstr>The Hand</vt:lpstr>
      <vt:lpstr>Times New Roman</vt:lpstr>
      <vt:lpstr>SketchyVTI</vt:lpstr>
      <vt:lpstr>Navigation Drawer View &amp; Action Bar</vt:lpstr>
      <vt:lpstr>Thành viên nhóm</vt:lpstr>
      <vt:lpstr>Nội dung báo cáo</vt:lpstr>
      <vt:lpstr>Navigation DrawerView</vt:lpstr>
      <vt:lpstr>Navigation DrawerView</vt:lpstr>
      <vt:lpstr>Action Bar</vt:lpstr>
      <vt:lpstr>Action Bar</vt:lpstr>
      <vt:lpstr>Action Bar</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hóa chức năng</dc:title>
  <dc:creator>Hậu Quang</dc:creator>
  <cp:lastModifiedBy>Hậu Quang</cp:lastModifiedBy>
  <cp:revision>12</cp:revision>
  <dcterms:created xsi:type="dcterms:W3CDTF">2023-03-08T10:43:47Z</dcterms:created>
  <dcterms:modified xsi:type="dcterms:W3CDTF">2023-03-19T12:26:52Z</dcterms:modified>
</cp:coreProperties>
</file>