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6" r:id="rId3"/>
    <p:sldId id="286" r:id="rId4"/>
    <p:sldId id="287" r:id="rId5"/>
    <p:sldId id="288" r:id="rId6"/>
    <p:sldId id="289" r:id="rId7"/>
    <p:sldId id="290" r:id="rId8"/>
    <p:sldId id="291" r:id="rId9"/>
    <p:sldId id="292" r:id="rId10"/>
    <p:sldId id="277" r:id="rId11"/>
    <p:sldId id="278" r:id="rId12"/>
    <p:sldId id="279" r:id="rId13"/>
    <p:sldId id="280"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81" r:id="rId34"/>
    <p:sldId id="282" r:id="rId35"/>
    <p:sldId id="283" r:id="rId36"/>
    <p:sldId id="284" r:id="rId37"/>
    <p:sldId id="285"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FD72E07-14FF-4C3F-8FCB-F3DD902DD60C}" type="datetimeFigureOut">
              <a:rPr lang="en-IN" smtClean="0"/>
              <a:t>05-08-2023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82A304-B415-4890-BFBD-E3F1779E14D6}" type="slidenum">
              <a:rPr lang="en-IN" smtClean="0"/>
              <a:t>‹#›</a:t>
            </a:fld>
            <a:endParaRPr lang="en-IN"/>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913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72E07-14FF-4C3F-8FCB-F3DD902DD60C}"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2A304-B415-4890-BFBD-E3F1779E14D6}" type="slidenum">
              <a:rPr lang="en-IN" smtClean="0"/>
              <a:t>‹#›</a:t>
            </a:fld>
            <a:endParaRPr lang="en-IN"/>
          </a:p>
        </p:txBody>
      </p:sp>
    </p:spTree>
    <p:extLst>
      <p:ext uri="{BB962C8B-B14F-4D97-AF65-F5344CB8AC3E}">
        <p14:creationId xmlns:p14="http://schemas.microsoft.com/office/powerpoint/2010/main" val="99275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72E07-14FF-4C3F-8FCB-F3DD902DD60C}"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2A304-B415-4890-BFBD-E3F1779E14D6}" type="slidenum">
              <a:rPr lang="en-IN" smtClean="0"/>
              <a:t>‹#›</a:t>
            </a:fld>
            <a:endParaRPr lang="en-IN"/>
          </a:p>
        </p:txBody>
      </p:sp>
    </p:spTree>
    <p:extLst>
      <p:ext uri="{BB962C8B-B14F-4D97-AF65-F5344CB8AC3E}">
        <p14:creationId xmlns:p14="http://schemas.microsoft.com/office/powerpoint/2010/main" val="62445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72E07-14FF-4C3F-8FCB-F3DD902DD60C}"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2A304-B415-4890-BFBD-E3F1779E14D6}" type="slidenum">
              <a:rPr lang="en-IN" smtClean="0"/>
              <a:t>‹#›</a:t>
            </a:fld>
            <a:endParaRPr lang="en-IN"/>
          </a:p>
        </p:txBody>
      </p:sp>
    </p:spTree>
    <p:extLst>
      <p:ext uri="{BB962C8B-B14F-4D97-AF65-F5344CB8AC3E}">
        <p14:creationId xmlns:p14="http://schemas.microsoft.com/office/powerpoint/2010/main" val="88353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D72E07-14FF-4C3F-8FCB-F3DD902DD60C}" type="datetimeFigureOut">
              <a:rPr lang="en-IN" smtClean="0"/>
              <a:t>05-08-2023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2A304-B415-4890-BFBD-E3F1779E14D6}" type="slidenum">
              <a:rPr lang="en-IN" smtClean="0"/>
              <a:t>‹#›</a:t>
            </a:fld>
            <a:endParaRPr lang="en-IN"/>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039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72E07-14FF-4C3F-8FCB-F3DD902DD60C}"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2A304-B415-4890-BFBD-E3F1779E14D6}" type="slidenum">
              <a:rPr lang="en-IN" smtClean="0"/>
              <a:t>‹#›</a:t>
            </a:fld>
            <a:endParaRPr lang="en-IN"/>
          </a:p>
        </p:txBody>
      </p:sp>
    </p:spTree>
    <p:extLst>
      <p:ext uri="{BB962C8B-B14F-4D97-AF65-F5344CB8AC3E}">
        <p14:creationId xmlns:p14="http://schemas.microsoft.com/office/powerpoint/2010/main" val="417355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D72E07-14FF-4C3F-8FCB-F3DD902DD60C}" type="datetimeFigureOut">
              <a:rPr lang="en-IN" smtClean="0"/>
              <a:t>05-08-2023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82A304-B415-4890-BFBD-E3F1779E14D6}" type="slidenum">
              <a:rPr lang="en-IN" smtClean="0"/>
              <a:t>‹#›</a:t>
            </a:fld>
            <a:endParaRPr lang="en-IN"/>
          </a:p>
        </p:txBody>
      </p:sp>
    </p:spTree>
    <p:extLst>
      <p:ext uri="{BB962C8B-B14F-4D97-AF65-F5344CB8AC3E}">
        <p14:creationId xmlns:p14="http://schemas.microsoft.com/office/powerpoint/2010/main" val="143863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72E07-14FF-4C3F-8FCB-F3DD902DD60C}" type="datetimeFigureOut">
              <a:rPr lang="en-IN" smtClean="0"/>
              <a:t>05-08-2023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82A304-B415-4890-BFBD-E3F1779E14D6}" type="slidenum">
              <a:rPr lang="en-IN" smtClean="0"/>
              <a:t>‹#›</a:t>
            </a:fld>
            <a:endParaRPr lang="en-IN"/>
          </a:p>
        </p:txBody>
      </p:sp>
    </p:spTree>
    <p:extLst>
      <p:ext uri="{BB962C8B-B14F-4D97-AF65-F5344CB8AC3E}">
        <p14:creationId xmlns:p14="http://schemas.microsoft.com/office/powerpoint/2010/main" val="157851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72E07-14FF-4C3F-8FCB-F3DD902DD60C}" type="datetimeFigureOut">
              <a:rPr lang="en-IN" smtClean="0"/>
              <a:t>05-08-2023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82A304-B415-4890-BFBD-E3F1779E14D6}" type="slidenum">
              <a:rPr lang="en-IN" smtClean="0"/>
              <a:t>‹#›</a:t>
            </a:fld>
            <a:endParaRPr lang="en-IN"/>
          </a:p>
        </p:txBody>
      </p:sp>
    </p:spTree>
    <p:extLst>
      <p:ext uri="{BB962C8B-B14F-4D97-AF65-F5344CB8AC3E}">
        <p14:creationId xmlns:p14="http://schemas.microsoft.com/office/powerpoint/2010/main" val="422044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D72E07-14FF-4C3F-8FCB-F3DD902DD60C}"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2A304-B415-4890-BFBD-E3F1779E14D6}" type="slidenum">
              <a:rPr lang="en-IN" smtClean="0"/>
              <a:t>‹#›</a:t>
            </a:fld>
            <a:endParaRPr lang="en-IN"/>
          </a:p>
        </p:txBody>
      </p:sp>
    </p:spTree>
    <p:extLst>
      <p:ext uri="{BB962C8B-B14F-4D97-AF65-F5344CB8AC3E}">
        <p14:creationId xmlns:p14="http://schemas.microsoft.com/office/powerpoint/2010/main" val="81292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D72E07-14FF-4C3F-8FCB-F3DD902DD60C}" type="datetimeFigureOut">
              <a:rPr lang="en-IN" smtClean="0"/>
              <a:t>05-08-2023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2A304-B415-4890-BFBD-E3F1779E14D6}" type="slidenum">
              <a:rPr lang="en-IN" smtClean="0"/>
              <a:t>‹#›</a:t>
            </a:fld>
            <a:endParaRPr lang="en-IN"/>
          </a:p>
        </p:txBody>
      </p:sp>
    </p:spTree>
    <p:extLst>
      <p:ext uri="{BB962C8B-B14F-4D97-AF65-F5344CB8AC3E}">
        <p14:creationId xmlns:p14="http://schemas.microsoft.com/office/powerpoint/2010/main" val="313450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FD72E07-14FF-4C3F-8FCB-F3DD902DD60C}" type="datetimeFigureOut">
              <a:rPr lang="en-IN" smtClean="0"/>
              <a:t>05-08-2023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9C82A304-B415-4890-BFBD-E3F1779E14D6}" type="slidenum">
              <a:rPr lang="en-IN" smtClean="0"/>
              <a:t>‹#›</a:t>
            </a:fld>
            <a:endParaRPr lang="en-IN"/>
          </a:p>
        </p:txBody>
      </p:sp>
    </p:spTree>
    <p:extLst>
      <p:ext uri="{BB962C8B-B14F-4D97-AF65-F5344CB8AC3E}">
        <p14:creationId xmlns:p14="http://schemas.microsoft.com/office/powerpoint/2010/main" val="41697167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b="1"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4498-6645-4637-B8BD-6CAD2FE32009}"/>
              </a:ext>
            </a:extLst>
          </p:cNvPr>
          <p:cNvSpPr>
            <a:spLocks noGrp="1"/>
          </p:cNvSpPr>
          <p:nvPr>
            <p:ph type="ctrTitle"/>
          </p:nvPr>
        </p:nvSpPr>
        <p:spPr/>
        <p:txBody>
          <a:bodyPr/>
          <a:lstStyle/>
          <a:p>
            <a:r>
              <a:rPr lang="en-US" dirty="0"/>
              <a:t>SQL</a:t>
            </a:r>
            <a:endParaRPr lang="en-IN" dirty="0"/>
          </a:p>
        </p:txBody>
      </p:sp>
      <p:sp>
        <p:nvSpPr>
          <p:cNvPr id="3" name="Subtitle 2">
            <a:extLst>
              <a:ext uri="{FF2B5EF4-FFF2-40B4-BE49-F238E27FC236}">
                <a16:creationId xmlns:a16="http://schemas.microsoft.com/office/drawing/2014/main" id="{14B8E82F-E0FB-4C41-B627-CB9E2726BD5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8675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9379-DC04-4630-B757-8CE8364DD2D9}"/>
              </a:ext>
            </a:extLst>
          </p:cNvPr>
          <p:cNvSpPr>
            <a:spLocks noGrp="1"/>
          </p:cNvSpPr>
          <p:nvPr>
            <p:ph type="title"/>
          </p:nvPr>
        </p:nvSpPr>
        <p:spPr>
          <a:xfrm>
            <a:off x="1261872" y="1006764"/>
            <a:ext cx="9692640" cy="684558"/>
          </a:xfrm>
        </p:spPr>
        <p:txBody>
          <a:bodyPr/>
          <a:lstStyle/>
          <a:p>
            <a:r>
              <a:rPr lang="en-US" dirty="0"/>
              <a:t>ALTER table structure</a:t>
            </a:r>
            <a:endParaRPr lang="en-IN" dirty="0"/>
          </a:p>
        </p:txBody>
      </p:sp>
      <p:sp>
        <p:nvSpPr>
          <p:cNvPr id="3" name="Content Placeholder 2">
            <a:extLst>
              <a:ext uri="{FF2B5EF4-FFF2-40B4-BE49-F238E27FC236}">
                <a16:creationId xmlns:a16="http://schemas.microsoft.com/office/drawing/2014/main" id="{970AA9CA-9A60-4B74-9002-7C9D70317B2F}"/>
              </a:ext>
            </a:extLst>
          </p:cNvPr>
          <p:cNvSpPr>
            <a:spLocks noGrp="1"/>
          </p:cNvSpPr>
          <p:nvPr>
            <p:ph idx="1"/>
          </p:nvPr>
        </p:nvSpPr>
        <p:spPr>
          <a:xfrm>
            <a:off x="1261872" y="1828800"/>
            <a:ext cx="8595360" cy="1052945"/>
          </a:xfrm>
        </p:spPr>
        <p:txBody>
          <a:bodyPr/>
          <a:lstStyle/>
          <a:p>
            <a:pPr lvl="1"/>
            <a:r>
              <a:rPr lang="en-IN" dirty="0"/>
              <a:t>ALTER TABLE Vendors ADD </a:t>
            </a:r>
            <a:r>
              <a:rPr lang="en-IN" dirty="0" err="1"/>
              <a:t>vend_phone</a:t>
            </a:r>
            <a:r>
              <a:rPr lang="en-IN" dirty="0"/>
              <a:t> CHAR(20);</a:t>
            </a:r>
          </a:p>
          <a:p>
            <a:pPr lvl="1"/>
            <a:r>
              <a:rPr lang="en-IN" dirty="0"/>
              <a:t>ALTER TABLE Vendors DROP COLUMN </a:t>
            </a:r>
            <a:r>
              <a:rPr lang="en-IN" dirty="0" err="1"/>
              <a:t>vend_phone</a:t>
            </a:r>
            <a:r>
              <a:rPr lang="en-IN" dirty="0"/>
              <a:t>; </a:t>
            </a:r>
          </a:p>
        </p:txBody>
      </p:sp>
      <p:sp>
        <p:nvSpPr>
          <p:cNvPr id="4" name="Title 1">
            <a:extLst>
              <a:ext uri="{FF2B5EF4-FFF2-40B4-BE49-F238E27FC236}">
                <a16:creationId xmlns:a16="http://schemas.microsoft.com/office/drawing/2014/main" id="{853ACD94-7E75-48E8-B85C-F4A2DEE4D06C}"/>
              </a:ext>
            </a:extLst>
          </p:cNvPr>
          <p:cNvSpPr txBox="1">
            <a:spLocks/>
          </p:cNvSpPr>
          <p:nvPr/>
        </p:nvSpPr>
        <p:spPr>
          <a:xfrm>
            <a:off x="1261872" y="2744442"/>
            <a:ext cx="9692640" cy="684558"/>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tx1"/>
                </a:solidFill>
                <a:latin typeface="+mj-lt"/>
                <a:ea typeface="+mj-ea"/>
                <a:cs typeface="+mj-cs"/>
              </a:defRPr>
            </a:lvl1pPr>
          </a:lstStyle>
          <a:p>
            <a:r>
              <a:rPr lang="en-US" dirty="0"/>
              <a:t>Deleting a table</a:t>
            </a:r>
            <a:endParaRPr lang="en-IN" dirty="0"/>
          </a:p>
        </p:txBody>
      </p:sp>
      <p:sp>
        <p:nvSpPr>
          <p:cNvPr id="5" name="Content Placeholder 2">
            <a:extLst>
              <a:ext uri="{FF2B5EF4-FFF2-40B4-BE49-F238E27FC236}">
                <a16:creationId xmlns:a16="http://schemas.microsoft.com/office/drawing/2014/main" id="{5F2E81A5-3D22-4E3F-9E9B-83A8AE21031A}"/>
              </a:ext>
            </a:extLst>
          </p:cNvPr>
          <p:cNvSpPr txBox="1">
            <a:spLocks/>
          </p:cNvSpPr>
          <p:nvPr/>
        </p:nvSpPr>
        <p:spPr>
          <a:xfrm>
            <a:off x="1344999" y="3460264"/>
            <a:ext cx="8595360" cy="4850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lvl="1"/>
            <a:r>
              <a:rPr lang="en-IN" dirty="0"/>
              <a:t>DROP TABLE </a:t>
            </a:r>
            <a:r>
              <a:rPr lang="en-IN" dirty="0" err="1"/>
              <a:t>CustCopy</a:t>
            </a:r>
            <a:r>
              <a:rPr lang="en-IN" dirty="0"/>
              <a:t>; </a:t>
            </a:r>
          </a:p>
        </p:txBody>
      </p:sp>
      <p:sp>
        <p:nvSpPr>
          <p:cNvPr id="6" name="Title 1">
            <a:extLst>
              <a:ext uri="{FF2B5EF4-FFF2-40B4-BE49-F238E27FC236}">
                <a16:creationId xmlns:a16="http://schemas.microsoft.com/office/drawing/2014/main" id="{8AA27557-95DD-481E-A2E6-BDB18967345D}"/>
              </a:ext>
            </a:extLst>
          </p:cNvPr>
          <p:cNvSpPr txBox="1">
            <a:spLocks/>
          </p:cNvSpPr>
          <p:nvPr/>
        </p:nvSpPr>
        <p:spPr>
          <a:xfrm>
            <a:off x="1261872" y="3961510"/>
            <a:ext cx="9692640" cy="684558"/>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tx1"/>
                </a:solidFill>
                <a:latin typeface="+mj-lt"/>
                <a:ea typeface="+mj-ea"/>
                <a:cs typeface="+mj-cs"/>
              </a:defRPr>
            </a:lvl1pPr>
          </a:lstStyle>
          <a:p>
            <a:r>
              <a:rPr lang="en-US" dirty="0"/>
              <a:t>Renaming a table</a:t>
            </a:r>
            <a:endParaRPr lang="en-IN" dirty="0"/>
          </a:p>
        </p:txBody>
      </p:sp>
      <p:sp>
        <p:nvSpPr>
          <p:cNvPr id="7" name="Content Placeholder 2">
            <a:extLst>
              <a:ext uri="{FF2B5EF4-FFF2-40B4-BE49-F238E27FC236}">
                <a16:creationId xmlns:a16="http://schemas.microsoft.com/office/drawing/2014/main" id="{6E32DA56-20C5-4110-9E47-5163668E81D6}"/>
              </a:ext>
            </a:extLst>
          </p:cNvPr>
          <p:cNvSpPr txBox="1">
            <a:spLocks/>
          </p:cNvSpPr>
          <p:nvPr/>
        </p:nvSpPr>
        <p:spPr>
          <a:xfrm>
            <a:off x="1344999" y="4767209"/>
            <a:ext cx="8595360" cy="120871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2000" kern="1200">
                <a:solidFill>
                  <a:schemeClr val="tx1"/>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lvl="1"/>
            <a:r>
              <a:rPr lang="en-US" dirty="0"/>
              <a:t>RENAME TABLE ORDERS TO ACTIVE_ORDERS;</a:t>
            </a:r>
          </a:p>
          <a:p>
            <a:pPr lvl="1"/>
            <a:r>
              <a:rPr lang="en-IN" dirty="0"/>
              <a:t> </a:t>
            </a:r>
            <a:r>
              <a:rPr lang="en-US" dirty="0"/>
              <a:t>ALTER TABLE </a:t>
            </a:r>
            <a:r>
              <a:rPr lang="en-US" dirty="0" err="1"/>
              <a:t>table_name</a:t>
            </a:r>
            <a:r>
              <a:rPr lang="en-US" dirty="0"/>
              <a:t> RENAME TO </a:t>
            </a:r>
            <a:r>
              <a:rPr lang="en-US" dirty="0" err="1"/>
              <a:t>new_table_name</a:t>
            </a:r>
            <a:r>
              <a:rPr lang="en-US" dirty="0"/>
              <a:t>;</a:t>
            </a:r>
            <a:endParaRPr lang="en-IN" dirty="0"/>
          </a:p>
        </p:txBody>
      </p:sp>
    </p:spTree>
    <p:extLst>
      <p:ext uri="{BB962C8B-B14F-4D97-AF65-F5344CB8AC3E}">
        <p14:creationId xmlns:p14="http://schemas.microsoft.com/office/powerpoint/2010/main" val="268353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69F0-4C4D-4804-BE65-6031A259B523}"/>
              </a:ext>
            </a:extLst>
          </p:cNvPr>
          <p:cNvSpPr>
            <a:spLocks noGrp="1"/>
          </p:cNvSpPr>
          <p:nvPr>
            <p:ph type="title"/>
          </p:nvPr>
        </p:nvSpPr>
        <p:spPr/>
        <p:txBody>
          <a:bodyPr/>
          <a:lstStyle/>
          <a:p>
            <a:r>
              <a:rPr lang="en-US" dirty="0"/>
              <a:t>Inserting data</a:t>
            </a:r>
            <a:endParaRPr lang="en-IN" dirty="0"/>
          </a:p>
        </p:txBody>
      </p:sp>
      <p:sp>
        <p:nvSpPr>
          <p:cNvPr id="3" name="Content Placeholder 2">
            <a:extLst>
              <a:ext uri="{FF2B5EF4-FFF2-40B4-BE49-F238E27FC236}">
                <a16:creationId xmlns:a16="http://schemas.microsoft.com/office/drawing/2014/main" id="{91BB2813-5B03-402A-9A39-9D8A4609484D}"/>
              </a:ext>
            </a:extLst>
          </p:cNvPr>
          <p:cNvSpPr>
            <a:spLocks noGrp="1"/>
          </p:cNvSpPr>
          <p:nvPr>
            <p:ph idx="1"/>
          </p:nvPr>
        </p:nvSpPr>
        <p:spPr/>
        <p:txBody>
          <a:bodyPr/>
          <a:lstStyle/>
          <a:p>
            <a:r>
              <a:rPr lang="en-US" dirty="0"/>
              <a:t>INSERT INTO Customers VALUES(1000000006, 'Toy Land', '123 Any Street', 'New York', 'NY', '11111', 'USA', NULL, NULL); -- Filling all column values.</a:t>
            </a:r>
          </a:p>
          <a:p>
            <a:endParaRPr lang="en-US" dirty="0"/>
          </a:p>
          <a:p>
            <a:r>
              <a:rPr lang="en-US" dirty="0"/>
              <a:t>INSERT INTO Customers(</a:t>
            </a:r>
            <a:r>
              <a:rPr lang="en-US" dirty="0" err="1"/>
              <a:t>cust_id</a:t>
            </a:r>
            <a:r>
              <a:rPr lang="en-US" dirty="0"/>
              <a:t>, </a:t>
            </a:r>
            <a:r>
              <a:rPr lang="en-US" dirty="0" err="1"/>
              <a:t>cust_name</a:t>
            </a:r>
            <a:r>
              <a:rPr lang="en-US" dirty="0"/>
              <a:t>, </a:t>
            </a:r>
            <a:r>
              <a:rPr lang="en-US" dirty="0" err="1"/>
              <a:t>cust_address</a:t>
            </a:r>
            <a:r>
              <a:rPr lang="en-US" dirty="0"/>
              <a:t>, </a:t>
            </a:r>
            <a:r>
              <a:rPr lang="en-US" dirty="0" err="1"/>
              <a:t>cust_city</a:t>
            </a:r>
            <a:r>
              <a:rPr lang="en-US" dirty="0"/>
              <a:t>, </a:t>
            </a:r>
            <a:r>
              <a:rPr lang="en-US" dirty="0" err="1"/>
              <a:t>cust_state</a:t>
            </a:r>
            <a:r>
              <a:rPr lang="en-US" dirty="0"/>
              <a:t>, </a:t>
            </a:r>
            <a:r>
              <a:rPr lang="en-US" dirty="0" err="1"/>
              <a:t>cust_zip</a:t>
            </a:r>
            <a:r>
              <a:rPr lang="en-US" dirty="0"/>
              <a:t>, </a:t>
            </a:r>
            <a:r>
              <a:rPr lang="en-US" dirty="0" err="1"/>
              <a:t>cust_country</a:t>
            </a:r>
            <a:r>
              <a:rPr lang="en-US" dirty="0"/>
              <a:t>) VALUES(1000000006, 'Toy Land', '123 Any Street', 'New York', 'NY', '11111', 'USA’); -- Filling specific columns.</a:t>
            </a:r>
          </a:p>
          <a:p>
            <a:endParaRPr lang="en-IN" dirty="0"/>
          </a:p>
        </p:txBody>
      </p:sp>
    </p:spTree>
    <p:extLst>
      <p:ext uri="{BB962C8B-B14F-4D97-AF65-F5344CB8AC3E}">
        <p14:creationId xmlns:p14="http://schemas.microsoft.com/office/powerpoint/2010/main" val="283812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72C5-F76E-453A-B9FF-184ECC814B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E5E7FA-1BE8-46EB-A3C2-9DB5F25E4EB5}"/>
              </a:ext>
            </a:extLst>
          </p:cNvPr>
          <p:cNvSpPr>
            <a:spLocks noGrp="1"/>
          </p:cNvSpPr>
          <p:nvPr>
            <p:ph idx="1"/>
          </p:nvPr>
        </p:nvSpPr>
        <p:spPr/>
        <p:txBody>
          <a:bodyPr/>
          <a:lstStyle/>
          <a:p>
            <a:r>
              <a:rPr lang="en-US" dirty="0"/>
              <a:t>INSERT INTO Customers(</a:t>
            </a:r>
            <a:r>
              <a:rPr lang="en-US" dirty="0" err="1"/>
              <a:t>cust_id</a:t>
            </a:r>
            <a:r>
              <a:rPr lang="en-US" dirty="0"/>
              <a:t>, </a:t>
            </a:r>
            <a:r>
              <a:rPr lang="en-US" dirty="0" err="1"/>
              <a:t>cust_contact</a:t>
            </a:r>
            <a:r>
              <a:rPr lang="en-US" dirty="0"/>
              <a:t>, </a:t>
            </a:r>
            <a:r>
              <a:rPr lang="en-US" dirty="0" err="1"/>
              <a:t>cust_email</a:t>
            </a:r>
            <a:r>
              <a:rPr lang="en-US" dirty="0"/>
              <a:t>, </a:t>
            </a:r>
            <a:r>
              <a:rPr lang="en-US" dirty="0" err="1"/>
              <a:t>cust_name</a:t>
            </a:r>
            <a:r>
              <a:rPr lang="en-US" dirty="0"/>
              <a:t>, </a:t>
            </a:r>
            <a:r>
              <a:rPr lang="en-US" dirty="0" err="1"/>
              <a:t>cust_address</a:t>
            </a:r>
            <a:r>
              <a:rPr lang="en-US" dirty="0"/>
              <a:t>, </a:t>
            </a:r>
            <a:r>
              <a:rPr lang="en-US" dirty="0" err="1"/>
              <a:t>cust_city</a:t>
            </a:r>
            <a:r>
              <a:rPr lang="en-US" dirty="0"/>
              <a:t>, </a:t>
            </a:r>
            <a:r>
              <a:rPr lang="en-US" dirty="0" err="1"/>
              <a:t>cust_state</a:t>
            </a:r>
            <a:r>
              <a:rPr lang="en-US" dirty="0"/>
              <a:t>, </a:t>
            </a:r>
            <a:r>
              <a:rPr lang="en-US" dirty="0" err="1"/>
              <a:t>cust_zip</a:t>
            </a:r>
            <a:r>
              <a:rPr lang="en-US" dirty="0"/>
              <a:t>, </a:t>
            </a:r>
            <a:r>
              <a:rPr lang="en-US" dirty="0" err="1"/>
              <a:t>cust_country</a:t>
            </a:r>
            <a:r>
              <a:rPr lang="en-US" dirty="0"/>
              <a:t>) SELECT </a:t>
            </a:r>
            <a:r>
              <a:rPr lang="en-US" dirty="0" err="1"/>
              <a:t>cust_id</a:t>
            </a:r>
            <a:r>
              <a:rPr lang="en-US" dirty="0"/>
              <a:t>, </a:t>
            </a:r>
            <a:r>
              <a:rPr lang="en-US" dirty="0" err="1"/>
              <a:t>cust_contact</a:t>
            </a:r>
            <a:r>
              <a:rPr lang="en-US" dirty="0"/>
              <a:t>, </a:t>
            </a:r>
            <a:r>
              <a:rPr lang="en-US" dirty="0" err="1"/>
              <a:t>cust_email</a:t>
            </a:r>
            <a:r>
              <a:rPr lang="en-US" dirty="0"/>
              <a:t>, </a:t>
            </a:r>
            <a:r>
              <a:rPr lang="en-US" dirty="0" err="1"/>
              <a:t>cust_name</a:t>
            </a:r>
            <a:r>
              <a:rPr lang="en-US" dirty="0"/>
              <a:t>, </a:t>
            </a:r>
            <a:r>
              <a:rPr lang="en-US" dirty="0" err="1"/>
              <a:t>cust_address</a:t>
            </a:r>
            <a:r>
              <a:rPr lang="en-US" dirty="0"/>
              <a:t>, </a:t>
            </a:r>
            <a:r>
              <a:rPr lang="en-US" dirty="0" err="1"/>
              <a:t>cust_city</a:t>
            </a:r>
            <a:r>
              <a:rPr lang="en-US" dirty="0"/>
              <a:t>, </a:t>
            </a:r>
            <a:r>
              <a:rPr lang="en-US" dirty="0" err="1"/>
              <a:t>cust_state</a:t>
            </a:r>
            <a:r>
              <a:rPr lang="en-US" dirty="0"/>
              <a:t>, </a:t>
            </a:r>
            <a:r>
              <a:rPr lang="en-US" dirty="0" err="1"/>
              <a:t>cust_zip</a:t>
            </a:r>
            <a:r>
              <a:rPr lang="en-US" dirty="0"/>
              <a:t>, </a:t>
            </a:r>
            <a:r>
              <a:rPr lang="en-US" dirty="0" err="1"/>
              <a:t>cust_country</a:t>
            </a:r>
            <a:r>
              <a:rPr lang="en-US" dirty="0"/>
              <a:t> FROM </a:t>
            </a:r>
            <a:r>
              <a:rPr lang="en-US" dirty="0" err="1"/>
              <a:t>CustNew</a:t>
            </a:r>
            <a:r>
              <a:rPr lang="en-US" dirty="0"/>
              <a:t>;</a:t>
            </a:r>
          </a:p>
          <a:p>
            <a:r>
              <a:rPr lang="en-US" dirty="0"/>
              <a:t>CREATE TABLE </a:t>
            </a:r>
            <a:r>
              <a:rPr lang="en-US" dirty="0" err="1"/>
              <a:t>CustCopy</a:t>
            </a:r>
            <a:r>
              <a:rPr lang="en-US" dirty="0"/>
              <a:t> AS SELECT * FROM Customers;</a:t>
            </a:r>
          </a:p>
          <a:p>
            <a:endParaRPr lang="en-IN" dirty="0"/>
          </a:p>
        </p:txBody>
      </p:sp>
    </p:spTree>
    <p:extLst>
      <p:ext uri="{BB962C8B-B14F-4D97-AF65-F5344CB8AC3E}">
        <p14:creationId xmlns:p14="http://schemas.microsoft.com/office/powerpoint/2010/main" val="340711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3C53-A016-46C1-A284-3B8194673447}"/>
              </a:ext>
            </a:extLst>
          </p:cNvPr>
          <p:cNvSpPr>
            <a:spLocks noGrp="1"/>
          </p:cNvSpPr>
          <p:nvPr>
            <p:ph type="title"/>
          </p:nvPr>
        </p:nvSpPr>
        <p:spPr/>
        <p:txBody>
          <a:bodyPr/>
          <a:lstStyle/>
          <a:p>
            <a:r>
              <a:rPr lang="en-IN" dirty="0"/>
              <a:t>Updating and Deleting Data</a:t>
            </a:r>
          </a:p>
        </p:txBody>
      </p:sp>
      <p:sp>
        <p:nvSpPr>
          <p:cNvPr id="3" name="Content Placeholder 2">
            <a:extLst>
              <a:ext uri="{FF2B5EF4-FFF2-40B4-BE49-F238E27FC236}">
                <a16:creationId xmlns:a16="http://schemas.microsoft.com/office/drawing/2014/main" id="{01099D25-38ED-4EF1-B52E-85B59128414A}"/>
              </a:ext>
            </a:extLst>
          </p:cNvPr>
          <p:cNvSpPr>
            <a:spLocks noGrp="1"/>
          </p:cNvSpPr>
          <p:nvPr>
            <p:ph idx="1"/>
          </p:nvPr>
        </p:nvSpPr>
        <p:spPr>
          <a:xfrm>
            <a:off x="1071418" y="1893455"/>
            <a:ext cx="9439564" cy="4351337"/>
          </a:xfrm>
        </p:spPr>
        <p:txBody>
          <a:bodyPr/>
          <a:lstStyle/>
          <a:p>
            <a:r>
              <a:rPr lang="en-US" dirty="0"/>
              <a:t>UPDATE Customers SET </a:t>
            </a:r>
            <a:r>
              <a:rPr lang="en-US" dirty="0" err="1"/>
              <a:t>cust_email</a:t>
            </a:r>
            <a:r>
              <a:rPr lang="en-US" dirty="0"/>
              <a:t> = 'kim@thetoystore.com' WHERE </a:t>
            </a:r>
            <a:r>
              <a:rPr lang="en-US" dirty="0" err="1"/>
              <a:t>cust_id</a:t>
            </a:r>
            <a:r>
              <a:rPr lang="en-US" dirty="0"/>
              <a:t> = 1000000005;</a:t>
            </a:r>
          </a:p>
          <a:p>
            <a:r>
              <a:rPr lang="en-US" dirty="0"/>
              <a:t>UPDATE Customers SET </a:t>
            </a:r>
            <a:r>
              <a:rPr lang="en-US" dirty="0" err="1"/>
              <a:t>cust_contact</a:t>
            </a:r>
            <a:r>
              <a:rPr lang="en-US" dirty="0"/>
              <a:t> = 'Sam Roberts', </a:t>
            </a:r>
            <a:r>
              <a:rPr lang="en-US" dirty="0" err="1"/>
              <a:t>cust_email</a:t>
            </a:r>
            <a:r>
              <a:rPr lang="en-US" dirty="0"/>
              <a:t> = 'sam@toyland.com' WHERE </a:t>
            </a:r>
            <a:r>
              <a:rPr lang="en-US" dirty="0" err="1"/>
              <a:t>cust_id</a:t>
            </a:r>
            <a:r>
              <a:rPr lang="en-US" dirty="0"/>
              <a:t> = 1000000006;</a:t>
            </a:r>
          </a:p>
          <a:p>
            <a:r>
              <a:rPr lang="en-US" dirty="0"/>
              <a:t>UPDATE Customers SET </a:t>
            </a:r>
            <a:r>
              <a:rPr lang="en-US" dirty="0" err="1"/>
              <a:t>cust_email</a:t>
            </a:r>
            <a:r>
              <a:rPr lang="en-US" dirty="0"/>
              <a:t> = NULL WHERE </a:t>
            </a:r>
            <a:r>
              <a:rPr lang="en-US" dirty="0" err="1"/>
              <a:t>cust_id</a:t>
            </a:r>
            <a:r>
              <a:rPr lang="en-US" dirty="0"/>
              <a:t> = 1000000005;</a:t>
            </a:r>
          </a:p>
          <a:p>
            <a:r>
              <a:rPr lang="en-US" dirty="0"/>
              <a:t>DELETE FROM Customers WHERE </a:t>
            </a:r>
            <a:r>
              <a:rPr lang="en-US" dirty="0" err="1"/>
              <a:t>cust_id</a:t>
            </a:r>
            <a:r>
              <a:rPr lang="en-US" dirty="0"/>
              <a:t> = 1000000006; </a:t>
            </a:r>
            <a:endParaRPr lang="en-IN" dirty="0"/>
          </a:p>
        </p:txBody>
      </p:sp>
    </p:spTree>
    <p:extLst>
      <p:ext uri="{BB962C8B-B14F-4D97-AF65-F5344CB8AC3E}">
        <p14:creationId xmlns:p14="http://schemas.microsoft.com/office/powerpoint/2010/main" val="54118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0028-1210-4A3B-9B96-51D217B1B888}"/>
              </a:ext>
            </a:extLst>
          </p:cNvPr>
          <p:cNvSpPr>
            <a:spLocks noGrp="1"/>
          </p:cNvSpPr>
          <p:nvPr>
            <p:ph type="title"/>
          </p:nvPr>
        </p:nvSpPr>
        <p:spPr/>
        <p:txBody>
          <a:bodyPr/>
          <a:lstStyle/>
          <a:p>
            <a:r>
              <a:rPr lang="en-US" dirty="0"/>
              <a:t>Retrieving Data</a:t>
            </a:r>
            <a:endParaRPr lang="en-IN" dirty="0"/>
          </a:p>
        </p:txBody>
      </p:sp>
      <p:sp>
        <p:nvSpPr>
          <p:cNvPr id="3" name="Content Placeholder 2">
            <a:extLst>
              <a:ext uri="{FF2B5EF4-FFF2-40B4-BE49-F238E27FC236}">
                <a16:creationId xmlns:a16="http://schemas.microsoft.com/office/drawing/2014/main" id="{52749176-635E-458C-BB3E-D1BEB4F8FEDC}"/>
              </a:ext>
            </a:extLst>
          </p:cNvPr>
          <p:cNvSpPr>
            <a:spLocks noGrp="1"/>
          </p:cNvSpPr>
          <p:nvPr>
            <p:ph idx="1"/>
          </p:nvPr>
        </p:nvSpPr>
        <p:spPr/>
        <p:txBody>
          <a:bodyPr>
            <a:normAutofit lnSpcReduction="10000"/>
          </a:bodyPr>
          <a:lstStyle/>
          <a:p>
            <a:r>
              <a:rPr lang="en-US" dirty="0"/>
              <a:t>Individual Column:</a:t>
            </a:r>
          </a:p>
          <a:p>
            <a:pPr lvl="1"/>
            <a:r>
              <a:rPr lang="en-US" dirty="0"/>
              <a:t>SELECT </a:t>
            </a:r>
            <a:r>
              <a:rPr lang="en-US" dirty="0" err="1"/>
              <a:t>prod_name</a:t>
            </a:r>
            <a:r>
              <a:rPr lang="en-US" dirty="0"/>
              <a:t> FROM Products;</a:t>
            </a:r>
          </a:p>
          <a:p>
            <a:r>
              <a:rPr lang="en-US" dirty="0"/>
              <a:t>Multiple Columns:</a:t>
            </a:r>
          </a:p>
          <a:p>
            <a:pPr lvl="1"/>
            <a:r>
              <a:rPr lang="en-US" dirty="0"/>
              <a:t>SELECT </a:t>
            </a:r>
            <a:r>
              <a:rPr lang="en-US" dirty="0" err="1"/>
              <a:t>prod_id</a:t>
            </a:r>
            <a:r>
              <a:rPr lang="en-US" dirty="0"/>
              <a:t>, </a:t>
            </a:r>
            <a:r>
              <a:rPr lang="en-US" dirty="0" err="1"/>
              <a:t>prod_name</a:t>
            </a:r>
            <a:r>
              <a:rPr lang="en-US" dirty="0"/>
              <a:t>, </a:t>
            </a:r>
            <a:r>
              <a:rPr lang="en-US" dirty="0" err="1"/>
              <a:t>prod_price</a:t>
            </a:r>
            <a:r>
              <a:rPr lang="en-US" dirty="0"/>
              <a:t> FROM Products;</a:t>
            </a:r>
          </a:p>
          <a:p>
            <a:r>
              <a:rPr lang="en-US" dirty="0"/>
              <a:t>All Columns:</a:t>
            </a:r>
          </a:p>
          <a:p>
            <a:pPr lvl="1"/>
            <a:r>
              <a:rPr lang="en-IN" dirty="0"/>
              <a:t>SELECT * FROM Products;</a:t>
            </a:r>
          </a:p>
          <a:p>
            <a:r>
              <a:rPr lang="en-US" dirty="0"/>
              <a:t>D</a:t>
            </a:r>
            <a:r>
              <a:rPr lang="en-IN" dirty="0" err="1"/>
              <a:t>istinct</a:t>
            </a:r>
            <a:r>
              <a:rPr lang="en-IN" dirty="0"/>
              <a:t> Rows: </a:t>
            </a:r>
            <a:r>
              <a:rPr lang="en-US" dirty="0"/>
              <a:t>SELECT returns all matched rows. But what if you do not want every occurrence of every value?</a:t>
            </a:r>
          </a:p>
          <a:p>
            <a:pPr lvl="1"/>
            <a:r>
              <a:rPr lang="en-US" dirty="0"/>
              <a:t>SELECT DISTINCT </a:t>
            </a:r>
            <a:r>
              <a:rPr lang="en-US" dirty="0" err="1"/>
              <a:t>vend_id</a:t>
            </a:r>
            <a:r>
              <a:rPr lang="en-US" dirty="0"/>
              <a:t> FROM Products;</a:t>
            </a:r>
          </a:p>
          <a:p>
            <a:endParaRPr lang="en-IN" dirty="0"/>
          </a:p>
        </p:txBody>
      </p:sp>
    </p:spTree>
    <p:extLst>
      <p:ext uri="{BB962C8B-B14F-4D97-AF65-F5344CB8AC3E}">
        <p14:creationId xmlns:p14="http://schemas.microsoft.com/office/powerpoint/2010/main" val="323494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6F8A-BA3E-4FD5-9033-16ADF9B738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5E8F02-022C-47CF-A3A1-5D875359B6B5}"/>
              </a:ext>
            </a:extLst>
          </p:cNvPr>
          <p:cNvSpPr>
            <a:spLocks noGrp="1"/>
          </p:cNvSpPr>
          <p:nvPr>
            <p:ph idx="1"/>
          </p:nvPr>
        </p:nvSpPr>
        <p:spPr/>
        <p:txBody>
          <a:bodyPr>
            <a:normAutofit lnSpcReduction="10000"/>
          </a:bodyPr>
          <a:lstStyle/>
          <a:p>
            <a:r>
              <a:rPr lang="en-IN" dirty="0"/>
              <a:t>Limiting Results</a:t>
            </a:r>
          </a:p>
          <a:p>
            <a:pPr lvl="1"/>
            <a:r>
              <a:rPr lang="en-US" dirty="0"/>
              <a:t>SELECT </a:t>
            </a:r>
            <a:r>
              <a:rPr lang="en-US" dirty="0" err="1"/>
              <a:t>prod_name</a:t>
            </a:r>
            <a:r>
              <a:rPr lang="en-US" dirty="0"/>
              <a:t> FROM Products WHERE ROWNUM &lt;=5;</a:t>
            </a:r>
          </a:p>
          <a:p>
            <a:r>
              <a:rPr lang="en-US" dirty="0"/>
              <a:t>Sorting Data</a:t>
            </a:r>
          </a:p>
          <a:p>
            <a:pPr lvl="1"/>
            <a:r>
              <a:rPr lang="en-US" dirty="0"/>
              <a:t>SELECT </a:t>
            </a:r>
            <a:r>
              <a:rPr lang="en-US" dirty="0" err="1"/>
              <a:t>prod_name</a:t>
            </a:r>
            <a:r>
              <a:rPr lang="en-US" dirty="0"/>
              <a:t> FROM Products ORDER BY </a:t>
            </a:r>
            <a:r>
              <a:rPr lang="en-US" dirty="0" err="1"/>
              <a:t>prod_name</a:t>
            </a:r>
            <a:r>
              <a:rPr lang="en-US" dirty="0"/>
              <a:t>;</a:t>
            </a:r>
          </a:p>
          <a:p>
            <a:r>
              <a:rPr lang="en-IN" dirty="0"/>
              <a:t>Sorting by Multiple Columns</a:t>
            </a:r>
          </a:p>
          <a:p>
            <a:pPr lvl="1"/>
            <a:r>
              <a:rPr lang="en-US" dirty="0"/>
              <a:t>SELECT </a:t>
            </a:r>
            <a:r>
              <a:rPr lang="en-US" dirty="0" err="1"/>
              <a:t>prod_id</a:t>
            </a:r>
            <a:r>
              <a:rPr lang="en-US" dirty="0"/>
              <a:t>, </a:t>
            </a:r>
            <a:r>
              <a:rPr lang="en-US" dirty="0" err="1"/>
              <a:t>prod_price</a:t>
            </a:r>
            <a:r>
              <a:rPr lang="en-US" dirty="0"/>
              <a:t>, </a:t>
            </a:r>
            <a:r>
              <a:rPr lang="en-US" dirty="0" err="1"/>
              <a:t>prod_name</a:t>
            </a:r>
            <a:r>
              <a:rPr lang="en-US" dirty="0"/>
              <a:t> FROM Products ORDER BY </a:t>
            </a:r>
            <a:r>
              <a:rPr lang="en-US" dirty="0" err="1"/>
              <a:t>prod_price</a:t>
            </a:r>
            <a:r>
              <a:rPr lang="en-US" dirty="0"/>
              <a:t>, </a:t>
            </a:r>
            <a:r>
              <a:rPr lang="en-US" dirty="0" err="1"/>
              <a:t>prod_name</a:t>
            </a:r>
            <a:r>
              <a:rPr lang="en-US" dirty="0"/>
              <a:t>;</a:t>
            </a:r>
          </a:p>
          <a:p>
            <a:r>
              <a:rPr lang="en-US" dirty="0"/>
              <a:t>Sorting by Column Position</a:t>
            </a:r>
          </a:p>
          <a:p>
            <a:pPr lvl="1"/>
            <a:r>
              <a:rPr lang="en-US" dirty="0"/>
              <a:t>SELECT </a:t>
            </a:r>
            <a:r>
              <a:rPr lang="en-US" dirty="0" err="1"/>
              <a:t>prod_id</a:t>
            </a:r>
            <a:r>
              <a:rPr lang="en-US" dirty="0"/>
              <a:t>, </a:t>
            </a:r>
            <a:r>
              <a:rPr lang="en-US" dirty="0" err="1"/>
              <a:t>prod_price</a:t>
            </a:r>
            <a:r>
              <a:rPr lang="en-US" dirty="0"/>
              <a:t>, </a:t>
            </a:r>
            <a:r>
              <a:rPr lang="en-US" dirty="0" err="1"/>
              <a:t>prod_name</a:t>
            </a:r>
            <a:r>
              <a:rPr lang="en-US" dirty="0"/>
              <a:t> FROM Products ORDER BY 2, 3;</a:t>
            </a:r>
          </a:p>
          <a:p>
            <a:endParaRPr lang="en-US" dirty="0"/>
          </a:p>
          <a:p>
            <a:endParaRPr lang="en-IN" dirty="0"/>
          </a:p>
        </p:txBody>
      </p:sp>
    </p:spTree>
    <p:extLst>
      <p:ext uri="{BB962C8B-B14F-4D97-AF65-F5344CB8AC3E}">
        <p14:creationId xmlns:p14="http://schemas.microsoft.com/office/powerpoint/2010/main" val="3645210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F9AD-3189-477D-9E79-A39DF3DE5F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AD4E0B-85CB-4073-AA6F-A7AA63976D88}"/>
              </a:ext>
            </a:extLst>
          </p:cNvPr>
          <p:cNvSpPr>
            <a:spLocks noGrp="1"/>
          </p:cNvSpPr>
          <p:nvPr>
            <p:ph idx="1"/>
          </p:nvPr>
        </p:nvSpPr>
        <p:spPr>
          <a:xfrm>
            <a:off x="1261872" y="1828800"/>
            <a:ext cx="8595360" cy="4682836"/>
          </a:xfrm>
        </p:spPr>
        <p:txBody>
          <a:bodyPr>
            <a:normAutofit lnSpcReduction="10000"/>
          </a:bodyPr>
          <a:lstStyle/>
          <a:p>
            <a:r>
              <a:rPr lang="en-IN" dirty="0"/>
              <a:t>Sort Direction</a:t>
            </a:r>
          </a:p>
          <a:p>
            <a:pPr lvl="1"/>
            <a:r>
              <a:rPr lang="en-US" dirty="0"/>
              <a:t>SELECT </a:t>
            </a:r>
            <a:r>
              <a:rPr lang="en-US" dirty="0" err="1"/>
              <a:t>prod_id</a:t>
            </a:r>
            <a:r>
              <a:rPr lang="en-US" dirty="0"/>
              <a:t>, </a:t>
            </a:r>
            <a:r>
              <a:rPr lang="en-US" dirty="0" err="1"/>
              <a:t>prod_price</a:t>
            </a:r>
            <a:r>
              <a:rPr lang="en-US" dirty="0"/>
              <a:t>, </a:t>
            </a:r>
            <a:r>
              <a:rPr lang="en-US" dirty="0" err="1"/>
              <a:t>prod_name</a:t>
            </a:r>
            <a:r>
              <a:rPr lang="en-US" dirty="0"/>
              <a:t> FROM Products ORDER BY </a:t>
            </a:r>
            <a:r>
              <a:rPr lang="en-US" dirty="0" err="1"/>
              <a:t>prod_price</a:t>
            </a:r>
            <a:r>
              <a:rPr lang="en-US" dirty="0"/>
              <a:t> DESC;</a:t>
            </a:r>
          </a:p>
          <a:p>
            <a:pPr lvl="1"/>
            <a:r>
              <a:rPr lang="en-US" dirty="0"/>
              <a:t>SELECT </a:t>
            </a:r>
            <a:r>
              <a:rPr lang="en-US" dirty="0" err="1"/>
              <a:t>prod_id</a:t>
            </a:r>
            <a:r>
              <a:rPr lang="en-US" dirty="0"/>
              <a:t>, </a:t>
            </a:r>
            <a:r>
              <a:rPr lang="en-US" dirty="0" err="1"/>
              <a:t>prod_price</a:t>
            </a:r>
            <a:r>
              <a:rPr lang="en-US" dirty="0"/>
              <a:t>, </a:t>
            </a:r>
            <a:r>
              <a:rPr lang="en-US" dirty="0" err="1"/>
              <a:t>prod_name</a:t>
            </a:r>
            <a:r>
              <a:rPr lang="en-US" dirty="0"/>
              <a:t> FROM Products ORDER BY </a:t>
            </a:r>
            <a:r>
              <a:rPr lang="en-US" dirty="0" err="1"/>
              <a:t>prod_price</a:t>
            </a:r>
            <a:r>
              <a:rPr lang="en-US" dirty="0"/>
              <a:t> DESC, </a:t>
            </a:r>
            <a:r>
              <a:rPr lang="en-US" dirty="0" err="1"/>
              <a:t>prod_name</a:t>
            </a:r>
            <a:r>
              <a:rPr lang="en-US" dirty="0"/>
              <a:t>;</a:t>
            </a:r>
          </a:p>
          <a:p>
            <a:r>
              <a:rPr lang="en-US" dirty="0"/>
              <a:t>Filtering Data (where clause)</a:t>
            </a:r>
          </a:p>
          <a:p>
            <a:pPr lvl="1"/>
            <a:r>
              <a:rPr lang="en-US" dirty="0"/>
              <a:t>SELECT </a:t>
            </a:r>
            <a:r>
              <a:rPr lang="en-US" dirty="0" err="1"/>
              <a:t>prod_name</a:t>
            </a:r>
            <a:r>
              <a:rPr lang="en-US" dirty="0"/>
              <a:t>, </a:t>
            </a:r>
            <a:r>
              <a:rPr lang="en-US" dirty="0" err="1"/>
              <a:t>prod_price</a:t>
            </a:r>
            <a:r>
              <a:rPr lang="en-US" dirty="0"/>
              <a:t> FROM Products WHERE </a:t>
            </a:r>
            <a:r>
              <a:rPr lang="en-US" dirty="0" err="1"/>
              <a:t>prod_price</a:t>
            </a:r>
            <a:r>
              <a:rPr lang="en-US" dirty="0"/>
              <a:t> = 3.49;</a:t>
            </a:r>
          </a:p>
          <a:p>
            <a:pPr lvl="1"/>
            <a:r>
              <a:rPr lang="en-US" dirty="0"/>
              <a:t>SELECT </a:t>
            </a:r>
            <a:r>
              <a:rPr lang="en-US" dirty="0" err="1"/>
              <a:t>prod_name</a:t>
            </a:r>
            <a:r>
              <a:rPr lang="en-US" dirty="0"/>
              <a:t>, </a:t>
            </a:r>
            <a:r>
              <a:rPr lang="en-US" dirty="0" err="1"/>
              <a:t>prod_price</a:t>
            </a:r>
            <a:r>
              <a:rPr lang="en-US" dirty="0"/>
              <a:t> FROM Products WHERE </a:t>
            </a:r>
            <a:r>
              <a:rPr lang="en-US" dirty="0" err="1"/>
              <a:t>prod_price</a:t>
            </a:r>
            <a:r>
              <a:rPr lang="en-US" dirty="0"/>
              <a:t> &lt; 10; </a:t>
            </a:r>
          </a:p>
          <a:p>
            <a:pPr lvl="1"/>
            <a:r>
              <a:rPr lang="en-US" dirty="0"/>
              <a:t>SELECT </a:t>
            </a:r>
            <a:r>
              <a:rPr lang="en-US" dirty="0" err="1"/>
              <a:t>vend_id</a:t>
            </a:r>
            <a:r>
              <a:rPr lang="en-US" dirty="0"/>
              <a:t>, </a:t>
            </a:r>
            <a:r>
              <a:rPr lang="en-US" dirty="0" err="1"/>
              <a:t>prod_name</a:t>
            </a:r>
            <a:r>
              <a:rPr lang="en-US" dirty="0"/>
              <a:t> FROM Products WHERE </a:t>
            </a:r>
            <a:r>
              <a:rPr lang="en-US" dirty="0" err="1"/>
              <a:t>vend_id</a:t>
            </a:r>
            <a:r>
              <a:rPr lang="en-US" dirty="0"/>
              <a:t> &lt;&gt; 'DLL01';</a:t>
            </a:r>
          </a:p>
          <a:p>
            <a:endParaRPr lang="en-IN" dirty="0"/>
          </a:p>
        </p:txBody>
      </p:sp>
    </p:spTree>
    <p:extLst>
      <p:ext uri="{BB962C8B-B14F-4D97-AF65-F5344CB8AC3E}">
        <p14:creationId xmlns:p14="http://schemas.microsoft.com/office/powerpoint/2010/main" val="83190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36CF-0F0D-4830-AB0F-60D99058D146}"/>
              </a:ext>
            </a:extLst>
          </p:cNvPr>
          <p:cNvSpPr>
            <a:spLocks noGrp="1"/>
          </p:cNvSpPr>
          <p:nvPr>
            <p:ph type="title"/>
          </p:nvPr>
        </p:nvSpPr>
        <p:spPr/>
        <p:txBody>
          <a:bodyPr/>
          <a:lstStyle/>
          <a:p>
            <a:r>
              <a:rPr lang="en-US" dirty="0"/>
              <a:t>where clause operators</a:t>
            </a:r>
            <a:endParaRPr lang="en-IN" dirty="0"/>
          </a:p>
        </p:txBody>
      </p:sp>
      <p:pic>
        <p:nvPicPr>
          <p:cNvPr id="4" name="Content Placeholder 3">
            <a:extLst>
              <a:ext uri="{FF2B5EF4-FFF2-40B4-BE49-F238E27FC236}">
                <a16:creationId xmlns:a16="http://schemas.microsoft.com/office/drawing/2014/main" id="{445DFEF5-D81F-4A18-B785-8268817C1F41}"/>
              </a:ext>
            </a:extLst>
          </p:cNvPr>
          <p:cNvPicPr>
            <a:picLocks noGrp="1" noChangeAspect="1"/>
          </p:cNvPicPr>
          <p:nvPr>
            <p:ph idx="1"/>
          </p:nvPr>
        </p:nvPicPr>
        <p:blipFill>
          <a:blip r:embed="rId2"/>
          <a:stretch>
            <a:fillRect/>
          </a:stretch>
        </p:blipFill>
        <p:spPr>
          <a:xfrm>
            <a:off x="1840952" y="1828800"/>
            <a:ext cx="7436946" cy="4351338"/>
          </a:xfrm>
          <a:prstGeom prst="rect">
            <a:avLst/>
          </a:prstGeom>
        </p:spPr>
      </p:pic>
    </p:spTree>
    <p:extLst>
      <p:ext uri="{BB962C8B-B14F-4D97-AF65-F5344CB8AC3E}">
        <p14:creationId xmlns:p14="http://schemas.microsoft.com/office/powerpoint/2010/main" val="222423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A092-03D9-4C46-A8C2-7AB1BA40BA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183E4D-F6DF-4938-A126-DA28FC431F6A}"/>
              </a:ext>
            </a:extLst>
          </p:cNvPr>
          <p:cNvSpPr>
            <a:spLocks noGrp="1"/>
          </p:cNvSpPr>
          <p:nvPr>
            <p:ph idx="1"/>
          </p:nvPr>
        </p:nvSpPr>
        <p:spPr>
          <a:xfrm>
            <a:off x="1261872" y="1828800"/>
            <a:ext cx="8595360" cy="4664364"/>
          </a:xfrm>
        </p:spPr>
        <p:txBody>
          <a:bodyPr>
            <a:normAutofit/>
          </a:bodyPr>
          <a:lstStyle/>
          <a:p>
            <a:pPr lvl="1"/>
            <a:r>
              <a:rPr lang="en-US" dirty="0"/>
              <a:t>SELECT </a:t>
            </a:r>
            <a:r>
              <a:rPr lang="en-US" dirty="0" err="1"/>
              <a:t>prod_name</a:t>
            </a:r>
            <a:r>
              <a:rPr lang="en-US" dirty="0"/>
              <a:t>, </a:t>
            </a:r>
            <a:r>
              <a:rPr lang="en-US" dirty="0" err="1"/>
              <a:t>prod_price</a:t>
            </a:r>
            <a:r>
              <a:rPr lang="en-US" dirty="0"/>
              <a:t> FROM Products WHERE </a:t>
            </a:r>
            <a:r>
              <a:rPr lang="en-US" dirty="0" err="1"/>
              <a:t>prod_price</a:t>
            </a:r>
            <a:r>
              <a:rPr lang="en-US" dirty="0"/>
              <a:t> BETWEEN 5 AND 10;</a:t>
            </a:r>
          </a:p>
          <a:p>
            <a:pPr lvl="1"/>
            <a:r>
              <a:rPr lang="en-US" dirty="0"/>
              <a:t>SELECT </a:t>
            </a:r>
            <a:r>
              <a:rPr lang="en-US" dirty="0" err="1"/>
              <a:t>prod_name</a:t>
            </a:r>
            <a:r>
              <a:rPr lang="en-US" dirty="0"/>
              <a:t> FROM Products WHERE </a:t>
            </a:r>
            <a:r>
              <a:rPr lang="en-US" dirty="0" err="1"/>
              <a:t>prod_price</a:t>
            </a:r>
            <a:r>
              <a:rPr lang="en-US" dirty="0"/>
              <a:t> IS NULL;</a:t>
            </a:r>
          </a:p>
          <a:p>
            <a:r>
              <a:rPr lang="en-US" dirty="0"/>
              <a:t>Combining where clauses</a:t>
            </a:r>
          </a:p>
          <a:p>
            <a:pPr lvl="1"/>
            <a:r>
              <a:rPr lang="en-US" dirty="0"/>
              <a:t>SELECT </a:t>
            </a:r>
            <a:r>
              <a:rPr lang="en-US" dirty="0" err="1"/>
              <a:t>prod_id</a:t>
            </a:r>
            <a:r>
              <a:rPr lang="en-US" dirty="0"/>
              <a:t>, </a:t>
            </a:r>
            <a:r>
              <a:rPr lang="en-US" dirty="0" err="1"/>
              <a:t>prod_price</a:t>
            </a:r>
            <a:r>
              <a:rPr lang="en-US" dirty="0"/>
              <a:t>, </a:t>
            </a:r>
            <a:r>
              <a:rPr lang="en-US" dirty="0" err="1"/>
              <a:t>prod_name</a:t>
            </a:r>
            <a:r>
              <a:rPr lang="en-US" dirty="0"/>
              <a:t> FROM Products WHERE </a:t>
            </a:r>
            <a:r>
              <a:rPr lang="en-US" dirty="0" err="1"/>
              <a:t>vend_id</a:t>
            </a:r>
            <a:r>
              <a:rPr lang="en-US" dirty="0"/>
              <a:t> = 'DLL01' </a:t>
            </a:r>
            <a:r>
              <a:rPr lang="en-US" b="1" dirty="0"/>
              <a:t>AND</a:t>
            </a:r>
            <a:r>
              <a:rPr lang="en-US" dirty="0"/>
              <a:t> </a:t>
            </a:r>
            <a:r>
              <a:rPr lang="en-US" dirty="0" err="1"/>
              <a:t>prod_price</a:t>
            </a:r>
            <a:r>
              <a:rPr lang="en-US" dirty="0"/>
              <a:t> &lt;= 4;</a:t>
            </a:r>
          </a:p>
          <a:p>
            <a:pPr lvl="1"/>
            <a:r>
              <a:rPr lang="en-US" dirty="0"/>
              <a:t>SELECT </a:t>
            </a:r>
            <a:r>
              <a:rPr lang="en-US" dirty="0" err="1"/>
              <a:t>prod_id</a:t>
            </a:r>
            <a:r>
              <a:rPr lang="en-US" dirty="0"/>
              <a:t>, </a:t>
            </a:r>
            <a:r>
              <a:rPr lang="en-US" dirty="0" err="1"/>
              <a:t>prod_price</a:t>
            </a:r>
            <a:r>
              <a:rPr lang="en-US" dirty="0"/>
              <a:t>, </a:t>
            </a:r>
            <a:r>
              <a:rPr lang="en-US" dirty="0" err="1"/>
              <a:t>prod_name</a:t>
            </a:r>
            <a:r>
              <a:rPr lang="en-US" dirty="0"/>
              <a:t> FROM Products WHERE </a:t>
            </a:r>
            <a:r>
              <a:rPr lang="en-US" dirty="0" err="1"/>
              <a:t>vend_id</a:t>
            </a:r>
            <a:r>
              <a:rPr lang="en-US" dirty="0"/>
              <a:t> = 'DLL01' OR </a:t>
            </a:r>
            <a:r>
              <a:rPr lang="en-US" dirty="0" err="1"/>
              <a:t>vend_id</a:t>
            </a:r>
            <a:r>
              <a:rPr lang="en-US" dirty="0"/>
              <a:t> = 'BRS01’;</a:t>
            </a:r>
          </a:p>
          <a:p>
            <a:pPr lvl="1"/>
            <a:r>
              <a:rPr lang="en-US" dirty="0"/>
              <a:t>SELECT </a:t>
            </a:r>
            <a:r>
              <a:rPr lang="en-US" dirty="0" err="1"/>
              <a:t>prod_name</a:t>
            </a:r>
            <a:r>
              <a:rPr lang="en-US" dirty="0"/>
              <a:t>, </a:t>
            </a:r>
            <a:r>
              <a:rPr lang="en-US" dirty="0" err="1"/>
              <a:t>prod_price</a:t>
            </a:r>
            <a:r>
              <a:rPr lang="en-US" dirty="0"/>
              <a:t> FROM Products WHERE </a:t>
            </a:r>
            <a:r>
              <a:rPr lang="en-US" dirty="0" err="1"/>
              <a:t>vend_id</a:t>
            </a:r>
            <a:r>
              <a:rPr lang="en-US" dirty="0"/>
              <a:t> = 'DLL01' OR </a:t>
            </a:r>
            <a:r>
              <a:rPr lang="en-US" dirty="0" err="1"/>
              <a:t>vend_id</a:t>
            </a:r>
            <a:r>
              <a:rPr lang="en-US" dirty="0"/>
              <a:t> = 'BRS01' AND </a:t>
            </a:r>
            <a:r>
              <a:rPr lang="en-US" dirty="0" err="1"/>
              <a:t>prod_price</a:t>
            </a:r>
            <a:r>
              <a:rPr lang="en-US" dirty="0"/>
              <a:t> &gt;= 10; --AND evaluates first then result doing OR operation.</a:t>
            </a:r>
          </a:p>
          <a:p>
            <a:pPr lvl="1"/>
            <a:endParaRPr lang="en-IN" dirty="0"/>
          </a:p>
        </p:txBody>
      </p:sp>
    </p:spTree>
    <p:extLst>
      <p:ext uri="{BB962C8B-B14F-4D97-AF65-F5344CB8AC3E}">
        <p14:creationId xmlns:p14="http://schemas.microsoft.com/office/powerpoint/2010/main" val="151216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4CA3-D737-4571-869D-A75B0DD2A9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0848B0-87EB-45BB-831E-52A955A3529A}"/>
              </a:ext>
            </a:extLst>
          </p:cNvPr>
          <p:cNvSpPr>
            <a:spLocks noGrp="1"/>
          </p:cNvSpPr>
          <p:nvPr>
            <p:ph idx="1"/>
          </p:nvPr>
        </p:nvSpPr>
        <p:spPr/>
        <p:txBody>
          <a:bodyPr/>
          <a:lstStyle/>
          <a:p>
            <a:pPr lvl="1">
              <a:buFont typeface="Wingdings" panose="05000000000000000000" pitchFamily="2" charset="2"/>
              <a:buChar char="§"/>
            </a:pPr>
            <a:r>
              <a:rPr lang="en-US" dirty="0"/>
              <a:t>SELECT </a:t>
            </a:r>
            <a:r>
              <a:rPr lang="en-US" dirty="0" err="1"/>
              <a:t>prod_name</a:t>
            </a:r>
            <a:r>
              <a:rPr lang="en-US" dirty="0"/>
              <a:t>, </a:t>
            </a:r>
            <a:r>
              <a:rPr lang="en-US" dirty="0" err="1"/>
              <a:t>prod_price</a:t>
            </a:r>
            <a:r>
              <a:rPr lang="en-US" dirty="0"/>
              <a:t> FROM Products WHERE (</a:t>
            </a:r>
            <a:r>
              <a:rPr lang="en-US" dirty="0" err="1"/>
              <a:t>vend_id</a:t>
            </a:r>
            <a:r>
              <a:rPr lang="en-US" dirty="0"/>
              <a:t> = 'DLL01' OR </a:t>
            </a:r>
            <a:r>
              <a:rPr lang="en-US" dirty="0" err="1"/>
              <a:t>vend_id</a:t>
            </a:r>
            <a:r>
              <a:rPr lang="en-US" dirty="0"/>
              <a:t> = 'BRS01') AND </a:t>
            </a:r>
            <a:r>
              <a:rPr lang="en-US" dirty="0" err="1"/>
              <a:t>prod_price</a:t>
            </a:r>
            <a:r>
              <a:rPr lang="en-US" dirty="0"/>
              <a:t> &gt;= 10;</a:t>
            </a:r>
          </a:p>
          <a:p>
            <a:pPr lvl="1">
              <a:buFont typeface="Wingdings" panose="05000000000000000000" pitchFamily="2" charset="2"/>
              <a:buChar char="§"/>
            </a:pPr>
            <a:r>
              <a:rPr lang="en-US" dirty="0"/>
              <a:t>SELECT </a:t>
            </a:r>
            <a:r>
              <a:rPr lang="en-US" dirty="0" err="1"/>
              <a:t>prod_name</a:t>
            </a:r>
            <a:r>
              <a:rPr lang="en-US" dirty="0"/>
              <a:t>, </a:t>
            </a:r>
            <a:r>
              <a:rPr lang="en-US" dirty="0" err="1"/>
              <a:t>prod_price</a:t>
            </a:r>
            <a:r>
              <a:rPr lang="en-US" dirty="0"/>
              <a:t> FROM Products WHERE </a:t>
            </a:r>
            <a:r>
              <a:rPr lang="en-US" dirty="0" err="1"/>
              <a:t>vend_id</a:t>
            </a:r>
            <a:r>
              <a:rPr lang="en-US" dirty="0"/>
              <a:t> IN ('DLL01','BRS01') ORDER BY </a:t>
            </a:r>
            <a:r>
              <a:rPr lang="en-US" dirty="0" err="1"/>
              <a:t>prod_name</a:t>
            </a:r>
            <a:r>
              <a:rPr lang="en-US" dirty="0"/>
              <a:t>;</a:t>
            </a:r>
          </a:p>
          <a:p>
            <a:pPr lvl="1">
              <a:buFont typeface="Wingdings" panose="05000000000000000000" pitchFamily="2" charset="2"/>
              <a:buChar char="§"/>
            </a:pPr>
            <a:r>
              <a:rPr lang="en-US" dirty="0"/>
              <a:t>SELECT </a:t>
            </a:r>
            <a:r>
              <a:rPr lang="en-US" dirty="0" err="1"/>
              <a:t>prod_name</a:t>
            </a:r>
            <a:r>
              <a:rPr lang="en-US" dirty="0"/>
              <a:t>, </a:t>
            </a:r>
            <a:r>
              <a:rPr lang="en-US" dirty="0" err="1"/>
              <a:t>prod_price</a:t>
            </a:r>
            <a:r>
              <a:rPr lang="en-US" dirty="0"/>
              <a:t> FROM Products WHERE </a:t>
            </a:r>
            <a:r>
              <a:rPr lang="en-US" dirty="0" err="1"/>
              <a:t>vend_id</a:t>
            </a:r>
            <a:r>
              <a:rPr lang="en-US" dirty="0"/>
              <a:t> = 'DLL01' OR </a:t>
            </a:r>
            <a:r>
              <a:rPr lang="en-US" dirty="0" err="1"/>
              <a:t>vend_id</a:t>
            </a:r>
            <a:r>
              <a:rPr lang="en-US" dirty="0"/>
              <a:t> = 'BRS01' ORDER BY </a:t>
            </a:r>
            <a:r>
              <a:rPr lang="en-US" dirty="0" err="1"/>
              <a:t>prod_name</a:t>
            </a:r>
            <a:r>
              <a:rPr lang="en-US" dirty="0"/>
              <a:t>; </a:t>
            </a:r>
          </a:p>
          <a:p>
            <a:pPr lvl="1">
              <a:buFont typeface="Wingdings" panose="05000000000000000000" pitchFamily="2" charset="2"/>
              <a:buChar char="§"/>
            </a:pPr>
            <a:r>
              <a:rPr lang="en-US" dirty="0"/>
              <a:t>SELECT </a:t>
            </a:r>
            <a:r>
              <a:rPr lang="en-US" dirty="0" err="1"/>
              <a:t>prod_name</a:t>
            </a:r>
            <a:r>
              <a:rPr lang="en-US" dirty="0"/>
              <a:t> FROM Products WHERE NOT </a:t>
            </a:r>
            <a:r>
              <a:rPr lang="en-US" dirty="0" err="1"/>
              <a:t>vend_id</a:t>
            </a:r>
            <a:r>
              <a:rPr lang="en-US" dirty="0"/>
              <a:t> = 'DLL01' ORDER BY </a:t>
            </a:r>
            <a:r>
              <a:rPr lang="en-US" dirty="0" err="1"/>
              <a:t>prod_name</a:t>
            </a:r>
            <a:r>
              <a:rPr lang="en-US" dirty="0"/>
              <a:t>;</a:t>
            </a:r>
          </a:p>
          <a:p>
            <a:pPr lvl="1">
              <a:buFont typeface="Wingdings" panose="05000000000000000000" pitchFamily="2" charset="2"/>
              <a:buChar char="§"/>
            </a:pPr>
            <a:r>
              <a:rPr lang="en-US" dirty="0"/>
              <a:t>SELECT </a:t>
            </a:r>
            <a:r>
              <a:rPr lang="en-US" dirty="0" err="1"/>
              <a:t>prod_name</a:t>
            </a:r>
            <a:r>
              <a:rPr lang="en-US" dirty="0"/>
              <a:t> FROM Products WHERE </a:t>
            </a:r>
            <a:r>
              <a:rPr lang="en-US" dirty="0" err="1"/>
              <a:t>vend_id</a:t>
            </a:r>
            <a:r>
              <a:rPr lang="en-US" dirty="0"/>
              <a:t> &lt;&gt; 'DLL01' ORDER BY </a:t>
            </a:r>
            <a:r>
              <a:rPr lang="en-US" dirty="0" err="1"/>
              <a:t>prod_name</a:t>
            </a:r>
            <a:r>
              <a:rPr lang="en-US" dirty="0"/>
              <a:t>;</a:t>
            </a:r>
            <a:endParaRPr lang="en-IN" dirty="0"/>
          </a:p>
        </p:txBody>
      </p:sp>
    </p:spTree>
    <p:extLst>
      <p:ext uri="{BB962C8B-B14F-4D97-AF65-F5344CB8AC3E}">
        <p14:creationId xmlns:p14="http://schemas.microsoft.com/office/powerpoint/2010/main" val="122318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ED8-9207-47D0-8462-FC9A6D3B7069}"/>
              </a:ext>
            </a:extLst>
          </p:cNvPr>
          <p:cNvSpPr>
            <a:spLocks noGrp="1"/>
          </p:cNvSpPr>
          <p:nvPr>
            <p:ph type="title"/>
          </p:nvPr>
        </p:nvSpPr>
        <p:spPr/>
        <p:txBody>
          <a:bodyPr/>
          <a:lstStyle/>
          <a:p>
            <a:r>
              <a:rPr lang="en-US" dirty="0"/>
              <a:t>Creating and Manipulating Tables</a:t>
            </a:r>
            <a:endParaRPr lang="en-IN" dirty="0"/>
          </a:p>
        </p:txBody>
      </p:sp>
      <p:sp>
        <p:nvSpPr>
          <p:cNvPr id="3" name="Content Placeholder 2">
            <a:extLst>
              <a:ext uri="{FF2B5EF4-FFF2-40B4-BE49-F238E27FC236}">
                <a16:creationId xmlns:a16="http://schemas.microsoft.com/office/drawing/2014/main" id="{B2289C4A-C28C-4A5C-8C7F-8DC9B6ABCB0C}"/>
              </a:ext>
            </a:extLst>
          </p:cNvPr>
          <p:cNvSpPr>
            <a:spLocks noGrp="1"/>
          </p:cNvSpPr>
          <p:nvPr>
            <p:ph idx="1"/>
          </p:nvPr>
        </p:nvSpPr>
        <p:spPr>
          <a:xfrm>
            <a:off x="1261872" y="1828800"/>
            <a:ext cx="9415364" cy="4351337"/>
          </a:xfrm>
        </p:spPr>
        <p:txBody>
          <a:bodyPr>
            <a:normAutofit/>
          </a:bodyPr>
          <a:lstStyle/>
          <a:p>
            <a:r>
              <a:rPr lang="en-US" sz="2000" dirty="0"/>
              <a:t>CREATE TABLE </a:t>
            </a:r>
            <a:r>
              <a:rPr lang="en-US" sz="2000" b="1" dirty="0"/>
              <a:t>Products</a:t>
            </a:r>
            <a:r>
              <a:rPr lang="en-US" sz="2000" dirty="0"/>
              <a:t> ( </a:t>
            </a:r>
            <a:r>
              <a:rPr lang="en-US" sz="2000" dirty="0" err="1"/>
              <a:t>prod_id</a:t>
            </a:r>
            <a:r>
              <a:rPr lang="en-US" sz="2000" dirty="0"/>
              <a:t> CHAR(10) NOT NULL, </a:t>
            </a:r>
            <a:r>
              <a:rPr lang="en-US" sz="2000" dirty="0" err="1"/>
              <a:t>vend_id</a:t>
            </a:r>
            <a:r>
              <a:rPr lang="en-US" sz="2000" dirty="0"/>
              <a:t> CHAR(10) NOT NULL, </a:t>
            </a:r>
            <a:r>
              <a:rPr lang="en-US" sz="2000" dirty="0" err="1"/>
              <a:t>prod_name</a:t>
            </a:r>
            <a:r>
              <a:rPr lang="en-US" sz="2000" dirty="0"/>
              <a:t> CHAR(254) NOT NULL, </a:t>
            </a:r>
            <a:r>
              <a:rPr lang="en-US" sz="2000" dirty="0" err="1"/>
              <a:t>prod_price</a:t>
            </a:r>
            <a:r>
              <a:rPr lang="en-US" sz="2000" dirty="0"/>
              <a:t> DECIMAL(8,2) NOT NULL, </a:t>
            </a:r>
            <a:r>
              <a:rPr lang="en-US" sz="2000" dirty="0" err="1"/>
              <a:t>prod_desc</a:t>
            </a:r>
            <a:r>
              <a:rPr lang="en-US" sz="2000" dirty="0"/>
              <a:t> VARCHAR(1000) );</a:t>
            </a:r>
          </a:p>
          <a:p>
            <a:r>
              <a:rPr lang="en-US" sz="2000" dirty="0"/>
              <a:t>CREATE TABLE </a:t>
            </a:r>
            <a:r>
              <a:rPr lang="en-US" sz="2000" b="1" dirty="0"/>
              <a:t>Orders</a:t>
            </a:r>
            <a:r>
              <a:rPr lang="en-US" sz="2000" dirty="0"/>
              <a:t> ( </a:t>
            </a:r>
            <a:r>
              <a:rPr lang="en-US" sz="2000" dirty="0" err="1"/>
              <a:t>order_num</a:t>
            </a:r>
            <a:r>
              <a:rPr lang="en-US" sz="2000" dirty="0"/>
              <a:t> INTEGER NOT NULL, </a:t>
            </a:r>
            <a:r>
              <a:rPr lang="en-US" sz="2000" dirty="0" err="1"/>
              <a:t>order_date</a:t>
            </a:r>
            <a:r>
              <a:rPr lang="en-US" sz="2000" dirty="0"/>
              <a:t> DATETIME NOT NULL, </a:t>
            </a:r>
            <a:r>
              <a:rPr lang="en-US" sz="2000" dirty="0" err="1"/>
              <a:t>cust_id</a:t>
            </a:r>
            <a:r>
              <a:rPr lang="en-US" sz="2000" dirty="0"/>
              <a:t> CHAR(10) NOT NULL );</a:t>
            </a:r>
          </a:p>
          <a:p>
            <a:r>
              <a:rPr lang="en-US" sz="2000" dirty="0"/>
              <a:t>CREATE TABLE </a:t>
            </a:r>
            <a:r>
              <a:rPr lang="en-US" sz="2000" b="1" dirty="0"/>
              <a:t>Vendors</a:t>
            </a:r>
            <a:r>
              <a:rPr lang="en-US" sz="2000" dirty="0"/>
              <a:t> ( </a:t>
            </a:r>
            <a:r>
              <a:rPr lang="en-US" sz="2000" dirty="0" err="1"/>
              <a:t>vend_id</a:t>
            </a:r>
            <a:r>
              <a:rPr lang="en-US" sz="2000" dirty="0"/>
              <a:t> CHAR(10) NOT NULL, </a:t>
            </a:r>
            <a:r>
              <a:rPr lang="en-US" sz="2000" dirty="0" err="1"/>
              <a:t>vend_name</a:t>
            </a:r>
            <a:r>
              <a:rPr lang="en-US" sz="2000" dirty="0"/>
              <a:t> CHAR(50) NOT NULL, </a:t>
            </a:r>
            <a:r>
              <a:rPr lang="en-US" sz="2000" dirty="0" err="1"/>
              <a:t>vend_address</a:t>
            </a:r>
            <a:r>
              <a:rPr lang="en-US" sz="2000" dirty="0"/>
              <a:t> CHAR(50) , </a:t>
            </a:r>
            <a:r>
              <a:rPr lang="en-US" sz="2000" dirty="0" err="1"/>
              <a:t>vend_city</a:t>
            </a:r>
            <a:r>
              <a:rPr lang="en-US" sz="2000" dirty="0"/>
              <a:t> CHAR(50) , </a:t>
            </a:r>
            <a:r>
              <a:rPr lang="en-US" sz="2000" dirty="0" err="1"/>
              <a:t>vend_state</a:t>
            </a:r>
            <a:r>
              <a:rPr lang="en-US" sz="2000" dirty="0"/>
              <a:t> CHAR(5) , </a:t>
            </a:r>
            <a:r>
              <a:rPr lang="en-US" sz="2000" dirty="0" err="1"/>
              <a:t>vend_zip</a:t>
            </a:r>
            <a:r>
              <a:rPr lang="en-US" sz="2000" dirty="0"/>
              <a:t> CHAR(10) , </a:t>
            </a:r>
            <a:r>
              <a:rPr lang="en-US" sz="2000" dirty="0" err="1"/>
              <a:t>vend_country</a:t>
            </a:r>
            <a:r>
              <a:rPr lang="en-US" sz="2000" dirty="0"/>
              <a:t> CHAR(50) ); </a:t>
            </a:r>
          </a:p>
          <a:p>
            <a:r>
              <a:rPr lang="en-IN" sz="2000" dirty="0"/>
              <a:t>CREATE TABLE </a:t>
            </a:r>
            <a:r>
              <a:rPr lang="en-IN" sz="2000" b="1" dirty="0" err="1"/>
              <a:t>OrderItems</a:t>
            </a:r>
            <a:r>
              <a:rPr lang="en-IN" sz="2000" dirty="0"/>
              <a:t> ( </a:t>
            </a:r>
            <a:r>
              <a:rPr lang="en-IN" sz="2000" dirty="0" err="1"/>
              <a:t>order_num</a:t>
            </a:r>
            <a:r>
              <a:rPr lang="en-IN" sz="2000" dirty="0"/>
              <a:t> INTEGER NOT NULL, </a:t>
            </a:r>
            <a:r>
              <a:rPr lang="en-IN" sz="2000" dirty="0" err="1"/>
              <a:t>order_item</a:t>
            </a:r>
            <a:r>
              <a:rPr lang="en-IN" sz="2000" dirty="0"/>
              <a:t> INTEGER NOT NULL, </a:t>
            </a:r>
            <a:r>
              <a:rPr lang="en-IN" sz="2000" dirty="0" err="1"/>
              <a:t>prod_id</a:t>
            </a:r>
            <a:r>
              <a:rPr lang="en-IN" sz="2000" dirty="0"/>
              <a:t> CHAR(10) NOT NULL, quantity INTEGER NOT NULL </a:t>
            </a:r>
            <a:r>
              <a:rPr lang="en-IN" sz="2000" b="1" dirty="0"/>
              <a:t>DEFAULT</a:t>
            </a:r>
            <a:r>
              <a:rPr lang="en-IN" sz="2000" dirty="0"/>
              <a:t> 1, </a:t>
            </a:r>
            <a:r>
              <a:rPr lang="en-IN" sz="2000" dirty="0" err="1"/>
              <a:t>item_price</a:t>
            </a:r>
            <a:r>
              <a:rPr lang="en-IN" sz="2000" dirty="0"/>
              <a:t> DECIMAL(8,2) NOT NULL ); </a:t>
            </a:r>
          </a:p>
        </p:txBody>
      </p:sp>
    </p:spTree>
    <p:extLst>
      <p:ext uri="{BB962C8B-B14F-4D97-AF65-F5344CB8AC3E}">
        <p14:creationId xmlns:p14="http://schemas.microsoft.com/office/powerpoint/2010/main" val="3173686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D59D-31BF-4A07-B4CA-BE7B4CC55B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39D7B3-10B4-4B35-8403-9569D95EC205}"/>
              </a:ext>
            </a:extLst>
          </p:cNvPr>
          <p:cNvSpPr>
            <a:spLocks noGrp="1"/>
          </p:cNvSpPr>
          <p:nvPr>
            <p:ph idx="1"/>
          </p:nvPr>
        </p:nvSpPr>
        <p:spPr/>
        <p:txBody>
          <a:bodyPr>
            <a:normAutofit lnSpcReduction="10000"/>
          </a:bodyPr>
          <a:lstStyle/>
          <a:p>
            <a:r>
              <a:rPr lang="en-US" dirty="0"/>
              <a:t>Wild Card filtering:</a:t>
            </a:r>
          </a:p>
          <a:p>
            <a:pPr lvl="1"/>
            <a:r>
              <a:rPr lang="en-US" dirty="0"/>
              <a:t>SELECT </a:t>
            </a:r>
            <a:r>
              <a:rPr lang="en-US" dirty="0" err="1"/>
              <a:t>prod_id</a:t>
            </a:r>
            <a:r>
              <a:rPr lang="en-US" dirty="0"/>
              <a:t>, </a:t>
            </a:r>
            <a:r>
              <a:rPr lang="en-US" dirty="0" err="1"/>
              <a:t>prod_name</a:t>
            </a:r>
            <a:r>
              <a:rPr lang="en-US" dirty="0"/>
              <a:t> FROM Products WHERE </a:t>
            </a:r>
            <a:r>
              <a:rPr lang="en-US" dirty="0" err="1"/>
              <a:t>prod_name</a:t>
            </a:r>
            <a:r>
              <a:rPr lang="en-US" dirty="0"/>
              <a:t> LIKE 'Fish%’;</a:t>
            </a:r>
          </a:p>
          <a:p>
            <a:pPr lvl="1"/>
            <a:r>
              <a:rPr lang="en-US" dirty="0"/>
              <a:t>% matches any number of occurrences of any character.</a:t>
            </a:r>
          </a:p>
          <a:p>
            <a:pPr lvl="1"/>
            <a:r>
              <a:rPr lang="en-US" dirty="0"/>
              <a:t>SELECT </a:t>
            </a:r>
            <a:r>
              <a:rPr lang="en-US" dirty="0" err="1"/>
              <a:t>prod_id</a:t>
            </a:r>
            <a:r>
              <a:rPr lang="en-US" dirty="0"/>
              <a:t>, </a:t>
            </a:r>
            <a:r>
              <a:rPr lang="en-US" dirty="0" err="1"/>
              <a:t>prod_name</a:t>
            </a:r>
            <a:r>
              <a:rPr lang="en-US" dirty="0"/>
              <a:t> FROM Products WHERE </a:t>
            </a:r>
            <a:r>
              <a:rPr lang="en-US" dirty="0" err="1"/>
              <a:t>prod_name</a:t>
            </a:r>
            <a:r>
              <a:rPr lang="en-US" dirty="0"/>
              <a:t> LIKE '%bean bag%’;</a:t>
            </a:r>
          </a:p>
          <a:p>
            <a:pPr lvl="1"/>
            <a:r>
              <a:rPr lang="en-US" dirty="0"/>
              <a:t>SELECT </a:t>
            </a:r>
            <a:r>
              <a:rPr lang="en-US" dirty="0" err="1"/>
              <a:t>prod_name</a:t>
            </a:r>
            <a:r>
              <a:rPr lang="en-US" dirty="0"/>
              <a:t> FROM Products WHERE </a:t>
            </a:r>
            <a:r>
              <a:rPr lang="en-US" dirty="0" err="1"/>
              <a:t>prod_name</a:t>
            </a:r>
            <a:r>
              <a:rPr lang="en-US" dirty="0"/>
              <a:t> LIKE '</a:t>
            </a:r>
            <a:r>
              <a:rPr lang="en-US" dirty="0" err="1"/>
              <a:t>F%y</a:t>
            </a:r>
            <a:r>
              <a:rPr lang="en-US" dirty="0"/>
              <a:t>’;</a:t>
            </a:r>
          </a:p>
          <a:p>
            <a:r>
              <a:rPr lang="en-US" dirty="0"/>
              <a:t>The underscore(_) is used just like %, but instead of matching multiple characters, the underscore matches just a single character.</a:t>
            </a:r>
            <a:endParaRPr lang="en-IN" dirty="0"/>
          </a:p>
        </p:txBody>
      </p:sp>
    </p:spTree>
    <p:extLst>
      <p:ext uri="{BB962C8B-B14F-4D97-AF65-F5344CB8AC3E}">
        <p14:creationId xmlns:p14="http://schemas.microsoft.com/office/powerpoint/2010/main" val="411361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D16F-6191-4B08-94E3-B0AE789EEC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EFD8FF-999A-47FE-B6FC-E00ACF7AEE20}"/>
              </a:ext>
            </a:extLst>
          </p:cNvPr>
          <p:cNvSpPr>
            <a:spLocks noGrp="1"/>
          </p:cNvSpPr>
          <p:nvPr>
            <p:ph idx="1"/>
          </p:nvPr>
        </p:nvSpPr>
        <p:spPr/>
        <p:txBody>
          <a:bodyPr/>
          <a:lstStyle/>
          <a:p>
            <a:pPr lvl="1"/>
            <a:r>
              <a:rPr lang="en-US" dirty="0"/>
              <a:t>SELECT </a:t>
            </a:r>
            <a:r>
              <a:rPr lang="en-US" dirty="0" err="1"/>
              <a:t>prod_id</a:t>
            </a:r>
            <a:r>
              <a:rPr lang="en-US" dirty="0"/>
              <a:t>, </a:t>
            </a:r>
            <a:r>
              <a:rPr lang="en-US" dirty="0" err="1"/>
              <a:t>prod_name</a:t>
            </a:r>
            <a:r>
              <a:rPr lang="en-US" dirty="0"/>
              <a:t> FROM Products WHERE </a:t>
            </a:r>
            <a:r>
              <a:rPr lang="en-US" dirty="0" err="1"/>
              <a:t>prod_name</a:t>
            </a:r>
            <a:r>
              <a:rPr lang="en-US" dirty="0"/>
              <a:t> LIKE '__ inch teddy bear’;</a:t>
            </a:r>
          </a:p>
          <a:p>
            <a:pPr lvl="1"/>
            <a:r>
              <a:rPr lang="en-US" dirty="0"/>
              <a:t>SELECT </a:t>
            </a:r>
            <a:r>
              <a:rPr lang="en-US" dirty="0" err="1"/>
              <a:t>prod_id</a:t>
            </a:r>
            <a:r>
              <a:rPr lang="en-US" dirty="0"/>
              <a:t>, </a:t>
            </a:r>
            <a:r>
              <a:rPr lang="en-US" dirty="0" err="1"/>
              <a:t>prod_name</a:t>
            </a:r>
            <a:r>
              <a:rPr lang="en-US" dirty="0"/>
              <a:t> FROM Products WHERE </a:t>
            </a:r>
            <a:r>
              <a:rPr lang="en-US" dirty="0" err="1"/>
              <a:t>prod_name</a:t>
            </a:r>
            <a:r>
              <a:rPr lang="en-US" dirty="0"/>
              <a:t> LIKE '% inch teddy bear’;</a:t>
            </a:r>
          </a:p>
          <a:p>
            <a:r>
              <a:rPr lang="en-IN" dirty="0"/>
              <a:t>Concatenating Fields:</a:t>
            </a:r>
          </a:p>
          <a:p>
            <a:pPr lvl="1"/>
            <a:r>
              <a:rPr lang="en-US" dirty="0"/>
              <a:t>SELECT </a:t>
            </a:r>
            <a:r>
              <a:rPr lang="en-US" dirty="0" err="1"/>
              <a:t>vend_name</a:t>
            </a:r>
            <a:r>
              <a:rPr lang="en-US" dirty="0"/>
              <a:t> || '(' || </a:t>
            </a:r>
            <a:r>
              <a:rPr lang="en-US" dirty="0" err="1"/>
              <a:t>vend_country</a:t>
            </a:r>
            <a:r>
              <a:rPr lang="en-US" dirty="0"/>
              <a:t> || ')' FROM Vendors ORDER BY </a:t>
            </a:r>
            <a:r>
              <a:rPr lang="en-US" dirty="0" err="1"/>
              <a:t>vend_name</a:t>
            </a:r>
            <a:r>
              <a:rPr lang="en-US" dirty="0"/>
              <a:t>;</a:t>
            </a:r>
          </a:p>
          <a:p>
            <a:pPr lvl="1"/>
            <a:r>
              <a:rPr lang="en-US" dirty="0"/>
              <a:t>SELECT RTRIM(</a:t>
            </a:r>
            <a:r>
              <a:rPr lang="en-US" dirty="0" err="1"/>
              <a:t>vend_name</a:t>
            </a:r>
            <a:r>
              <a:rPr lang="en-US" dirty="0"/>
              <a:t>) || ' (' || RTRIM(</a:t>
            </a:r>
            <a:r>
              <a:rPr lang="en-US" dirty="0" err="1"/>
              <a:t>vend_country</a:t>
            </a:r>
            <a:r>
              <a:rPr lang="en-US" dirty="0"/>
              <a:t>) || ')' FROM Vendors ORDER BY </a:t>
            </a:r>
            <a:r>
              <a:rPr lang="en-US" dirty="0" err="1"/>
              <a:t>vend_name</a:t>
            </a:r>
            <a:r>
              <a:rPr lang="en-US" dirty="0"/>
              <a:t>; </a:t>
            </a:r>
            <a:endParaRPr lang="en-IN" dirty="0"/>
          </a:p>
        </p:txBody>
      </p:sp>
    </p:spTree>
    <p:extLst>
      <p:ext uri="{BB962C8B-B14F-4D97-AF65-F5344CB8AC3E}">
        <p14:creationId xmlns:p14="http://schemas.microsoft.com/office/powerpoint/2010/main" val="2571285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FB3F-FFF1-4260-A761-BBDB404136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6B23E6-C7DB-4DB6-B315-8E7941C832BE}"/>
              </a:ext>
            </a:extLst>
          </p:cNvPr>
          <p:cNvSpPr>
            <a:spLocks noGrp="1"/>
          </p:cNvSpPr>
          <p:nvPr>
            <p:ph idx="1"/>
          </p:nvPr>
        </p:nvSpPr>
        <p:spPr/>
        <p:txBody>
          <a:bodyPr/>
          <a:lstStyle/>
          <a:p>
            <a:r>
              <a:rPr lang="en-IN" dirty="0"/>
              <a:t>Aliases:</a:t>
            </a:r>
          </a:p>
          <a:p>
            <a:pPr lvl="1"/>
            <a:r>
              <a:rPr lang="en-US" dirty="0"/>
              <a:t>SELECT RTRIM(</a:t>
            </a:r>
            <a:r>
              <a:rPr lang="en-US" dirty="0" err="1"/>
              <a:t>vend_name</a:t>
            </a:r>
            <a:r>
              <a:rPr lang="en-US" dirty="0"/>
              <a:t>) || ' (' || RTRIM(</a:t>
            </a:r>
            <a:r>
              <a:rPr lang="en-US" dirty="0" err="1"/>
              <a:t>vend_country</a:t>
            </a:r>
            <a:r>
              <a:rPr lang="en-US" dirty="0"/>
              <a:t>) || ')' AS </a:t>
            </a:r>
            <a:r>
              <a:rPr lang="en-US" dirty="0" err="1"/>
              <a:t>vend_title</a:t>
            </a:r>
            <a:r>
              <a:rPr lang="en-US" dirty="0"/>
              <a:t> FROM Vendors ORDER BY </a:t>
            </a:r>
            <a:r>
              <a:rPr lang="en-US" dirty="0" err="1"/>
              <a:t>vend_name</a:t>
            </a:r>
            <a:r>
              <a:rPr lang="en-US" dirty="0"/>
              <a:t>;</a:t>
            </a:r>
          </a:p>
          <a:p>
            <a:r>
              <a:rPr lang="en-US" dirty="0"/>
              <a:t>Mathematical calculations:</a:t>
            </a:r>
          </a:p>
          <a:p>
            <a:pPr lvl="1"/>
            <a:r>
              <a:rPr lang="en-US" dirty="0"/>
              <a:t>SELECT </a:t>
            </a:r>
            <a:r>
              <a:rPr lang="en-US" dirty="0" err="1"/>
              <a:t>prod_id</a:t>
            </a:r>
            <a:r>
              <a:rPr lang="en-US" dirty="0"/>
              <a:t>, quantity, </a:t>
            </a:r>
            <a:r>
              <a:rPr lang="en-US" dirty="0" err="1"/>
              <a:t>item_price</a:t>
            </a:r>
            <a:r>
              <a:rPr lang="en-US" dirty="0"/>
              <a:t>, quantity*</a:t>
            </a:r>
            <a:r>
              <a:rPr lang="en-US" dirty="0" err="1"/>
              <a:t>item_price</a:t>
            </a:r>
            <a:r>
              <a:rPr lang="en-US" dirty="0"/>
              <a:t> AS </a:t>
            </a:r>
            <a:r>
              <a:rPr lang="en-US" dirty="0" err="1"/>
              <a:t>expanded_price</a:t>
            </a:r>
            <a:r>
              <a:rPr lang="en-US" dirty="0"/>
              <a:t> FROM </a:t>
            </a:r>
            <a:r>
              <a:rPr lang="en-US" dirty="0" err="1"/>
              <a:t>OrderItems</a:t>
            </a:r>
            <a:r>
              <a:rPr lang="en-US" dirty="0"/>
              <a:t> WHERE </a:t>
            </a:r>
            <a:r>
              <a:rPr lang="en-US" dirty="0" err="1"/>
              <a:t>order_num</a:t>
            </a:r>
            <a:r>
              <a:rPr lang="en-US" dirty="0"/>
              <a:t> = 20008;</a:t>
            </a:r>
          </a:p>
          <a:p>
            <a:pPr lvl="1"/>
            <a:endParaRPr lang="en-US" dirty="0"/>
          </a:p>
          <a:p>
            <a:pPr lvl="1"/>
            <a:endParaRPr lang="en-IN" dirty="0"/>
          </a:p>
        </p:txBody>
      </p:sp>
      <p:pic>
        <p:nvPicPr>
          <p:cNvPr id="4" name="Picture 3">
            <a:extLst>
              <a:ext uri="{FF2B5EF4-FFF2-40B4-BE49-F238E27FC236}">
                <a16:creationId xmlns:a16="http://schemas.microsoft.com/office/drawing/2014/main" id="{24B2946F-2F63-4233-AF74-487CE98B1723}"/>
              </a:ext>
            </a:extLst>
          </p:cNvPr>
          <p:cNvPicPr>
            <a:picLocks noChangeAspect="1"/>
          </p:cNvPicPr>
          <p:nvPr/>
        </p:nvPicPr>
        <p:blipFill>
          <a:blip r:embed="rId2"/>
          <a:stretch>
            <a:fillRect/>
          </a:stretch>
        </p:blipFill>
        <p:spPr>
          <a:xfrm>
            <a:off x="3340876" y="4601147"/>
            <a:ext cx="4437351" cy="1499038"/>
          </a:xfrm>
          <a:prstGeom prst="rect">
            <a:avLst/>
          </a:prstGeom>
          <a:ln>
            <a:solidFill>
              <a:schemeClr val="accent1"/>
            </a:solidFill>
          </a:ln>
        </p:spPr>
      </p:pic>
    </p:spTree>
    <p:extLst>
      <p:ext uri="{BB962C8B-B14F-4D97-AF65-F5344CB8AC3E}">
        <p14:creationId xmlns:p14="http://schemas.microsoft.com/office/powerpoint/2010/main" val="108310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D26A-3AA9-4D9F-B112-BEE1BEB1C83B}"/>
              </a:ext>
            </a:extLst>
          </p:cNvPr>
          <p:cNvSpPr>
            <a:spLocks noGrp="1"/>
          </p:cNvSpPr>
          <p:nvPr>
            <p:ph type="title"/>
          </p:nvPr>
        </p:nvSpPr>
        <p:spPr/>
        <p:txBody>
          <a:bodyPr/>
          <a:lstStyle/>
          <a:p>
            <a:r>
              <a:rPr lang="en-US" dirty="0"/>
              <a:t>Using Functions(Text/Numeric/Date and time/formatting/System)</a:t>
            </a:r>
            <a:endParaRPr lang="en-IN" dirty="0"/>
          </a:p>
        </p:txBody>
      </p:sp>
      <p:sp>
        <p:nvSpPr>
          <p:cNvPr id="3" name="Content Placeholder 2">
            <a:extLst>
              <a:ext uri="{FF2B5EF4-FFF2-40B4-BE49-F238E27FC236}">
                <a16:creationId xmlns:a16="http://schemas.microsoft.com/office/drawing/2014/main" id="{7DC30D25-8F25-4C23-BA4D-55523174BB57}"/>
              </a:ext>
            </a:extLst>
          </p:cNvPr>
          <p:cNvSpPr>
            <a:spLocks noGrp="1"/>
          </p:cNvSpPr>
          <p:nvPr>
            <p:ph idx="1"/>
          </p:nvPr>
        </p:nvSpPr>
        <p:spPr>
          <a:xfrm>
            <a:off x="1261872" y="1828800"/>
            <a:ext cx="8595360" cy="775855"/>
          </a:xfrm>
        </p:spPr>
        <p:txBody>
          <a:bodyPr/>
          <a:lstStyle/>
          <a:p>
            <a:pPr lvl="1"/>
            <a:r>
              <a:rPr lang="en-US" dirty="0"/>
              <a:t>SELECT </a:t>
            </a:r>
            <a:r>
              <a:rPr lang="en-US" dirty="0" err="1"/>
              <a:t>vend_name</a:t>
            </a:r>
            <a:r>
              <a:rPr lang="en-US" dirty="0"/>
              <a:t>, UPPER(</a:t>
            </a:r>
            <a:r>
              <a:rPr lang="en-US" dirty="0" err="1"/>
              <a:t>vend_name</a:t>
            </a:r>
            <a:r>
              <a:rPr lang="en-US" dirty="0"/>
              <a:t>) AS </a:t>
            </a:r>
            <a:r>
              <a:rPr lang="en-US" dirty="0" err="1"/>
              <a:t>vend_name_upcase</a:t>
            </a:r>
            <a:r>
              <a:rPr lang="en-US" dirty="0"/>
              <a:t> FROM Vendors ORDER BY </a:t>
            </a:r>
            <a:r>
              <a:rPr lang="en-US" dirty="0" err="1"/>
              <a:t>vend_name</a:t>
            </a:r>
            <a:r>
              <a:rPr lang="en-US" dirty="0"/>
              <a:t>;</a:t>
            </a:r>
            <a:endParaRPr lang="en-IN" dirty="0"/>
          </a:p>
        </p:txBody>
      </p:sp>
      <p:pic>
        <p:nvPicPr>
          <p:cNvPr id="4" name="Picture 3">
            <a:extLst>
              <a:ext uri="{FF2B5EF4-FFF2-40B4-BE49-F238E27FC236}">
                <a16:creationId xmlns:a16="http://schemas.microsoft.com/office/drawing/2014/main" id="{8EAF30F4-E1DC-4B2D-8B2D-56F5E9148E4A}"/>
              </a:ext>
            </a:extLst>
          </p:cNvPr>
          <p:cNvPicPr>
            <a:picLocks noChangeAspect="1"/>
          </p:cNvPicPr>
          <p:nvPr/>
        </p:nvPicPr>
        <p:blipFill>
          <a:blip r:embed="rId2"/>
          <a:stretch>
            <a:fillRect/>
          </a:stretch>
        </p:blipFill>
        <p:spPr>
          <a:xfrm>
            <a:off x="1738579" y="2604655"/>
            <a:ext cx="7641945" cy="4074917"/>
          </a:xfrm>
          <a:prstGeom prst="rect">
            <a:avLst/>
          </a:prstGeom>
        </p:spPr>
      </p:pic>
    </p:spTree>
    <p:extLst>
      <p:ext uri="{BB962C8B-B14F-4D97-AF65-F5344CB8AC3E}">
        <p14:creationId xmlns:p14="http://schemas.microsoft.com/office/powerpoint/2010/main" val="101824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ECD3-87AE-4D30-8B21-46DF31A198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FA4E6C-8DDB-4441-B737-07936A1E2D3B}"/>
              </a:ext>
            </a:extLst>
          </p:cNvPr>
          <p:cNvSpPr>
            <a:spLocks noGrp="1"/>
          </p:cNvSpPr>
          <p:nvPr>
            <p:ph idx="1"/>
          </p:nvPr>
        </p:nvSpPr>
        <p:spPr/>
        <p:txBody>
          <a:bodyPr/>
          <a:lstStyle/>
          <a:p>
            <a:pPr lvl="1"/>
            <a:r>
              <a:rPr lang="en-US" dirty="0"/>
              <a:t>SELECT </a:t>
            </a:r>
            <a:r>
              <a:rPr lang="en-US" dirty="0" err="1"/>
              <a:t>cust_name</a:t>
            </a:r>
            <a:r>
              <a:rPr lang="en-US" dirty="0"/>
              <a:t>, </a:t>
            </a:r>
            <a:r>
              <a:rPr lang="en-US" dirty="0" err="1"/>
              <a:t>cust_contact</a:t>
            </a:r>
            <a:r>
              <a:rPr lang="en-US" dirty="0"/>
              <a:t> FROM Customers WHERE SOUNDEX(</a:t>
            </a:r>
            <a:r>
              <a:rPr lang="en-US" dirty="0" err="1"/>
              <a:t>cust_contact</a:t>
            </a:r>
            <a:r>
              <a:rPr lang="en-US" dirty="0"/>
              <a:t>) = SOUNDEX('Michael Green’);</a:t>
            </a:r>
          </a:p>
          <a:p>
            <a:r>
              <a:rPr lang="en-US" dirty="0"/>
              <a:t>Date:</a:t>
            </a:r>
          </a:p>
          <a:p>
            <a:pPr lvl="1"/>
            <a:r>
              <a:rPr lang="en-US" dirty="0"/>
              <a:t>SELECT </a:t>
            </a:r>
            <a:r>
              <a:rPr lang="en-US" dirty="0" err="1"/>
              <a:t>order_num</a:t>
            </a:r>
            <a:r>
              <a:rPr lang="en-US" dirty="0"/>
              <a:t> FROM Orders WHERE EXTRACT(year FROM </a:t>
            </a:r>
            <a:r>
              <a:rPr lang="en-US" dirty="0" err="1"/>
              <a:t>order_date</a:t>
            </a:r>
            <a:r>
              <a:rPr lang="en-US" dirty="0"/>
              <a:t>) = 2020;</a:t>
            </a:r>
          </a:p>
          <a:p>
            <a:pPr lvl="1"/>
            <a:r>
              <a:rPr lang="en-US" dirty="0"/>
              <a:t>SELECT </a:t>
            </a:r>
            <a:r>
              <a:rPr lang="en-US" dirty="0" err="1"/>
              <a:t>order_num</a:t>
            </a:r>
            <a:r>
              <a:rPr lang="en-US" dirty="0"/>
              <a:t> FROM Orders WHERE </a:t>
            </a:r>
            <a:r>
              <a:rPr lang="en-US" dirty="0" err="1"/>
              <a:t>order_date</a:t>
            </a:r>
            <a:r>
              <a:rPr lang="en-US" dirty="0"/>
              <a:t> BETWEEN </a:t>
            </a:r>
            <a:r>
              <a:rPr lang="en-US" dirty="0" err="1"/>
              <a:t>to_date</a:t>
            </a:r>
            <a:r>
              <a:rPr lang="en-US" dirty="0"/>
              <a:t>('2020-01-01', '</a:t>
            </a:r>
            <a:r>
              <a:rPr lang="en-US" dirty="0" err="1"/>
              <a:t>yyyy</a:t>
            </a:r>
            <a:r>
              <a:rPr lang="en-US" dirty="0"/>
              <a:t>-mm-dd') AND </a:t>
            </a:r>
            <a:r>
              <a:rPr lang="en-US" dirty="0" err="1"/>
              <a:t>to_date</a:t>
            </a:r>
            <a:r>
              <a:rPr lang="en-US" dirty="0"/>
              <a:t>('2020-12-31', '</a:t>
            </a:r>
            <a:r>
              <a:rPr lang="en-US" dirty="0" err="1"/>
              <a:t>yyyy</a:t>
            </a:r>
            <a:r>
              <a:rPr lang="en-US" dirty="0"/>
              <a:t>-mm-dd'); </a:t>
            </a:r>
          </a:p>
          <a:p>
            <a:pPr lvl="1"/>
            <a:endParaRPr lang="en-IN" dirty="0"/>
          </a:p>
        </p:txBody>
      </p:sp>
    </p:spTree>
    <p:extLst>
      <p:ext uri="{BB962C8B-B14F-4D97-AF65-F5344CB8AC3E}">
        <p14:creationId xmlns:p14="http://schemas.microsoft.com/office/powerpoint/2010/main" val="3474504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D2ED-EE61-4F2F-9529-D2E7066CF1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AF11E9-EEB4-4BC8-A4FA-6B89B5C7B6FF}"/>
              </a:ext>
            </a:extLst>
          </p:cNvPr>
          <p:cNvSpPr>
            <a:spLocks noGrp="1"/>
          </p:cNvSpPr>
          <p:nvPr>
            <p:ph idx="1"/>
          </p:nvPr>
        </p:nvSpPr>
        <p:spPr/>
        <p:txBody>
          <a:bodyPr/>
          <a:lstStyle/>
          <a:p>
            <a:r>
              <a:rPr lang="en-US" dirty="0"/>
              <a:t>Numeric Manipulation:</a:t>
            </a:r>
          </a:p>
          <a:p>
            <a:endParaRPr lang="en-IN" dirty="0"/>
          </a:p>
        </p:txBody>
      </p:sp>
      <p:pic>
        <p:nvPicPr>
          <p:cNvPr id="4" name="Picture 3">
            <a:extLst>
              <a:ext uri="{FF2B5EF4-FFF2-40B4-BE49-F238E27FC236}">
                <a16:creationId xmlns:a16="http://schemas.microsoft.com/office/drawing/2014/main" id="{68445E19-BFB7-4503-B084-38DB69547E87}"/>
              </a:ext>
            </a:extLst>
          </p:cNvPr>
          <p:cNvPicPr>
            <a:picLocks noChangeAspect="1"/>
          </p:cNvPicPr>
          <p:nvPr/>
        </p:nvPicPr>
        <p:blipFill>
          <a:blip r:embed="rId2"/>
          <a:stretch>
            <a:fillRect/>
          </a:stretch>
        </p:blipFill>
        <p:spPr>
          <a:xfrm>
            <a:off x="1048080" y="2449389"/>
            <a:ext cx="9906432" cy="3868226"/>
          </a:xfrm>
          <a:prstGeom prst="rect">
            <a:avLst/>
          </a:prstGeom>
        </p:spPr>
      </p:pic>
    </p:spTree>
    <p:extLst>
      <p:ext uri="{BB962C8B-B14F-4D97-AF65-F5344CB8AC3E}">
        <p14:creationId xmlns:p14="http://schemas.microsoft.com/office/powerpoint/2010/main" val="2686846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F793-0D0A-4DFB-83BC-1499FB75BC1A}"/>
              </a:ext>
            </a:extLst>
          </p:cNvPr>
          <p:cNvSpPr>
            <a:spLocks noGrp="1"/>
          </p:cNvSpPr>
          <p:nvPr>
            <p:ph type="title"/>
          </p:nvPr>
        </p:nvSpPr>
        <p:spPr/>
        <p:txBody>
          <a:bodyPr/>
          <a:lstStyle/>
          <a:p>
            <a:r>
              <a:rPr lang="en-IN" dirty="0"/>
              <a:t>Summarizing Data</a:t>
            </a:r>
          </a:p>
        </p:txBody>
      </p:sp>
      <p:sp>
        <p:nvSpPr>
          <p:cNvPr id="3" name="Content Placeholder 2">
            <a:extLst>
              <a:ext uri="{FF2B5EF4-FFF2-40B4-BE49-F238E27FC236}">
                <a16:creationId xmlns:a16="http://schemas.microsoft.com/office/drawing/2014/main" id="{002EB1C4-516C-4607-88AB-88224D20461A}"/>
              </a:ext>
            </a:extLst>
          </p:cNvPr>
          <p:cNvSpPr>
            <a:spLocks noGrp="1"/>
          </p:cNvSpPr>
          <p:nvPr>
            <p:ph idx="1"/>
          </p:nvPr>
        </p:nvSpPr>
        <p:spPr/>
        <p:txBody>
          <a:bodyPr/>
          <a:lstStyle/>
          <a:p>
            <a:r>
              <a:rPr lang="en-US" dirty="0"/>
              <a:t>Using aggregate functions</a:t>
            </a:r>
            <a:endParaRPr lang="en-IN" dirty="0"/>
          </a:p>
        </p:txBody>
      </p:sp>
      <p:pic>
        <p:nvPicPr>
          <p:cNvPr id="4" name="Picture 3">
            <a:extLst>
              <a:ext uri="{FF2B5EF4-FFF2-40B4-BE49-F238E27FC236}">
                <a16:creationId xmlns:a16="http://schemas.microsoft.com/office/drawing/2014/main" id="{939C6E7C-9EAA-4202-9D1D-79B1F2263080}"/>
              </a:ext>
            </a:extLst>
          </p:cNvPr>
          <p:cNvPicPr>
            <a:picLocks noChangeAspect="1"/>
          </p:cNvPicPr>
          <p:nvPr/>
        </p:nvPicPr>
        <p:blipFill>
          <a:blip r:embed="rId2"/>
          <a:stretch>
            <a:fillRect/>
          </a:stretch>
        </p:blipFill>
        <p:spPr>
          <a:xfrm>
            <a:off x="1339273" y="2619795"/>
            <a:ext cx="9227848" cy="2854481"/>
          </a:xfrm>
          <a:prstGeom prst="rect">
            <a:avLst/>
          </a:prstGeom>
        </p:spPr>
      </p:pic>
    </p:spTree>
    <p:extLst>
      <p:ext uri="{BB962C8B-B14F-4D97-AF65-F5344CB8AC3E}">
        <p14:creationId xmlns:p14="http://schemas.microsoft.com/office/powerpoint/2010/main" val="110555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BA26-7874-48F0-A8B9-EA22BB5001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C5C001-68B7-4FB1-A45F-F3840AF53951}"/>
              </a:ext>
            </a:extLst>
          </p:cNvPr>
          <p:cNvSpPr>
            <a:spLocks noGrp="1"/>
          </p:cNvSpPr>
          <p:nvPr>
            <p:ph idx="1"/>
          </p:nvPr>
        </p:nvSpPr>
        <p:spPr/>
        <p:txBody>
          <a:bodyPr/>
          <a:lstStyle/>
          <a:p>
            <a:pPr lvl="1"/>
            <a:r>
              <a:rPr lang="en-US" dirty="0"/>
              <a:t>SELECT AVG(</a:t>
            </a:r>
            <a:r>
              <a:rPr lang="en-US" dirty="0" err="1"/>
              <a:t>prod_price</a:t>
            </a:r>
            <a:r>
              <a:rPr lang="en-US" dirty="0"/>
              <a:t>) AS </a:t>
            </a:r>
            <a:r>
              <a:rPr lang="en-US" dirty="0" err="1"/>
              <a:t>avg_price</a:t>
            </a:r>
            <a:r>
              <a:rPr lang="en-US" dirty="0"/>
              <a:t> FROM Products;</a:t>
            </a:r>
          </a:p>
          <a:p>
            <a:pPr lvl="1"/>
            <a:r>
              <a:rPr lang="en-US" dirty="0"/>
              <a:t>SELECT AVG(</a:t>
            </a:r>
            <a:r>
              <a:rPr lang="en-US" dirty="0" err="1"/>
              <a:t>prod_price</a:t>
            </a:r>
            <a:r>
              <a:rPr lang="en-US" dirty="0"/>
              <a:t>) AS </a:t>
            </a:r>
            <a:r>
              <a:rPr lang="en-US" dirty="0" err="1"/>
              <a:t>avg_price</a:t>
            </a:r>
            <a:r>
              <a:rPr lang="en-US" dirty="0"/>
              <a:t> FROM Products WHERE </a:t>
            </a:r>
            <a:r>
              <a:rPr lang="en-US" dirty="0" err="1"/>
              <a:t>vend_id</a:t>
            </a:r>
            <a:r>
              <a:rPr lang="en-US" dirty="0"/>
              <a:t> = 'DLL01’; </a:t>
            </a:r>
          </a:p>
          <a:p>
            <a:pPr lvl="1"/>
            <a:r>
              <a:rPr lang="en-US" dirty="0"/>
              <a:t>SELECT COUNT(*) AS </a:t>
            </a:r>
            <a:r>
              <a:rPr lang="en-US" dirty="0" err="1"/>
              <a:t>num_cust</a:t>
            </a:r>
            <a:r>
              <a:rPr lang="en-US" dirty="0"/>
              <a:t> FROM Customers; </a:t>
            </a:r>
          </a:p>
          <a:p>
            <a:pPr lvl="1"/>
            <a:r>
              <a:rPr lang="en-US" dirty="0"/>
              <a:t>SELECT COUNT(</a:t>
            </a:r>
            <a:r>
              <a:rPr lang="en-US" dirty="0" err="1"/>
              <a:t>cust_email</a:t>
            </a:r>
            <a:r>
              <a:rPr lang="en-US" dirty="0"/>
              <a:t>) AS </a:t>
            </a:r>
            <a:r>
              <a:rPr lang="en-US" dirty="0" err="1"/>
              <a:t>num_cust</a:t>
            </a:r>
            <a:r>
              <a:rPr lang="en-US" dirty="0"/>
              <a:t> FROM Customers;</a:t>
            </a:r>
          </a:p>
          <a:p>
            <a:pPr lvl="1"/>
            <a:r>
              <a:rPr lang="en-US" dirty="0"/>
              <a:t>SELECT MAX(</a:t>
            </a:r>
            <a:r>
              <a:rPr lang="en-US" dirty="0" err="1"/>
              <a:t>prod_price</a:t>
            </a:r>
            <a:r>
              <a:rPr lang="en-US" dirty="0"/>
              <a:t>) AS </a:t>
            </a:r>
            <a:r>
              <a:rPr lang="en-US" dirty="0" err="1"/>
              <a:t>max_price</a:t>
            </a:r>
            <a:r>
              <a:rPr lang="en-US" dirty="0"/>
              <a:t> FROM Products; </a:t>
            </a:r>
          </a:p>
          <a:p>
            <a:pPr lvl="1"/>
            <a:r>
              <a:rPr lang="en-US" dirty="0"/>
              <a:t>SELECT MIN(</a:t>
            </a:r>
            <a:r>
              <a:rPr lang="en-US" dirty="0" err="1"/>
              <a:t>prod_price</a:t>
            </a:r>
            <a:r>
              <a:rPr lang="en-US" dirty="0"/>
              <a:t>) AS </a:t>
            </a:r>
            <a:r>
              <a:rPr lang="en-US" dirty="0" err="1"/>
              <a:t>min_price</a:t>
            </a:r>
            <a:r>
              <a:rPr lang="en-US" dirty="0"/>
              <a:t> FROM Products;</a:t>
            </a:r>
          </a:p>
          <a:p>
            <a:pPr lvl="1"/>
            <a:r>
              <a:rPr lang="en-US" dirty="0"/>
              <a:t>SELECT SUM(quantity) AS </a:t>
            </a:r>
            <a:r>
              <a:rPr lang="en-US" dirty="0" err="1"/>
              <a:t>items_ordered</a:t>
            </a:r>
            <a:r>
              <a:rPr lang="en-US" dirty="0"/>
              <a:t> FROM </a:t>
            </a:r>
            <a:r>
              <a:rPr lang="en-US" dirty="0" err="1"/>
              <a:t>OrderItems</a:t>
            </a:r>
            <a:r>
              <a:rPr lang="en-US" dirty="0"/>
              <a:t> WHERE </a:t>
            </a:r>
            <a:r>
              <a:rPr lang="en-US" dirty="0" err="1"/>
              <a:t>order_num</a:t>
            </a:r>
            <a:r>
              <a:rPr lang="en-US" dirty="0"/>
              <a:t> = 20005;</a:t>
            </a:r>
          </a:p>
          <a:p>
            <a:pPr lvl="1"/>
            <a:r>
              <a:rPr lang="en-US" dirty="0"/>
              <a:t>SELECT SUM(</a:t>
            </a:r>
            <a:r>
              <a:rPr lang="en-US" dirty="0" err="1"/>
              <a:t>item_price</a:t>
            </a:r>
            <a:r>
              <a:rPr lang="en-US" dirty="0"/>
              <a:t>*quantity) AS </a:t>
            </a:r>
            <a:r>
              <a:rPr lang="en-US" dirty="0" err="1"/>
              <a:t>total_price</a:t>
            </a:r>
            <a:r>
              <a:rPr lang="en-US" dirty="0"/>
              <a:t> FROM </a:t>
            </a:r>
            <a:r>
              <a:rPr lang="en-US" dirty="0" err="1"/>
              <a:t>OrderItems</a:t>
            </a:r>
            <a:r>
              <a:rPr lang="en-US" dirty="0"/>
              <a:t> WHERE </a:t>
            </a:r>
            <a:r>
              <a:rPr lang="en-US" dirty="0" err="1"/>
              <a:t>order_num</a:t>
            </a:r>
            <a:r>
              <a:rPr lang="en-US" dirty="0"/>
              <a:t> = 20005; </a:t>
            </a:r>
            <a:endParaRPr lang="en-IN" dirty="0"/>
          </a:p>
        </p:txBody>
      </p:sp>
    </p:spTree>
    <p:extLst>
      <p:ext uri="{BB962C8B-B14F-4D97-AF65-F5344CB8AC3E}">
        <p14:creationId xmlns:p14="http://schemas.microsoft.com/office/powerpoint/2010/main" val="3400338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3EDC-77AE-4F22-89E1-3F6A031958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513194-F0D7-49BE-A884-8C28D3BE5120}"/>
              </a:ext>
            </a:extLst>
          </p:cNvPr>
          <p:cNvSpPr>
            <a:spLocks noGrp="1"/>
          </p:cNvSpPr>
          <p:nvPr>
            <p:ph idx="1"/>
          </p:nvPr>
        </p:nvSpPr>
        <p:spPr/>
        <p:txBody>
          <a:bodyPr/>
          <a:lstStyle/>
          <a:p>
            <a:r>
              <a:rPr lang="en-IN" dirty="0"/>
              <a:t>Aggregates on Distinct Values</a:t>
            </a:r>
          </a:p>
          <a:p>
            <a:pPr lvl="1"/>
            <a:r>
              <a:rPr lang="en-US" dirty="0"/>
              <a:t>SELECT AVG(DISTINCT </a:t>
            </a:r>
            <a:r>
              <a:rPr lang="en-US" dirty="0" err="1"/>
              <a:t>prod_price</a:t>
            </a:r>
            <a:r>
              <a:rPr lang="en-US" dirty="0"/>
              <a:t>) AS </a:t>
            </a:r>
            <a:r>
              <a:rPr lang="en-US" dirty="0" err="1"/>
              <a:t>avg_price</a:t>
            </a:r>
            <a:r>
              <a:rPr lang="en-US" dirty="0"/>
              <a:t> FROM Products WHERE </a:t>
            </a:r>
            <a:r>
              <a:rPr lang="en-US" dirty="0" err="1"/>
              <a:t>vend_id</a:t>
            </a:r>
            <a:r>
              <a:rPr lang="en-US" dirty="0"/>
              <a:t> = 'DLL01’; </a:t>
            </a:r>
          </a:p>
          <a:p>
            <a:r>
              <a:rPr lang="en-IN" dirty="0"/>
              <a:t>Combining Aggregate Functions:</a:t>
            </a:r>
          </a:p>
          <a:p>
            <a:pPr lvl="1"/>
            <a:r>
              <a:rPr lang="en-US" dirty="0"/>
              <a:t>SELECT COUNT(*) AS </a:t>
            </a:r>
            <a:r>
              <a:rPr lang="en-US" dirty="0" err="1"/>
              <a:t>num_items</a:t>
            </a:r>
            <a:r>
              <a:rPr lang="en-US" dirty="0"/>
              <a:t>, MIN(</a:t>
            </a:r>
            <a:r>
              <a:rPr lang="en-US" dirty="0" err="1"/>
              <a:t>prod_price</a:t>
            </a:r>
            <a:r>
              <a:rPr lang="en-US" dirty="0"/>
              <a:t>) AS </a:t>
            </a:r>
            <a:r>
              <a:rPr lang="en-US" dirty="0" err="1"/>
              <a:t>price_min</a:t>
            </a:r>
            <a:r>
              <a:rPr lang="en-US" dirty="0"/>
              <a:t>, MAX(</a:t>
            </a:r>
            <a:r>
              <a:rPr lang="en-US" dirty="0" err="1"/>
              <a:t>prod_price</a:t>
            </a:r>
            <a:r>
              <a:rPr lang="en-US" dirty="0"/>
              <a:t>) AS </a:t>
            </a:r>
            <a:r>
              <a:rPr lang="en-US" dirty="0" err="1"/>
              <a:t>price_max</a:t>
            </a:r>
            <a:r>
              <a:rPr lang="en-US" dirty="0"/>
              <a:t>, AVG(</a:t>
            </a:r>
            <a:r>
              <a:rPr lang="en-US" dirty="0" err="1"/>
              <a:t>prod_price</a:t>
            </a:r>
            <a:r>
              <a:rPr lang="en-US" dirty="0"/>
              <a:t>) AS </a:t>
            </a:r>
            <a:r>
              <a:rPr lang="en-US" dirty="0" err="1"/>
              <a:t>price_avg</a:t>
            </a:r>
            <a:r>
              <a:rPr lang="en-US" dirty="0"/>
              <a:t> FROM Products; </a:t>
            </a:r>
            <a:endParaRPr lang="en-IN" dirty="0"/>
          </a:p>
          <a:p>
            <a:endParaRPr lang="en-US" dirty="0"/>
          </a:p>
          <a:p>
            <a:pPr lvl="1"/>
            <a:endParaRPr lang="en-IN" dirty="0"/>
          </a:p>
        </p:txBody>
      </p:sp>
    </p:spTree>
    <p:extLst>
      <p:ext uri="{BB962C8B-B14F-4D97-AF65-F5344CB8AC3E}">
        <p14:creationId xmlns:p14="http://schemas.microsoft.com/office/powerpoint/2010/main" val="316155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B412-39DA-4E9F-802B-BBD22DD2FF5F}"/>
              </a:ext>
            </a:extLst>
          </p:cNvPr>
          <p:cNvSpPr>
            <a:spLocks noGrp="1"/>
          </p:cNvSpPr>
          <p:nvPr>
            <p:ph type="title"/>
          </p:nvPr>
        </p:nvSpPr>
        <p:spPr/>
        <p:txBody>
          <a:bodyPr/>
          <a:lstStyle/>
          <a:p>
            <a:r>
              <a:rPr lang="en-IN" dirty="0"/>
              <a:t>Grouping Data</a:t>
            </a:r>
          </a:p>
        </p:txBody>
      </p:sp>
      <p:sp>
        <p:nvSpPr>
          <p:cNvPr id="3" name="Content Placeholder 2">
            <a:extLst>
              <a:ext uri="{FF2B5EF4-FFF2-40B4-BE49-F238E27FC236}">
                <a16:creationId xmlns:a16="http://schemas.microsoft.com/office/drawing/2014/main" id="{7A886BEC-61EF-49F0-9544-3DD1CFDB568C}"/>
              </a:ext>
            </a:extLst>
          </p:cNvPr>
          <p:cNvSpPr>
            <a:spLocks noGrp="1"/>
          </p:cNvSpPr>
          <p:nvPr>
            <p:ph idx="1"/>
          </p:nvPr>
        </p:nvSpPr>
        <p:spPr/>
        <p:txBody>
          <a:bodyPr/>
          <a:lstStyle/>
          <a:p>
            <a:pPr algn="just"/>
            <a:r>
              <a:rPr lang="en-US" dirty="0"/>
              <a:t>But what if you wanted to return the number of products offered by each vendor? Or products offered by vendors who offer a single product, or only those who offer more than 10 products?</a:t>
            </a:r>
          </a:p>
          <a:p>
            <a:pPr algn="just"/>
            <a:r>
              <a:rPr lang="en-US" dirty="0"/>
              <a:t>This is where groups come into play. Grouping lets you divide data into logical sets so that you can perform aggregate calculations on each group</a:t>
            </a:r>
            <a:endParaRPr lang="en-IN" dirty="0"/>
          </a:p>
        </p:txBody>
      </p:sp>
    </p:spTree>
    <p:extLst>
      <p:ext uri="{BB962C8B-B14F-4D97-AF65-F5344CB8AC3E}">
        <p14:creationId xmlns:p14="http://schemas.microsoft.com/office/powerpoint/2010/main" val="217118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59A2-244A-4D5A-886F-0381F2DF0508}"/>
              </a:ext>
            </a:extLst>
          </p:cNvPr>
          <p:cNvSpPr>
            <a:spLocks noGrp="1"/>
          </p:cNvSpPr>
          <p:nvPr>
            <p:ph type="title"/>
          </p:nvPr>
        </p:nvSpPr>
        <p:spPr>
          <a:xfrm>
            <a:off x="1261872" y="262393"/>
            <a:ext cx="9692640" cy="809025"/>
          </a:xfrm>
        </p:spPr>
        <p:txBody>
          <a:bodyPr/>
          <a:lstStyle/>
          <a:p>
            <a:r>
              <a:rPr lang="en-IN" dirty="0"/>
              <a:t>Vendors Table</a:t>
            </a:r>
          </a:p>
        </p:txBody>
      </p:sp>
      <p:sp>
        <p:nvSpPr>
          <p:cNvPr id="3" name="Content Placeholder 2">
            <a:extLst>
              <a:ext uri="{FF2B5EF4-FFF2-40B4-BE49-F238E27FC236}">
                <a16:creationId xmlns:a16="http://schemas.microsoft.com/office/drawing/2014/main" id="{116BD9FF-D695-4C6E-8268-A7CBCB1ABDC9}"/>
              </a:ext>
            </a:extLst>
          </p:cNvPr>
          <p:cNvSpPr>
            <a:spLocks noGrp="1"/>
          </p:cNvSpPr>
          <p:nvPr>
            <p:ph idx="1"/>
          </p:nvPr>
        </p:nvSpPr>
        <p:spPr>
          <a:xfrm>
            <a:off x="1261872" y="1071419"/>
            <a:ext cx="8595360" cy="1773382"/>
          </a:xfrm>
        </p:spPr>
        <p:txBody>
          <a:bodyPr/>
          <a:lstStyle/>
          <a:p>
            <a:pPr algn="just"/>
            <a:r>
              <a:rPr lang="en-US" dirty="0"/>
              <a:t>The Vendors table stores the vendors whose products are sold. Every vendor has a record in this table, and that vendor ID (the </a:t>
            </a:r>
            <a:r>
              <a:rPr lang="en-US" dirty="0" err="1"/>
              <a:t>vend_id</a:t>
            </a:r>
            <a:r>
              <a:rPr lang="en-US" dirty="0"/>
              <a:t>, primary key) column is used to match  products with vendors.</a:t>
            </a:r>
            <a:endParaRPr lang="en-IN" dirty="0"/>
          </a:p>
        </p:txBody>
      </p:sp>
      <p:pic>
        <p:nvPicPr>
          <p:cNvPr id="4" name="Picture 3">
            <a:extLst>
              <a:ext uri="{FF2B5EF4-FFF2-40B4-BE49-F238E27FC236}">
                <a16:creationId xmlns:a16="http://schemas.microsoft.com/office/drawing/2014/main" id="{CFEC26B2-2B49-4237-A014-FC6D336911F9}"/>
              </a:ext>
            </a:extLst>
          </p:cNvPr>
          <p:cNvPicPr>
            <a:picLocks noChangeAspect="1"/>
          </p:cNvPicPr>
          <p:nvPr/>
        </p:nvPicPr>
        <p:blipFill>
          <a:blip r:embed="rId2"/>
          <a:stretch>
            <a:fillRect/>
          </a:stretch>
        </p:blipFill>
        <p:spPr>
          <a:xfrm>
            <a:off x="2625364" y="2844801"/>
            <a:ext cx="6941271" cy="3575369"/>
          </a:xfrm>
          <a:prstGeom prst="rect">
            <a:avLst/>
          </a:prstGeom>
        </p:spPr>
      </p:pic>
    </p:spTree>
    <p:extLst>
      <p:ext uri="{BB962C8B-B14F-4D97-AF65-F5344CB8AC3E}">
        <p14:creationId xmlns:p14="http://schemas.microsoft.com/office/powerpoint/2010/main" val="3186414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66F-84BE-423B-81BD-2285FA83AF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6AE88B-E8E9-4CF2-8470-3EEF71A9404E}"/>
              </a:ext>
            </a:extLst>
          </p:cNvPr>
          <p:cNvSpPr>
            <a:spLocks noGrp="1"/>
          </p:cNvSpPr>
          <p:nvPr>
            <p:ph idx="1"/>
          </p:nvPr>
        </p:nvSpPr>
        <p:spPr>
          <a:xfrm>
            <a:off x="1418891" y="1838036"/>
            <a:ext cx="9572383" cy="4922982"/>
          </a:xfrm>
        </p:spPr>
        <p:txBody>
          <a:bodyPr>
            <a:normAutofit/>
          </a:bodyPr>
          <a:lstStyle/>
          <a:p>
            <a:r>
              <a:rPr lang="en-IN" dirty="0"/>
              <a:t>Creating Groups – GROUP BY clause</a:t>
            </a:r>
          </a:p>
          <a:p>
            <a:pPr lvl="1"/>
            <a:r>
              <a:rPr lang="en-US" dirty="0"/>
              <a:t>SELECT </a:t>
            </a:r>
            <a:r>
              <a:rPr lang="en-US" dirty="0" err="1"/>
              <a:t>vend_id</a:t>
            </a:r>
            <a:r>
              <a:rPr lang="en-US" dirty="0"/>
              <a:t>, COUNT(*) AS </a:t>
            </a:r>
            <a:r>
              <a:rPr lang="en-US" dirty="0" err="1"/>
              <a:t>num_prods</a:t>
            </a:r>
            <a:r>
              <a:rPr lang="en-US" dirty="0"/>
              <a:t> FROM Products GROUP BY </a:t>
            </a:r>
            <a:r>
              <a:rPr lang="en-US" dirty="0" err="1"/>
              <a:t>vend_id</a:t>
            </a:r>
            <a:r>
              <a:rPr lang="en-US" dirty="0"/>
              <a:t>;</a:t>
            </a:r>
          </a:p>
          <a:p>
            <a:r>
              <a:rPr lang="en-IN" dirty="0"/>
              <a:t>Filtering Groups - </a:t>
            </a:r>
            <a:r>
              <a:rPr lang="en-US" dirty="0"/>
              <a:t>allows you to filter which groups to include and which to exclude.</a:t>
            </a:r>
          </a:p>
          <a:p>
            <a:pPr lvl="1" algn="just"/>
            <a:r>
              <a:rPr lang="en-US" dirty="0"/>
              <a:t>For example, you might want a list of all customers who have made at least two orders. To obtain this data, you must filter based on the complete group, not on individual rows.</a:t>
            </a:r>
          </a:p>
          <a:p>
            <a:pPr lvl="1" algn="just"/>
            <a:r>
              <a:rPr lang="en-US" dirty="0"/>
              <a:t>SELECT </a:t>
            </a:r>
            <a:r>
              <a:rPr lang="en-US" dirty="0" err="1"/>
              <a:t>cust_id</a:t>
            </a:r>
            <a:r>
              <a:rPr lang="en-US" dirty="0"/>
              <a:t>, COUNT(*) AS orders FROM Orders GROUP BY </a:t>
            </a:r>
            <a:r>
              <a:rPr lang="en-US" dirty="0" err="1"/>
              <a:t>cust_id</a:t>
            </a:r>
            <a:r>
              <a:rPr lang="en-US" dirty="0"/>
              <a:t> HAVING COUNT(*) &gt;= 2;</a:t>
            </a:r>
          </a:p>
          <a:p>
            <a:pPr lvl="1" algn="just"/>
            <a:r>
              <a:rPr lang="en-US" dirty="0"/>
              <a:t>SELECT </a:t>
            </a:r>
            <a:r>
              <a:rPr lang="en-US" dirty="0" err="1"/>
              <a:t>vend_id</a:t>
            </a:r>
            <a:r>
              <a:rPr lang="en-US" dirty="0"/>
              <a:t>, COUNT(*) AS </a:t>
            </a:r>
            <a:r>
              <a:rPr lang="en-US" dirty="0" err="1"/>
              <a:t>num_prods</a:t>
            </a:r>
            <a:r>
              <a:rPr lang="en-US" dirty="0"/>
              <a:t> FROM Products WHERE </a:t>
            </a:r>
            <a:r>
              <a:rPr lang="en-US" dirty="0" err="1"/>
              <a:t>prod_price</a:t>
            </a:r>
            <a:r>
              <a:rPr lang="en-US" dirty="0"/>
              <a:t> &gt;= 4 GROUP BY </a:t>
            </a:r>
            <a:r>
              <a:rPr lang="en-US" dirty="0" err="1"/>
              <a:t>vend_id</a:t>
            </a:r>
            <a:r>
              <a:rPr lang="en-US" dirty="0"/>
              <a:t> HAVING COUNT(*) &gt;= 2;</a:t>
            </a:r>
          </a:p>
          <a:p>
            <a:endParaRPr lang="en-IN" dirty="0"/>
          </a:p>
        </p:txBody>
      </p:sp>
    </p:spTree>
    <p:extLst>
      <p:ext uri="{BB962C8B-B14F-4D97-AF65-F5344CB8AC3E}">
        <p14:creationId xmlns:p14="http://schemas.microsoft.com/office/powerpoint/2010/main" val="3580538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379F-CEA9-4DAE-B326-F655691B81CC}"/>
              </a:ext>
            </a:extLst>
          </p:cNvPr>
          <p:cNvSpPr>
            <a:spLocks noGrp="1"/>
          </p:cNvSpPr>
          <p:nvPr>
            <p:ph type="title"/>
          </p:nvPr>
        </p:nvSpPr>
        <p:spPr>
          <a:xfrm>
            <a:off x="1261872" y="262393"/>
            <a:ext cx="9692640" cy="707425"/>
          </a:xfrm>
        </p:spPr>
        <p:txBody>
          <a:bodyPr/>
          <a:lstStyle/>
          <a:p>
            <a:r>
              <a:rPr lang="en-US" dirty="0"/>
              <a:t>Grouping and Sorting</a:t>
            </a:r>
            <a:endParaRPr lang="en-IN" dirty="0"/>
          </a:p>
        </p:txBody>
      </p:sp>
      <p:sp>
        <p:nvSpPr>
          <p:cNvPr id="3" name="Content Placeholder 2">
            <a:extLst>
              <a:ext uri="{FF2B5EF4-FFF2-40B4-BE49-F238E27FC236}">
                <a16:creationId xmlns:a16="http://schemas.microsoft.com/office/drawing/2014/main" id="{0E59468C-7B2C-4CBA-A991-6289CC554E5B}"/>
              </a:ext>
            </a:extLst>
          </p:cNvPr>
          <p:cNvSpPr>
            <a:spLocks noGrp="1"/>
          </p:cNvSpPr>
          <p:nvPr>
            <p:ph idx="1"/>
          </p:nvPr>
        </p:nvSpPr>
        <p:spPr>
          <a:xfrm>
            <a:off x="1381945" y="4132204"/>
            <a:ext cx="8595360" cy="2463403"/>
          </a:xfrm>
        </p:spPr>
        <p:txBody>
          <a:bodyPr>
            <a:normAutofit fontScale="92500" lnSpcReduction="10000"/>
          </a:bodyPr>
          <a:lstStyle/>
          <a:p>
            <a:r>
              <a:rPr lang="en-US" dirty="0"/>
              <a:t>SELECT </a:t>
            </a:r>
            <a:r>
              <a:rPr lang="en-US" dirty="0" err="1"/>
              <a:t>order_num</a:t>
            </a:r>
            <a:r>
              <a:rPr lang="en-US" dirty="0"/>
              <a:t>, COUNT(*) AS items FROM </a:t>
            </a:r>
            <a:r>
              <a:rPr lang="en-US" dirty="0" err="1"/>
              <a:t>OrderItems</a:t>
            </a:r>
            <a:r>
              <a:rPr lang="en-US" dirty="0"/>
              <a:t> GROUP BY </a:t>
            </a:r>
            <a:r>
              <a:rPr lang="en-US" dirty="0" err="1"/>
              <a:t>order_num</a:t>
            </a:r>
            <a:r>
              <a:rPr lang="en-US" dirty="0"/>
              <a:t> HAVING COUNT(*) &gt;= 3;</a:t>
            </a:r>
          </a:p>
          <a:p>
            <a:r>
              <a:rPr lang="en-US" dirty="0"/>
              <a:t>SELECT </a:t>
            </a:r>
            <a:r>
              <a:rPr lang="en-US" dirty="0" err="1"/>
              <a:t>order_num</a:t>
            </a:r>
            <a:r>
              <a:rPr lang="en-US" dirty="0"/>
              <a:t>, COUNT(*) AS items FROM </a:t>
            </a:r>
            <a:r>
              <a:rPr lang="en-US" dirty="0" err="1"/>
              <a:t>OrderItems</a:t>
            </a:r>
            <a:r>
              <a:rPr lang="en-US" dirty="0"/>
              <a:t> GROUP BY </a:t>
            </a:r>
            <a:r>
              <a:rPr lang="en-US" dirty="0" err="1"/>
              <a:t>order_num</a:t>
            </a:r>
            <a:r>
              <a:rPr lang="en-US" dirty="0"/>
              <a:t> HAVING COUNT(*) &gt;= 3 ORDER BY items, </a:t>
            </a:r>
            <a:r>
              <a:rPr lang="en-US" dirty="0" err="1"/>
              <a:t>order_num</a:t>
            </a:r>
            <a:r>
              <a:rPr lang="en-US" dirty="0"/>
              <a:t>;</a:t>
            </a:r>
            <a:endParaRPr lang="en-IN" dirty="0"/>
          </a:p>
        </p:txBody>
      </p:sp>
      <p:pic>
        <p:nvPicPr>
          <p:cNvPr id="5" name="Picture 4">
            <a:extLst>
              <a:ext uri="{FF2B5EF4-FFF2-40B4-BE49-F238E27FC236}">
                <a16:creationId xmlns:a16="http://schemas.microsoft.com/office/drawing/2014/main" id="{5D883E6F-9F4D-4A2F-B899-6240FD5EB458}"/>
              </a:ext>
            </a:extLst>
          </p:cNvPr>
          <p:cNvPicPr>
            <a:picLocks noChangeAspect="1"/>
          </p:cNvPicPr>
          <p:nvPr/>
        </p:nvPicPr>
        <p:blipFill>
          <a:blip r:embed="rId2"/>
          <a:stretch>
            <a:fillRect/>
          </a:stretch>
        </p:blipFill>
        <p:spPr>
          <a:xfrm>
            <a:off x="1261872" y="969818"/>
            <a:ext cx="9569211" cy="3038295"/>
          </a:xfrm>
          <a:prstGeom prst="rect">
            <a:avLst/>
          </a:prstGeom>
        </p:spPr>
      </p:pic>
    </p:spTree>
    <p:extLst>
      <p:ext uri="{BB962C8B-B14F-4D97-AF65-F5344CB8AC3E}">
        <p14:creationId xmlns:p14="http://schemas.microsoft.com/office/powerpoint/2010/main" val="1673443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65DF-3F5C-4FEB-B571-A41DF84D9FE5}"/>
              </a:ext>
            </a:extLst>
          </p:cNvPr>
          <p:cNvSpPr>
            <a:spLocks noGrp="1"/>
          </p:cNvSpPr>
          <p:nvPr>
            <p:ph type="title"/>
          </p:nvPr>
        </p:nvSpPr>
        <p:spPr/>
        <p:txBody>
          <a:bodyPr/>
          <a:lstStyle/>
          <a:p>
            <a:r>
              <a:rPr lang="en-US" dirty="0"/>
              <a:t>SELECT clause and Their Sequence</a:t>
            </a:r>
            <a:endParaRPr lang="en-IN" dirty="0"/>
          </a:p>
        </p:txBody>
      </p:sp>
      <p:pic>
        <p:nvPicPr>
          <p:cNvPr id="4" name="Content Placeholder 3">
            <a:extLst>
              <a:ext uri="{FF2B5EF4-FFF2-40B4-BE49-F238E27FC236}">
                <a16:creationId xmlns:a16="http://schemas.microsoft.com/office/drawing/2014/main" id="{79FAFEC1-0A84-4024-9B71-77523792C560}"/>
              </a:ext>
            </a:extLst>
          </p:cNvPr>
          <p:cNvPicPr>
            <a:picLocks noGrp="1" noChangeAspect="1"/>
          </p:cNvPicPr>
          <p:nvPr>
            <p:ph idx="1"/>
          </p:nvPr>
        </p:nvPicPr>
        <p:blipFill>
          <a:blip r:embed="rId2"/>
          <a:stretch>
            <a:fillRect/>
          </a:stretch>
        </p:blipFill>
        <p:spPr>
          <a:xfrm>
            <a:off x="1262063" y="2144213"/>
            <a:ext cx="8594725" cy="3720512"/>
          </a:xfrm>
          <a:prstGeom prst="rect">
            <a:avLst/>
          </a:prstGeom>
        </p:spPr>
      </p:pic>
    </p:spTree>
    <p:extLst>
      <p:ext uri="{BB962C8B-B14F-4D97-AF65-F5344CB8AC3E}">
        <p14:creationId xmlns:p14="http://schemas.microsoft.com/office/powerpoint/2010/main" val="739118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FF23-DFA4-4B9A-B8FE-1F90B43C6F53}"/>
              </a:ext>
            </a:extLst>
          </p:cNvPr>
          <p:cNvSpPr>
            <a:spLocks noGrp="1"/>
          </p:cNvSpPr>
          <p:nvPr>
            <p:ph type="title"/>
          </p:nvPr>
        </p:nvSpPr>
        <p:spPr/>
        <p:txBody>
          <a:bodyPr/>
          <a:lstStyle/>
          <a:p>
            <a:r>
              <a:rPr lang="en-US" dirty="0"/>
              <a:t>Working with Subqueries</a:t>
            </a:r>
            <a:endParaRPr lang="en-IN" dirty="0"/>
          </a:p>
        </p:txBody>
      </p:sp>
      <p:sp>
        <p:nvSpPr>
          <p:cNvPr id="3" name="Content Placeholder 2">
            <a:extLst>
              <a:ext uri="{FF2B5EF4-FFF2-40B4-BE49-F238E27FC236}">
                <a16:creationId xmlns:a16="http://schemas.microsoft.com/office/drawing/2014/main" id="{96FBCE56-8AEE-4512-93D0-F46C7930B21C}"/>
              </a:ext>
            </a:extLst>
          </p:cNvPr>
          <p:cNvSpPr>
            <a:spLocks noGrp="1"/>
          </p:cNvSpPr>
          <p:nvPr>
            <p:ph idx="1"/>
          </p:nvPr>
        </p:nvSpPr>
        <p:spPr/>
        <p:txBody>
          <a:bodyPr/>
          <a:lstStyle/>
          <a:p>
            <a:r>
              <a:rPr lang="en-US" dirty="0"/>
              <a:t>Queries that are embedded into other queries.</a:t>
            </a:r>
          </a:p>
          <a:p>
            <a:r>
              <a:rPr lang="en-US" dirty="0"/>
              <a:t>Why would you want to do this?</a:t>
            </a:r>
          </a:p>
          <a:p>
            <a:pPr lvl="1" algn="just"/>
            <a:r>
              <a:rPr lang="en-US" dirty="0"/>
              <a:t>Ex: Orders are stored in two tables. </a:t>
            </a:r>
          </a:p>
          <a:p>
            <a:pPr lvl="1" algn="just"/>
            <a:r>
              <a:rPr lang="en-US" dirty="0"/>
              <a:t>The Orders table stores a single row for each order containing order number, customer ID, and order date. </a:t>
            </a:r>
          </a:p>
          <a:p>
            <a:pPr lvl="1" algn="just"/>
            <a:r>
              <a:rPr lang="en-US" dirty="0"/>
              <a:t>The individual order items are stored in the related </a:t>
            </a:r>
            <a:r>
              <a:rPr lang="en-US" dirty="0" err="1"/>
              <a:t>OrderItems</a:t>
            </a:r>
            <a:r>
              <a:rPr lang="en-US" dirty="0"/>
              <a:t> table. </a:t>
            </a:r>
          </a:p>
          <a:p>
            <a:pPr lvl="1" algn="just"/>
            <a:r>
              <a:rPr lang="en-US" dirty="0"/>
              <a:t>The Orders table does not store customer information. It only stores a customer ID. </a:t>
            </a:r>
          </a:p>
          <a:p>
            <a:pPr lvl="1" algn="just"/>
            <a:r>
              <a:rPr lang="en-US" dirty="0"/>
              <a:t>The actual customer information is stored in the Customers table.</a:t>
            </a:r>
          </a:p>
          <a:p>
            <a:endParaRPr lang="en-IN" dirty="0"/>
          </a:p>
        </p:txBody>
      </p:sp>
    </p:spTree>
    <p:extLst>
      <p:ext uri="{BB962C8B-B14F-4D97-AF65-F5344CB8AC3E}">
        <p14:creationId xmlns:p14="http://schemas.microsoft.com/office/powerpoint/2010/main" val="2047303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F8A7-3BDE-4ACC-9042-4E864E7CC9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32AD6F-E12F-42B5-ADE4-8280E9CBBBEF}"/>
              </a:ext>
            </a:extLst>
          </p:cNvPr>
          <p:cNvSpPr>
            <a:spLocks noGrp="1"/>
          </p:cNvSpPr>
          <p:nvPr>
            <p:ph idx="1"/>
          </p:nvPr>
        </p:nvSpPr>
        <p:spPr>
          <a:xfrm>
            <a:off x="1261871" y="1828800"/>
            <a:ext cx="9175219" cy="4351337"/>
          </a:xfrm>
        </p:spPr>
        <p:txBody>
          <a:bodyPr>
            <a:normAutofit/>
          </a:bodyPr>
          <a:lstStyle/>
          <a:p>
            <a:r>
              <a:rPr lang="en-US" dirty="0"/>
              <a:t>Now suppose you wanted a list of all the customers who ordered item RGAN01. </a:t>
            </a:r>
          </a:p>
          <a:p>
            <a:r>
              <a:rPr lang="en-US" dirty="0"/>
              <a:t>What would you have to do to retrieve this information?</a:t>
            </a:r>
          </a:p>
          <a:p>
            <a:r>
              <a:rPr lang="en-US" dirty="0"/>
              <a:t> Here are the steps: </a:t>
            </a:r>
          </a:p>
          <a:p>
            <a:pPr lvl="1"/>
            <a:r>
              <a:rPr lang="en-US" dirty="0"/>
              <a:t>1. Retrieve the order numbers of all orders containing item RGAN01. </a:t>
            </a:r>
          </a:p>
          <a:p>
            <a:pPr lvl="1"/>
            <a:r>
              <a:rPr lang="en-US" dirty="0"/>
              <a:t>2. Retrieve the customer ID of all the customers who have orders listed in the order numbers returned in the previous step. </a:t>
            </a:r>
          </a:p>
          <a:p>
            <a:pPr lvl="1"/>
            <a:r>
              <a:rPr lang="en-US" dirty="0"/>
              <a:t>3. Retrieve the customer information for all the customer IDs returned in the previous step. </a:t>
            </a:r>
            <a:endParaRPr lang="en-IN" dirty="0"/>
          </a:p>
        </p:txBody>
      </p:sp>
    </p:spTree>
    <p:extLst>
      <p:ext uri="{BB962C8B-B14F-4D97-AF65-F5344CB8AC3E}">
        <p14:creationId xmlns:p14="http://schemas.microsoft.com/office/powerpoint/2010/main" val="1449203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8CAC0-3CD2-4221-BC93-2C6494AD6887}"/>
              </a:ext>
            </a:extLst>
          </p:cNvPr>
          <p:cNvSpPr>
            <a:spLocks noGrp="1"/>
          </p:cNvSpPr>
          <p:nvPr>
            <p:ph idx="1"/>
          </p:nvPr>
        </p:nvSpPr>
        <p:spPr>
          <a:xfrm>
            <a:off x="1280345" y="482095"/>
            <a:ext cx="9055146" cy="5893810"/>
          </a:xfrm>
        </p:spPr>
        <p:txBody>
          <a:bodyPr>
            <a:normAutofit lnSpcReduction="10000"/>
          </a:bodyPr>
          <a:lstStyle/>
          <a:p>
            <a:r>
              <a:rPr lang="en-US" dirty="0"/>
              <a:t>1. SELECT </a:t>
            </a:r>
            <a:r>
              <a:rPr lang="en-US" dirty="0" err="1"/>
              <a:t>order_num</a:t>
            </a:r>
            <a:r>
              <a:rPr lang="en-US" dirty="0"/>
              <a:t> FROM </a:t>
            </a:r>
            <a:r>
              <a:rPr lang="en-US" dirty="0" err="1"/>
              <a:t>OrderItems</a:t>
            </a:r>
            <a:r>
              <a:rPr lang="en-US" dirty="0"/>
              <a:t> WHERE </a:t>
            </a:r>
            <a:r>
              <a:rPr lang="en-US" dirty="0" err="1"/>
              <a:t>prod_id</a:t>
            </a:r>
            <a:r>
              <a:rPr lang="en-US" dirty="0"/>
              <a:t> = 'RGAN01’;</a:t>
            </a:r>
          </a:p>
          <a:p>
            <a:r>
              <a:rPr lang="en-US" dirty="0"/>
              <a:t>2. SELECT </a:t>
            </a:r>
            <a:r>
              <a:rPr lang="en-US" dirty="0" err="1"/>
              <a:t>cust_id</a:t>
            </a:r>
            <a:r>
              <a:rPr lang="en-US" dirty="0"/>
              <a:t> FROM Orders WHERE </a:t>
            </a:r>
            <a:r>
              <a:rPr lang="en-US" dirty="0" err="1"/>
              <a:t>order_num</a:t>
            </a:r>
            <a:r>
              <a:rPr lang="en-US" dirty="0"/>
              <a:t> IN (20007,20008);</a:t>
            </a:r>
          </a:p>
          <a:p>
            <a:r>
              <a:rPr lang="en-US" dirty="0"/>
              <a:t>3. SELECT </a:t>
            </a:r>
            <a:r>
              <a:rPr lang="en-US" dirty="0" err="1"/>
              <a:t>cust_name</a:t>
            </a:r>
            <a:r>
              <a:rPr lang="en-US" dirty="0"/>
              <a:t>, </a:t>
            </a:r>
            <a:r>
              <a:rPr lang="en-US" dirty="0" err="1"/>
              <a:t>cust_contact</a:t>
            </a:r>
            <a:r>
              <a:rPr lang="en-US" dirty="0"/>
              <a:t> FROM Customers WHERE </a:t>
            </a:r>
            <a:r>
              <a:rPr lang="en-US" dirty="0" err="1"/>
              <a:t>cust_id</a:t>
            </a:r>
            <a:r>
              <a:rPr lang="en-US" dirty="0"/>
              <a:t> IN (1000000004,1000000005);</a:t>
            </a:r>
          </a:p>
          <a:p>
            <a:r>
              <a:rPr lang="en-US" dirty="0"/>
              <a:t>1 &amp; 2: SELECT </a:t>
            </a:r>
            <a:r>
              <a:rPr lang="en-US" dirty="0" err="1"/>
              <a:t>cust_id</a:t>
            </a:r>
            <a:r>
              <a:rPr lang="en-US" dirty="0"/>
              <a:t> FROM Orders WHERE </a:t>
            </a:r>
            <a:r>
              <a:rPr lang="en-US" dirty="0" err="1"/>
              <a:t>order_num</a:t>
            </a:r>
            <a:r>
              <a:rPr lang="en-US" dirty="0"/>
              <a:t> IN (SELECT </a:t>
            </a:r>
            <a:r>
              <a:rPr lang="en-US" dirty="0" err="1"/>
              <a:t>order_num</a:t>
            </a:r>
            <a:r>
              <a:rPr lang="en-US" dirty="0"/>
              <a:t> FROM </a:t>
            </a:r>
            <a:r>
              <a:rPr lang="en-US" dirty="0" err="1"/>
              <a:t>OrderItems</a:t>
            </a:r>
            <a:r>
              <a:rPr lang="en-US" dirty="0"/>
              <a:t> WHERE </a:t>
            </a:r>
            <a:r>
              <a:rPr lang="en-US" dirty="0" err="1"/>
              <a:t>prod_id</a:t>
            </a:r>
            <a:r>
              <a:rPr lang="en-US" dirty="0"/>
              <a:t> = 'RGAN01’);</a:t>
            </a:r>
          </a:p>
          <a:p>
            <a:r>
              <a:rPr lang="en-US" dirty="0"/>
              <a:t>1 &amp; 2 &amp; 3: SELECT </a:t>
            </a:r>
            <a:r>
              <a:rPr lang="en-US" dirty="0" err="1"/>
              <a:t>cust_name</a:t>
            </a:r>
            <a:r>
              <a:rPr lang="en-US" dirty="0"/>
              <a:t>, </a:t>
            </a:r>
            <a:r>
              <a:rPr lang="en-US" dirty="0" err="1"/>
              <a:t>cust_contact</a:t>
            </a:r>
            <a:r>
              <a:rPr lang="en-US" dirty="0"/>
              <a:t> FROM Customers WHERE </a:t>
            </a:r>
            <a:r>
              <a:rPr lang="en-US" dirty="0" err="1"/>
              <a:t>cust_id</a:t>
            </a:r>
            <a:r>
              <a:rPr lang="en-US" dirty="0"/>
              <a:t> IN (SELECT </a:t>
            </a:r>
            <a:r>
              <a:rPr lang="en-US" dirty="0" err="1"/>
              <a:t>cust_id</a:t>
            </a:r>
            <a:r>
              <a:rPr lang="en-US" dirty="0"/>
              <a:t> FROM Orders WHERE </a:t>
            </a:r>
            <a:r>
              <a:rPr lang="en-US" dirty="0" err="1"/>
              <a:t>order_num</a:t>
            </a:r>
            <a:r>
              <a:rPr lang="en-US" dirty="0"/>
              <a:t> IN (SELECT </a:t>
            </a:r>
            <a:r>
              <a:rPr lang="en-US" dirty="0" err="1"/>
              <a:t>order_num</a:t>
            </a:r>
            <a:r>
              <a:rPr lang="en-US" dirty="0"/>
              <a:t> FROM </a:t>
            </a:r>
            <a:r>
              <a:rPr lang="en-US" dirty="0" err="1"/>
              <a:t>OrderItems</a:t>
            </a:r>
            <a:r>
              <a:rPr lang="en-US" dirty="0"/>
              <a:t> WHERE </a:t>
            </a:r>
            <a:r>
              <a:rPr lang="en-US" dirty="0" err="1"/>
              <a:t>prod_id</a:t>
            </a:r>
            <a:r>
              <a:rPr lang="en-US" dirty="0"/>
              <a:t> = 'RGAN01'));</a:t>
            </a:r>
            <a:endParaRPr lang="en-IN" dirty="0"/>
          </a:p>
        </p:txBody>
      </p:sp>
    </p:spTree>
    <p:extLst>
      <p:ext uri="{BB962C8B-B14F-4D97-AF65-F5344CB8AC3E}">
        <p14:creationId xmlns:p14="http://schemas.microsoft.com/office/powerpoint/2010/main" val="111413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9FF7-66D3-4252-AE7D-6DE3CE5250D9}"/>
              </a:ext>
            </a:extLst>
          </p:cNvPr>
          <p:cNvSpPr>
            <a:spLocks noGrp="1"/>
          </p:cNvSpPr>
          <p:nvPr>
            <p:ph type="title"/>
          </p:nvPr>
        </p:nvSpPr>
        <p:spPr/>
        <p:txBody>
          <a:bodyPr/>
          <a:lstStyle/>
          <a:p>
            <a:r>
              <a:rPr lang="en-US" dirty="0"/>
              <a:t>Using Subqueries as Calculated Fields</a:t>
            </a:r>
            <a:endParaRPr lang="en-IN" dirty="0"/>
          </a:p>
        </p:txBody>
      </p:sp>
      <p:sp>
        <p:nvSpPr>
          <p:cNvPr id="3" name="Content Placeholder 2">
            <a:extLst>
              <a:ext uri="{FF2B5EF4-FFF2-40B4-BE49-F238E27FC236}">
                <a16:creationId xmlns:a16="http://schemas.microsoft.com/office/drawing/2014/main" id="{67724120-2B41-4477-B709-1D1BCCA149B3}"/>
              </a:ext>
            </a:extLst>
          </p:cNvPr>
          <p:cNvSpPr>
            <a:spLocks noGrp="1"/>
          </p:cNvSpPr>
          <p:nvPr>
            <p:ph idx="1"/>
          </p:nvPr>
        </p:nvSpPr>
        <p:spPr>
          <a:xfrm>
            <a:off x="1261871" y="1828800"/>
            <a:ext cx="8833473" cy="4351337"/>
          </a:xfrm>
        </p:spPr>
        <p:txBody>
          <a:bodyPr>
            <a:normAutofit/>
          </a:bodyPr>
          <a:lstStyle/>
          <a:p>
            <a:r>
              <a:rPr lang="en-US" dirty="0"/>
              <a:t>Suppose you wanted to display the total number of orders placed by every customer in your Customers table. </a:t>
            </a:r>
          </a:p>
          <a:p>
            <a:r>
              <a:rPr lang="en-US" dirty="0"/>
              <a:t>Orders are stored in the Orders table along with the appropriate customer ID.</a:t>
            </a:r>
          </a:p>
          <a:p>
            <a:r>
              <a:rPr lang="en-US" dirty="0"/>
              <a:t>To perform this operation, follow these steps:</a:t>
            </a:r>
          </a:p>
          <a:p>
            <a:pPr lvl="1"/>
            <a:r>
              <a:rPr lang="en-US" dirty="0"/>
              <a:t> 1. Retrieve the list of customers from the Customers table.</a:t>
            </a:r>
          </a:p>
          <a:p>
            <a:pPr lvl="1"/>
            <a:r>
              <a:rPr lang="en-US" dirty="0"/>
              <a:t> 2. For each customer retrieved, count the number of associated orders in the Orders table.</a:t>
            </a:r>
            <a:endParaRPr lang="en-IN" dirty="0"/>
          </a:p>
        </p:txBody>
      </p:sp>
    </p:spTree>
    <p:extLst>
      <p:ext uri="{BB962C8B-B14F-4D97-AF65-F5344CB8AC3E}">
        <p14:creationId xmlns:p14="http://schemas.microsoft.com/office/powerpoint/2010/main" val="45103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2991-0816-4C3B-906B-95903F0C4C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232B8-F314-4240-9A1A-E1107ADF1710}"/>
              </a:ext>
            </a:extLst>
          </p:cNvPr>
          <p:cNvSpPr>
            <a:spLocks noGrp="1"/>
          </p:cNvSpPr>
          <p:nvPr>
            <p:ph idx="1"/>
          </p:nvPr>
        </p:nvSpPr>
        <p:spPr/>
        <p:txBody>
          <a:bodyPr/>
          <a:lstStyle/>
          <a:p>
            <a:r>
              <a:rPr lang="en-US" dirty="0"/>
              <a:t>SELECT COUNT(*) AS orders FROM Orders WHERE </a:t>
            </a:r>
            <a:r>
              <a:rPr lang="en-US" dirty="0" err="1"/>
              <a:t>cust_id</a:t>
            </a:r>
            <a:r>
              <a:rPr lang="en-US" dirty="0"/>
              <a:t> = 1000000001;</a:t>
            </a:r>
          </a:p>
          <a:p>
            <a:r>
              <a:rPr lang="en-US" dirty="0"/>
              <a:t>SELECT </a:t>
            </a:r>
            <a:r>
              <a:rPr lang="en-US" dirty="0" err="1"/>
              <a:t>cust_name</a:t>
            </a:r>
            <a:r>
              <a:rPr lang="en-US" dirty="0"/>
              <a:t>, </a:t>
            </a:r>
            <a:r>
              <a:rPr lang="en-US" dirty="0" err="1"/>
              <a:t>cust_state</a:t>
            </a:r>
            <a:r>
              <a:rPr lang="en-US" dirty="0"/>
              <a:t>, </a:t>
            </a:r>
          </a:p>
          <a:p>
            <a:pPr marL="274320" lvl="1" indent="0">
              <a:buNone/>
            </a:pPr>
            <a:r>
              <a:rPr lang="en-US" dirty="0"/>
              <a:t>(SELECT COUNT(*) FROM Orders WHERE </a:t>
            </a:r>
            <a:r>
              <a:rPr lang="en-US" dirty="0" err="1"/>
              <a:t>Orders.cust_id</a:t>
            </a:r>
            <a:r>
              <a:rPr lang="en-US" dirty="0"/>
              <a:t> = </a:t>
            </a:r>
            <a:r>
              <a:rPr lang="en-US" dirty="0" err="1"/>
              <a:t>Customers.cust_id</a:t>
            </a:r>
            <a:r>
              <a:rPr lang="en-US" dirty="0"/>
              <a:t>) AS orders </a:t>
            </a:r>
          </a:p>
          <a:p>
            <a:pPr marL="274320" lvl="1" indent="0">
              <a:buNone/>
            </a:pPr>
            <a:r>
              <a:rPr lang="en-US" dirty="0"/>
              <a:t>FROM Customers ORDER BY </a:t>
            </a:r>
            <a:r>
              <a:rPr lang="en-US" dirty="0" err="1"/>
              <a:t>cust_name</a:t>
            </a:r>
            <a:r>
              <a:rPr lang="en-US" dirty="0"/>
              <a:t>; </a:t>
            </a:r>
            <a:endParaRPr lang="en-IN" dirty="0"/>
          </a:p>
        </p:txBody>
      </p:sp>
    </p:spTree>
    <p:extLst>
      <p:ext uri="{BB962C8B-B14F-4D97-AF65-F5344CB8AC3E}">
        <p14:creationId xmlns:p14="http://schemas.microsoft.com/office/powerpoint/2010/main" val="670730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C13E-9FEC-4570-A05F-A47CC9E105B3}"/>
              </a:ext>
            </a:extLst>
          </p:cNvPr>
          <p:cNvSpPr>
            <a:spLocks noGrp="1"/>
          </p:cNvSpPr>
          <p:nvPr>
            <p:ph type="title"/>
          </p:nvPr>
        </p:nvSpPr>
        <p:spPr/>
        <p:txBody>
          <a:bodyPr/>
          <a:lstStyle/>
          <a:p>
            <a:r>
              <a:rPr lang="en-IN" dirty="0"/>
              <a:t>Joining Tables</a:t>
            </a:r>
          </a:p>
        </p:txBody>
      </p:sp>
      <p:sp>
        <p:nvSpPr>
          <p:cNvPr id="3" name="Content Placeholder 2">
            <a:extLst>
              <a:ext uri="{FF2B5EF4-FFF2-40B4-BE49-F238E27FC236}">
                <a16:creationId xmlns:a16="http://schemas.microsoft.com/office/drawing/2014/main" id="{857312E7-0B20-4DF1-A82F-E7B077AFF50E}"/>
              </a:ext>
            </a:extLst>
          </p:cNvPr>
          <p:cNvSpPr>
            <a:spLocks noGrp="1"/>
          </p:cNvSpPr>
          <p:nvPr>
            <p:ph idx="1"/>
          </p:nvPr>
        </p:nvSpPr>
        <p:spPr>
          <a:xfrm>
            <a:off x="942109" y="1828800"/>
            <a:ext cx="9264073" cy="4351337"/>
          </a:xfrm>
        </p:spPr>
        <p:txBody>
          <a:bodyPr>
            <a:normAutofit/>
          </a:bodyPr>
          <a:lstStyle/>
          <a:p>
            <a:pPr algn="just"/>
            <a:r>
              <a:rPr lang="en-US" dirty="0"/>
              <a:t>Breaking data into multiple tables enables more efficient storage, easier manipulation, and greater scalability.</a:t>
            </a:r>
          </a:p>
          <a:p>
            <a:pPr algn="just"/>
            <a:r>
              <a:rPr lang="en-US" dirty="0"/>
              <a:t>If data is stored in multiple tables, how can you retrieve that data with a single SELECT statement? </a:t>
            </a:r>
          </a:p>
          <a:p>
            <a:pPr algn="just"/>
            <a:r>
              <a:rPr lang="en-US" dirty="0"/>
              <a:t>The answer is to use a join. </a:t>
            </a:r>
          </a:p>
          <a:p>
            <a:pPr lvl="1" algn="just"/>
            <a:r>
              <a:rPr lang="en-US" dirty="0"/>
              <a:t>Simply put, a join is a mechanism used to associate, or join, tables within a SELECT statement (and thus the name join). </a:t>
            </a:r>
          </a:p>
          <a:p>
            <a:pPr lvl="1" algn="just"/>
            <a:r>
              <a:rPr lang="en-US" dirty="0"/>
              <a:t>By using a special syntax, you can join multiple tables so that a single set of output is returned, and the join associates the correct rows in each table on the fly</a:t>
            </a:r>
            <a:endParaRPr lang="en-IN" dirty="0"/>
          </a:p>
        </p:txBody>
      </p:sp>
    </p:spTree>
    <p:extLst>
      <p:ext uri="{BB962C8B-B14F-4D97-AF65-F5344CB8AC3E}">
        <p14:creationId xmlns:p14="http://schemas.microsoft.com/office/powerpoint/2010/main" val="545002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242C-667C-4B82-BEAC-A64CAAD46F01}"/>
              </a:ext>
            </a:extLst>
          </p:cNvPr>
          <p:cNvSpPr>
            <a:spLocks noGrp="1"/>
          </p:cNvSpPr>
          <p:nvPr>
            <p:ph type="title"/>
          </p:nvPr>
        </p:nvSpPr>
        <p:spPr/>
        <p:txBody>
          <a:bodyPr/>
          <a:lstStyle/>
          <a:p>
            <a:r>
              <a:rPr lang="en-IN" dirty="0"/>
              <a:t>Creating a Join</a:t>
            </a:r>
          </a:p>
        </p:txBody>
      </p:sp>
      <p:sp>
        <p:nvSpPr>
          <p:cNvPr id="3" name="Content Placeholder 2">
            <a:extLst>
              <a:ext uri="{FF2B5EF4-FFF2-40B4-BE49-F238E27FC236}">
                <a16:creationId xmlns:a16="http://schemas.microsoft.com/office/drawing/2014/main" id="{BAD205B9-8F0A-41BA-A1E4-D7ACEBC8BF7B}"/>
              </a:ext>
            </a:extLst>
          </p:cNvPr>
          <p:cNvSpPr>
            <a:spLocks noGrp="1"/>
          </p:cNvSpPr>
          <p:nvPr>
            <p:ph idx="1"/>
          </p:nvPr>
        </p:nvSpPr>
        <p:spPr/>
        <p:txBody>
          <a:bodyPr>
            <a:normAutofit lnSpcReduction="10000"/>
          </a:bodyPr>
          <a:lstStyle/>
          <a:p>
            <a:r>
              <a:rPr lang="en-US" dirty="0"/>
              <a:t>You must specify all the tables to be included and how they are related to each other.</a:t>
            </a:r>
          </a:p>
          <a:p>
            <a:pPr algn="just"/>
            <a:r>
              <a:rPr lang="en-US" dirty="0"/>
              <a:t>SELECT </a:t>
            </a:r>
            <a:r>
              <a:rPr lang="en-US" dirty="0" err="1"/>
              <a:t>vend_name</a:t>
            </a:r>
            <a:r>
              <a:rPr lang="en-US" dirty="0"/>
              <a:t>, </a:t>
            </a:r>
            <a:r>
              <a:rPr lang="en-US" dirty="0" err="1"/>
              <a:t>prod_name</a:t>
            </a:r>
            <a:r>
              <a:rPr lang="en-US" dirty="0"/>
              <a:t>, </a:t>
            </a:r>
            <a:r>
              <a:rPr lang="en-US" dirty="0" err="1"/>
              <a:t>prod_price</a:t>
            </a:r>
            <a:r>
              <a:rPr lang="en-US" dirty="0"/>
              <a:t> FROM Vendors, Products WHERE </a:t>
            </a:r>
            <a:r>
              <a:rPr lang="en-US" dirty="0" err="1"/>
              <a:t>Vendors.vend_id</a:t>
            </a:r>
            <a:r>
              <a:rPr lang="en-US" dirty="0"/>
              <a:t> = </a:t>
            </a:r>
            <a:r>
              <a:rPr lang="en-US" dirty="0" err="1"/>
              <a:t>Products.vend_id</a:t>
            </a:r>
            <a:r>
              <a:rPr lang="en-US" dirty="0"/>
              <a:t>; --equijoin or inner join.</a:t>
            </a:r>
          </a:p>
          <a:p>
            <a:pPr algn="just"/>
            <a:r>
              <a:rPr lang="en-US" dirty="0"/>
              <a:t>Here WHERE clause to set the join relationship.</a:t>
            </a:r>
          </a:p>
          <a:p>
            <a:pPr lvl="1" algn="just"/>
            <a:r>
              <a:rPr lang="en-US" dirty="0"/>
              <a:t>When tables are joined in a SELECT statement, that relationship is constructed on the fly. </a:t>
            </a:r>
          </a:p>
          <a:p>
            <a:pPr lvl="1" algn="just"/>
            <a:r>
              <a:rPr lang="en-US" dirty="0"/>
              <a:t>There is nothing in the database table definitions that can instruct the DBMS how to join the tables. You have to do that yourself.</a:t>
            </a:r>
          </a:p>
          <a:p>
            <a:pPr algn="just"/>
            <a:endParaRPr lang="en-IN" dirty="0"/>
          </a:p>
        </p:txBody>
      </p:sp>
    </p:spTree>
    <p:extLst>
      <p:ext uri="{BB962C8B-B14F-4D97-AF65-F5344CB8AC3E}">
        <p14:creationId xmlns:p14="http://schemas.microsoft.com/office/powerpoint/2010/main" val="274119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2BAE-0434-4901-B051-CB9864E816F4}"/>
              </a:ext>
            </a:extLst>
          </p:cNvPr>
          <p:cNvSpPr>
            <a:spLocks noGrp="1"/>
          </p:cNvSpPr>
          <p:nvPr>
            <p:ph type="title"/>
          </p:nvPr>
        </p:nvSpPr>
        <p:spPr>
          <a:xfrm>
            <a:off x="1261872" y="262394"/>
            <a:ext cx="9692640" cy="892152"/>
          </a:xfrm>
        </p:spPr>
        <p:txBody>
          <a:bodyPr/>
          <a:lstStyle/>
          <a:p>
            <a:r>
              <a:rPr lang="en-IN" dirty="0"/>
              <a:t>Products Table</a:t>
            </a:r>
          </a:p>
        </p:txBody>
      </p:sp>
      <p:sp>
        <p:nvSpPr>
          <p:cNvPr id="3" name="Content Placeholder 2">
            <a:extLst>
              <a:ext uri="{FF2B5EF4-FFF2-40B4-BE49-F238E27FC236}">
                <a16:creationId xmlns:a16="http://schemas.microsoft.com/office/drawing/2014/main" id="{5D10CF8B-23CC-4051-A1FC-C18EDFEE81DF}"/>
              </a:ext>
            </a:extLst>
          </p:cNvPr>
          <p:cNvSpPr>
            <a:spLocks noGrp="1"/>
          </p:cNvSpPr>
          <p:nvPr>
            <p:ph idx="1"/>
          </p:nvPr>
        </p:nvSpPr>
        <p:spPr>
          <a:xfrm>
            <a:off x="1261872" y="1154547"/>
            <a:ext cx="9212164" cy="1791854"/>
          </a:xfrm>
        </p:spPr>
        <p:txBody>
          <a:bodyPr/>
          <a:lstStyle/>
          <a:p>
            <a:r>
              <a:rPr lang="en-US" dirty="0"/>
              <a:t>The Products table contains the product catalog, one product per row. Each product has a unique ID (the </a:t>
            </a:r>
            <a:r>
              <a:rPr lang="en-US" dirty="0" err="1"/>
              <a:t>prod_id</a:t>
            </a:r>
            <a:r>
              <a:rPr lang="en-US" dirty="0"/>
              <a:t> column) and is related to its vendor by </a:t>
            </a:r>
            <a:r>
              <a:rPr lang="en-US" dirty="0" err="1"/>
              <a:t>vend_id</a:t>
            </a:r>
            <a:r>
              <a:rPr lang="en-US" dirty="0"/>
              <a:t> (the vendor’s unique ID).</a:t>
            </a:r>
            <a:endParaRPr lang="en-IN" dirty="0"/>
          </a:p>
        </p:txBody>
      </p:sp>
      <p:pic>
        <p:nvPicPr>
          <p:cNvPr id="4" name="Picture 3">
            <a:extLst>
              <a:ext uri="{FF2B5EF4-FFF2-40B4-BE49-F238E27FC236}">
                <a16:creationId xmlns:a16="http://schemas.microsoft.com/office/drawing/2014/main" id="{C388399B-4897-4010-ABD4-8CF7BC0C0585}"/>
              </a:ext>
            </a:extLst>
          </p:cNvPr>
          <p:cNvPicPr>
            <a:picLocks noChangeAspect="1"/>
          </p:cNvPicPr>
          <p:nvPr/>
        </p:nvPicPr>
        <p:blipFill>
          <a:blip r:embed="rId2"/>
          <a:stretch>
            <a:fillRect/>
          </a:stretch>
        </p:blipFill>
        <p:spPr>
          <a:xfrm>
            <a:off x="1063674" y="3090477"/>
            <a:ext cx="9608560" cy="2995565"/>
          </a:xfrm>
          <a:prstGeom prst="rect">
            <a:avLst/>
          </a:prstGeom>
        </p:spPr>
      </p:pic>
    </p:spTree>
    <p:extLst>
      <p:ext uri="{BB962C8B-B14F-4D97-AF65-F5344CB8AC3E}">
        <p14:creationId xmlns:p14="http://schemas.microsoft.com/office/powerpoint/2010/main" val="3025580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4F521-B3A4-4175-B3B7-143E6BCB6F29}"/>
              </a:ext>
            </a:extLst>
          </p:cNvPr>
          <p:cNvSpPr>
            <a:spLocks noGrp="1"/>
          </p:cNvSpPr>
          <p:nvPr>
            <p:ph idx="1"/>
          </p:nvPr>
        </p:nvSpPr>
        <p:spPr>
          <a:xfrm>
            <a:off x="1261872" y="1348510"/>
            <a:ext cx="8595360" cy="5247098"/>
          </a:xfrm>
        </p:spPr>
        <p:txBody>
          <a:bodyPr>
            <a:normAutofit/>
          </a:bodyPr>
          <a:lstStyle/>
          <a:p>
            <a:pPr algn="just"/>
            <a:r>
              <a:rPr lang="en-US" dirty="0"/>
              <a:t>When you join two tables, what you are actually doing is pairing every row in the first table with every row in the second table. </a:t>
            </a:r>
          </a:p>
          <a:p>
            <a:pPr algn="just"/>
            <a:r>
              <a:rPr lang="en-US" dirty="0"/>
              <a:t>The WHERE clause acts as a filter to only include rows that match the specified filter condition—the join condition, in this case.</a:t>
            </a:r>
          </a:p>
          <a:p>
            <a:pPr algn="just"/>
            <a:r>
              <a:rPr lang="en-US" dirty="0"/>
              <a:t>Without the WHERE clause, every row in the first table will be paired with every row in the second table, regardless of whether they logically go together or not.</a:t>
            </a:r>
          </a:p>
          <a:p>
            <a:pPr algn="just"/>
            <a:r>
              <a:rPr lang="en-US" dirty="0"/>
              <a:t>SELECT </a:t>
            </a:r>
            <a:r>
              <a:rPr lang="en-US" dirty="0" err="1"/>
              <a:t>vend_name</a:t>
            </a:r>
            <a:r>
              <a:rPr lang="en-US" dirty="0"/>
              <a:t>, </a:t>
            </a:r>
            <a:r>
              <a:rPr lang="en-US" dirty="0" err="1"/>
              <a:t>prod_name</a:t>
            </a:r>
            <a:r>
              <a:rPr lang="en-US" dirty="0"/>
              <a:t>, </a:t>
            </a:r>
            <a:r>
              <a:rPr lang="en-US" dirty="0" err="1"/>
              <a:t>prod_price</a:t>
            </a:r>
            <a:r>
              <a:rPr lang="en-US" dirty="0"/>
              <a:t> FROM Vendors, Products;</a:t>
            </a:r>
            <a:endParaRPr lang="en-IN" dirty="0"/>
          </a:p>
        </p:txBody>
      </p:sp>
    </p:spTree>
    <p:extLst>
      <p:ext uri="{BB962C8B-B14F-4D97-AF65-F5344CB8AC3E}">
        <p14:creationId xmlns:p14="http://schemas.microsoft.com/office/powerpoint/2010/main" val="2216255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FBBF9-5417-4DB1-9A3C-6D8A10583A43}"/>
              </a:ext>
            </a:extLst>
          </p:cNvPr>
          <p:cNvSpPr>
            <a:spLocks noGrp="1"/>
          </p:cNvSpPr>
          <p:nvPr>
            <p:ph idx="1"/>
          </p:nvPr>
        </p:nvSpPr>
        <p:spPr>
          <a:xfrm>
            <a:off x="1261872" y="646546"/>
            <a:ext cx="8595360" cy="5533592"/>
          </a:xfrm>
        </p:spPr>
        <p:txBody>
          <a:bodyPr/>
          <a:lstStyle/>
          <a:p>
            <a:r>
              <a:rPr lang="en-US" dirty="0"/>
              <a:t>In some DBs, inner join represented as:</a:t>
            </a:r>
          </a:p>
          <a:p>
            <a:pPr lvl="1"/>
            <a:r>
              <a:rPr lang="en-US" dirty="0"/>
              <a:t>SELECT </a:t>
            </a:r>
            <a:r>
              <a:rPr lang="en-US" dirty="0" err="1"/>
              <a:t>vend_name</a:t>
            </a:r>
            <a:r>
              <a:rPr lang="en-US" dirty="0"/>
              <a:t>, </a:t>
            </a:r>
            <a:r>
              <a:rPr lang="en-US" dirty="0" err="1"/>
              <a:t>prod_name</a:t>
            </a:r>
            <a:r>
              <a:rPr lang="en-US" dirty="0"/>
              <a:t>, </a:t>
            </a:r>
            <a:r>
              <a:rPr lang="en-US" dirty="0" err="1"/>
              <a:t>prod_price</a:t>
            </a:r>
            <a:r>
              <a:rPr lang="en-US" dirty="0"/>
              <a:t> FROM Vendors INNER JOIN Products ON </a:t>
            </a:r>
            <a:r>
              <a:rPr lang="en-US" dirty="0" err="1"/>
              <a:t>Vendors.vend_id</a:t>
            </a:r>
            <a:r>
              <a:rPr lang="en-US" dirty="0"/>
              <a:t> = </a:t>
            </a:r>
            <a:r>
              <a:rPr lang="en-US" dirty="0" err="1"/>
              <a:t>Products.vend_id</a:t>
            </a:r>
            <a:r>
              <a:rPr lang="en-US" dirty="0"/>
              <a:t>;</a:t>
            </a:r>
          </a:p>
          <a:p>
            <a:r>
              <a:rPr lang="en-IN" dirty="0"/>
              <a:t>Joining Multiple Tables</a:t>
            </a:r>
          </a:p>
          <a:p>
            <a:pPr lvl="1"/>
            <a:r>
              <a:rPr lang="en-IN" dirty="0"/>
              <a:t>SELECT </a:t>
            </a:r>
            <a:r>
              <a:rPr lang="en-IN" dirty="0" err="1"/>
              <a:t>prod_name</a:t>
            </a:r>
            <a:r>
              <a:rPr lang="en-IN" dirty="0"/>
              <a:t>, </a:t>
            </a:r>
            <a:r>
              <a:rPr lang="en-IN" dirty="0" err="1"/>
              <a:t>vend_name</a:t>
            </a:r>
            <a:r>
              <a:rPr lang="en-IN" dirty="0"/>
              <a:t>, </a:t>
            </a:r>
            <a:r>
              <a:rPr lang="en-IN" dirty="0" err="1"/>
              <a:t>prod_price</a:t>
            </a:r>
            <a:r>
              <a:rPr lang="en-IN" dirty="0"/>
              <a:t>, quantity FROM </a:t>
            </a:r>
            <a:r>
              <a:rPr lang="en-IN" dirty="0" err="1"/>
              <a:t>OrderItems</a:t>
            </a:r>
            <a:r>
              <a:rPr lang="en-IN" dirty="0"/>
              <a:t>, Products, Vendors WHERE </a:t>
            </a:r>
            <a:r>
              <a:rPr lang="en-IN" dirty="0" err="1"/>
              <a:t>Products.vend_id</a:t>
            </a:r>
            <a:r>
              <a:rPr lang="en-IN" dirty="0"/>
              <a:t> = </a:t>
            </a:r>
            <a:r>
              <a:rPr lang="en-IN" dirty="0" err="1"/>
              <a:t>Vendors.vend_id</a:t>
            </a:r>
            <a:r>
              <a:rPr lang="en-IN" dirty="0"/>
              <a:t> AND </a:t>
            </a:r>
            <a:r>
              <a:rPr lang="en-IN" dirty="0" err="1"/>
              <a:t>OrderItems.prod_id</a:t>
            </a:r>
            <a:r>
              <a:rPr lang="en-IN" dirty="0"/>
              <a:t> = </a:t>
            </a:r>
            <a:r>
              <a:rPr lang="en-IN" dirty="0" err="1"/>
              <a:t>Products.prod_id</a:t>
            </a:r>
            <a:r>
              <a:rPr lang="en-IN" dirty="0"/>
              <a:t> AND </a:t>
            </a:r>
            <a:r>
              <a:rPr lang="en-IN" dirty="0" err="1"/>
              <a:t>order_num</a:t>
            </a:r>
            <a:r>
              <a:rPr lang="en-IN" dirty="0"/>
              <a:t> = 20007;</a:t>
            </a:r>
          </a:p>
          <a:p>
            <a:pPr lvl="1"/>
            <a:r>
              <a:rPr lang="en-US" dirty="0"/>
              <a:t>SELECT </a:t>
            </a:r>
            <a:r>
              <a:rPr lang="en-US" dirty="0" err="1"/>
              <a:t>cust_name</a:t>
            </a:r>
            <a:r>
              <a:rPr lang="en-US" dirty="0"/>
              <a:t>, </a:t>
            </a:r>
            <a:r>
              <a:rPr lang="en-US" dirty="0" err="1"/>
              <a:t>cust_contact</a:t>
            </a:r>
            <a:r>
              <a:rPr lang="en-US" dirty="0"/>
              <a:t> FROM Customers, Orders, </a:t>
            </a:r>
            <a:r>
              <a:rPr lang="en-US" dirty="0" err="1"/>
              <a:t>OrderItems</a:t>
            </a:r>
            <a:r>
              <a:rPr lang="en-US" dirty="0"/>
              <a:t> WHERE </a:t>
            </a:r>
            <a:r>
              <a:rPr lang="en-US" dirty="0" err="1"/>
              <a:t>Customers.cust_id</a:t>
            </a:r>
            <a:r>
              <a:rPr lang="en-US" dirty="0"/>
              <a:t> = </a:t>
            </a:r>
            <a:r>
              <a:rPr lang="en-US" dirty="0" err="1"/>
              <a:t>Orders.cust_id</a:t>
            </a:r>
            <a:r>
              <a:rPr lang="en-US" dirty="0"/>
              <a:t> AND </a:t>
            </a:r>
            <a:r>
              <a:rPr lang="en-US" dirty="0" err="1"/>
              <a:t>OrderItems.order_num</a:t>
            </a:r>
            <a:r>
              <a:rPr lang="en-US" dirty="0"/>
              <a:t> = </a:t>
            </a:r>
            <a:r>
              <a:rPr lang="en-US" dirty="0" err="1"/>
              <a:t>Orders.order_num</a:t>
            </a:r>
            <a:r>
              <a:rPr lang="en-US" dirty="0"/>
              <a:t> AND </a:t>
            </a:r>
            <a:r>
              <a:rPr lang="en-US" dirty="0" err="1"/>
              <a:t>prod_id</a:t>
            </a:r>
            <a:r>
              <a:rPr lang="en-US" dirty="0"/>
              <a:t> = 'RGAN01'; </a:t>
            </a:r>
          </a:p>
          <a:p>
            <a:endParaRPr lang="en-IN" dirty="0"/>
          </a:p>
        </p:txBody>
      </p:sp>
    </p:spTree>
    <p:extLst>
      <p:ext uri="{BB962C8B-B14F-4D97-AF65-F5344CB8AC3E}">
        <p14:creationId xmlns:p14="http://schemas.microsoft.com/office/powerpoint/2010/main" val="1269846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4A7BA67-8C77-4EC3-9614-300BA4B20528}"/>
              </a:ext>
            </a:extLst>
          </p:cNvPr>
          <p:cNvSpPr>
            <a:spLocks noGrp="1"/>
          </p:cNvSpPr>
          <p:nvPr>
            <p:ph idx="1"/>
          </p:nvPr>
        </p:nvSpPr>
        <p:spPr>
          <a:xfrm>
            <a:off x="969819" y="701964"/>
            <a:ext cx="9615054" cy="5846618"/>
          </a:xfrm>
        </p:spPr>
        <p:txBody>
          <a:bodyPr>
            <a:normAutofit/>
          </a:bodyPr>
          <a:lstStyle/>
          <a:p>
            <a:r>
              <a:rPr lang="en-US" dirty="0"/>
              <a:t>SQL also enables you to alias table names. There are two primary reasons to do this: </a:t>
            </a:r>
          </a:p>
          <a:p>
            <a:pPr lvl="1"/>
            <a:r>
              <a:rPr lang="en-US" dirty="0"/>
              <a:t>To shorten the SQL syntax . </a:t>
            </a:r>
          </a:p>
          <a:p>
            <a:pPr lvl="1"/>
            <a:r>
              <a:rPr lang="en-US" dirty="0"/>
              <a:t>To enable multiple uses of the same table within a single SELECT statement.</a:t>
            </a:r>
          </a:p>
          <a:p>
            <a:pPr lvl="1"/>
            <a:r>
              <a:rPr lang="en-US" dirty="0"/>
              <a:t>Ex:</a:t>
            </a:r>
          </a:p>
          <a:p>
            <a:pPr lvl="1"/>
            <a:r>
              <a:rPr lang="en-US" dirty="0"/>
              <a:t>SELECT </a:t>
            </a:r>
            <a:r>
              <a:rPr lang="en-US" dirty="0" err="1"/>
              <a:t>cust_name</a:t>
            </a:r>
            <a:r>
              <a:rPr lang="en-US" dirty="0"/>
              <a:t>, </a:t>
            </a:r>
            <a:r>
              <a:rPr lang="en-US" dirty="0" err="1"/>
              <a:t>cust_contact</a:t>
            </a:r>
            <a:r>
              <a:rPr lang="en-US" dirty="0"/>
              <a:t> FROM Customers C, Orders O, </a:t>
            </a:r>
            <a:r>
              <a:rPr lang="en-US" dirty="0" err="1"/>
              <a:t>OrderItems</a:t>
            </a:r>
            <a:r>
              <a:rPr lang="en-US" dirty="0"/>
              <a:t> OI WHERE </a:t>
            </a:r>
            <a:r>
              <a:rPr lang="en-US" dirty="0" err="1"/>
              <a:t>C.cust_id</a:t>
            </a:r>
            <a:r>
              <a:rPr lang="en-US" dirty="0"/>
              <a:t> = </a:t>
            </a:r>
            <a:r>
              <a:rPr lang="en-US" dirty="0" err="1"/>
              <a:t>O.cust_id</a:t>
            </a:r>
            <a:r>
              <a:rPr lang="en-US" dirty="0"/>
              <a:t> AND </a:t>
            </a:r>
            <a:r>
              <a:rPr lang="en-US" dirty="0" err="1"/>
              <a:t>OI.order_num</a:t>
            </a:r>
            <a:r>
              <a:rPr lang="en-US" dirty="0"/>
              <a:t> = </a:t>
            </a:r>
            <a:r>
              <a:rPr lang="en-US" dirty="0" err="1"/>
              <a:t>O.order_num</a:t>
            </a:r>
            <a:r>
              <a:rPr lang="en-US" dirty="0"/>
              <a:t> AND </a:t>
            </a:r>
            <a:r>
              <a:rPr lang="en-US" dirty="0" err="1"/>
              <a:t>prod_id</a:t>
            </a:r>
            <a:r>
              <a:rPr lang="en-US" dirty="0"/>
              <a:t> = 'RGAN01’; </a:t>
            </a:r>
          </a:p>
          <a:p>
            <a:r>
              <a:rPr lang="en-US" dirty="0"/>
              <a:t>Self join:</a:t>
            </a:r>
          </a:p>
          <a:p>
            <a:pPr lvl="1" algn="just"/>
            <a:r>
              <a:rPr lang="en-US" dirty="0"/>
              <a:t>Suppose you wanted to send a mailing to all the customer contacts who work for the same company for which Jim Jones works. This query requires that you first find out which company Jim Jones works for and next which customers work for that company.</a:t>
            </a:r>
            <a:endParaRPr lang="en-IN" dirty="0"/>
          </a:p>
        </p:txBody>
      </p:sp>
    </p:spTree>
    <p:extLst>
      <p:ext uri="{BB962C8B-B14F-4D97-AF65-F5344CB8AC3E}">
        <p14:creationId xmlns:p14="http://schemas.microsoft.com/office/powerpoint/2010/main" val="1842396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827CC-DAA7-42E8-9E10-AA04E0A2990F}"/>
              </a:ext>
            </a:extLst>
          </p:cNvPr>
          <p:cNvSpPr>
            <a:spLocks noGrp="1"/>
          </p:cNvSpPr>
          <p:nvPr>
            <p:ph idx="1"/>
          </p:nvPr>
        </p:nvSpPr>
        <p:spPr>
          <a:xfrm>
            <a:off x="683491" y="461818"/>
            <a:ext cx="9929091" cy="6077527"/>
          </a:xfrm>
        </p:spPr>
        <p:txBody>
          <a:bodyPr>
            <a:normAutofit/>
          </a:bodyPr>
          <a:lstStyle/>
          <a:p>
            <a:r>
              <a:rPr lang="en-US" dirty="0"/>
              <a:t>Using subqueries:</a:t>
            </a:r>
          </a:p>
          <a:p>
            <a:pPr lvl="1"/>
            <a:r>
              <a:rPr lang="en-US" dirty="0"/>
              <a:t>SELECT </a:t>
            </a:r>
            <a:r>
              <a:rPr lang="en-US" dirty="0" err="1"/>
              <a:t>cust_id</a:t>
            </a:r>
            <a:r>
              <a:rPr lang="en-US" dirty="0"/>
              <a:t>, </a:t>
            </a:r>
            <a:r>
              <a:rPr lang="en-US" dirty="0" err="1"/>
              <a:t>cust_name</a:t>
            </a:r>
            <a:r>
              <a:rPr lang="en-US" dirty="0"/>
              <a:t>, </a:t>
            </a:r>
            <a:r>
              <a:rPr lang="en-US" dirty="0" err="1"/>
              <a:t>cust_contact</a:t>
            </a:r>
            <a:r>
              <a:rPr lang="en-US" dirty="0"/>
              <a:t> FROM Customers WHERE </a:t>
            </a:r>
            <a:r>
              <a:rPr lang="en-US" dirty="0" err="1"/>
              <a:t>cust_name</a:t>
            </a:r>
            <a:r>
              <a:rPr lang="en-US" dirty="0"/>
              <a:t> in (SELECT </a:t>
            </a:r>
            <a:r>
              <a:rPr lang="en-US" dirty="0" err="1"/>
              <a:t>cust_name</a:t>
            </a:r>
            <a:r>
              <a:rPr lang="en-US" dirty="0"/>
              <a:t> FROM Customers WHERE </a:t>
            </a:r>
            <a:r>
              <a:rPr lang="en-US" dirty="0" err="1"/>
              <a:t>cust_contact</a:t>
            </a:r>
            <a:r>
              <a:rPr lang="en-US" dirty="0"/>
              <a:t> = 'Jim Jones’); </a:t>
            </a:r>
          </a:p>
          <a:p>
            <a:r>
              <a:rPr lang="en-US" dirty="0"/>
              <a:t>Using self join:</a:t>
            </a:r>
          </a:p>
          <a:p>
            <a:pPr lvl="1"/>
            <a:r>
              <a:rPr lang="en-US" dirty="0"/>
              <a:t>SELECT c1.cust_id, c1.cust_name, c1.cust_contact FROM Customers c1, Customers c2 WHERE c1.cust_name = c2.cust_name AND c2.cust_contact = 'Jim Jones’; </a:t>
            </a:r>
          </a:p>
          <a:p>
            <a:r>
              <a:rPr lang="en-IN" dirty="0"/>
              <a:t>Natural Joins</a:t>
            </a:r>
          </a:p>
          <a:p>
            <a:pPr lvl="1"/>
            <a:r>
              <a:rPr lang="en-US" dirty="0"/>
              <a:t>Whenever tables are joined, at least one column will appear in more than one table (the columns being used to create the join)</a:t>
            </a:r>
          </a:p>
          <a:p>
            <a:pPr lvl="1"/>
            <a:r>
              <a:rPr lang="en-US" dirty="0"/>
              <a:t>Standard joins (the inner joins) return all data, even multiple occurrences of the same column. </a:t>
            </a:r>
          </a:p>
          <a:p>
            <a:pPr lvl="1"/>
            <a:r>
              <a:rPr lang="en-US" dirty="0"/>
              <a:t>A natural join simply eliminates those multiple occurrences so that only one of each column is returned.</a:t>
            </a:r>
            <a:endParaRPr lang="en-IN" dirty="0"/>
          </a:p>
        </p:txBody>
      </p:sp>
    </p:spTree>
    <p:extLst>
      <p:ext uri="{BB962C8B-B14F-4D97-AF65-F5344CB8AC3E}">
        <p14:creationId xmlns:p14="http://schemas.microsoft.com/office/powerpoint/2010/main" val="1888462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F5B2A-8073-4094-8B37-90E9BDB5FAF5}"/>
              </a:ext>
            </a:extLst>
          </p:cNvPr>
          <p:cNvSpPr>
            <a:spLocks noGrp="1"/>
          </p:cNvSpPr>
          <p:nvPr>
            <p:ph idx="1"/>
          </p:nvPr>
        </p:nvSpPr>
        <p:spPr>
          <a:xfrm>
            <a:off x="618836" y="480292"/>
            <a:ext cx="10160000" cy="5699846"/>
          </a:xfrm>
        </p:spPr>
        <p:txBody>
          <a:bodyPr/>
          <a:lstStyle/>
          <a:p>
            <a:pPr algn="just"/>
            <a:r>
              <a:rPr lang="en-US" dirty="0"/>
              <a:t>A natural join is a join in which you select only columns that are unique. </a:t>
            </a:r>
          </a:p>
          <a:p>
            <a:pPr lvl="1" algn="just"/>
            <a:r>
              <a:rPr lang="en-US" dirty="0"/>
              <a:t>This is typically done using a wildcard (SELECT *) for one table and explicit subsets of the columns for all other tables. The following is an example:</a:t>
            </a:r>
          </a:p>
          <a:p>
            <a:pPr lvl="1" algn="just"/>
            <a:r>
              <a:rPr lang="en-IN" dirty="0"/>
              <a:t>SELECT C.*, </a:t>
            </a:r>
            <a:r>
              <a:rPr lang="en-IN" dirty="0" err="1"/>
              <a:t>O.order_num</a:t>
            </a:r>
            <a:r>
              <a:rPr lang="en-IN" dirty="0"/>
              <a:t>, </a:t>
            </a:r>
            <a:r>
              <a:rPr lang="en-IN" dirty="0" err="1"/>
              <a:t>O.order_date</a:t>
            </a:r>
            <a:r>
              <a:rPr lang="en-IN" dirty="0"/>
              <a:t>, </a:t>
            </a:r>
            <a:r>
              <a:rPr lang="en-IN" dirty="0" err="1"/>
              <a:t>OI.prod_id</a:t>
            </a:r>
            <a:r>
              <a:rPr lang="en-IN" dirty="0"/>
              <a:t>, </a:t>
            </a:r>
            <a:r>
              <a:rPr lang="en-IN" dirty="0" err="1"/>
              <a:t>OI.quantity</a:t>
            </a:r>
            <a:r>
              <a:rPr lang="en-IN" dirty="0"/>
              <a:t>, </a:t>
            </a:r>
            <a:r>
              <a:rPr lang="en-IN" dirty="0" err="1"/>
              <a:t>OI.item_price</a:t>
            </a:r>
            <a:r>
              <a:rPr lang="en-IN" dirty="0"/>
              <a:t> FROM Customers C, Orders O, </a:t>
            </a:r>
            <a:r>
              <a:rPr lang="en-IN" dirty="0" err="1"/>
              <a:t>OrderItems</a:t>
            </a:r>
            <a:r>
              <a:rPr lang="en-IN" dirty="0"/>
              <a:t> OI WHERE </a:t>
            </a:r>
            <a:r>
              <a:rPr lang="en-IN" dirty="0" err="1"/>
              <a:t>C.cust_id</a:t>
            </a:r>
            <a:r>
              <a:rPr lang="en-IN" dirty="0"/>
              <a:t> = </a:t>
            </a:r>
            <a:r>
              <a:rPr lang="en-IN" dirty="0" err="1"/>
              <a:t>O.cust_id</a:t>
            </a:r>
            <a:r>
              <a:rPr lang="en-IN" dirty="0"/>
              <a:t> AND </a:t>
            </a:r>
            <a:r>
              <a:rPr lang="en-IN" dirty="0" err="1"/>
              <a:t>OI.order_num</a:t>
            </a:r>
            <a:r>
              <a:rPr lang="en-IN" dirty="0"/>
              <a:t> = </a:t>
            </a:r>
            <a:r>
              <a:rPr lang="en-IN" dirty="0" err="1"/>
              <a:t>O.order_num</a:t>
            </a:r>
            <a:r>
              <a:rPr lang="en-IN" dirty="0"/>
              <a:t> AND </a:t>
            </a:r>
            <a:r>
              <a:rPr lang="en-IN" dirty="0" err="1"/>
              <a:t>prod_id</a:t>
            </a:r>
            <a:r>
              <a:rPr lang="en-IN" dirty="0"/>
              <a:t> = 'RGAN01';</a:t>
            </a:r>
          </a:p>
        </p:txBody>
      </p:sp>
    </p:spTree>
    <p:extLst>
      <p:ext uri="{BB962C8B-B14F-4D97-AF65-F5344CB8AC3E}">
        <p14:creationId xmlns:p14="http://schemas.microsoft.com/office/powerpoint/2010/main" val="3040248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71BDB-CC78-4CD7-9E1F-8ADE31739D80}"/>
              </a:ext>
            </a:extLst>
          </p:cNvPr>
          <p:cNvSpPr>
            <a:spLocks noGrp="1"/>
          </p:cNvSpPr>
          <p:nvPr>
            <p:ph idx="1"/>
          </p:nvPr>
        </p:nvSpPr>
        <p:spPr>
          <a:xfrm>
            <a:off x="831273" y="942109"/>
            <a:ext cx="9688945" cy="5238028"/>
          </a:xfrm>
        </p:spPr>
        <p:txBody>
          <a:bodyPr>
            <a:normAutofit fontScale="92500" lnSpcReduction="10000"/>
          </a:bodyPr>
          <a:lstStyle/>
          <a:p>
            <a:pPr marL="0" indent="0">
              <a:buNone/>
            </a:pPr>
            <a:r>
              <a:rPr lang="en-US" b="1" dirty="0"/>
              <a:t>Outer Joins:</a:t>
            </a:r>
          </a:p>
          <a:p>
            <a:r>
              <a:rPr lang="en-US" dirty="0"/>
              <a:t>Most joins relate rows in one table with rows in another. </a:t>
            </a:r>
          </a:p>
          <a:p>
            <a:r>
              <a:rPr lang="en-US" dirty="0"/>
              <a:t>But occasionally, you want to include rows that have no related rows. </a:t>
            </a:r>
          </a:p>
          <a:p>
            <a:r>
              <a:rPr lang="en-US" dirty="0"/>
              <a:t>For example, you might use joins to  accomplish the following tasks:</a:t>
            </a:r>
          </a:p>
          <a:p>
            <a:pPr lvl="1"/>
            <a:r>
              <a:rPr lang="en-US" dirty="0"/>
              <a:t>Count how many orders were placed by each customer, including customers that have yet to place an order.</a:t>
            </a:r>
          </a:p>
          <a:p>
            <a:pPr lvl="1"/>
            <a:r>
              <a:rPr lang="en-US" dirty="0"/>
              <a:t>List all products with order quantities, including products not ordered by anyone.</a:t>
            </a:r>
          </a:p>
          <a:p>
            <a:pPr lvl="1"/>
            <a:r>
              <a:rPr lang="en-US" dirty="0"/>
              <a:t>Calculate average sale sizes, taking into account customers that have not yet placed an order.</a:t>
            </a:r>
          </a:p>
          <a:p>
            <a:r>
              <a:rPr lang="en-US" dirty="0"/>
              <a:t>In each of these examples, the join includes table rows that have no associated rows in the related table. </a:t>
            </a:r>
          </a:p>
          <a:p>
            <a:r>
              <a:rPr lang="en-US" dirty="0"/>
              <a:t>This type of join is called an </a:t>
            </a:r>
            <a:r>
              <a:rPr lang="en-US" b="1" dirty="0"/>
              <a:t>outer join</a:t>
            </a:r>
            <a:endParaRPr lang="en-IN" b="1" dirty="0"/>
          </a:p>
        </p:txBody>
      </p:sp>
    </p:spTree>
    <p:extLst>
      <p:ext uri="{BB962C8B-B14F-4D97-AF65-F5344CB8AC3E}">
        <p14:creationId xmlns:p14="http://schemas.microsoft.com/office/powerpoint/2010/main" val="169340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BC934-BE9A-49EE-8120-EF75C2EC1B1B}"/>
              </a:ext>
            </a:extLst>
          </p:cNvPr>
          <p:cNvSpPr>
            <a:spLocks noGrp="1"/>
          </p:cNvSpPr>
          <p:nvPr>
            <p:ph idx="1"/>
          </p:nvPr>
        </p:nvSpPr>
        <p:spPr>
          <a:xfrm>
            <a:off x="1261872" y="378692"/>
            <a:ext cx="8595360" cy="5801446"/>
          </a:xfrm>
        </p:spPr>
        <p:txBody>
          <a:bodyPr/>
          <a:lstStyle/>
          <a:p>
            <a:r>
              <a:rPr lang="en-US" dirty="0"/>
              <a:t>Inner Join:</a:t>
            </a:r>
          </a:p>
          <a:p>
            <a:pPr lvl="1"/>
            <a:r>
              <a:rPr lang="en-US" dirty="0"/>
              <a:t>SELECT </a:t>
            </a:r>
            <a:r>
              <a:rPr lang="en-US" dirty="0" err="1"/>
              <a:t>Customers.cust_id</a:t>
            </a:r>
            <a:r>
              <a:rPr lang="en-US" dirty="0"/>
              <a:t>, </a:t>
            </a:r>
            <a:r>
              <a:rPr lang="en-US" dirty="0" err="1"/>
              <a:t>Orders.order_num</a:t>
            </a:r>
            <a:r>
              <a:rPr lang="en-US" dirty="0"/>
              <a:t> FROM Customers INNER JOIN Orders ON </a:t>
            </a:r>
            <a:r>
              <a:rPr lang="en-US" dirty="0" err="1"/>
              <a:t>Customers.cust_id</a:t>
            </a:r>
            <a:r>
              <a:rPr lang="en-US" dirty="0"/>
              <a:t> = </a:t>
            </a:r>
            <a:r>
              <a:rPr lang="en-US" dirty="0" err="1"/>
              <a:t>Orders.cust_id</a:t>
            </a:r>
            <a:r>
              <a:rPr lang="en-US" dirty="0"/>
              <a:t>;</a:t>
            </a:r>
          </a:p>
          <a:p>
            <a:r>
              <a:rPr lang="en-US" dirty="0"/>
              <a:t>Outer Join:</a:t>
            </a:r>
          </a:p>
          <a:p>
            <a:pPr lvl="1"/>
            <a:r>
              <a:rPr lang="en-US" dirty="0"/>
              <a:t>SELECT </a:t>
            </a:r>
            <a:r>
              <a:rPr lang="en-US" dirty="0" err="1"/>
              <a:t>Customers.cust_id</a:t>
            </a:r>
            <a:r>
              <a:rPr lang="en-US" dirty="0"/>
              <a:t>, </a:t>
            </a:r>
            <a:r>
              <a:rPr lang="en-US" dirty="0" err="1"/>
              <a:t>Orders.order_num</a:t>
            </a:r>
            <a:r>
              <a:rPr lang="en-US" dirty="0"/>
              <a:t> FROM Customers LEFT OUTER JOIN Orders ON </a:t>
            </a:r>
            <a:r>
              <a:rPr lang="en-US" dirty="0" err="1"/>
              <a:t>Customers.cust_id</a:t>
            </a:r>
            <a:r>
              <a:rPr lang="en-US" dirty="0"/>
              <a:t> = </a:t>
            </a:r>
            <a:r>
              <a:rPr lang="en-US" dirty="0" err="1"/>
              <a:t>Orders.cust_id</a:t>
            </a:r>
            <a:r>
              <a:rPr lang="en-US" dirty="0"/>
              <a:t>;</a:t>
            </a:r>
          </a:p>
          <a:p>
            <a:pPr lvl="1"/>
            <a:r>
              <a:rPr lang="en-US" dirty="0"/>
              <a:t>SELECT </a:t>
            </a:r>
            <a:r>
              <a:rPr lang="en-US" dirty="0" err="1"/>
              <a:t>Customers.cust_id</a:t>
            </a:r>
            <a:r>
              <a:rPr lang="en-US" dirty="0"/>
              <a:t>, </a:t>
            </a:r>
            <a:r>
              <a:rPr lang="en-US" dirty="0" err="1"/>
              <a:t>Orders.order_num</a:t>
            </a:r>
            <a:r>
              <a:rPr lang="en-US" dirty="0"/>
              <a:t> FROM Customers RIGHT OUTER JOIN Orders ON </a:t>
            </a:r>
            <a:r>
              <a:rPr lang="en-US" dirty="0" err="1"/>
              <a:t>Customers.cust_id</a:t>
            </a:r>
            <a:r>
              <a:rPr lang="en-US" dirty="0"/>
              <a:t> = </a:t>
            </a:r>
            <a:r>
              <a:rPr lang="en-US" dirty="0" err="1"/>
              <a:t>Orders.cust_id</a:t>
            </a:r>
            <a:r>
              <a:rPr lang="en-US" dirty="0"/>
              <a:t>;</a:t>
            </a:r>
          </a:p>
          <a:p>
            <a:pPr lvl="1"/>
            <a:r>
              <a:rPr lang="en-US" dirty="0"/>
              <a:t>SELECT </a:t>
            </a:r>
            <a:r>
              <a:rPr lang="en-US" dirty="0" err="1"/>
              <a:t>Customers.cust_id</a:t>
            </a:r>
            <a:r>
              <a:rPr lang="en-US" dirty="0"/>
              <a:t>, </a:t>
            </a:r>
            <a:r>
              <a:rPr lang="en-US" dirty="0" err="1"/>
              <a:t>Orders.order_num</a:t>
            </a:r>
            <a:r>
              <a:rPr lang="en-US" dirty="0"/>
              <a:t> FROM Customers FULL OUTER JOIN Orders ON </a:t>
            </a:r>
            <a:r>
              <a:rPr lang="en-US" dirty="0" err="1"/>
              <a:t>Customers.cust_id</a:t>
            </a:r>
            <a:r>
              <a:rPr lang="en-US" dirty="0"/>
              <a:t> = </a:t>
            </a:r>
            <a:r>
              <a:rPr lang="en-US" dirty="0" err="1"/>
              <a:t>Orders.cust_id</a:t>
            </a:r>
            <a:r>
              <a:rPr lang="en-US" dirty="0"/>
              <a:t>;</a:t>
            </a:r>
            <a:endParaRPr lang="en-IN" dirty="0"/>
          </a:p>
        </p:txBody>
      </p:sp>
    </p:spTree>
    <p:extLst>
      <p:ext uri="{BB962C8B-B14F-4D97-AF65-F5344CB8AC3E}">
        <p14:creationId xmlns:p14="http://schemas.microsoft.com/office/powerpoint/2010/main" val="952068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37FC-70D8-4E8A-9244-1C90AFD0135A}"/>
              </a:ext>
            </a:extLst>
          </p:cNvPr>
          <p:cNvSpPr>
            <a:spLocks noGrp="1"/>
          </p:cNvSpPr>
          <p:nvPr>
            <p:ph type="title"/>
          </p:nvPr>
        </p:nvSpPr>
        <p:spPr/>
        <p:txBody>
          <a:bodyPr/>
          <a:lstStyle/>
          <a:p>
            <a:r>
              <a:rPr lang="en-IN" dirty="0"/>
              <a:t>Joins with Aggregate Functions</a:t>
            </a:r>
          </a:p>
        </p:txBody>
      </p:sp>
      <p:sp>
        <p:nvSpPr>
          <p:cNvPr id="3" name="Content Placeholder 2">
            <a:extLst>
              <a:ext uri="{FF2B5EF4-FFF2-40B4-BE49-F238E27FC236}">
                <a16:creationId xmlns:a16="http://schemas.microsoft.com/office/drawing/2014/main" id="{886CB072-FE2A-4055-AD4E-B6B83D12548C}"/>
              </a:ext>
            </a:extLst>
          </p:cNvPr>
          <p:cNvSpPr>
            <a:spLocks noGrp="1"/>
          </p:cNvSpPr>
          <p:nvPr>
            <p:ph idx="1"/>
          </p:nvPr>
        </p:nvSpPr>
        <p:spPr/>
        <p:txBody>
          <a:bodyPr/>
          <a:lstStyle/>
          <a:p>
            <a:r>
              <a:rPr lang="en-US" dirty="0"/>
              <a:t>You want to retrieve a list of all  customers and the number of orders that each has placed. The following code uses the COUNT() function to achieve this:</a:t>
            </a:r>
          </a:p>
          <a:p>
            <a:pPr lvl="1"/>
            <a:r>
              <a:rPr lang="en-US" dirty="0"/>
              <a:t>SELECT </a:t>
            </a:r>
            <a:r>
              <a:rPr lang="en-US" dirty="0" err="1"/>
              <a:t>Customers.cust_id</a:t>
            </a:r>
            <a:r>
              <a:rPr lang="en-US" dirty="0"/>
              <a:t>, COUNT(</a:t>
            </a:r>
            <a:r>
              <a:rPr lang="en-US" dirty="0" err="1"/>
              <a:t>Orders.order_num</a:t>
            </a:r>
            <a:r>
              <a:rPr lang="en-US" dirty="0"/>
              <a:t>) AS </a:t>
            </a:r>
            <a:r>
              <a:rPr lang="en-US" dirty="0" err="1"/>
              <a:t>num_ord</a:t>
            </a:r>
            <a:r>
              <a:rPr lang="en-US" dirty="0"/>
              <a:t> FROM Customers INNER JOIN Orders ON </a:t>
            </a:r>
            <a:r>
              <a:rPr lang="en-US" dirty="0" err="1"/>
              <a:t>Customers.cust_id</a:t>
            </a:r>
            <a:r>
              <a:rPr lang="en-US" dirty="0"/>
              <a:t> = </a:t>
            </a:r>
            <a:r>
              <a:rPr lang="en-US" dirty="0" err="1"/>
              <a:t>Orders.cust_id</a:t>
            </a:r>
            <a:r>
              <a:rPr lang="en-US" dirty="0"/>
              <a:t> GROUP BY </a:t>
            </a:r>
            <a:r>
              <a:rPr lang="en-US" dirty="0" err="1"/>
              <a:t>Customers.cust_id</a:t>
            </a:r>
            <a:r>
              <a:rPr lang="en-US" dirty="0"/>
              <a:t>;</a:t>
            </a:r>
            <a:endParaRPr lang="en-IN" dirty="0"/>
          </a:p>
        </p:txBody>
      </p:sp>
    </p:spTree>
    <p:extLst>
      <p:ext uri="{BB962C8B-B14F-4D97-AF65-F5344CB8AC3E}">
        <p14:creationId xmlns:p14="http://schemas.microsoft.com/office/powerpoint/2010/main" val="60555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800A-F583-4071-9A3F-F8AD5FE9F9C8}"/>
              </a:ext>
            </a:extLst>
          </p:cNvPr>
          <p:cNvSpPr>
            <a:spLocks noGrp="1"/>
          </p:cNvSpPr>
          <p:nvPr>
            <p:ph type="title"/>
          </p:nvPr>
        </p:nvSpPr>
        <p:spPr>
          <a:xfrm>
            <a:off x="1261872" y="262393"/>
            <a:ext cx="9692640" cy="707425"/>
          </a:xfrm>
        </p:spPr>
        <p:txBody>
          <a:bodyPr/>
          <a:lstStyle/>
          <a:p>
            <a:r>
              <a:rPr lang="en-IN" dirty="0"/>
              <a:t>Customers Table</a:t>
            </a:r>
          </a:p>
        </p:txBody>
      </p:sp>
      <p:sp>
        <p:nvSpPr>
          <p:cNvPr id="3" name="Content Placeholder 2">
            <a:extLst>
              <a:ext uri="{FF2B5EF4-FFF2-40B4-BE49-F238E27FC236}">
                <a16:creationId xmlns:a16="http://schemas.microsoft.com/office/drawing/2014/main" id="{87469A97-AAC2-4FDE-A687-C301F5EBF9D3}"/>
              </a:ext>
            </a:extLst>
          </p:cNvPr>
          <p:cNvSpPr>
            <a:spLocks noGrp="1"/>
          </p:cNvSpPr>
          <p:nvPr>
            <p:ph idx="1"/>
          </p:nvPr>
        </p:nvSpPr>
        <p:spPr>
          <a:xfrm>
            <a:off x="1261872" y="1108364"/>
            <a:ext cx="9212164" cy="5089236"/>
          </a:xfrm>
        </p:spPr>
        <p:txBody>
          <a:bodyPr/>
          <a:lstStyle/>
          <a:p>
            <a:r>
              <a:rPr lang="en-US" dirty="0"/>
              <a:t>The Customers table stores all customer information. Each customer has a unique ID (the </a:t>
            </a:r>
            <a:r>
              <a:rPr lang="en-US" dirty="0" err="1"/>
              <a:t>cust_id</a:t>
            </a:r>
            <a:r>
              <a:rPr lang="en-US" dirty="0"/>
              <a:t> column).</a:t>
            </a:r>
            <a:endParaRPr lang="en-IN" dirty="0"/>
          </a:p>
        </p:txBody>
      </p:sp>
      <p:pic>
        <p:nvPicPr>
          <p:cNvPr id="4" name="Picture 3">
            <a:extLst>
              <a:ext uri="{FF2B5EF4-FFF2-40B4-BE49-F238E27FC236}">
                <a16:creationId xmlns:a16="http://schemas.microsoft.com/office/drawing/2014/main" id="{648AF07D-99BE-4F64-8BE4-E69D25B78E2E}"/>
              </a:ext>
            </a:extLst>
          </p:cNvPr>
          <p:cNvPicPr>
            <a:picLocks noChangeAspect="1"/>
          </p:cNvPicPr>
          <p:nvPr/>
        </p:nvPicPr>
        <p:blipFill>
          <a:blip r:embed="rId2"/>
          <a:stretch>
            <a:fillRect/>
          </a:stretch>
        </p:blipFill>
        <p:spPr>
          <a:xfrm>
            <a:off x="1798542" y="2096865"/>
            <a:ext cx="8138823" cy="4382443"/>
          </a:xfrm>
          <a:prstGeom prst="rect">
            <a:avLst/>
          </a:prstGeom>
        </p:spPr>
      </p:pic>
    </p:spTree>
    <p:extLst>
      <p:ext uri="{BB962C8B-B14F-4D97-AF65-F5344CB8AC3E}">
        <p14:creationId xmlns:p14="http://schemas.microsoft.com/office/powerpoint/2010/main" val="136785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559E-CD2D-4733-B674-D2F0DBE28CEC}"/>
              </a:ext>
            </a:extLst>
          </p:cNvPr>
          <p:cNvSpPr>
            <a:spLocks noGrp="1"/>
          </p:cNvSpPr>
          <p:nvPr>
            <p:ph type="title"/>
          </p:nvPr>
        </p:nvSpPr>
        <p:spPr>
          <a:xfrm>
            <a:off x="1261872" y="262393"/>
            <a:ext cx="9692640" cy="762843"/>
          </a:xfrm>
        </p:spPr>
        <p:txBody>
          <a:bodyPr/>
          <a:lstStyle/>
          <a:p>
            <a:r>
              <a:rPr lang="en-IN" dirty="0"/>
              <a:t>Orders Table</a:t>
            </a:r>
          </a:p>
        </p:txBody>
      </p:sp>
      <p:sp>
        <p:nvSpPr>
          <p:cNvPr id="3" name="Content Placeholder 2">
            <a:extLst>
              <a:ext uri="{FF2B5EF4-FFF2-40B4-BE49-F238E27FC236}">
                <a16:creationId xmlns:a16="http://schemas.microsoft.com/office/drawing/2014/main" id="{DC5F69FF-DC83-4CFD-8571-E174D6F5D48F}"/>
              </a:ext>
            </a:extLst>
          </p:cNvPr>
          <p:cNvSpPr>
            <a:spLocks noGrp="1"/>
          </p:cNvSpPr>
          <p:nvPr>
            <p:ph idx="1"/>
          </p:nvPr>
        </p:nvSpPr>
        <p:spPr>
          <a:xfrm>
            <a:off x="1261871" y="1099128"/>
            <a:ext cx="9184455" cy="5081010"/>
          </a:xfrm>
        </p:spPr>
        <p:txBody>
          <a:bodyPr/>
          <a:lstStyle/>
          <a:p>
            <a:r>
              <a:rPr lang="en-US" dirty="0"/>
              <a:t>Orders table stores customer orders (but not order details). Each order is uniquely numbered (the </a:t>
            </a:r>
            <a:r>
              <a:rPr lang="en-US" dirty="0" err="1"/>
              <a:t>order_num</a:t>
            </a:r>
            <a:r>
              <a:rPr lang="en-US" dirty="0"/>
              <a:t> column). Orders are associated with the appropriate  customers by the </a:t>
            </a:r>
            <a:r>
              <a:rPr lang="en-US" dirty="0" err="1"/>
              <a:t>cust_id</a:t>
            </a:r>
            <a:r>
              <a:rPr lang="en-US" dirty="0"/>
              <a:t> column (which relates to the customer’s unique ID in the Customers table).</a:t>
            </a:r>
            <a:endParaRPr lang="en-IN" dirty="0"/>
          </a:p>
        </p:txBody>
      </p:sp>
      <p:pic>
        <p:nvPicPr>
          <p:cNvPr id="4" name="Picture 3">
            <a:extLst>
              <a:ext uri="{FF2B5EF4-FFF2-40B4-BE49-F238E27FC236}">
                <a16:creationId xmlns:a16="http://schemas.microsoft.com/office/drawing/2014/main" id="{66B3FCF4-AA80-4466-8775-C11E13D16190}"/>
              </a:ext>
            </a:extLst>
          </p:cNvPr>
          <p:cNvPicPr>
            <a:picLocks noChangeAspect="1"/>
          </p:cNvPicPr>
          <p:nvPr/>
        </p:nvPicPr>
        <p:blipFill>
          <a:blip r:embed="rId2"/>
          <a:stretch>
            <a:fillRect/>
          </a:stretch>
        </p:blipFill>
        <p:spPr>
          <a:xfrm>
            <a:off x="1051189" y="3639633"/>
            <a:ext cx="9605818" cy="2047263"/>
          </a:xfrm>
          <a:prstGeom prst="rect">
            <a:avLst/>
          </a:prstGeom>
        </p:spPr>
      </p:pic>
    </p:spTree>
    <p:extLst>
      <p:ext uri="{BB962C8B-B14F-4D97-AF65-F5344CB8AC3E}">
        <p14:creationId xmlns:p14="http://schemas.microsoft.com/office/powerpoint/2010/main" val="68505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9A55-47A5-453B-AC66-069189A72405}"/>
              </a:ext>
            </a:extLst>
          </p:cNvPr>
          <p:cNvSpPr>
            <a:spLocks noGrp="1"/>
          </p:cNvSpPr>
          <p:nvPr>
            <p:ph type="title"/>
          </p:nvPr>
        </p:nvSpPr>
        <p:spPr>
          <a:xfrm>
            <a:off x="1261872" y="262393"/>
            <a:ext cx="9692640" cy="661243"/>
          </a:xfrm>
        </p:spPr>
        <p:txBody>
          <a:bodyPr>
            <a:normAutofit fontScale="90000"/>
          </a:bodyPr>
          <a:lstStyle/>
          <a:p>
            <a:r>
              <a:rPr lang="en-IN" dirty="0" err="1"/>
              <a:t>OrderItems</a:t>
            </a:r>
            <a:r>
              <a:rPr lang="en-IN" dirty="0"/>
              <a:t> Table</a:t>
            </a:r>
          </a:p>
        </p:txBody>
      </p:sp>
      <p:sp>
        <p:nvSpPr>
          <p:cNvPr id="3" name="Content Placeholder 2">
            <a:extLst>
              <a:ext uri="{FF2B5EF4-FFF2-40B4-BE49-F238E27FC236}">
                <a16:creationId xmlns:a16="http://schemas.microsoft.com/office/drawing/2014/main" id="{CEE26B34-82CF-4464-AE09-CFF081418917}"/>
              </a:ext>
            </a:extLst>
          </p:cNvPr>
          <p:cNvSpPr>
            <a:spLocks noGrp="1"/>
          </p:cNvSpPr>
          <p:nvPr>
            <p:ph idx="1"/>
          </p:nvPr>
        </p:nvSpPr>
        <p:spPr>
          <a:xfrm>
            <a:off x="748145" y="1043709"/>
            <a:ext cx="9762837" cy="5551897"/>
          </a:xfrm>
        </p:spPr>
        <p:txBody>
          <a:bodyPr>
            <a:normAutofit lnSpcReduction="10000"/>
          </a:bodyPr>
          <a:lstStyle/>
          <a:p>
            <a:r>
              <a:rPr lang="en-US" dirty="0"/>
              <a:t>The </a:t>
            </a:r>
            <a:r>
              <a:rPr lang="en-US" dirty="0" err="1"/>
              <a:t>OrderItems</a:t>
            </a:r>
            <a:r>
              <a:rPr lang="en-US" dirty="0"/>
              <a:t> table stores the actual items in each order, one row per item per order. </a:t>
            </a:r>
          </a:p>
          <a:p>
            <a:r>
              <a:rPr lang="en-US" dirty="0"/>
              <a:t>For every row in Orders there are one or more rows in </a:t>
            </a:r>
            <a:r>
              <a:rPr lang="en-US" dirty="0" err="1"/>
              <a:t>OrderItems</a:t>
            </a:r>
            <a:endParaRPr lang="en-US" dirty="0"/>
          </a:p>
          <a:p>
            <a:r>
              <a:rPr lang="en-US" dirty="0"/>
              <a:t>Each order item is uniquely identified by the order number plus the order item (first item in order, second item in order, and so on). </a:t>
            </a:r>
          </a:p>
          <a:p>
            <a:r>
              <a:rPr lang="en-US" dirty="0"/>
              <a:t>Order items are associated with their appropriate order by the </a:t>
            </a:r>
            <a:r>
              <a:rPr lang="en-US" dirty="0" err="1"/>
              <a:t>order_num</a:t>
            </a:r>
            <a:r>
              <a:rPr lang="en-US" dirty="0"/>
              <a:t> column (which relates to the order’s unique ID in Orders). </a:t>
            </a:r>
          </a:p>
          <a:p>
            <a:r>
              <a:rPr lang="en-US" dirty="0"/>
              <a:t>In addition, each order item contains the product ID of the item orders.</a:t>
            </a:r>
          </a:p>
          <a:p>
            <a:r>
              <a:rPr lang="en-US" dirty="0"/>
              <a:t>This table should use </a:t>
            </a:r>
            <a:r>
              <a:rPr lang="en-US" dirty="0" err="1"/>
              <a:t>order_num</a:t>
            </a:r>
            <a:r>
              <a:rPr lang="en-US" dirty="0"/>
              <a:t> and </a:t>
            </a:r>
            <a:r>
              <a:rPr lang="en-US" dirty="0" err="1"/>
              <a:t>order_item</a:t>
            </a:r>
            <a:r>
              <a:rPr lang="en-US" dirty="0"/>
              <a:t> as its primary keys.</a:t>
            </a:r>
            <a:endParaRPr lang="en-IN" dirty="0"/>
          </a:p>
        </p:txBody>
      </p:sp>
    </p:spTree>
    <p:extLst>
      <p:ext uri="{BB962C8B-B14F-4D97-AF65-F5344CB8AC3E}">
        <p14:creationId xmlns:p14="http://schemas.microsoft.com/office/powerpoint/2010/main" val="334131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EB72-6D72-4A40-875F-8475F4313CE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B1A68B7-9A67-488D-9795-C8DEDC0A6DB1}"/>
              </a:ext>
            </a:extLst>
          </p:cNvPr>
          <p:cNvPicPr>
            <a:picLocks noGrp="1" noChangeAspect="1"/>
          </p:cNvPicPr>
          <p:nvPr>
            <p:ph idx="1"/>
          </p:nvPr>
        </p:nvPicPr>
        <p:blipFill>
          <a:blip r:embed="rId2"/>
          <a:stretch>
            <a:fillRect/>
          </a:stretch>
        </p:blipFill>
        <p:spPr>
          <a:xfrm>
            <a:off x="1262063" y="2716275"/>
            <a:ext cx="8594725" cy="2576388"/>
          </a:xfrm>
          <a:prstGeom prst="rect">
            <a:avLst/>
          </a:prstGeom>
        </p:spPr>
      </p:pic>
    </p:spTree>
    <p:extLst>
      <p:ext uri="{BB962C8B-B14F-4D97-AF65-F5344CB8AC3E}">
        <p14:creationId xmlns:p14="http://schemas.microsoft.com/office/powerpoint/2010/main" val="66574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8F19-0788-4FBC-9181-7ED0F2FE3285}"/>
              </a:ext>
            </a:extLst>
          </p:cNvPr>
          <p:cNvSpPr>
            <a:spLocks noGrp="1"/>
          </p:cNvSpPr>
          <p:nvPr>
            <p:ph type="title"/>
          </p:nvPr>
        </p:nvSpPr>
        <p:spPr>
          <a:xfrm>
            <a:off x="1261872" y="262394"/>
            <a:ext cx="9692640" cy="725898"/>
          </a:xfrm>
        </p:spPr>
        <p:txBody>
          <a:bodyPr/>
          <a:lstStyle/>
          <a:p>
            <a:r>
              <a:rPr lang="en-US" dirty="0"/>
              <a:t>Relationship among tables</a:t>
            </a:r>
            <a:endParaRPr lang="en-IN" dirty="0"/>
          </a:p>
        </p:txBody>
      </p:sp>
      <p:pic>
        <p:nvPicPr>
          <p:cNvPr id="4" name="Content Placeholder 3">
            <a:extLst>
              <a:ext uri="{FF2B5EF4-FFF2-40B4-BE49-F238E27FC236}">
                <a16:creationId xmlns:a16="http://schemas.microsoft.com/office/drawing/2014/main" id="{046527CA-F1FD-4E14-BAC7-2CACD8606C44}"/>
              </a:ext>
            </a:extLst>
          </p:cNvPr>
          <p:cNvPicPr>
            <a:picLocks noGrp="1" noChangeAspect="1"/>
          </p:cNvPicPr>
          <p:nvPr>
            <p:ph idx="1"/>
          </p:nvPr>
        </p:nvPicPr>
        <p:blipFill>
          <a:blip r:embed="rId2"/>
          <a:stretch>
            <a:fillRect/>
          </a:stretch>
        </p:blipFill>
        <p:spPr>
          <a:xfrm>
            <a:off x="1357745" y="1187277"/>
            <a:ext cx="8377381" cy="5616966"/>
          </a:xfrm>
          <a:prstGeom prst="rect">
            <a:avLst/>
          </a:prstGeom>
        </p:spPr>
      </p:pic>
    </p:spTree>
    <p:extLst>
      <p:ext uri="{BB962C8B-B14F-4D97-AF65-F5344CB8AC3E}">
        <p14:creationId xmlns:p14="http://schemas.microsoft.com/office/powerpoint/2010/main" val="1135937776"/>
      </p:ext>
    </p:extLst>
  </p:cSld>
  <p:clrMapOvr>
    <a:masterClrMapping/>
  </p:clrMapOvr>
</p:sld>
</file>

<file path=ppt/theme/theme1.xml><?xml version="1.0" encoding="utf-8"?>
<a:theme xmlns:a="http://schemas.openxmlformats.org/drawingml/2006/main" nam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TM03457515[[fn=View]]</Template>
  <TotalTime>1000</TotalTime>
  <Words>3743</Words>
  <Application>Microsoft Office PowerPoint</Application>
  <PresentationFormat>Widescreen</PresentationFormat>
  <Paragraphs>212</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Garamond</vt:lpstr>
      <vt:lpstr>Wingdings</vt:lpstr>
      <vt:lpstr>Wingdings 2</vt:lpstr>
      <vt:lpstr>View</vt:lpstr>
      <vt:lpstr>SQL</vt:lpstr>
      <vt:lpstr>Creating and Manipulating Tables</vt:lpstr>
      <vt:lpstr>Vendors Table</vt:lpstr>
      <vt:lpstr>Products Table</vt:lpstr>
      <vt:lpstr>Customers Table</vt:lpstr>
      <vt:lpstr>Orders Table</vt:lpstr>
      <vt:lpstr>OrderItems Table</vt:lpstr>
      <vt:lpstr>PowerPoint Presentation</vt:lpstr>
      <vt:lpstr>Relationship among tables</vt:lpstr>
      <vt:lpstr>ALTER table structure</vt:lpstr>
      <vt:lpstr>Inserting data</vt:lpstr>
      <vt:lpstr>PowerPoint Presentation</vt:lpstr>
      <vt:lpstr>Updating and Deleting Data</vt:lpstr>
      <vt:lpstr>Retrieving Data</vt:lpstr>
      <vt:lpstr>PowerPoint Presentation</vt:lpstr>
      <vt:lpstr>PowerPoint Presentation</vt:lpstr>
      <vt:lpstr>where clause operators</vt:lpstr>
      <vt:lpstr>PowerPoint Presentation</vt:lpstr>
      <vt:lpstr>PowerPoint Presentation</vt:lpstr>
      <vt:lpstr>PowerPoint Presentation</vt:lpstr>
      <vt:lpstr>PowerPoint Presentation</vt:lpstr>
      <vt:lpstr>PowerPoint Presentation</vt:lpstr>
      <vt:lpstr>Using Functions(Text/Numeric/Date and time/formatting/System)</vt:lpstr>
      <vt:lpstr>PowerPoint Presentation</vt:lpstr>
      <vt:lpstr>PowerPoint Presentation</vt:lpstr>
      <vt:lpstr>Summarizing Data</vt:lpstr>
      <vt:lpstr>PowerPoint Presentation</vt:lpstr>
      <vt:lpstr>PowerPoint Presentation</vt:lpstr>
      <vt:lpstr>Grouping Data</vt:lpstr>
      <vt:lpstr>PowerPoint Presentation</vt:lpstr>
      <vt:lpstr>Grouping and Sorting</vt:lpstr>
      <vt:lpstr>SELECT clause and Their Sequence</vt:lpstr>
      <vt:lpstr>Working with Subqueries</vt:lpstr>
      <vt:lpstr>PowerPoint Presentation</vt:lpstr>
      <vt:lpstr>PowerPoint Presentation</vt:lpstr>
      <vt:lpstr>Using Subqueries as Calculated Fields</vt:lpstr>
      <vt:lpstr>PowerPoint Presentation</vt:lpstr>
      <vt:lpstr>Joining Tables</vt:lpstr>
      <vt:lpstr>Creating a Join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Joins with Aggregate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RamSat</dc:creator>
  <cp:lastModifiedBy>RamSat</cp:lastModifiedBy>
  <cp:revision>30</cp:revision>
  <dcterms:created xsi:type="dcterms:W3CDTF">2023-08-03T04:47:10Z</dcterms:created>
  <dcterms:modified xsi:type="dcterms:W3CDTF">2023-08-05T11:22:10Z</dcterms:modified>
</cp:coreProperties>
</file>