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 r:id="rId3"/>
    <p:sldId id="264" r:id="rId4"/>
    <p:sldId id="276" r:id="rId5"/>
    <p:sldId id="277" r:id="rId6"/>
    <p:sldId id="278" r:id="rId7"/>
    <p:sldId id="279" r:id="rId8"/>
    <p:sldId id="280" r:id="rId9"/>
    <p:sldId id="281" r:id="rId10"/>
    <p:sldId id="28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92D050"/>
    <a:srgbClr val="5D7373"/>
    <a:srgbClr val="979597"/>
    <a:srgbClr val="52C9BD"/>
    <a:srgbClr val="FF5969"/>
    <a:srgbClr val="FEC630"/>
    <a:srgbClr val="52CBBE"/>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p:scale>
          <a:sx n="60" d="100"/>
          <a:sy n="60" d="100"/>
        </p:scale>
        <p:origin x="186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Charged Off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488400</c:v>
                </c:pt>
                <c:pt idx="1">
                  <c:v>2739600</c:v>
                </c:pt>
                <c:pt idx="2">
                  <c:v>6256475</c:v>
                </c:pt>
                <c:pt idx="3">
                  <c:v>16001200</c:v>
                </c:pt>
                <c:pt idx="4">
                  <c:v>42625700</c:v>
                </c:pt>
              </c:numCache>
            </c:numRef>
          </c:val>
          <c:extLst>
            <c:ext xmlns:c16="http://schemas.microsoft.com/office/drawing/2014/chart" uri="{C3380CC4-5D6E-409C-BE32-E72D297353CC}">
              <c16:uniqueId val="{00000000-177D-4892-8B99-8EAB01591B52}"/>
            </c:ext>
          </c:extLst>
        </c:ser>
        <c:ser>
          <c:idx val="1"/>
          <c:order val="1"/>
          <c:tx>
            <c:strRef>
              <c:f>Sheet1!$C$1</c:f>
              <c:strCache>
                <c:ptCount val="1"/>
                <c:pt idx="0">
                  <c:v>Current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Sheet1!$A$2:$A$6</c:f>
              <c:numCache>
                <c:formatCode>General</c:formatCode>
                <c:ptCount val="5"/>
                <c:pt idx="0">
                  <c:v>2007</c:v>
                </c:pt>
                <c:pt idx="1">
                  <c:v>2008</c:v>
                </c:pt>
                <c:pt idx="2">
                  <c:v>2009</c:v>
                </c:pt>
                <c:pt idx="3">
                  <c:v>2010</c:v>
                </c:pt>
                <c:pt idx="4">
                  <c:v>2011</c:v>
                </c:pt>
              </c:numCache>
            </c:numRef>
          </c:cat>
          <c:val>
            <c:numRef>
              <c:f>Sheet1!$C$2:$C$6</c:f>
              <c:numCache>
                <c:formatCode>General</c:formatCode>
                <c:ptCount val="5"/>
                <c:pt idx="4">
                  <c:v>19441550</c:v>
                </c:pt>
              </c:numCache>
            </c:numRef>
          </c:val>
          <c:extLst>
            <c:ext xmlns:c16="http://schemas.microsoft.com/office/drawing/2014/chart" uri="{C3380CC4-5D6E-409C-BE32-E72D297353CC}">
              <c16:uniqueId val="{00000001-177D-4892-8B99-8EAB01591B52}"/>
            </c:ext>
          </c:extLst>
        </c:ser>
        <c:ser>
          <c:idx val="2"/>
          <c:order val="2"/>
          <c:tx>
            <c:strRef>
              <c:f>Sheet1!$D$1</c:f>
              <c:strCache>
                <c:ptCount val="1"/>
                <c:pt idx="0">
                  <c:v>Fully Paid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2007</c:v>
                </c:pt>
                <c:pt idx="1">
                  <c:v>2008</c:v>
                </c:pt>
                <c:pt idx="2">
                  <c:v>2009</c:v>
                </c:pt>
                <c:pt idx="3">
                  <c:v>2010</c:v>
                </c:pt>
                <c:pt idx="4">
                  <c:v>2011</c:v>
                </c:pt>
              </c:numCache>
            </c:numRef>
          </c:cat>
          <c:val>
            <c:numRef>
              <c:f>Sheet1!$D$2:$D$6</c:f>
              <c:numCache>
                <c:formatCode>General</c:formatCode>
                <c:ptCount val="5"/>
                <c:pt idx="0">
                  <c:v>1730875</c:v>
                </c:pt>
                <c:pt idx="1">
                  <c:v>11650675</c:v>
                </c:pt>
                <c:pt idx="2">
                  <c:v>40154850</c:v>
                </c:pt>
                <c:pt idx="3">
                  <c:v>106049000</c:v>
                </c:pt>
                <c:pt idx="4">
                  <c:v>198439325</c:v>
                </c:pt>
              </c:numCache>
            </c:numRef>
          </c:val>
          <c:extLst>
            <c:ext xmlns:c16="http://schemas.microsoft.com/office/drawing/2014/chart" uri="{C3380CC4-5D6E-409C-BE32-E72D297353CC}">
              <c16:uniqueId val="{00000002-177D-4892-8B99-8EAB01591B52}"/>
            </c:ext>
          </c:extLst>
        </c:ser>
        <c:dLbls>
          <c:dLblPos val="outEnd"/>
          <c:showLegendKey val="0"/>
          <c:showVal val="1"/>
          <c:showCatName val="0"/>
          <c:showSerName val="0"/>
          <c:showPercent val="0"/>
          <c:showBubbleSize val="0"/>
        </c:dLbls>
        <c:gapWidth val="100"/>
        <c:overlap val="-24"/>
        <c:axId val="306350783"/>
        <c:axId val="179643935"/>
      </c:barChart>
      <c:catAx>
        <c:axId val="3063507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9643935"/>
        <c:crosses val="autoZero"/>
        <c:auto val="1"/>
        <c:lblAlgn val="ctr"/>
        <c:lblOffset val="100"/>
        <c:noMultiLvlLbl val="0"/>
      </c:catAx>
      <c:valAx>
        <c:axId val="179643935"/>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306350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MORTGAGE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2008</c:v>
                </c:pt>
                <c:pt idx="1">
                  <c:v>2009</c:v>
                </c:pt>
                <c:pt idx="2">
                  <c:v>2010</c:v>
                </c:pt>
                <c:pt idx="3">
                  <c:v>2011</c:v>
                </c:pt>
                <c:pt idx="4">
                  <c:v>2012</c:v>
                </c:pt>
                <c:pt idx="5">
                  <c:v>2013</c:v>
                </c:pt>
                <c:pt idx="6">
                  <c:v>2014</c:v>
                </c:pt>
                <c:pt idx="7">
                  <c:v>2015</c:v>
                </c:pt>
                <c:pt idx="8">
                  <c:v>2016</c:v>
                </c:pt>
              </c:strCache>
            </c:strRef>
          </c:cat>
          <c:val>
            <c:numRef>
              <c:f>Sheet1!$B$2:$B$10</c:f>
              <c:numCache>
                <c:formatCode>General</c:formatCode>
                <c:ptCount val="9"/>
                <c:pt idx="0">
                  <c:v>56</c:v>
                </c:pt>
                <c:pt idx="1">
                  <c:v>229</c:v>
                </c:pt>
                <c:pt idx="2">
                  <c:v>706</c:v>
                </c:pt>
                <c:pt idx="3">
                  <c:v>2131</c:v>
                </c:pt>
                <c:pt idx="4">
                  <c:v>3786</c:v>
                </c:pt>
                <c:pt idx="5">
                  <c:v>4254</c:v>
                </c:pt>
                <c:pt idx="6">
                  <c:v>4172</c:v>
                </c:pt>
                <c:pt idx="7">
                  <c:v>1207</c:v>
                </c:pt>
                <c:pt idx="8">
                  <c:v>1104</c:v>
                </c:pt>
              </c:numCache>
            </c:numRef>
          </c:val>
          <c:smooth val="0"/>
          <c:extLst>
            <c:ext xmlns:c16="http://schemas.microsoft.com/office/drawing/2014/chart" uri="{C3380CC4-5D6E-409C-BE32-E72D297353CC}">
              <c16:uniqueId val="{00000000-B2A6-4AC2-B70F-7959AABA1F91}"/>
            </c:ext>
          </c:extLst>
        </c:ser>
        <c:ser>
          <c:idx val="1"/>
          <c:order val="1"/>
          <c:tx>
            <c:strRef>
              <c:f>Sheet1!$C$1</c:f>
              <c:strCache>
                <c:ptCount val="1"/>
                <c:pt idx="0">
                  <c:v>OTHER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2008</c:v>
                </c:pt>
                <c:pt idx="1">
                  <c:v>2009</c:v>
                </c:pt>
                <c:pt idx="2">
                  <c:v>2010</c:v>
                </c:pt>
                <c:pt idx="3">
                  <c:v>2011</c:v>
                </c:pt>
                <c:pt idx="4">
                  <c:v>2012</c:v>
                </c:pt>
                <c:pt idx="5">
                  <c:v>2013</c:v>
                </c:pt>
                <c:pt idx="6">
                  <c:v>2014</c:v>
                </c:pt>
                <c:pt idx="7">
                  <c:v>2015</c:v>
                </c:pt>
                <c:pt idx="8">
                  <c:v>2016</c:v>
                </c:pt>
              </c:strCache>
            </c:strRef>
          </c:cat>
          <c:val>
            <c:numRef>
              <c:f>Sheet1!$C$2:$C$10</c:f>
              <c:numCache>
                <c:formatCode>General</c:formatCode>
                <c:ptCount val="9"/>
                <c:pt idx="1">
                  <c:v>12</c:v>
                </c:pt>
                <c:pt idx="2">
                  <c:v>16</c:v>
                </c:pt>
                <c:pt idx="3">
                  <c:v>34</c:v>
                </c:pt>
                <c:pt idx="4">
                  <c:v>35</c:v>
                </c:pt>
                <c:pt idx="7">
                  <c:v>1</c:v>
                </c:pt>
              </c:numCache>
            </c:numRef>
          </c:val>
          <c:smooth val="0"/>
          <c:extLst>
            <c:ext xmlns:c16="http://schemas.microsoft.com/office/drawing/2014/chart" uri="{C3380CC4-5D6E-409C-BE32-E72D297353CC}">
              <c16:uniqueId val="{00000001-B2A6-4AC2-B70F-7959AABA1F91}"/>
            </c:ext>
          </c:extLst>
        </c:ser>
        <c:ser>
          <c:idx val="2"/>
          <c:order val="2"/>
          <c:tx>
            <c:strRef>
              <c:f>Sheet1!$D$1</c:f>
              <c:strCache>
                <c:ptCount val="1"/>
                <c:pt idx="0">
                  <c:v>OWN</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2008</c:v>
                </c:pt>
                <c:pt idx="1">
                  <c:v>2009</c:v>
                </c:pt>
                <c:pt idx="2">
                  <c:v>2010</c:v>
                </c:pt>
                <c:pt idx="3">
                  <c:v>2011</c:v>
                </c:pt>
                <c:pt idx="4">
                  <c:v>2012</c:v>
                </c:pt>
                <c:pt idx="5">
                  <c:v>2013</c:v>
                </c:pt>
                <c:pt idx="6">
                  <c:v>2014</c:v>
                </c:pt>
                <c:pt idx="7">
                  <c:v>2015</c:v>
                </c:pt>
                <c:pt idx="8">
                  <c:v>2016</c:v>
                </c:pt>
              </c:strCache>
            </c:strRef>
          </c:cat>
          <c:val>
            <c:numRef>
              <c:f>Sheet1!$D$2:$D$10</c:f>
              <c:numCache>
                <c:formatCode>General</c:formatCode>
                <c:ptCount val="9"/>
                <c:pt idx="0">
                  <c:v>11</c:v>
                </c:pt>
                <c:pt idx="1">
                  <c:v>39</c:v>
                </c:pt>
                <c:pt idx="2">
                  <c:v>185</c:v>
                </c:pt>
                <c:pt idx="3">
                  <c:v>422</c:v>
                </c:pt>
                <c:pt idx="4">
                  <c:v>700</c:v>
                </c:pt>
                <c:pt idx="5">
                  <c:v>703</c:v>
                </c:pt>
                <c:pt idx="6">
                  <c:v>673</c:v>
                </c:pt>
                <c:pt idx="7">
                  <c:v>160</c:v>
                </c:pt>
                <c:pt idx="8">
                  <c:v>160</c:v>
                </c:pt>
              </c:numCache>
            </c:numRef>
          </c:val>
          <c:smooth val="0"/>
          <c:extLst>
            <c:ext xmlns:c16="http://schemas.microsoft.com/office/drawing/2014/chart" uri="{C3380CC4-5D6E-409C-BE32-E72D297353CC}">
              <c16:uniqueId val="{00000002-B2A6-4AC2-B70F-7959AABA1F91}"/>
            </c:ext>
          </c:extLst>
        </c:ser>
        <c:ser>
          <c:idx val="3"/>
          <c:order val="3"/>
          <c:tx>
            <c:strRef>
              <c:f>Sheet1!$E$1</c:f>
              <c:strCache>
                <c:ptCount val="1"/>
                <c:pt idx="0">
                  <c:v>RENT</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2008</c:v>
                </c:pt>
                <c:pt idx="1">
                  <c:v>2009</c:v>
                </c:pt>
                <c:pt idx="2">
                  <c:v>2010</c:v>
                </c:pt>
                <c:pt idx="3">
                  <c:v>2011</c:v>
                </c:pt>
                <c:pt idx="4">
                  <c:v>2012</c:v>
                </c:pt>
                <c:pt idx="5">
                  <c:v>2013</c:v>
                </c:pt>
                <c:pt idx="6">
                  <c:v>2014</c:v>
                </c:pt>
                <c:pt idx="7">
                  <c:v>2015</c:v>
                </c:pt>
                <c:pt idx="8">
                  <c:v>2016</c:v>
                </c:pt>
              </c:strCache>
            </c:strRef>
          </c:cat>
          <c:val>
            <c:numRef>
              <c:f>Sheet1!$E$2:$E$10</c:f>
              <c:numCache>
                <c:formatCode>General</c:formatCode>
                <c:ptCount val="9"/>
                <c:pt idx="0">
                  <c:v>70</c:v>
                </c:pt>
                <c:pt idx="1">
                  <c:v>279</c:v>
                </c:pt>
                <c:pt idx="2">
                  <c:v>939</c:v>
                </c:pt>
                <c:pt idx="3">
                  <c:v>2408</c:v>
                </c:pt>
                <c:pt idx="4">
                  <c:v>4383</c:v>
                </c:pt>
                <c:pt idx="5">
                  <c:v>4501</c:v>
                </c:pt>
                <c:pt idx="6">
                  <c:v>4424</c:v>
                </c:pt>
                <c:pt idx="7">
                  <c:v>1063</c:v>
                </c:pt>
                <c:pt idx="8">
                  <c:v>780</c:v>
                </c:pt>
              </c:numCache>
            </c:numRef>
          </c:val>
          <c:smooth val="0"/>
          <c:extLst>
            <c:ext xmlns:c16="http://schemas.microsoft.com/office/drawing/2014/chart" uri="{C3380CC4-5D6E-409C-BE32-E72D297353CC}">
              <c16:uniqueId val="{00000003-B2A6-4AC2-B70F-7959AABA1F91}"/>
            </c:ext>
          </c:extLst>
        </c:ser>
        <c:dLbls>
          <c:dLblPos val="l"/>
          <c:showLegendKey val="0"/>
          <c:showVal val="1"/>
          <c:showCatName val="0"/>
          <c:showSerName val="0"/>
          <c:showPercent val="0"/>
          <c:showBubbleSize val="0"/>
        </c:dLbls>
        <c:marker val="1"/>
        <c:smooth val="0"/>
        <c:axId val="379106847"/>
        <c:axId val="301929199"/>
      </c:lineChart>
      <c:catAx>
        <c:axId val="379106847"/>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929199"/>
        <c:crosses val="autoZero"/>
        <c:auto val="1"/>
        <c:lblAlgn val="ctr"/>
        <c:lblOffset val="100"/>
        <c:noMultiLvlLbl val="0"/>
      </c:catAx>
      <c:valAx>
        <c:axId val="30192919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7910684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Sheet1!$B$1:$C$1</c:f>
              <c:strCache>
                <c:ptCount val="1"/>
                <c:pt idx="0">
                  <c:v>Sum of Finance_2.total_pymnt_inv %</c:v>
                </c:pt>
              </c:strCache>
            </c:strRef>
          </c:tx>
          <c:dPt>
            <c:idx val="0"/>
            <c:bubble3D val="0"/>
            <c:spPr>
              <a:solidFill>
                <a:srgbClr val="FEC63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C74-4FD2-B14E-C1BD2542DF1A}"/>
              </c:ext>
            </c:extLst>
          </c:dPt>
          <c:dPt>
            <c:idx val="1"/>
            <c:bubble3D val="0"/>
            <c:spPr>
              <a:solidFill>
                <a:srgbClr val="52C9BD"/>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C74-4FD2-B14E-C1BD2542DF1A}"/>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6C74-4FD2-B14E-C1BD2542DF1A}"/>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3-6C74-4FD2-B14E-C1BD2542DF1A}"/>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Not Verified</c:v>
                </c:pt>
                <c:pt idx="1">
                  <c:v>Verified</c:v>
                </c:pt>
              </c:strCache>
            </c:strRef>
          </c:cat>
          <c:val>
            <c:numRef>
              <c:f>Sheet1!$B$2:$B$3</c:f>
              <c:numCache>
                <c:formatCode>#,##0.00,,"m"</c:formatCode>
                <c:ptCount val="2"/>
                <c:pt idx="0">
                  <c:v>140945390.34999982</c:v>
                </c:pt>
                <c:pt idx="1">
                  <c:v>318467071.16999662</c:v>
                </c:pt>
              </c:numCache>
            </c:numRef>
          </c:val>
          <c:extLst>
            <c:ext xmlns:c16="http://schemas.microsoft.com/office/drawing/2014/chart" uri="{C3380CC4-5D6E-409C-BE32-E72D297353CC}">
              <c16:uniqueId val="{00000004-6C74-4FD2-B14E-C1BD2542DF1A}"/>
            </c:ext>
          </c:extLst>
        </c:ser>
        <c:ser>
          <c:idx val="1"/>
          <c:order val="1"/>
          <c:tx>
            <c:strRef>
              <c:f>Sheet1!$C$1</c:f>
              <c:strCache>
                <c:ptCount val="1"/>
                <c:pt idx="0">
                  <c:v>%</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6-6C74-4FD2-B14E-C1BD2542DF1A}"/>
              </c:ext>
            </c:extLst>
          </c:dPt>
          <c:dPt>
            <c:idx val="1"/>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8-6C74-4FD2-B14E-C1BD2542DF1A}"/>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6-6C74-4FD2-B14E-C1BD2542DF1A}"/>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8-6C74-4FD2-B14E-C1BD2542DF1A}"/>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Not Verified</c:v>
                </c:pt>
                <c:pt idx="1">
                  <c:v>Verified</c:v>
                </c:pt>
              </c:strCache>
            </c:strRef>
          </c:cat>
          <c:val>
            <c:numRef>
              <c:f>Sheet1!$C$2:$C$3</c:f>
              <c:numCache>
                <c:formatCode>0.00%</c:formatCode>
                <c:ptCount val="2"/>
                <c:pt idx="0">
                  <c:v>0.42603922753480877</c:v>
                </c:pt>
                <c:pt idx="1">
                  <c:v>0.57396077246519128</c:v>
                </c:pt>
              </c:numCache>
            </c:numRef>
          </c:val>
          <c:extLst>
            <c:ext xmlns:c16="http://schemas.microsoft.com/office/drawing/2014/chart" uri="{C3380CC4-5D6E-409C-BE32-E72D297353CC}">
              <c16:uniqueId val="{00000009-6C74-4FD2-B14E-C1BD2542DF1A}"/>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Charged Off</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321</c:v>
                </c:pt>
                <c:pt idx="1">
                  <c:v>290</c:v>
                </c:pt>
                <c:pt idx="2">
                  <c:v>347</c:v>
                </c:pt>
                <c:pt idx="3">
                  <c:v>370</c:v>
                </c:pt>
                <c:pt idx="4">
                  <c:v>466</c:v>
                </c:pt>
                <c:pt idx="5">
                  <c:v>483</c:v>
                </c:pt>
                <c:pt idx="6">
                  <c:v>479</c:v>
                </c:pt>
                <c:pt idx="7">
                  <c:v>468</c:v>
                </c:pt>
                <c:pt idx="8">
                  <c:v>547</c:v>
                </c:pt>
                <c:pt idx="9">
                  <c:v>580</c:v>
                </c:pt>
                <c:pt idx="10">
                  <c:v>598</c:v>
                </c:pt>
                <c:pt idx="11">
                  <c:v>678</c:v>
                </c:pt>
              </c:numCache>
            </c:numRef>
          </c:val>
          <c:extLst>
            <c:ext xmlns:c16="http://schemas.microsoft.com/office/drawing/2014/chart" uri="{C3380CC4-5D6E-409C-BE32-E72D297353CC}">
              <c16:uniqueId val="{00000000-35E1-486A-8470-3C2B78AC9FCC}"/>
            </c:ext>
          </c:extLst>
        </c:ser>
        <c:ser>
          <c:idx val="1"/>
          <c:order val="1"/>
          <c:tx>
            <c:strRef>
              <c:f>Sheet1!$C$1</c:f>
              <c:strCache>
                <c:ptCount val="1"/>
                <c:pt idx="0">
                  <c:v>Current</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2">
                  <c:v>1</c:v>
                </c:pt>
                <c:pt idx="3">
                  <c:v>3</c:v>
                </c:pt>
                <c:pt idx="4">
                  <c:v>80</c:v>
                </c:pt>
                <c:pt idx="5">
                  <c:v>99</c:v>
                </c:pt>
                <c:pt idx="6">
                  <c:v>125</c:v>
                </c:pt>
                <c:pt idx="7">
                  <c:v>130</c:v>
                </c:pt>
                <c:pt idx="8">
                  <c:v>150</c:v>
                </c:pt>
                <c:pt idx="9">
                  <c:v>173</c:v>
                </c:pt>
                <c:pt idx="10">
                  <c:v>161</c:v>
                </c:pt>
                <c:pt idx="11">
                  <c:v>218</c:v>
                </c:pt>
              </c:numCache>
            </c:numRef>
          </c:val>
          <c:extLst>
            <c:ext xmlns:c16="http://schemas.microsoft.com/office/drawing/2014/chart" uri="{C3380CC4-5D6E-409C-BE32-E72D297353CC}">
              <c16:uniqueId val="{00000001-35E1-486A-8470-3C2B78AC9FCC}"/>
            </c:ext>
          </c:extLst>
        </c:ser>
        <c:dLbls>
          <c:showLegendKey val="0"/>
          <c:showVal val="1"/>
          <c:showCatName val="0"/>
          <c:showSerName val="0"/>
          <c:showPercent val="0"/>
          <c:showBubbleSize val="0"/>
        </c:dLbls>
        <c:axId val="68668015"/>
        <c:axId val="379244015"/>
      </c:areaChart>
      <c:lineChart>
        <c:grouping val="standard"/>
        <c:varyColors val="0"/>
        <c:ser>
          <c:idx val="2"/>
          <c:order val="2"/>
          <c:tx>
            <c:strRef>
              <c:f>Sheet1!$D$1</c:f>
              <c:strCache>
                <c:ptCount val="1"/>
                <c:pt idx="0">
                  <c:v>Fully Paid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2058</c:v>
                </c:pt>
                <c:pt idx="1">
                  <c:v>2068</c:v>
                </c:pt>
                <c:pt idx="2">
                  <c:v>2344</c:v>
                </c:pt>
                <c:pt idx="3">
                  <c:v>2461</c:v>
                </c:pt>
                <c:pt idx="4">
                  <c:v>2453</c:v>
                </c:pt>
                <c:pt idx="5">
                  <c:v>2697</c:v>
                </c:pt>
                <c:pt idx="6">
                  <c:v>2872</c:v>
                </c:pt>
                <c:pt idx="7">
                  <c:v>2920</c:v>
                </c:pt>
                <c:pt idx="8">
                  <c:v>2951</c:v>
                </c:pt>
                <c:pt idx="9">
                  <c:v>3181</c:v>
                </c:pt>
                <c:pt idx="10">
                  <c:v>3408</c:v>
                </c:pt>
                <c:pt idx="11">
                  <c:v>3537</c:v>
                </c:pt>
              </c:numCache>
            </c:numRef>
          </c:val>
          <c:smooth val="0"/>
          <c:extLst>
            <c:ext xmlns:c16="http://schemas.microsoft.com/office/drawing/2014/chart" uri="{C3380CC4-5D6E-409C-BE32-E72D297353CC}">
              <c16:uniqueId val="{00000002-35E1-486A-8470-3C2B78AC9FCC}"/>
            </c:ext>
          </c:extLst>
        </c:ser>
        <c:dLbls>
          <c:showLegendKey val="0"/>
          <c:showVal val="1"/>
          <c:showCatName val="0"/>
          <c:showSerName val="0"/>
          <c:showPercent val="0"/>
          <c:showBubbleSize val="0"/>
        </c:dLbls>
        <c:marker val="1"/>
        <c:smooth val="0"/>
        <c:axId val="68668015"/>
        <c:axId val="379244015"/>
      </c:lineChart>
      <c:catAx>
        <c:axId val="686680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244015"/>
        <c:crosses val="autoZero"/>
        <c:auto val="1"/>
        <c:lblAlgn val="ctr"/>
        <c:lblOffset val="100"/>
        <c:noMultiLvlLbl val="0"/>
      </c:catAx>
      <c:valAx>
        <c:axId val="37924401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8668015"/>
        <c:crosses val="autoZero"/>
        <c:crossBetween val="between"/>
      </c:valAx>
      <c:spPr>
        <a:noFill/>
        <a:ln>
          <a:noFill/>
        </a:ln>
        <a:effectLst/>
      </c:spPr>
    </c:plotArea>
    <c:legend>
      <c:legendPos val="t"/>
      <c:layout>
        <c:manualLayout>
          <c:xMode val="edge"/>
          <c:yMode val="edge"/>
          <c:x val="0.27949018314640744"/>
          <c:y val="5.3291008243846229E-2"/>
          <c:w val="0.42133438837981518"/>
          <c:h val="6.815898973676025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07BF6-73B4-4BF9-8DF3-E41147C9BBFC}" type="datetimeFigureOut">
              <a:rPr lang="en-IN" smtClean="0"/>
              <a:t>10-09-2023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F3189-BEAA-4AC4-BC67-7DF9010FD089}" type="slidenum">
              <a:rPr lang="en-IN" smtClean="0"/>
              <a:t>‹#›</a:t>
            </a:fld>
            <a:endParaRPr lang="en-IN"/>
          </a:p>
        </p:txBody>
      </p:sp>
    </p:spTree>
    <p:extLst>
      <p:ext uri="{BB962C8B-B14F-4D97-AF65-F5344CB8AC3E}">
        <p14:creationId xmlns:p14="http://schemas.microsoft.com/office/powerpoint/2010/main" val="340943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412769-FE7B-4A2E-8740-BD6AD1EEE9EE}" type="slidenum">
              <a:rPr lang="en-IN" smtClean="0"/>
              <a:t>1</a:t>
            </a:fld>
            <a:endParaRPr lang="en-IN"/>
          </a:p>
        </p:txBody>
      </p:sp>
    </p:spTree>
    <p:extLst>
      <p:ext uri="{BB962C8B-B14F-4D97-AF65-F5344CB8AC3E}">
        <p14:creationId xmlns:p14="http://schemas.microsoft.com/office/powerpoint/2010/main" val="4679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412769-FE7B-4A2E-8740-BD6AD1EEE9EE}" type="slidenum">
              <a:rPr lang="en-IN" smtClean="0"/>
              <a:t>2</a:t>
            </a:fld>
            <a:endParaRPr lang="en-IN"/>
          </a:p>
        </p:txBody>
      </p:sp>
    </p:spTree>
    <p:extLst>
      <p:ext uri="{BB962C8B-B14F-4D97-AF65-F5344CB8AC3E}">
        <p14:creationId xmlns:p14="http://schemas.microsoft.com/office/powerpoint/2010/main" val="44117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10.09.2023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10.09.2023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10.09.2023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10.09.2023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10.09.2023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10.09.2023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10.09.2023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10.09.2023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E594ACF-6EC5-682A-4216-0F740146984A}"/>
              </a:ext>
            </a:extLst>
          </p:cNvPr>
          <p:cNvSpPr/>
          <p:nvPr/>
        </p:nvSpPr>
        <p:spPr>
          <a:xfrm>
            <a:off x="0" y="0"/>
            <a:ext cx="12192000" cy="6857999"/>
          </a:xfrm>
          <a:prstGeom prst="rect">
            <a:avLst/>
          </a:prstGeom>
          <a:solidFill>
            <a:schemeClr val="tx1">
              <a:alpha val="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useBgFill="1">
        <p:nvSpPr>
          <p:cNvPr id="28" name="Parallelogram 27">
            <a:extLst>
              <a:ext uri="{FF2B5EF4-FFF2-40B4-BE49-F238E27FC236}">
                <a16:creationId xmlns:a16="http://schemas.microsoft.com/office/drawing/2014/main" id="{F899F752-8CE3-D912-0786-C681FAFF2A40}"/>
              </a:ext>
            </a:extLst>
          </p:cNvPr>
          <p:cNvSpPr/>
          <p:nvPr/>
        </p:nvSpPr>
        <p:spPr>
          <a:xfrm>
            <a:off x="6716485" y="0"/>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9" name="Parallelogram 28">
            <a:extLst>
              <a:ext uri="{FF2B5EF4-FFF2-40B4-BE49-F238E27FC236}">
                <a16:creationId xmlns:a16="http://schemas.microsoft.com/office/drawing/2014/main" id="{A7D651AA-A3BC-721E-D15F-E4EE6F3FFE40}"/>
              </a:ext>
            </a:extLst>
          </p:cNvPr>
          <p:cNvSpPr/>
          <p:nvPr/>
        </p:nvSpPr>
        <p:spPr>
          <a:xfrm>
            <a:off x="217715" y="0"/>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0" name="Parallelogram 29">
            <a:extLst>
              <a:ext uri="{FF2B5EF4-FFF2-40B4-BE49-F238E27FC236}">
                <a16:creationId xmlns:a16="http://schemas.microsoft.com/office/drawing/2014/main" id="{5C04C770-1BB7-B1F9-D2C7-5C7FB3CF3283}"/>
              </a:ext>
            </a:extLst>
          </p:cNvPr>
          <p:cNvSpPr/>
          <p:nvPr/>
        </p:nvSpPr>
        <p:spPr>
          <a:xfrm flipH="1">
            <a:off x="217715" y="0"/>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1" name="Parallelogram 30">
            <a:extLst>
              <a:ext uri="{FF2B5EF4-FFF2-40B4-BE49-F238E27FC236}">
                <a16:creationId xmlns:a16="http://schemas.microsoft.com/office/drawing/2014/main" id="{B9558230-8CB5-9DFE-0354-156CDFE37245}"/>
              </a:ext>
            </a:extLst>
          </p:cNvPr>
          <p:cNvSpPr/>
          <p:nvPr/>
        </p:nvSpPr>
        <p:spPr>
          <a:xfrm flipH="1">
            <a:off x="-2253344" y="-1"/>
            <a:ext cx="6683827"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2" name="Parallelogram 31">
            <a:extLst>
              <a:ext uri="{FF2B5EF4-FFF2-40B4-BE49-F238E27FC236}">
                <a16:creationId xmlns:a16="http://schemas.microsoft.com/office/drawing/2014/main" id="{FC362C75-A50C-9E25-C05E-2A3F711B0080}"/>
              </a:ext>
            </a:extLst>
          </p:cNvPr>
          <p:cNvSpPr/>
          <p:nvPr/>
        </p:nvSpPr>
        <p:spPr>
          <a:xfrm flipH="1">
            <a:off x="6716485" y="0"/>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3" name="Parallelogram 32">
            <a:extLst>
              <a:ext uri="{FF2B5EF4-FFF2-40B4-BE49-F238E27FC236}">
                <a16:creationId xmlns:a16="http://schemas.microsoft.com/office/drawing/2014/main" id="{9A0FE77E-777C-A7AD-8F87-36E072C1D77A}"/>
              </a:ext>
            </a:extLst>
          </p:cNvPr>
          <p:cNvSpPr/>
          <p:nvPr/>
        </p:nvSpPr>
        <p:spPr>
          <a:xfrm flipH="1">
            <a:off x="8323216" y="-2"/>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772394E7-57D8-E3ED-D641-E154C827895D}"/>
              </a:ext>
            </a:extLst>
          </p:cNvPr>
          <p:cNvSpPr txBox="1"/>
          <p:nvPr/>
        </p:nvSpPr>
        <p:spPr>
          <a:xfrm>
            <a:off x="5131887" y="1775460"/>
            <a:ext cx="2527300" cy="584775"/>
          </a:xfrm>
          <a:prstGeom prst="rect">
            <a:avLst/>
          </a:prstGeom>
          <a:noFill/>
        </p:spPr>
        <p:txBody>
          <a:bodyPr wrap="square" rtlCol="0">
            <a:spAutoFit/>
          </a:bodyPr>
          <a:lstStyle/>
          <a:p>
            <a:r>
              <a:rPr lang="en-IN" sz="3200" b="1" dirty="0">
                <a:solidFill>
                  <a:schemeClr val="bg1"/>
                </a:solidFill>
                <a:latin typeface="Baskerville Old Face" panose="02020602080505020303" pitchFamily="18" charset="0"/>
              </a:rPr>
              <a:t>Bank Analysis</a:t>
            </a:r>
          </a:p>
        </p:txBody>
      </p:sp>
    </p:spTree>
    <p:extLst>
      <p:ext uri="{BB962C8B-B14F-4D97-AF65-F5344CB8AC3E}">
        <p14:creationId xmlns:p14="http://schemas.microsoft.com/office/powerpoint/2010/main" val="204426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2C04E-72B1-FBC0-20D4-39DFF94A6FBA}"/>
              </a:ext>
            </a:extLst>
          </p:cNvPr>
          <p:cNvSpPr txBox="1"/>
          <p:nvPr/>
        </p:nvSpPr>
        <p:spPr>
          <a:xfrm>
            <a:off x="2456542" y="1520785"/>
            <a:ext cx="7278915" cy="1908215"/>
          </a:xfrm>
          <a:prstGeom prst="rect">
            <a:avLst/>
          </a:prstGeom>
          <a:solidFill>
            <a:srgbClr val="F0EEF0"/>
          </a:solidFill>
        </p:spPr>
        <p:txBody>
          <a:bodyPr wrap="square" rtlCol="0">
            <a:spAutoFit/>
          </a:bodyPr>
          <a:lstStyle/>
          <a:p>
            <a:pPr algn="ctr"/>
            <a:r>
              <a:rPr lang="en-US" sz="11800" dirty="0">
                <a:solidFill>
                  <a:srgbClr val="FF5969"/>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T</a:t>
            </a:r>
            <a:r>
              <a:rPr lang="en-US" sz="11800" dirty="0">
                <a:solidFill>
                  <a:srgbClr val="52CBBE"/>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h</a:t>
            </a:r>
            <a:r>
              <a:rPr lang="en-US" sz="11800" dirty="0">
                <a:solidFill>
                  <a:srgbClr val="FEC630"/>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a</a:t>
            </a:r>
            <a:r>
              <a:rPr lang="en-US" sz="11800" dirty="0">
                <a:solidFill>
                  <a:srgbClr val="979597"/>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n</a:t>
            </a:r>
            <a:r>
              <a:rPr lang="en-US" sz="11800" dirty="0">
                <a:solidFill>
                  <a:srgbClr val="92D050"/>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k</a:t>
            </a:r>
            <a:r>
              <a:rPr lang="en-US" sz="11800" dirty="0">
                <a:solidFill>
                  <a:srgbClr val="FF5969"/>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 Y</a:t>
            </a:r>
            <a:r>
              <a:rPr lang="en-US" sz="11800" dirty="0">
                <a:solidFill>
                  <a:srgbClr val="52C9BD"/>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o</a:t>
            </a:r>
            <a:r>
              <a:rPr lang="en-US" sz="11800" dirty="0">
                <a:solidFill>
                  <a:srgbClr val="FEC630"/>
                </a:solidFill>
                <a:effectLst>
                  <a:outerShdw blurRad="50800" dist="38100" dir="2700000" algn="tl" rotWithShape="0">
                    <a:prstClr val="black">
                      <a:alpha val="40000"/>
                    </a:prstClr>
                  </a:outerShdw>
                  <a:reflection blurRad="6350" stA="55000" endA="300" endPos="45500" dir="5400000" sy="-100000" algn="bl" rotWithShape="0"/>
                </a:effectLst>
                <a:latin typeface="Tw Cen MT" panose="020B0602020104020603" pitchFamily="34" charset="0"/>
              </a:rPr>
              <a:t>u</a:t>
            </a:r>
          </a:p>
        </p:txBody>
      </p:sp>
    </p:spTree>
    <p:extLst>
      <p:ext uri="{BB962C8B-B14F-4D97-AF65-F5344CB8AC3E}">
        <p14:creationId xmlns:p14="http://schemas.microsoft.com/office/powerpoint/2010/main" val="33166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E594ACF-6EC5-682A-4216-0F740146984A}"/>
              </a:ext>
            </a:extLst>
          </p:cNvPr>
          <p:cNvSpPr/>
          <p:nvPr/>
        </p:nvSpPr>
        <p:spPr>
          <a:xfrm>
            <a:off x="0" y="0"/>
            <a:ext cx="12192000" cy="6857999"/>
          </a:xfrm>
          <a:prstGeom prst="rect">
            <a:avLst/>
          </a:prstGeom>
          <a:solidFill>
            <a:schemeClr val="tx1">
              <a:alpha val="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useBgFill="1">
        <p:nvSpPr>
          <p:cNvPr id="28" name="Parallelogram 27">
            <a:extLst>
              <a:ext uri="{FF2B5EF4-FFF2-40B4-BE49-F238E27FC236}">
                <a16:creationId xmlns:a16="http://schemas.microsoft.com/office/drawing/2014/main" id="{F899F752-8CE3-D912-0786-C681FAFF2A40}"/>
              </a:ext>
            </a:extLst>
          </p:cNvPr>
          <p:cNvSpPr/>
          <p:nvPr/>
        </p:nvSpPr>
        <p:spPr>
          <a:xfrm>
            <a:off x="7648301" y="-6"/>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29" name="Parallelogram 28">
            <a:extLst>
              <a:ext uri="{FF2B5EF4-FFF2-40B4-BE49-F238E27FC236}">
                <a16:creationId xmlns:a16="http://schemas.microsoft.com/office/drawing/2014/main" id="{A7D651AA-A3BC-721E-D15F-E4EE6F3FFE40}"/>
              </a:ext>
            </a:extLst>
          </p:cNvPr>
          <p:cNvSpPr/>
          <p:nvPr/>
        </p:nvSpPr>
        <p:spPr>
          <a:xfrm>
            <a:off x="-668382" y="0"/>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0" name="Parallelogram 29">
            <a:extLst>
              <a:ext uri="{FF2B5EF4-FFF2-40B4-BE49-F238E27FC236}">
                <a16:creationId xmlns:a16="http://schemas.microsoft.com/office/drawing/2014/main" id="{5C04C770-1BB7-B1F9-D2C7-5C7FB3CF3283}"/>
              </a:ext>
            </a:extLst>
          </p:cNvPr>
          <p:cNvSpPr/>
          <p:nvPr/>
        </p:nvSpPr>
        <p:spPr>
          <a:xfrm flipH="1">
            <a:off x="-668382" y="0"/>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1" name="Parallelogram 30">
            <a:extLst>
              <a:ext uri="{FF2B5EF4-FFF2-40B4-BE49-F238E27FC236}">
                <a16:creationId xmlns:a16="http://schemas.microsoft.com/office/drawing/2014/main" id="{B9558230-8CB5-9DFE-0354-156CDFE37245}"/>
              </a:ext>
            </a:extLst>
          </p:cNvPr>
          <p:cNvSpPr/>
          <p:nvPr/>
        </p:nvSpPr>
        <p:spPr>
          <a:xfrm flipH="1">
            <a:off x="-3124199" y="-1"/>
            <a:ext cx="6683827"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2" name="Parallelogram 31">
            <a:extLst>
              <a:ext uri="{FF2B5EF4-FFF2-40B4-BE49-F238E27FC236}">
                <a16:creationId xmlns:a16="http://schemas.microsoft.com/office/drawing/2014/main" id="{FC362C75-A50C-9E25-C05E-2A3F711B0080}"/>
              </a:ext>
            </a:extLst>
          </p:cNvPr>
          <p:cNvSpPr/>
          <p:nvPr/>
        </p:nvSpPr>
        <p:spPr>
          <a:xfrm flipH="1">
            <a:off x="7622176" y="-4"/>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33" name="Parallelogram 32">
            <a:extLst>
              <a:ext uri="{FF2B5EF4-FFF2-40B4-BE49-F238E27FC236}">
                <a16:creationId xmlns:a16="http://schemas.microsoft.com/office/drawing/2014/main" id="{9A0FE77E-777C-A7AD-8F87-36E072C1D77A}"/>
              </a:ext>
            </a:extLst>
          </p:cNvPr>
          <p:cNvSpPr/>
          <p:nvPr/>
        </p:nvSpPr>
        <p:spPr>
          <a:xfrm flipH="1">
            <a:off x="9069976" y="-2"/>
            <a:ext cx="5834741" cy="6858001"/>
          </a:xfrm>
          <a:prstGeom prst="parallelogram">
            <a:avLst>
              <a:gd name="adj" fmla="val 33787"/>
            </a:avLst>
          </a:prstGeom>
          <a:ln>
            <a:noFill/>
          </a:ln>
          <a:effectLst>
            <a:outerShdw blurRad="190500" sx="105000" sy="105000" algn="ctr" rotWithShape="0">
              <a:prstClr val="black">
                <a:alpha val="3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250FB5D-FA3D-CD72-E88F-3DD5BE6D8AF7}"/>
              </a:ext>
            </a:extLst>
          </p:cNvPr>
          <p:cNvSpPr txBox="1"/>
          <p:nvPr/>
        </p:nvSpPr>
        <p:spPr>
          <a:xfrm>
            <a:off x="4224474" y="2596217"/>
            <a:ext cx="4559300" cy="1015663"/>
          </a:xfrm>
          <a:prstGeom prst="rect">
            <a:avLst/>
          </a:prstGeom>
          <a:noFill/>
        </p:spPr>
        <p:txBody>
          <a:bodyPr wrap="square" rtlCol="0">
            <a:spAutoFit/>
          </a:bodyPr>
          <a:lstStyle/>
          <a:p>
            <a:r>
              <a:rPr lang="en-IN" sz="6000" b="1" dirty="0">
                <a:solidFill>
                  <a:schemeClr val="bg1"/>
                </a:solidFill>
                <a:latin typeface="Baskerville Old Face" panose="02020602080505020303" pitchFamily="18" charset="0"/>
              </a:rPr>
              <a:t>Bank Analysis</a:t>
            </a:r>
          </a:p>
        </p:txBody>
      </p:sp>
      <p:sp>
        <p:nvSpPr>
          <p:cNvPr id="3" name="TextBox 2">
            <a:extLst>
              <a:ext uri="{FF2B5EF4-FFF2-40B4-BE49-F238E27FC236}">
                <a16:creationId xmlns:a16="http://schemas.microsoft.com/office/drawing/2014/main" id="{6636786C-E5AA-C3D3-09EE-809D534AAEE9}"/>
              </a:ext>
            </a:extLst>
          </p:cNvPr>
          <p:cNvSpPr txBox="1"/>
          <p:nvPr/>
        </p:nvSpPr>
        <p:spPr>
          <a:xfrm>
            <a:off x="7393122" y="3457991"/>
            <a:ext cx="2527300" cy="307777"/>
          </a:xfrm>
          <a:prstGeom prst="rect">
            <a:avLst/>
          </a:prstGeom>
          <a:noFill/>
        </p:spPr>
        <p:txBody>
          <a:bodyPr wrap="square" rtlCol="0">
            <a:spAutoFit/>
          </a:bodyPr>
          <a:lstStyle/>
          <a:p>
            <a:r>
              <a:rPr lang="en-IN" sz="1400" b="1" dirty="0">
                <a:solidFill>
                  <a:schemeClr val="bg1">
                    <a:lumMod val="85000"/>
                  </a:schemeClr>
                </a:solidFill>
              </a:rPr>
              <a:t>by Faisal Khan</a:t>
            </a:r>
          </a:p>
        </p:txBody>
      </p:sp>
    </p:spTree>
    <p:extLst>
      <p:ext uri="{BB962C8B-B14F-4D97-AF65-F5344CB8AC3E}">
        <p14:creationId xmlns:p14="http://schemas.microsoft.com/office/powerpoint/2010/main" val="2398518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1259475" y="1524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sp>
        <p:nvSpPr>
          <p:cNvPr id="50" name="TextBox 49">
            <a:extLst>
              <a:ext uri="{FF2B5EF4-FFF2-40B4-BE49-F238E27FC236}">
                <a16:creationId xmlns:a16="http://schemas.microsoft.com/office/drawing/2014/main" id="{9EB0FD16-689C-476C-8309-C7173C257513}"/>
              </a:ext>
            </a:extLst>
          </p:cNvPr>
          <p:cNvSpPr txBox="1"/>
          <p:nvPr/>
        </p:nvSpPr>
        <p:spPr>
          <a:xfrm>
            <a:off x="3843724" y="1084983"/>
            <a:ext cx="7278915" cy="1754326"/>
          </a:xfrm>
          <a:prstGeom prst="rect">
            <a:avLst/>
          </a:prstGeom>
          <a:noFill/>
        </p:spPr>
        <p:txBody>
          <a:bodyPr wrap="square" rtlCol="0">
            <a:spAutoFit/>
          </a:bodyPr>
          <a:lstStyle/>
          <a:p>
            <a:pPr algn="ctr"/>
            <a:r>
              <a:rPr lang="en-IN" sz="5400" b="1" dirty="0">
                <a:solidFill>
                  <a:srgbClr val="FF5969"/>
                </a:solidFill>
                <a:latin typeface="Calibri Light" panose="020F0302020204030204" pitchFamily="34" charset="0"/>
                <a:cs typeface="Calibri Light" panose="020F0302020204030204" pitchFamily="34" charset="0"/>
              </a:rPr>
              <a:t>Project Bootcamp Program</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4018931" y="2784330"/>
            <a:ext cx="7278915" cy="769441"/>
          </a:xfrm>
          <a:prstGeom prst="rect">
            <a:avLst/>
          </a:prstGeom>
          <a:noFill/>
        </p:spPr>
        <p:txBody>
          <a:bodyPr wrap="square" rtlCol="0">
            <a:spAutoFit/>
          </a:bodyPr>
          <a:lstStyle/>
          <a:p>
            <a:pPr algn="ctr"/>
            <a:r>
              <a:rPr lang="en-IN" sz="4400" dirty="0">
                <a:solidFill>
                  <a:srgbClr val="52C9BD"/>
                </a:solidFill>
                <a:latin typeface="+mj-lt"/>
              </a:rPr>
              <a:t>Bank Loan of Customers</a:t>
            </a:r>
            <a:endParaRPr lang="en-US" sz="4100" dirty="0">
              <a:solidFill>
                <a:srgbClr val="52C9BD"/>
              </a:solidFill>
              <a:latin typeface="Tw Cen MT" panose="020B0602020104020603" pitchFamily="34"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971424" y="3648438"/>
            <a:ext cx="7278915" cy="523220"/>
          </a:xfrm>
          <a:prstGeom prst="rect">
            <a:avLst/>
          </a:prstGeom>
          <a:noFill/>
        </p:spPr>
        <p:txBody>
          <a:bodyPr wrap="square" rtlCol="0">
            <a:spAutoFit/>
          </a:bodyPr>
          <a:lstStyle/>
          <a:p>
            <a:pPr algn="ctr"/>
            <a:r>
              <a:rPr lang="en-IN" sz="2800" b="0" i="0" dirty="0">
                <a:solidFill>
                  <a:srgbClr val="979597"/>
                </a:solidFill>
                <a:effectLst/>
                <a:latin typeface="Calibri" panose="020F0502020204030204" pitchFamily="34" charset="0"/>
              </a:rPr>
              <a:t>Group-1</a:t>
            </a:r>
            <a:endParaRPr lang="en-US" sz="2800" dirty="0">
              <a:solidFill>
                <a:srgbClr val="979597"/>
              </a:solidFill>
              <a:latin typeface="Tw Cen MT" panose="020B0602020104020603" pitchFamily="34" charset="0"/>
            </a:endParaRPr>
          </a:p>
        </p:txBody>
      </p:sp>
      <p:grpSp>
        <p:nvGrpSpPr>
          <p:cNvPr id="7" name="Group 6">
            <a:extLst>
              <a:ext uri="{FF2B5EF4-FFF2-40B4-BE49-F238E27FC236}">
                <a16:creationId xmlns:a16="http://schemas.microsoft.com/office/drawing/2014/main" id="{EDE0E3A7-6A90-6558-2BC5-F150B7655AE6}"/>
              </a:ext>
            </a:extLst>
          </p:cNvPr>
          <p:cNvGrpSpPr/>
          <p:nvPr/>
        </p:nvGrpSpPr>
        <p:grpSpPr>
          <a:xfrm>
            <a:off x="-11694836"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12073955" y="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12490421"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12933250" y="1524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13351786" y="-762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534327" y="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grpSp>
        <p:nvGrpSpPr>
          <p:cNvPr id="7" name="Group 6">
            <a:extLst>
              <a:ext uri="{FF2B5EF4-FFF2-40B4-BE49-F238E27FC236}">
                <a16:creationId xmlns:a16="http://schemas.microsoft.com/office/drawing/2014/main" id="{EDE0E3A7-6A90-6558-2BC5-F150B7655AE6}"/>
              </a:ext>
            </a:extLst>
          </p:cNvPr>
          <p:cNvGrpSpPr/>
          <p:nvPr/>
        </p:nvGrpSpPr>
        <p:grpSpPr>
          <a:xfrm>
            <a:off x="-11694836"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12073955" y="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12490421"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12933250" y="1524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13351786" y="-762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graphicFrame>
        <p:nvGraphicFramePr>
          <p:cNvPr id="5" name="Chart 4">
            <a:extLst>
              <a:ext uri="{FF2B5EF4-FFF2-40B4-BE49-F238E27FC236}">
                <a16:creationId xmlns:a16="http://schemas.microsoft.com/office/drawing/2014/main" id="{94BD6ECA-AAB9-3B36-A1AF-E21C40D34BED}"/>
              </a:ext>
            </a:extLst>
          </p:cNvPr>
          <p:cNvGraphicFramePr/>
          <p:nvPr>
            <p:extLst>
              <p:ext uri="{D42A27DB-BD31-4B8C-83A1-F6EECF244321}">
                <p14:modId xmlns:p14="http://schemas.microsoft.com/office/powerpoint/2010/main" val="389817725"/>
              </p:ext>
            </p:extLst>
          </p:nvPr>
        </p:nvGraphicFramePr>
        <p:xfrm>
          <a:off x="3101898" y="-401108"/>
          <a:ext cx="7901776" cy="4309534"/>
        </p:xfrm>
        <a:graphic>
          <a:graphicData uri="http://schemas.openxmlformats.org/drawingml/2006/chart">
            <c:chart xmlns:c="http://schemas.openxmlformats.org/drawingml/2006/chart" xmlns:r="http://schemas.openxmlformats.org/officeDocument/2006/relationships" r:id="rId2"/>
          </a:graphicData>
        </a:graphic>
      </p:graphicFrame>
      <p:grpSp>
        <p:nvGrpSpPr>
          <p:cNvPr id="45" name="Group 44">
            <a:extLst>
              <a:ext uri="{FF2B5EF4-FFF2-40B4-BE49-F238E27FC236}">
                <a16:creationId xmlns:a16="http://schemas.microsoft.com/office/drawing/2014/main" id="{6B8215E0-042C-A839-52FB-9F0DEB099C11}"/>
              </a:ext>
            </a:extLst>
          </p:cNvPr>
          <p:cNvGrpSpPr/>
          <p:nvPr/>
        </p:nvGrpSpPr>
        <p:grpSpPr>
          <a:xfrm>
            <a:off x="2732784" y="4178848"/>
            <a:ext cx="8138023" cy="1049228"/>
            <a:chOff x="2732784" y="4178848"/>
            <a:chExt cx="8138023" cy="1049228"/>
          </a:xfrm>
        </p:grpSpPr>
        <p:grpSp>
          <p:nvGrpSpPr>
            <p:cNvPr id="39" name="Group 38">
              <a:extLst>
                <a:ext uri="{FF2B5EF4-FFF2-40B4-BE49-F238E27FC236}">
                  <a16:creationId xmlns:a16="http://schemas.microsoft.com/office/drawing/2014/main" id="{D41F17C1-0027-6BDF-1F8B-0BCC8FCF0029}"/>
                </a:ext>
              </a:extLst>
            </p:cNvPr>
            <p:cNvGrpSpPr/>
            <p:nvPr/>
          </p:nvGrpSpPr>
          <p:grpSpPr>
            <a:xfrm>
              <a:off x="2732784" y="4178848"/>
              <a:ext cx="8138023" cy="1049228"/>
              <a:chOff x="3024661" y="5803297"/>
              <a:chExt cx="8138023" cy="1049228"/>
            </a:xfrm>
          </p:grpSpPr>
          <p:sp>
            <p:nvSpPr>
              <p:cNvPr id="36" name="Rectangle: Top Corners Rounded 35">
                <a:extLst>
                  <a:ext uri="{FF2B5EF4-FFF2-40B4-BE49-F238E27FC236}">
                    <a16:creationId xmlns:a16="http://schemas.microsoft.com/office/drawing/2014/main" id="{DC763AB2-5AB4-CB6C-A123-71FF120FC491}"/>
                  </a:ext>
                </a:extLst>
              </p:cNvPr>
              <p:cNvSpPr/>
              <p:nvPr/>
            </p:nvSpPr>
            <p:spPr>
              <a:xfrm rot="16200000">
                <a:off x="3538751" y="5394461"/>
                <a:ext cx="1049228"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2E2BD1BF-354C-4FEE-5F23-0C8C64C0DF09}"/>
                  </a:ext>
                </a:extLst>
              </p:cNvPr>
              <p:cNvSpPr txBox="1"/>
              <p:nvPr/>
            </p:nvSpPr>
            <p:spPr>
              <a:xfrm rot="16200000">
                <a:off x="3525627"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sp>
            <p:nvSpPr>
              <p:cNvPr id="38" name="Rectangle: Rounded Corners 37">
                <a:extLst>
                  <a:ext uri="{FF2B5EF4-FFF2-40B4-BE49-F238E27FC236}">
                    <a16:creationId xmlns:a16="http://schemas.microsoft.com/office/drawing/2014/main" id="{3E21B054-C492-E2DB-EF1B-264F7630AE20}"/>
                  </a:ext>
                </a:extLst>
              </p:cNvPr>
              <p:cNvSpPr/>
              <p:nvPr/>
            </p:nvSpPr>
            <p:spPr>
              <a:xfrm rot="16200000" flipV="1">
                <a:off x="7337250" y="30270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F5461DD0-B31E-7473-B79F-9917E4620AC7}"/>
                  </a:ext>
                </a:extLst>
              </p:cNvPr>
              <p:cNvSpPr txBox="1"/>
              <p:nvPr/>
            </p:nvSpPr>
            <p:spPr>
              <a:xfrm rot="16200000">
                <a:off x="3525628"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grpSp>
        <p:sp>
          <p:nvSpPr>
            <p:cNvPr id="42" name="TextBox 41">
              <a:extLst>
                <a:ext uri="{FF2B5EF4-FFF2-40B4-BE49-F238E27FC236}">
                  <a16:creationId xmlns:a16="http://schemas.microsoft.com/office/drawing/2014/main" id="{A1628A55-2450-5C87-8C6B-F1BB17BB51A6}"/>
                </a:ext>
              </a:extLst>
            </p:cNvPr>
            <p:cNvSpPr txBox="1"/>
            <p:nvPr/>
          </p:nvSpPr>
          <p:spPr>
            <a:xfrm>
              <a:off x="4404813" y="4261723"/>
              <a:ext cx="6164502" cy="923330"/>
            </a:xfrm>
            <a:prstGeom prst="rect">
              <a:avLst/>
            </a:prstGeom>
            <a:noFill/>
          </p:spPr>
          <p:txBody>
            <a:bodyPr wrap="square" rtlCol="0">
              <a:spAutoFit/>
            </a:bodyPr>
            <a:lstStyle/>
            <a:p>
              <a:r>
                <a:rPr lang="en-US" dirty="0"/>
                <a:t>The lending activity of the company increased significantly between </a:t>
              </a:r>
              <a:r>
                <a:rPr lang="en-US" sz="1600" dirty="0"/>
                <a:t>2007</a:t>
              </a:r>
              <a:r>
                <a:rPr lang="en-US" dirty="0"/>
                <a:t> and 2011 with a focus on both Fully Paid and Charged Off loans.</a:t>
              </a:r>
              <a:endParaRPr lang="en-IN" dirty="0"/>
            </a:p>
          </p:txBody>
        </p:sp>
      </p:grpSp>
      <p:grpSp>
        <p:nvGrpSpPr>
          <p:cNvPr id="44" name="Group 43">
            <a:extLst>
              <a:ext uri="{FF2B5EF4-FFF2-40B4-BE49-F238E27FC236}">
                <a16:creationId xmlns:a16="http://schemas.microsoft.com/office/drawing/2014/main" id="{687C393C-9923-C0E8-4CD1-8E6BB27A3156}"/>
              </a:ext>
            </a:extLst>
          </p:cNvPr>
          <p:cNvGrpSpPr/>
          <p:nvPr/>
        </p:nvGrpSpPr>
        <p:grpSpPr>
          <a:xfrm>
            <a:off x="2719861" y="5498497"/>
            <a:ext cx="8138023" cy="1049228"/>
            <a:chOff x="2719861" y="5498497"/>
            <a:chExt cx="8138023" cy="1049228"/>
          </a:xfrm>
        </p:grpSpPr>
        <p:grpSp>
          <p:nvGrpSpPr>
            <p:cNvPr id="40" name="Group 39">
              <a:extLst>
                <a:ext uri="{FF2B5EF4-FFF2-40B4-BE49-F238E27FC236}">
                  <a16:creationId xmlns:a16="http://schemas.microsoft.com/office/drawing/2014/main" id="{B41B6F7F-064A-C115-6FE8-1536F01E210D}"/>
                </a:ext>
              </a:extLst>
            </p:cNvPr>
            <p:cNvGrpSpPr/>
            <p:nvPr/>
          </p:nvGrpSpPr>
          <p:grpSpPr>
            <a:xfrm>
              <a:off x="2719861" y="5498497"/>
              <a:ext cx="8138023" cy="1049228"/>
              <a:chOff x="2719861" y="5498497"/>
              <a:chExt cx="8138023" cy="1049228"/>
            </a:xfrm>
          </p:grpSpPr>
          <p:sp>
            <p:nvSpPr>
              <p:cNvPr id="30" name="Rectangle: Top Corners Rounded 29">
                <a:extLst>
                  <a:ext uri="{FF2B5EF4-FFF2-40B4-BE49-F238E27FC236}">
                    <a16:creationId xmlns:a16="http://schemas.microsoft.com/office/drawing/2014/main" id="{0E3CEFDE-EC08-86F7-A538-A6F826A28275}"/>
                  </a:ext>
                </a:extLst>
              </p:cNvPr>
              <p:cNvSpPr/>
              <p:nvPr/>
            </p:nvSpPr>
            <p:spPr>
              <a:xfrm rot="16200000">
                <a:off x="3233951" y="5089661"/>
                <a:ext cx="1049228"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D127825F-ADFC-D571-BCB1-9E17D75324D3}"/>
                  </a:ext>
                </a:extLst>
              </p:cNvPr>
              <p:cNvSpPr txBox="1"/>
              <p:nvPr/>
            </p:nvSpPr>
            <p:spPr>
              <a:xfrm rot="16200000">
                <a:off x="3257221" y="5254917"/>
                <a:ext cx="461665" cy="1536385"/>
              </a:xfrm>
              <a:prstGeom prst="rect">
                <a:avLst/>
              </a:prstGeom>
              <a:noFill/>
            </p:spPr>
            <p:txBody>
              <a:bodyPr vert="vert" wrap="square" rtlCol="0">
                <a:spAutoFit/>
              </a:bodyPr>
              <a:lstStyle/>
              <a:p>
                <a:pPr algn="ctr"/>
                <a:r>
                  <a:rPr lang="en-US" b="1" dirty="0">
                    <a:solidFill>
                      <a:srgbClr val="E6E7E9"/>
                    </a:solidFill>
                    <a:latin typeface="Tw Cen MT" panose="020B0602020104020603" pitchFamily="34" charset="0"/>
                  </a:rPr>
                  <a:t>Suggestion</a:t>
                </a:r>
              </a:p>
            </p:txBody>
          </p:sp>
          <p:sp>
            <p:nvSpPr>
              <p:cNvPr id="32" name="Rectangle: Rounded Corners 31">
                <a:extLst>
                  <a:ext uri="{FF2B5EF4-FFF2-40B4-BE49-F238E27FC236}">
                    <a16:creationId xmlns:a16="http://schemas.microsoft.com/office/drawing/2014/main" id="{13359FAD-D4F4-99E1-39F5-8D3D09D724DB}"/>
                  </a:ext>
                </a:extLst>
              </p:cNvPr>
              <p:cNvSpPr/>
              <p:nvPr/>
            </p:nvSpPr>
            <p:spPr>
              <a:xfrm rot="16200000" flipV="1">
                <a:off x="7032450" y="27222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B413A3CB-6405-18EC-C876-E3117AEBC298}"/>
                </a:ext>
              </a:extLst>
            </p:cNvPr>
            <p:cNvSpPr txBox="1"/>
            <p:nvPr/>
          </p:nvSpPr>
          <p:spPr>
            <a:xfrm>
              <a:off x="4404813" y="5586161"/>
              <a:ext cx="6164502" cy="830997"/>
            </a:xfrm>
            <a:prstGeom prst="rect">
              <a:avLst/>
            </a:prstGeom>
            <a:noFill/>
          </p:spPr>
          <p:txBody>
            <a:bodyPr wrap="square" rtlCol="0">
              <a:spAutoFit/>
            </a:bodyPr>
            <a:lstStyle/>
            <a:p>
              <a:r>
                <a:rPr lang="en-US" sz="1600" dirty="0"/>
                <a:t>Need to focus on attracting more borrowers who are able to repay their loans in full by  improving marketing and advertising efforts, or offering more competitive loan terms and interest rates.</a:t>
              </a:r>
              <a:endParaRPr lang="en-IN" sz="1600" dirty="0"/>
            </a:p>
          </p:txBody>
        </p:sp>
      </p:grpSp>
    </p:spTree>
    <p:extLst>
      <p:ext uri="{BB962C8B-B14F-4D97-AF65-F5344CB8AC3E}">
        <p14:creationId xmlns:p14="http://schemas.microsoft.com/office/powerpoint/2010/main" val="33211855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 dur="1000"/>
                                        <p:tgtEl>
                                          <p:spTgt spid="5">
                                            <p:graphicEl>
                                              <a:chart seriesIdx="-3" categoryIdx="-3" bldStep="gridLegend"/>
                                            </p:graphicEl>
                                          </p:spTgt>
                                        </p:tgtEl>
                                      </p:cBhvr>
                                    </p:animEffect>
                                    <p:anim calcmode="lin" valueType="num">
                                      <p:cBhvr>
                                        <p:cTn id="8" dur="1000" fill="hold"/>
                                        <p:tgtEl>
                                          <p:spTgt spid="5">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fade">
                                      <p:cBhvr>
                                        <p:cTn id="14" dur="1000"/>
                                        <p:tgtEl>
                                          <p:spTgt spid="5">
                                            <p:graphicEl>
                                              <a:chart seriesIdx="-4" categoryIdx="0" bldStep="category"/>
                                            </p:graphicEl>
                                          </p:spTgt>
                                        </p:tgtEl>
                                      </p:cBhvr>
                                    </p:animEffect>
                                    <p:anim calcmode="lin" valueType="num">
                                      <p:cBhvr>
                                        <p:cTn id="15" dur="1000" fill="hold"/>
                                        <p:tgtEl>
                                          <p:spTgt spid="5">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chart seriesIdx="-4" categoryIdx="0"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fade">
                                      <p:cBhvr>
                                        <p:cTn id="21" dur="1000"/>
                                        <p:tgtEl>
                                          <p:spTgt spid="5">
                                            <p:graphicEl>
                                              <a:chart seriesIdx="-4" categoryIdx="1" bldStep="category"/>
                                            </p:graphicEl>
                                          </p:spTgt>
                                        </p:tgtEl>
                                      </p:cBhvr>
                                    </p:animEffect>
                                    <p:anim calcmode="lin" valueType="num">
                                      <p:cBhvr>
                                        <p:cTn id="22" dur="1000" fill="hold"/>
                                        <p:tgtEl>
                                          <p:spTgt spid="5">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chart seriesIdx="-4" categoryIdx="1"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fade">
                                      <p:cBhvr>
                                        <p:cTn id="28" dur="1000"/>
                                        <p:tgtEl>
                                          <p:spTgt spid="5">
                                            <p:graphicEl>
                                              <a:chart seriesIdx="-4" categoryIdx="2" bldStep="category"/>
                                            </p:graphicEl>
                                          </p:spTgt>
                                        </p:tgtEl>
                                      </p:cBhvr>
                                    </p:animEffect>
                                    <p:anim calcmode="lin" valueType="num">
                                      <p:cBhvr>
                                        <p:cTn id="29" dur="1000" fill="hold"/>
                                        <p:tgtEl>
                                          <p:spTgt spid="5">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chart seriesIdx="-4" categoryIdx="2"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fade">
                                      <p:cBhvr>
                                        <p:cTn id="35" dur="1000"/>
                                        <p:tgtEl>
                                          <p:spTgt spid="5">
                                            <p:graphicEl>
                                              <a:chart seriesIdx="-4" categoryIdx="3" bldStep="category"/>
                                            </p:graphicEl>
                                          </p:spTgt>
                                        </p:tgtEl>
                                      </p:cBhvr>
                                    </p:animEffect>
                                    <p:anim calcmode="lin" valueType="num">
                                      <p:cBhvr>
                                        <p:cTn id="36" dur="1000" fill="hold"/>
                                        <p:tgtEl>
                                          <p:spTgt spid="5">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chart seriesIdx="-4" categoryIdx="3"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fade">
                                      <p:cBhvr>
                                        <p:cTn id="42" dur="1000"/>
                                        <p:tgtEl>
                                          <p:spTgt spid="5">
                                            <p:graphicEl>
                                              <a:chart seriesIdx="-4" categoryIdx="4" bldStep="category"/>
                                            </p:graphicEl>
                                          </p:spTgt>
                                        </p:tgtEl>
                                      </p:cBhvr>
                                    </p:animEffect>
                                    <p:anim calcmode="lin" valueType="num">
                                      <p:cBhvr>
                                        <p:cTn id="43" dur="1000" fill="hold"/>
                                        <p:tgtEl>
                                          <p:spTgt spid="5">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p:cTn id="44" dur="1000" fill="hold"/>
                                        <p:tgtEl>
                                          <p:spTgt spid="5">
                                            <p:graphicEl>
                                              <a:chart seriesIdx="-4" categoryIdx="4"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534327" y="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grpSp>
        <p:nvGrpSpPr>
          <p:cNvPr id="7" name="Group 6">
            <a:extLst>
              <a:ext uri="{FF2B5EF4-FFF2-40B4-BE49-F238E27FC236}">
                <a16:creationId xmlns:a16="http://schemas.microsoft.com/office/drawing/2014/main" id="{EDE0E3A7-6A90-6558-2BC5-F150B7655AE6}"/>
              </a:ext>
            </a:extLst>
          </p:cNvPr>
          <p:cNvGrpSpPr/>
          <p:nvPr/>
        </p:nvGrpSpPr>
        <p:grpSpPr>
          <a:xfrm>
            <a:off x="-1954172"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12073955" y="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12490421"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12933250" y="1524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13351786" y="-762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graphicFrame>
        <p:nvGraphicFramePr>
          <p:cNvPr id="2" name="Chart 1">
            <a:extLst>
              <a:ext uri="{FF2B5EF4-FFF2-40B4-BE49-F238E27FC236}">
                <a16:creationId xmlns:a16="http://schemas.microsoft.com/office/drawing/2014/main" id="{3BE6417E-68B5-F862-AB94-1F69D018C272}"/>
              </a:ext>
            </a:extLst>
          </p:cNvPr>
          <p:cNvGraphicFramePr/>
          <p:nvPr>
            <p:extLst>
              <p:ext uri="{D42A27DB-BD31-4B8C-83A1-F6EECF244321}">
                <p14:modId xmlns:p14="http://schemas.microsoft.com/office/powerpoint/2010/main" val="955894705"/>
              </p:ext>
            </p:extLst>
          </p:nvPr>
        </p:nvGraphicFramePr>
        <p:xfrm>
          <a:off x="2434063" y="15241"/>
          <a:ext cx="8207536" cy="3578860"/>
        </p:xfrm>
        <a:graphic>
          <a:graphicData uri="http://schemas.openxmlformats.org/drawingml/2006/chart">
            <c:chart xmlns:c="http://schemas.openxmlformats.org/drawingml/2006/chart" xmlns:r="http://schemas.openxmlformats.org/officeDocument/2006/relationships" r:id="rId2"/>
          </a:graphicData>
        </a:graphic>
      </p:graphicFrame>
      <p:grpSp>
        <p:nvGrpSpPr>
          <p:cNvPr id="58" name="Group 57">
            <a:extLst>
              <a:ext uri="{FF2B5EF4-FFF2-40B4-BE49-F238E27FC236}">
                <a16:creationId xmlns:a16="http://schemas.microsoft.com/office/drawing/2014/main" id="{A2340A06-7AE7-7354-3816-4A98514FA90D}"/>
              </a:ext>
            </a:extLst>
          </p:cNvPr>
          <p:cNvGrpSpPr/>
          <p:nvPr/>
        </p:nvGrpSpPr>
        <p:grpSpPr>
          <a:xfrm>
            <a:off x="2456117" y="4041612"/>
            <a:ext cx="8138023" cy="1049228"/>
            <a:chOff x="2456117" y="4041612"/>
            <a:chExt cx="8138023" cy="1049228"/>
          </a:xfrm>
        </p:grpSpPr>
        <p:grpSp>
          <p:nvGrpSpPr>
            <p:cNvPr id="51" name="Group 50">
              <a:extLst>
                <a:ext uri="{FF2B5EF4-FFF2-40B4-BE49-F238E27FC236}">
                  <a16:creationId xmlns:a16="http://schemas.microsoft.com/office/drawing/2014/main" id="{D36652C1-7865-722A-D612-53EF53E74F78}"/>
                </a:ext>
              </a:extLst>
            </p:cNvPr>
            <p:cNvGrpSpPr/>
            <p:nvPr/>
          </p:nvGrpSpPr>
          <p:grpSpPr>
            <a:xfrm>
              <a:off x="2456117" y="4041612"/>
              <a:ext cx="8138023" cy="1049228"/>
              <a:chOff x="3024661" y="5803297"/>
              <a:chExt cx="8138023" cy="1049228"/>
            </a:xfrm>
          </p:grpSpPr>
          <p:sp>
            <p:nvSpPr>
              <p:cNvPr id="52" name="Rectangle: Top Corners Rounded 51">
                <a:extLst>
                  <a:ext uri="{FF2B5EF4-FFF2-40B4-BE49-F238E27FC236}">
                    <a16:creationId xmlns:a16="http://schemas.microsoft.com/office/drawing/2014/main" id="{89BC760E-02CB-50B8-9034-7394A4DFB181}"/>
                  </a:ext>
                </a:extLst>
              </p:cNvPr>
              <p:cNvSpPr/>
              <p:nvPr/>
            </p:nvSpPr>
            <p:spPr>
              <a:xfrm rot="16200000">
                <a:off x="3538751" y="5394461"/>
                <a:ext cx="1049228"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C4E8F74A-58CB-0149-24B4-570A6DB00F38}"/>
                  </a:ext>
                </a:extLst>
              </p:cNvPr>
              <p:cNvSpPr txBox="1"/>
              <p:nvPr/>
            </p:nvSpPr>
            <p:spPr>
              <a:xfrm rot="16200000">
                <a:off x="3525627"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sp>
            <p:nvSpPr>
              <p:cNvPr id="54" name="Rectangle: Rounded Corners 53">
                <a:extLst>
                  <a:ext uri="{FF2B5EF4-FFF2-40B4-BE49-F238E27FC236}">
                    <a16:creationId xmlns:a16="http://schemas.microsoft.com/office/drawing/2014/main" id="{73AC5EA3-7312-24C8-759A-67724E81AEB3}"/>
                  </a:ext>
                </a:extLst>
              </p:cNvPr>
              <p:cNvSpPr/>
              <p:nvPr/>
            </p:nvSpPr>
            <p:spPr>
              <a:xfrm rot="16200000" flipV="1">
                <a:off x="7337250" y="30270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892B50FA-F845-F58D-5E6A-EE58E07B4C0C}"/>
                  </a:ext>
                </a:extLst>
              </p:cNvPr>
              <p:cNvSpPr txBox="1"/>
              <p:nvPr/>
            </p:nvSpPr>
            <p:spPr>
              <a:xfrm rot="16200000">
                <a:off x="3525628"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grpSp>
        <p:sp>
          <p:nvSpPr>
            <p:cNvPr id="56" name="TextBox 55">
              <a:extLst>
                <a:ext uri="{FF2B5EF4-FFF2-40B4-BE49-F238E27FC236}">
                  <a16:creationId xmlns:a16="http://schemas.microsoft.com/office/drawing/2014/main" id="{39B57533-FC21-5320-E6F2-C81F4EB39024}"/>
                </a:ext>
              </a:extLst>
            </p:cNvPr>
            <p:cNvSpPr txBox="1"/>
            <p:nvPr/>
          </p:nvSpPr>
          <p:spPr>
            <a:xfrm>
              <a:off x="4223827" y="4130156"/>
              <a:ext cx="6037042" cy="923330"/>
            </a:xfrm>
            <a:prstGeom prst="rect">
              <a:avLst/>
            </a:prstGeom>
            <a:noFill/>
          </p:spPr>
          <p:txBody>
            <a:bodyPr wrap="square" rtlCol="0">
              <a:spAutoFit/>
            </a:bodyPr>
            <a:lstStyle/>
            <a:p>
              <a:r>
                <a:rPr lang="en-US" dirty="0"/>
                <a:t>The majority of people in this dataset are either renting or have a mortgage. Mortgages people has steadily increased and more people taking out mortgages to buy homes.</a:t>
              </a:r>
              <a:endParaRPr lang="en-IN" dirty="0"/>
            </a:p>
          </p:txBody>
        </p:sp>
      </p:grpSp>
      <p:grpSp>
        <p:nvGrpSpPr>
          <p:cNvPr id="59" name="Group 58">
            <a:extLst>
              <a:ext uri="{FF2B5EF4-FFF2-40B4-BE49-F238E27FC236}">
                <a16:creationId xmlns:a16="http://schemas.microsoft.com/office/drawing/2014/main" id="{98204ABA-D3BC-071A-A093-8938CD6CB121}"/>
              </a:ext>
            </a:extLst>
          </p:cNvPr>
          <p:cNvGrpSpPr/>
          <p:nvPr/>
        </p:nvGrpSpPr>
        <p:grpSpPr>
          <a:xfrm>
            <a:off x="2443194" y="5361261"/>
            <a:ext cx="8138023" cy="1165762"/>
            <a:chOff x="2443194" y="5361261"/>
            <a:chExt cx="8138023" cy="1165762"/>
          </a:xfrm>
        </p:grpSpPr>
        <p:grpSp>
          <p:nvGrpSpPr>
            <p:cNvPr id="47" name="Group 46">
              <a:extLst>
                <a:ext uri="{FF2B5EF4-FFF2-40B4-BE49-F238E27FC236}">
                  <a16:creationId xmlns:a16="http://schemas.microsoft.com/office/drawing/2014/main" id="{76496D44-3418-2D39-9725-0CB0F8613C9A}"/>
                </a:ext>
              </a:extLst>
            </p:cNvPr>
            <p:cNvGrpSpPr/>
            <p:nvPr/>
          </p:nvGrpSpPr>
          <p:grpSpPr>
            <a:xfrm>
              <a:off x="2443194" y="5361261"/>
              <a:ext cx="8138023" cy="1165762"/>
              <a:chOff x="2719861" y="5498497"/>
              <a:chExt cx="8138023" cy="1049228"/>
            </a:xfrm>
          </p:grpSpPr>
          <p:sp>
            <p:nvSpPr>
              <p:cNvPr id="48" name="Rectangle: Top Corners Rounded 47">
                <a:extLst>
                  <a:ext uri="{FF2B5EF4-FFF2-40B4-BE49-F238E27FC236}">
                    <a16:creationId xmlns:a16="http://schemas.microsoft.com/office/drawing/2014/main" id="{0673EE21-841D-9839-EB2F-AF9C87B67190}"/>
                  </a:ext>
                </a:extLst>
              </p:cNvPr>
              <p:cNvSpPr/>
              <p:nvPr/>
            </p:nvSpPr>
            <p:spPr>
              <a:xfrm rot="16200000">
                <a:off x="3233951" y="5089661"/>
                <a:ext cx="1049228"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BC18F7EB-2E03-368F-1665-3F056696E17E}"/>
                  </a:ext>
                </a:extLst>
              </p:cNvPr>
              <p:cNvSpPr txBox="1"/>
              <p:nvPr/>
            </p:nvSpPr>
            <p:spPr>
              <a:xfrm rot="16200000">
                <a:off x="3257221" y="5254917"/>
                <a:ext cx="461665" cy="1536385"/>
              </a:xfrm>
              <a:prstGeom prst="rect">
                <a:avLst/>
              </a:prstGeom>
              <a:noFill/>
            </p:spPr>
            <p:txBody>
              <a:bodyPr vert="vert" wrap="square" rtlCol="0">
                <a:spAutoFit/>
              </a:bodyPr>
              <a:lstStyle/>
              <a:p>
                <a:pPr algn="ctr"/>
                <a:r>
                  <a:rPr lang="en-US" b="1" dirty="0">
                    <a:solidFill>
                      <a:srgbClr val="E6E7E9"/>
                    </a:solidFill>
                    <a:latin typeface="Tw Cen MT" panose="020B0602020104020603" pitchFamily="34" charset="0"/>
                  </a:rPr>
                  <a:t>Suggestion</a:t>
                </a:r>
              </a:p>
            </p:txBody>
          </p:sp>
          <p:sp>
            <p:nvSpPr>
              <p:cNvPr id="50" name="Rectangle: Rounded Corners 49">
                <a:extLst>
                  <a:ext uri="{FF2B5EF4-FFF2-40B4-BE49-F238E27FC236}">
                    <a16:creationId xmlns:a16="http://schemas.microsoft.com/office/drawing/2014/main" id="{25750AA3-7F70-9BA3-405A-52A1A6CA48BB}"/>
                  </a:ext>
                </a:extLst>
              </p:cNvPr>
              <p:cNvSpPr/>
              <p:nvPr/>
            </p:nvSpPr>
            <p:spPr>
              <a:xfrm rot="16200000" flipV="1">
                <a:off x="7032450" y="27222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61377114-25B0-C50D-6D76-1F41210820A2}"/>
                </a:ext>
              </a:extLst>
            </p:cNvPr>
            <p:cNvSpPr txBox="1"/>
            <p:nvPr/>
          </p:nvSpPr>
          <p:spPr>
            <a:xfrm>
              <a:off x="4223827" y="5405531"/>
              <a:ext cx="6037042" cy="1077218"/>
            </a:xfrm>
            <a:prstGeom prst="rect">
              <a:avLst/>
            </a:prstGeom>
            <a:noFill/>
          </p:spPr>
          <p:txBody>
            <a:bodyPr wrap="square" rtlCol="0">
              <a:spAutoFit/>
            </a:bodyPr>
            <a:lstStyle/>
            <a:p>
              <a:r>
                <a:rPr lang="en-US" sz="1600" dirty="0"/>
                <a:t>Need to conduct survey increasing trend of mortgages. This could involve factor like housing affordability, interest rates, and economic conditions. Also, provides affordable housing programs, financial education and counseling.</a:t>
              </a:r>
              <a:endParaRPr lang="en-IN" sz="1600" dirty="0"/>
            </a:p>
          </p:txBody>
        </p:sp>
      </p:grpSp>
    </p:spTree>
    <p:extLst>
      <p:ext uri="{BB962C8B-B14F-4D97-AF65-F5344CB8AC3E}">
        <p14:creationId xmlns:p14="http://schemas.microsoft.com/office/powerpoint/2010/main" val="28056285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7" dur="500"/>
                                        <p:tgtEl>
                                          <p:spTgt spid="2">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2" dur="500"/>
                                        <p:tgtEl>
                                          <p:spTgt spid="2">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17" dur="500"/>
                                        <p:tgtEl>
                                          <p:spTgt spid="2">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2" dur="500"/>
                                        <p:tgtEl>
                                          <p:spTgt spid="2">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27" dur="500"/>
                                        <p:tgtEl>
                                          <p:spTgt spid="2">
                                            <p:graphicEl>
                                              <a:chart seriesIdx="3"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series"/>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534327" y="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grpSp>
        <p:nvGrpSpPr>
          <p:cNvPr id="7" name="Group 6">
            <a:extLst>
              <a:ext uri="{FF2B5EF4-FFF2-40B4-BE49-F238E27FC236}">
                <a16:creationId xmlns:a16="http://schemas.microsoft.com/office/drawing/2014/main" id="{EDE0E3A7-6A90-6558-2BC5-F150B7655AE6}"/>
              </a:ext>
            </a:extLst>
          </p:cNvPr>
          <p:cNvGrpSpPr/>
          <p:nvPr/>
        </p:nvGrpSpPr>
        <p:grpSpPr>
          <a:xfrm>
            <a:off x="-1954172"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2372708" y="1524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12490421"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12933250" y="1524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13351786" y="-762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pic>
        <p:nvPicPr>
          <p:cNvPr id="5" name="Picture 4">
            <a:extLst>
              <a:ext uri="{FF2B5EF4-FFF2-40B4-BE49-F238E27FC236}">
                <a16:creationId xmlns:a16="http://schemas.microsoft.com/office/drawing/2014/main" id="{F49154A8-941A-BD63-D486-196CFE495968}"/>
              </a:ext>
            </a:extLst>
          </p:cNvPr>
          <p:cNvPicPr>
            <a:picLocks noChangeAspect="1"/>
          </p:cNvPicPr>
          <p:nvPr/>
        </p:nvPicPr>
        <p:blipFill>
          <a:blip r:embed="rId2"/>
          <a:stretch>
            <a:fillRect/>
          </a:stretch>
        </p:blipFill>
        <p:spPr>
          <a:xfrm>
            <a:off x="2267453" y="15240"/>
            <a:ext cx="7968533" cy="3714227"/>
          </a:xfrm>
          <a:prstGeom prst="rect">
            <a:avLst/>
          </a:prstGeom>
        </p:spPr>
      </p:pic>
      <p:grpSp>
        <p:nvGrpSpPr>
          <p:cNvPr id="43" name="Group 42">
            <a:extLst>
              <a:ext uri="{FF2B5EF4-FFF2-40B4-BE49-F238E27FC236}">
                <a16:creationId xmlns:a16="http://schemas.microsoft.com/office/drawing/2014/main" id="{C03A905A-3C7D-2C64-A20F-5069E44A8C6C}"/>
              </a:ext>
            </a:extLst>
          </p:cNvPr>
          <p:cNvGrpSpPr/>
          <p:nvPr/>
        </p:nvGrpSpPr>
        <p:grpSpPr>
          <a:xfrm>
            <a:off x="2097963" y="4001048"/>
            <a:ext cx="8138023" cy="1049228"/>
            <a:chOff x="2097963" y="4001048"/>
            <a:chExt cx="8138023" cy="1049228"/>
          </a:xfrm>
        </p:grpSpPr>
        <p:grpSp>
          <p:nvGrpSpPr>
            <p:cNvPr id="36" name="Group 35">
              <a:extLst>
                <a:ext uri="{FF2B5EF4-FFF2-40B4-BE49-F238E27FC236}">
                  <a16:creationId xmlns:a16="http://schemas.microsoft.com/office/drawing/2014/main" id="{C5BEEB38-2790-2193-42F1-62CC7A4C77C1}"/>
                </a:ext>
              </a:extLst>
            </p:cNvPr>
            <p:cNvGrpSpPr/>
            <p:nvPr/>
          </p:nvGrpSpPr>
          <p:grpSpPr>
            <a:xfrm>
              <a:off x="2097963" y="4001048"/>
              <a:ext cx="8138023" cy="1049228"/>
              <a:chOff x="3024661" y="5803297"/>
              <a:chExt cx="8138023" cy="1049228"/>
            </a:xfrm>
          </p:grpSpPr>
          <p:sp>
            <p:nvSpPr>
              <p:cNvPr id="37" name="Rectangle: Top Corners Rounded 36">
                <a:extLst>
                  <a:ext uri="{FF2B5EF4-FFF2-40B4-BE49-F238E27FC236}">
                    <a16:creationId xmlns:a16="http://schemas.microsoft.com/office/drawing/2014/main" id="{18871403-7E22-E0AF-E4D9-A4BF290504EE}"/>
                  </a:ext>
                </a:extLst>
              </p:cNvPr>
              <p:cNvSpPr/>
              <p:nvPr/>
            </p:nvSpPr>
            <p:spPr>
              <a:xfrm rot="16200000">
                <a:off x="3538751" y="5394461"/>
                <a:ext cx="1049228"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1F72FCF1-BB21-A6D9-C31F-CC02986350A8}"/>
                  </a:ext>
                </a:extLst>
              </p:cNvPr>
              <p:cNvSpPr txBox="1"/>
              <p:nvPr/>
            </p:nvSpPr>
            <p:spPr>
              <a:xfrm rot="16200000">
                <a:off x="3525627"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sp>
            <p:nvSpPr>
              <p:cNvPr id="39" name="Rectangle: Rounded Corners 38">
                <a:extLst>
                  <a:ext uri="{FF2B5EF4-FFF2-40B4-BE49-F238E27FC236}">
                    <a16:creationId xmlns:a16="http://schemas.microsoft.com/office/drawing/2014/main" id="{F72DB4BC-B1C3-F963-D7DF-0FD450BDAA2D}"/>
                  </a:ext>
                </a:extLst>
              </p:cNvPr>
              <p:cNvSpPr/>
              <p:nvPr/>
            </p:nvSpPr>
            <p:spPr>
              <a:xfrm rot="16200000" flipV="1">
                <a:off x="7337250" y="30270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C4062B49-AAB3-8A96-A89B-FB942D36B2ED}"/>
                  </a:ext>
                </a:extLst>
              </p:cNvPr>
              <p:cNvSpPr txBox="1"/>
              <p:nvPr/>
            </p:nvSpPr>
            <p:spPr>
              <a:xfrm rot="16200000">
                <a:off x="3525628"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grpSp>
        <p:sp>
          <p:nvSpPr>
            <p:cNvPr id="41" name="TextBox 40">
              <a:extLst>
                <a:ext uri="{FF2B5EF4-FFF2-40B4-BE49-F238E27FC236}">
                  <a16:creationId xmlns:a16="http://schemas.microsoft.com/office/drawing/2014/main" id="{33F30A3D-02FC-1D4D-AFB6-1527B4B4A96E}"/>
                </a:ext>
              </a:extLst>
            </p:cNvPr>
            <p:cNvSpPr txBox="1"/>
            <p:nvPr/>
          </p:nvSpPr>
          <p:spPr>
            <a:xfrm>
              <a:off x="3830802" y="4026303"/>
              <a:ext cx="6037042" cy="923330"/>
            </a:xfrm>
            <a:prstGeom prst="rect">
              <a:avLst/>
            </a:prstGeom>
            <a:noFill/>
          </p:spPr>
          <p:txBody>
            <a:bodyPr wrap="square" rtlCol="0">
              <a:spAutoFit/>
            </a:bodyPr>
            <a:lstStyle/>
            <a:p>
              <a:r>
                <a:rPr lang="en-US" dirty="0"/>
                <a:t>California has the highest total loan amount. There are some states with relatively low loan amounts, such as Iowa, Vermont, and South Dakota</a:t>
              </a:r>
              <a:endParaRPr lang="en-IN" dirty="0"/>
            </a:p>
          </p:txBody>
        </p:sp>
      </p:grpSp>
      <p:grpSp>
        <p:nvGrpSpPr>
          <p:cNvPr id="44" name="Group 43">
            <a:extLst>
              <a:ext uri="{FF2B5EF4-FFF2-40B4-BE49-F238E27FC236}">
                <a16:creationId xmlns:a16="http://schemas.microsoft.com/office/drawing/2014/main" id="{C9B9F46F-863E-89DE-5D5D-5F3A17577A9C}"/>
              </a:ext>
            </a:extLst>
          </p:cNvPr>
          <p:cNvGrpSpPr/>
          <p:nvPr/>
        </p:nvGrpSpPr>
        <p:grpSpPr>
          <a:xfrm>
            <a:off x="2085040" y="5320697"/>
            <a:ext cx="8138023" cy="1049228"/>
            <a:chOff x="2085040" y="5320697"/>
            <a:chExt cx="8138023" cy="1049228"/>
          </a:xfrm>
        </p:grpSpPr>
        <p:grpSp>
          <p:nvGrpSpPr>
            <p:cNvPr id="32" name="Group 31">
              <a:extLst>
                <a:ext uri="{FF2B5EF4-FFF2-40B4-BE49-F238E27FC236}">
                  <a16:creationId xmlns:a16="http://schemas.microsoft.com/office/drawing/2014/main" id="{45260FE6-36F6-FAED-8EF2-10028ECB30B4}"/>
                </a:ext>
              </a:extLst>
            </p:cNvPr>
            <p:cNvGrpSpPr/>
            <p:nvPr/>
          </p:nvGrpSpPr>
          <p:grpSpPr>
            <a:xfrm>
              <a:off x="2085040" y="5320697"/>
              <a:ext cx="8138023" cy="1049228"/>
              <a:chOff x="2719861" y="5498497"/>
              <a:chExt cx="8138023" cy="1049228"/>
            </a:xfrm>
          </p:grpSpPr>
          <p:sp>
            <p:nvSpPr>
              <p:cNvPr id="33" name="Rectangle: Top Corners Rounded 32">
                <a:extLst>
                  <a:ext uri="{FF2B5EF4-FFF2-40B4-BE49-F238E27FC236}">
                    <a16:creationId xmlns:a16="http://schemas.microsoft.com/office/drawing/2014/main" id="{1B91405F-F613-8859-4D0C-8557F6E1CDA6}"/>
                  </a:ext>
                </a:extLst>
              </p:cNvPr>
              <p:cNvSpPr/>
              <p:nvPr/>
            </p:nvSpPr>
            <p:spPr>
              <a:xfrm rot="16200000">
                <a:off x="3233951" y="5089661"/>
                <a:ext cx="1049228"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C3E66FF0-40E0-6A40-7EE7-3E04836F1DA8}"/>
                  </a:ext>
                </a:extLst>
              </p:cNvPr>
              <p:cNvSpPr txBox="1"/>
              <p:nvPr/>
            </p:nvSpPr>
            <p:spPr>
              <a:xfrm rot="16200000">
                <a:off x="3257221" y="5254917"/>
                <a:ext cx="461665" cy="1536385"/>
              </a:xfrm>
              <a:prstGeom prst="rect">
                <a:avLst/>
              </a:prstGeom>
              <a:noFill/>
            </p:spPr>
            <p:txBody>
              <a:bodyPr vert="vert" wrap="square" rtlCol="0">
                <a:spAutoFit/>
              </a:bodyPr>
              <a:lstStyle/>
              <a:p>
                <a:pPr algn="ctr"/>
                <a:r>
                  <a:rPr lang="en-US" b="1" dirty="0">
                    <a:solidFill>
                      <a:srgbClr val="E6E7E9"/>
                    </a:solidFill>
                    <a:latin typeface="Tw Cen MT" panose="020B0602020104020603" pitchFamily="34" charset="0"/>
                  </a:rPr>
                  <a:t>Suggestion</a:t>
                </a:r>
              </a:p>
            </p:txBody>
          </p:sp>
          <p:sp>
            <p:nvSpPr>
              <p:cNvPr id="35" name="Rectangle: Rounded Corners 34">
                <a:extLst>
                  <a:ext uri="{FF2B5EF4-FFF2-40B4-BE49-F238E27FC236}">
                    <a16:creationId xmlns:a16="http://schemas.microsoft.com/office/drawing/2014/main" id="{042B8550-37FE-FDF8-0308-E459F07ADE7B}"/>
                  </a:ext>
                </a:extLst>
              </p:cNvPr>
              <p:cNvSpPr/>
              <p:nvPr/>
            </p:nvSpPr>
            <p:spPr>
              <a:xfrm rot="16200000" flipV="1">
                <a:off x="7032450" y="27222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a:extLst>
                <a:ext uri="{FF2B5EF4-FFF2-40B4-BE49-F238E27FC236}">
                  <a16:creationId xmlns:a16="http://schemas.microsoft.com/office/drawing/2014/main" id="{697A98DC-638F-C152-C7F2-2DF3E97347F5}"/>
                </a:ext>
              </a:extLst>
            </p:cNvPr>
            <p:cNvSpPr txBox="1"/>
            <p:nvPr/>
          </p:nvSpPr>
          <p:spPr>
            <a:xfrm>
              <a:off x="3830802" y="5522143"/>
              <a:ext cx="6037042" cy="646331"/>
            </a:xfrm>
            <a:prstGeom prst="rect">
              <a:avLst/>
            </a:prstGeom>
            <a:noFill/>
          </p:spPr>
          <p:txBody>
            <a:bodyPr wrap="square" rtlCol="0">
              <a:spAutoFit/>
            </a:bodyPr>
            <a:lstStyle/>
            <a:p>
              <a:r>
                <a:rPr lang="en-US" dirty="0"/>
                <a:t>By increasing marketing efforts and expanding loan programs in states with lower loan amounts. </a:t>
              </a:r>
              <a:endParaRPr lang="en-IN" dirty="0"/>
            </a:p>
          </p:txBody>
        </p:sp>
      </p:grpSp>
    </p:spTree>
    <p:extLst>
      <p:ext uri="{BB962C8B-B14F-4D97-AF65-F5344CB8AC3E}">
        <p14:creationId xmlns:p14="http://schemas.microsoft.com/office/powerpoint/2010/main" val="35542337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534327" y="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grpSp>
        <p:nvGrpSpPr>
          <p:cNvPr id="7" name="Group 6">
            <a:extLst>
              <a:ext uri="{FF2B5EF4-FFF2-40B4-BE49-F238E27FC236}">
                <a16:creationId xmlns:a16="http://schemas.microsoft.com/office/drawing/2014/main" id="{EDE0E3A7-6A90-6558-2BC5-F150B7655AE6}"/>
              </a:ext>
            </a:extLst>
          </p:cNvPr>
          <p:cNvGrpSpPr/>
          <p:nvPr/>
        </p:nvGrpSpPr>
        <p:grpSpPr>
          <a:xfrm>
            <a:off x="-1954172"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2372708" y="1524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2761210"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12933250" y="1524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13351786" y="-762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graphicFrame>
        <p:nvGraphicFramePr>
          <p:cNvPr id="2" name="Chart 1">
            <a:extLst>
              <a:ext uri="{FF2B5EF4-FFF2-40B4-BE49-F238E27FC236}">
                <a16:creationId xmlns:a16="http://schemas.microsoft.com/office/drawing/2014/main" id="{E4763D36-42CA-D375-11D7-5289B83EBAE4}"/>
              </a:ext>
            </a:extLst>
          </p:cNvPr>
          <p:cNvGraphicFramePr/>
          <p:nvPr>
            <p:extLst>
              <p:ext uri="{D42A27DB-BD31-4B8C-83A1-F6EECF244321}">
                <p14:modId xmlns:p14="http://schemas.microsoft.com/office/powerpoint/2010/main" val="1477848079"/>
              </p:ext>
            </p:extLst>
          </p:nvPr>
        </p:nvGraphicFramePr>
        <p:xfrm>
          <a:off x="2985146" y="-48269"/>
          <a:ext cx="5848311" cy="3606808"/>
        </p:xfrm>
        <a:graphic>
          <a:graphicData uri="http://schemas.openxmlformats.org/drawingml/2006/chart">
            <c:chart xmlns:c="http://schemas.openxmlformats.org/drawingml/2006/chart" xmlns:r="http://schemas.openxmlformats.org/officeDocument/2006/relationships" r:id="rId2"/>
          </a:graphicData>
        </a:graphic>
      </p:graphicFrame>
      <p:grpSp>
        <p:nvGrpSpPr>
          <p:cNvPr id="49" name="Group 48">
            <a:extLst>
              <a:ext uri="{FF2B5EF4-FFF2-40B4-BE49-F238E27FC236}">
                <a16:creationId xmlns:a16="http://schemas.microsoft.com/office/drawing/2014/main" id="{011450BF-8AE5-1BD8-3127-EB2A543D56FE}"/>
              </a:ext>
            </a:extLst>
          </p:cNvPr>
          <p:cNvGrpSpPr/>
          <p:nvPr/>
        </p:nvGrpSpPr>
        <p:grpSpPr>
          <a:xfrm>
            <a:off x="1740804" y="3908836"/>
            <a:ext cx="8138023" cy="1049228"/>
            <a:chOff x="1740804" y="3908836"/>
            <a:chExt cx="8138023" cy="1049228"/>
          </a:xfrm>
        </p:grpSpPr>
        <p:grpSp>
          <p:nvGrpSpPr>
            <p:cNvPr id="40" name="Group 39">
              <a:extLst>
                <a:ext uri="{FF2B5EF4-FFF2-40B4-BE49-F238E27FC236}">
                  <a16:creationId xmlns:a16="http://schemas.microsoft.com/office/drawing/2014/main" id="{8134CEA0-605E-85B3-50FC-8D9688D36953}"/>
                </a:ext>
              </a:extLst>
            </p:cNvPr>
            <p:cNvGrpSpPr/>
            <p:nvPr/>
          </p:nvGrpSpPr>
          <p:grpSpPr>
            <a:xfrm>
              <a:off x="1740804" y="3908836"/>
              <a:ext cx="8138023" cy="1049228"/>
              <a:chOff x="3024661" y="5803297"/>
              <a:chExt cx="8138023" cy="1049228"/>
            </a:xfrm>
          </p:grpSpPr>
          <p:sp>
            <p:nvSpPr>
              <p:cNvPr id="41" name="Rectangle: Top Corners Rounded 40">
                <a:extLst>
                  <a:ext uri="{FF2B5EF4-FFF2-40B4-BE49-F238E27FC236}">
                    <a16:creationId xmlns:a16="http://schemas.microsoft.com/office/drawing/2014/main" id="{83E29D94-DA12-833B-2849-23ADAC1C7667}"/>
                  </a:ext>
                </a:extLst>
              </p:cNvPr>
              <p:cNvSpPr/>
              <p:nvPr/>
            </p:nvSpPr>
            <p:spPr>
              <a:xfrm rot="16200000">
                <a:off x="3538751" y="5394461"/>
                <a:ext cx="1049228"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9B715C49-AD1A-11C4-6F15-63F19A607F99}"/>
                  </a:ext>
                </a:extLst>
              </p:cNvPr>
              <p:cNvSpPr txBox="1"/>
              <p:nvPr/>
            </p:nvSpPr>
            <p:spPr>
              <a:xfrm rot="16200000">
                <a:off x="3525627"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sp>
            <p:nvSpPr>
              <p:cNvPr id="43" name="Rectangle: Rounded Corners 42">
                <a:extLst>
                  <a:ext uri="{FF2B5EF4-FFF2-40B4-BE49-F238E27FC236}">
                    <a16:creationId xmlns:a16="http://schemas.microsoft.com/office/drawing/2014/main" id="{58B9990B-22D7-CBC8-1593-E532D5C9DEBE}"/>
                  </a:ext>
                </a:extLst>
              </p:cNvPr>
              <p:cNvSpPr/>
              <p:nvPr/>
            </p:nvSpPr>
            <p:spPr>
              <a:xfrm rot="16200000" flipV="1">
                <a:off x="7337250" y="30270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C08BFBAA-85E7-32A5-953E-64B3646BFA32}"/>
                  </a:ext>
                </a:extLst>
              </p:cNvPr>
              <p:cNvSpPr txBox="1"/>
              <p:nvPr/>
            </p:nvSpPr>
            <p:spPr>
              <a:xfrm rot="16200000">
                <a:off x="3525628"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grpSp>
        <p:sp>
          <p:nvSpPr>
            <p:cNvPr id="47" name="TextBox 46">
              <a:extLst>
                <a:ext uri="{FF2B5EF4-FFF2-40B4-BE49-F238E27FC236}">
                  <a16:creationId xmlns:a16="http://schemas.microsoft.com/office/drawing/2014/main" id="{9C6B2398-07B7-4CCD-64E3-036F07792942}"/>
                </a:ext>
              </a:extLst>
            </p:cNvPr>
            <p:cNvSpPr txBox="1"/>
            <p:nvPr/>
          </p:nvSpPr>
          <p:spPr>
            <a:xfrm>
              <a:off x="3561534" y="3968516"/>
              <a:ext cx="6007100" cy="929865"/>
            </a:xfrm>
            <a:prstGeom prst="rect">
              <a:avLst/>
            </a:prstGeom>
            <a:noFill/>
          </p:spPr>
          <p:txBody>
            <a:bodyPr wrap="square" rtlCol="0">
              <a:spAutoFit/>
            </a:bodyPr>
            <a:lstStyle/>
            <a:p>
              <a:r>
                <a:rPr lang="en-US" dirty="0"/>
                <a:t>Verified loans are more profitable as total payment significantly higher than that of not verified. The bank has a higher volume of verified loans.</a:t>
              </a:r>
              <a:endParaRPr lang="en-IN" dirty="0"/>
            </a:p>
          </p:txBody>
        </p:sp>
      </p:grpSp>
      <p:grpSp>
        <p:nvGrpSpPr>
          <p:cNvPr id="50" name="Group 49">
            <a:extLst>
              <a:ext uri="{FF2B5EF4-FFF2-40B4-BE49-F238E27FC236}">
                <a16:creationId xmlns:a16="http://schemas.microsoft.com/office/drawing/2014/main" id="{C681AE73-5D96-BD89-CEE2-2A51E740B203}"/>
              </a:ext>
            </a:extLst>
          </p:cNvPr>
          <p:cNvGrpSpPr/>
          <p:nvPr/>
        </p:nvGrpSpPr>
        <p:grpSpPr>
          <a:xfrm>
            <a:off x="1727881" y="5228485"/>
            <a:ext cx="8138023" cy="1049228"/>
            <a:chOff x="1727881" y="5228485"/>
            <a:chExt cx="8138023" cy="1049228"/>
          </a:xfrm>
        </p:grpSpPr>
        <p:grpSp>
          <p:nvGrpSpPr>
            <p:cNvPr id="36" name="Group 35">
              <a:extLst>
                <a:ext uri="{FF2B5EF4-FFF2-40B4-BE49-F238E27FC236}">
                  <a16:creationId xmlns:a16="http://schemas.microsoft.com/office/drawing/2014/main" id="{4223C2F7-0B5C-67F8-7F9B-8DAF1450CA61}"/>
                </a:ext>
              </a:extLst>
            </p:cNvPr>
            <p:cNvGrpSpPr/>
            <p:nvPr/>
          </p:nvGrpSpPr>
          <p:grpSpPr>
            <a:xfrm>
              <a:off x="1727881" y="5228485"/>
              <a:ext cx="8138023" cy="1049228"/>
              <a:chOff x="2719861" y="5498497"/>
              <a:chExt cx="8138023" cy="1049228"/>
            </a:xfrm>
          </p:grpSpPr>
          <p:sp>
            <p:nvSpPr>
              <p:cNvPr id="37" name="Rectangle: Top Corners Rounded 36">
                <a:extLst>
                  <a:ext uri="{FF2B5EF4-FFF2-40B4-BE49-F238E27FC236}">
                    <a16:creationId xmlns:a16="http://schemas.microsoft.com/office/drawing/2014/main" id="{3E76841E-D41E-5F4E-A2DE-F095CA426945}"/>
                  </a:ext>
                </a:extLst>
              </p:cNvPr>
              <p:cNvSpPr/>
              <p:nvPr/>
            </p:nvSpPr>
            <p:spPr>
              <a:xfrm rot="16200000">
                <a:off x="3233951" y="5089661"/>
                <a:ext cx="1049228"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BF75526D-A584-0AEB-DC3A-6A88ADE95382}"/>
                  </a:ext>
                </a:extLst>
              </p:cNvPr>
              <p:cNvSpPr txBox="1"/>
              <p:nvPr/>
            </p:nvSpPr>
            <p:spPr>
              <a:xfrm rot="16200000">
                <a:off x="3257221" y="5254917"/>
                <a:ext cx="461665" cy="1536385"/>
              </a:xfrm>
              <a:prstGeom prst="rect">
                <a:avLst/>
              </a:prstGeom>
              <a:noFill/>
            </p:spPr>
            <p:txBody>
              <a:bodyPr vert="vert" wrap="square" rtlCol="0">
                <a:spAutoFit/>
              </a:bodyPr>
              <a:lstStyle/>
              <a:p>
                <a:pPr algn="ctr"/>
                <a:r>
                  <a:rPr lang="en-US" b="1" dirty="0">
                    <a:solidFill>
                      <a:srgbClr val="E6E7E9"/>
                    </a:solidFill>
                    <a:latin typeface="Tw Cen MT" panose="020B0602020104020603" pitchFamily="34" charset="0"/>
                  </a:rPr>
                  <a:t>Suggestion</a:t>
                </a:r>
              </a:p>
            </p:txBody>
          </p:sp>
          <p:sp>
            <p:nvSpPr>
              <p:cNvPr id="39" name="Rectangle: Rounded Corners 38">
                <a:extLst>
                  <a:ext uri="{FF2B5EF4-FFF2-40B4-BE49-F238E27FC236}">
                    <a16:creationId xmlns:a16="http://schemas.microsoft.com/office/drawing/2014/main" id="{CD5C38B7-CAD1-94C5-A724-C25E5B32A13B}"/>
                  </a:ext>
                </a:extLst>
              </p:cNvPr>
              <p:cNvSpPr/>
              <p:nvPr/>
            </p:nvSpPr>
            <p:spPr>
              <a:xfrm rot="16200000" flipV="1">
                <a:off x="7032450" y="27222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E01FB050-C90F-3D04-258E-D3657545397C}"/>
                </a:ext>
              </a:extLst>
            </p:cNvPr>
            <p:cNvSpPr txBox="1"/>
            <p:nvPr/>
          </p:nvSpPr>
          <p:spPr>
            <a:xfrm>
              <a:off x="3559045" y="5288164"/>
              <a:ext cx="6007100" cy="929865"/>
            </a:xfrm>
            <a:prstGeom prst="rect">
              <a:avLst/>
            </a:prstGeom>
            <a:noFill/>
          </p:spPr>
          <p:txBody>
            <a:bodyPr wrap="square" rtlCol="0">
              <a:spAutoFit/>
            </a:bodyPr>
            <a:lstStyle/>
            <a:p>
              <a:r>
                <a:rPr lang="en-US" dirty="0"/>
                <a:t>Increase efforts to verify loan applicants to increase profitability for the bank. Offering gift vouchers or promotions to encourage customers to apply for verified loans.</a:t>
              </a:r>
              <a:endParaRPr lang="en-IN" dirty="0"/>
            </a:p>
          </p:txBody>
        </p:sp>
      </p:grpSp>
    </p:spTree>
    <p:extLst>
      <p:ext uri="{BB962C8B-B14F-4D97-AF65-F5344CB8AC3E}">
        <p14:creationId xmlns:p14="http://schemas.microsoft.com/office/powerpoint/2010/main" val="25793026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graphicEl>
                                              <a:chart seriesIdx="-4" categoryIdx="0" bldStep="category"/>
                                            </p:graphicEl>
                                          </p:spTgt>
                                        </p:tgtEl>
                                        <p:attrNameLst>
                                          <p:attrName>style.visibility</p:attrName>
                                        </p:attrNameLst>
                                      </p:cBhvr>
                                      <p:to>
                                        <p:strVal val="visible"/>
                                      </p:to>
                                    </p:set>
                                    <p:anim calcmode="lin" valueType="num">
                                      <p:cBhvr additive="base">
                                        <p:cTn id="7" dur="500" fill="hold"/>
                                        <p:tgtEl>
                                          <p:spTgt spid="2">
                                            <p:graphicEl>
                                              <a:chart seriesIdx="-4" categoryIdx="0" bldStep="category"/>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graphicEl>
                                              <a:chart seriesIdx="-4" categoryIdx="0" bldStep="category"/>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graphicEl>
                                              <a:chart seriesIdx="-4" categoryIdx="1" bldStep="category"/>
                                            </p:graphicEl>
                                          </p:spTgt>
                                        </p:tgtEl>
                                        <p:attrNameLst>
                                          <p:attrName>style.visibility</p:attrName>
                                        </p:attrNameLst>
                                      </p:cBhvr>
                                      <p:to>
                                        <p:strVal val="visible"/>
                                      </p:to>
                                    </p:set>
                                    <p:anim calcmode="lin" valueType="num">
                                      <p:cBhvr additive="base">
                                        <p:cTn id="13" dur="500" fill="hold"/>
                                        <p:tgtEl>
                                          <p:spTgt spid="2">
                                            <p:graphicEl>
                                              <a:chart seriesIdx="-4" categoryIdx="1" bldStep="category"/>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graphicEl>
                                              <a:chart seriesIdx="-4" categoryIdx="1" bldStep="category"/>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534327" y="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grpSp>
        <p:nvGrpSpPr>
          <p:cNvPr id="7" name="Group 6">
            <a:extLst>
              <a:ext uri="{FF2B5EF4-FFF2-40B4-BE49-F238E27FC236}">
                <a16:creationId xmlns:a16="http://schemas.microsoft.com/office/drawing/2014/main" id="{EDE0E3A7-6A90-6558-2BC5-F150B7655AE6}"/>
              </a:ext>
            </a:extLst>
          </p:cNvPr>
          <p:cNvGrpSpPr/>
          <p:nvPr/>
        </p:nvGrpSpPr>
        <p:grpSpPr>
          <a:xfrm>
            <a:off x="-1954172"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2372708" y="1524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2761210"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3170906" y="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13351786" y="-762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graphicFrame>
        <p:nvGraphicFramePr>
          <p:cNvPr id="5" name="Chart 4">
            <a:extLst>
              <a:ext uri="{FF2B5EF4-FFF2-40B4-BE49-F238E27FC236}">
                <a16:creationId xmlns:a16="http://schemas.microsoft.com/office/drawing/2014/main" id="{0A85B0A9-EB27-4ABD-C394-8FA237EA82ED}"/>
              </a:ext>
            </a:extLst>
          </p:cNvPr>
          <p:cNvGraphicFramePr/>
          <p:nvPr>
            <p:extLst>
              <p:ext uri="{D42A27DB-BD31-4B8C-83A1-F6EECF244321}">
                <p14:modId xmlns:p14="http://schemas.microsoft.com/office/powerpoint/2010/main" val="2717448458"/>
              </p:ext>
            </p:extLst>
          </p:nvPr>
        </p:nvGraphicFramePr>
        <p:xfrm>
          <a:off x="1674186" y="-15240"/>
          <a:ext cx="7741839" cy="3813026"/>
        </p:xfrm>
        <a:graphic>
          <a:graphicData uri="http://schemas.openxmlformats.org/drawingml/2006/chart">
            <c:chart xmlns:c="http://schemas.openxmlformats.org/drawingml/2006/chart" xmlns:r="http://schemas.openxmlformats.org/officeDocument/2006/relationships" r:id="rId2"/>
          </a:graphicData>
        </a:graphic>
      </p:graphicFrame>
      <p:grpSp>
        <p:nvGrpSpPr>
          <p:cNvPr id="51" name="Group 50">
            <a:extLst>
              <a:ext uri="{FF2B5EF4-FFF2-40B4-BE49-F238E27FC236}">
                <a16:creationId xmlns:a16="http://schemas.microsoft.com/office/drawing/2014/main" id="{D80B8FEA-4E88-52AC-BEAA-0322447A911B}"/>
              </a:ext>
            </a:extLst>
          </p:cNvPr>
          <p:cNvGrpSpPr/>
          <p:nvPr/>
        </p:nvGrpSpPr>
        <p:grpSpPr>
          <a:xfrm>
            <a:off x="1412958" y="4106957"/>
            <a:ext cx="8138023" cy="1049228"/>
            <a:chOff x="1412958" y="4106957"/>
            <a:chExt cx="8138023" cy="1049228"/>
          </a:xfrm>
        </p:grpSpPr>
        <p:grpSp>
          <p:nvGrpSpPr>
            <p:cNvPr id="43" name="Group 42">
              <a:extLst>
                <a:ext uri="{FF2B5EF4-FFF2-40B4-BE49-F238E27FC236}">
                  <a16:creationId xmlns:a16="http://schemas.microsoft.com/office/drawing/2014/main" id="{16E4F8B6-9DB6-E558-A2EE-4333EE248E4B}"/>
                </a:ext>
              </a:extLst>
            </p:cNvPr>
            <p:cNvGrpSpPr/>
            <p:nvPr/>
          </p:nvGrpSpPr>
          <p:grpSpPr>
            <a:xfrm>
              <a:off x="1412958" y="4106957"/>
              <a:ext cx="8138023" cy="1049228"/>
              <a:chOff x="3024661" y="5803297"/>
              <a:chExt cx="8138023" cy="1049228"/>
            </a:xfrm>
          </p:grpSpPr>
          <p:sp>
            <p:nvSpPr>
              <p:cNvPr id="44" name="Rectangle: Top Corners Rounded 43">
                <a:extLst>
                  <a:ext uri="{FF2B5EF4-FFF2-40B4-BE49-F238E27FC236}">
                    <a16:creationId xmlns:a16="http://schemas.microsoft.com/office/drawing/2014/main" id="{862DAD55-B9E2-0059-8639-8C26B879904A}"/>
                  </a:ext>
                </a:extLst>
              </p:cNvPr>
              <p:cNvSpPr/>
              <p:nvPr/>
            </p:nvSpPr>
            <p:spPr>
              <a:xfrm rot="16200000">
                <a:off x="3538751" y="5394461"/>
                <a:ext cx="1049228"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7F8F1933-25E5-FC95-75D3-D4494C49CE51}"/>
                  </a:ext>
                </a:extLst>
              </p:cNvPr>
              <p:cNvSpPr txBox="1"/>
              <p:nvPr/>
            </p:nvSpPr>
            <p:spPr>
              <a:xfrm rot="16200000">
                <a:off x="3525627"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sp>
            <p:nvSpPr>
              <p:cNvPr id="46" name="Rectangle: Rounded Corners 45">
                <a:extLst>
                  <a:ext uri="{FF2B5EF4-FFF2-40B4-BE49-F238E27FC236}">
                    <a16:creationId xmlns:a16="http://schemas.microsoft.com/office/drawing/2014/main" id="{3F7B5FE1-086C-BC1E-18C6-FF2F0A269EB4}"/>
                  </a:ext>
                </a:extLst>
              </p:cNvPr>
              <p:cNvSpPr/>
              <p:nvPr/>
            </p:nvSpPr>
            <p:spPr>
              <a:xfrm rot="16200000" flipV="1">
                <a:off x="7337250" y="30270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DB16D44F-D1D1-F1A3-ABC7-705A10165760}"/>
                  </a:ext>
                </a:extLst>
              </p:cNvPr>
              <p:cNvSpPr txBox="1"/>
              <p:nvPr/>
            </p:nvSpPr>
            <p:spPr>
              <a:xfrm rot="16200000">
                <a:off x="3525628"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grpSp>
        <p:sp>
          <p:nvSpPr>
            <p:cNvPr id="48" name="TextBox 47">
              <a:extLst>
                <a:ext uri="{FF2B5EF4-FFF2-40B4-BE49-F238E27FC236}">
                  <a16:creationId xmlns:a16="http://schemas.microsoft.com/office/drawing/2014/main" id="{95B41F66-B635-F615-475F-2D43923FF0EF}"/>
                </a:ext>
              </a:extLst>
            </p:cNvPr>
            <p:cNvSpPr txBox="1"/>
            <p:nvPr/>
          </p:nvSpPr>
          <p:spPr>
            <a:xfrm>
              <a:off x="3217473" y="4172692"/>
              <a:ext cx="5870471" cy="923330"/>
            </a:xfrm>
            <a:prstGeom prst="rect">
              <a:avLst/>
            </a:prstGeom>
            <a:noFill/>
          </p:spPr>
          <p:txBody>
            <a:bodyPr wrap="square" rtlCol="0">
              <a:spAutoFit/>
            </a:bodyPr>
            <a:lstStyle/>
            <a:p>
              <a:r>
                <a:rPr lang="en-US" dirty="0"/>
                <a:t>Potential issue with loan approval or collection processes as charged off loans increases. At the end of the year loan amount in increases in number.</a:t>
              </a:r>
              <a:endParaRPr lang="en-IN" dirty="0"/>
            </a:p>
          </p:txBody>
        </p:sp>
      </p:grpSp>
      <p:grpSp>
        <p:nvGrpSpPr>
          <p:cNvPr id="50" name="Group 49">
            <a:extLst>
              <a:ext uri="{FF2B5EF4-FFF2-40B4-BE49-F238E27FC236}">
                <a16:creationId xmlns:a16="http://schemas.microsoft.com/office/drawing/2014/main" id="{C3F4C30F-E0D3-D960-841E-767F51BDD88C}"/>
              </a:ext>
            </a:extLst>
          </p:cNvPr>
          <p:cNvGrpSpPr/>
          <p:nvPr/>
        </p:nvGrpSpPr>
        <p:grpSpPr>
          <a:xfrm>
            <a:off x="1400035" y="5426606"/>
            <a:ext cx="8138023" cy="1049228"/>
            <a:chOff x="1400035" y="5426606"/>
            <a:chExt cx="8138023" cy="1049228"/>
          </a:xfrm>
        </p:grpSpPr>
        <p:grpSp>
          <p:nvGrpSpPr>
            <p:cNvPr id="39" name="Group 38">
              <a:extLst>
                <a:ext uri="{FF2B5EF4-FFF2-40B4-BE49-F238E27FC236}">
                  <a16:creationId xmlns:a16="http://schemas.microsoft.com/office/drawing/2014/main" id="{69796EE8-25A4-49A2-3BEC-C873555AC54B}"/>
                </a:ext>
              </a:extLst>
            </p:cNvPr>
            <p:cNvGrpSpPr/>
            <p:nvPr/>
          </p:nvGrpSpPr>
          <p:grpSpPr>
            <a:xfrm>
              <a:off x="1400035" y="5426606"/>
              <a:ext cx="8138023" cy="1049228"/>
              <a:chOff x="2719861" y="5498497"/>
              <a:chExt cx="8138023" cy="1049228"/>
            </a:xfrm>
          </p:grpSpPr>
          <p:sp>
            <p:nvSpPr>
              <p:cNvPr id="40" name="Rectangle: Top Corners Rounded 39">
                <a:extLst>
                  <a:ext uri="{FF2B5EF4-FFF2-40B4-BE49-F238E27FC236}">
                    <a16:creationId xmlns:a16="http://schemas.microsoft.com/office/drawing/2014/main" id="{12547E57-76AF-05C0-5A05-28DFBA62121F}"/>
                  </a:ext>
                </a:extLst>
              </p:cNvPr>
              <p:cNvSpPr/>
              <p:nvPr/>
            </p:nvSpPr>
            <p:spPr>
              <a:xfrm rot="16200000">
                <a:off x="3233951" y="5089661"/>
                <a:ext cx="1049228"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2E4CD82E-5D2F-9624-4CF5-A660030C5596}"/>
                  </a:ext>
                </a:extLst>
              </p:cNvPr>
              <p:cNvSpPr txBox="1"/>
              <p:nvPr/>
            </p:nvSpPr>
            <p:spPr>
              <a:xfrm rot="16200000">
                <a:off x="3257221" y="5254917"/>
                <a:ext cx="461665" cy="1536385"/>
              </a:xfrm>
              <a:prstGeom prst="rect">
                <a:avLst/>
              </a:prstGeom>
              <a:noFill/>
            </p:spPr>
            <p:txBody>
              <a:bodyPr vert="vert" wrap="square" rtlCol="0">
                <a:spAutoFit/>
              </a:bodyPr>
              <a:lstStyle/>
              <a:p>
                <a:pPr algn="ctr"/>
                <a:r>
                  <a:rPr lang="en-US" b="1" dirty="0">
                    <a:solidFill>
                      <a:srgbClr val="E6E7E9"/>
                    </a:solidFill>
                    <a:latin typeface="Tw Cen MT" panose="020B0602020104020603" pitchFamily="34" charset="0"/>
                  </a:rPr>
                  <a:t>Suggestion</a:t>
                </a:r>
              </a:p>
            </p:txBody>
          </p:sp>
          <p:sp>
            <p:nvSpPr>
              <p:cNvPr id="42" name="Rectangle: Rounded Corners 41">
                <a:extLst>
                  <a:ext uri="{FF2B5EF4-FFF2-40B4-BE49-F238E27FC236}">
                    <a16:creationId xmlns:a16="http://schemas.microsoft.com/office/drawing/2014/main" id="{3A8503B4-BD64-6F0D-01EE-BA7E5CCC6BB8}"/>
                  </a:ext>
                </a:extLst>
              </p:cNvPr>
              <p:cNvSpPr/>
              <p:nvPr/>
            </p:nvSpPr>
            <p:spPr>
              <a:xfrm rot="16200000" flipV="1">
                <a:off x="7032450" y="27222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TextBox 48">
              <a:extLst>
                <a:ext uri="{FF2B5EF4-FFF2-40B4-BE49-F238E27FC236}">
                  <a16:creationId xmlns:a16="http://schemas.microsoft.com/office/drawing/2014/main" id="{55B73BF3-C642-C705-11D0-644F313AB253}"/>
                </a:ext>
              </a:extLst>
            </p:cNvPr>
            <p:cNvSpPr txBox="1"/>
            <p:nvPr/>
          </p:nvSpPr>
          <p:spPr>
            <a:xfrm>
              <a:off x="3219460" y="5628052"/>
              <a:ext cx="5870471" cy="646331"/>
            </a:xfrm>
            <a:prstGeom prst="rect">
              <a:avLst/>
            </a:prstGeom>
            <a:noFill/>
          </p:spPr>
          <p:txBody>
            <a:bodyPr wrap="square" rtlCol="0">
              <a:spAutoFit/>
            </a:bodyPr>
            <a:lstStyle/>
            <a:p>
              <a:r>
                <a:rPr lang="en-US" dirty="0"/>
                <a:t>Implementing a customer loyalty program or other incentives to encourage timely loan payments.</a:t>
              </a:r>
              <a:endParaRPr lang="en-IN" dirty="0"/>
            </a:p>
          </p:txBody>
        </p:sp>
      </p:grpSp>
    </p:spTree>
    <p:extLst>
      <p:ext uri="{BB962C8B-B14F-4D97-AF65-F5344CB8AC3E}">
        <p14:creationId xmlns:p14="http://schemas.microsoft.com/office/powerpoint/2010/main" val="21761401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fade">
                                      <p:cBhvr>
                                        <p:cTn id="12" dur="5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fade">
                                      <p:cBhvr>
                                        <p:cTn id="17" dur="500"/>
                                        <p:tgtEl>
                                          <p:spTgt spid="5">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fade">
                                      <p:cBhvr>
                                        <p:cTn id="22" dur="500"/>
                                        <p:tgtEl>
                                          <p:spTgt spid="5">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28F7709-64D3-C8BF-047F-378F27E22A6D}"/>
              </a:ext>
            </a:extLst>
          </p:cNvPr>
          <p:cNvGrpSpPr/>
          <p:nvPr/>
        </p:nvGrpSpPr>
        <p:grpSpPr>
          <a:xfrm>
            <a:off x="-1534327" y="0"/>
            <a:ext cx="13726327" cy="6858000"/>
            <a:chOff x="-9302801" y="0"/>
            <a:chExt cx="13726327" cy="685800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1" y="0"/>
              <a:ext cx="13726327"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3" name="Rectangle 2">
              <a:extLst>
                <a:ext uri="{FF2B5EF4-FFF2-40B4-BE49-F238E27FC236}">
                  <a16:creationId xmlns:a16="http://schemas.microsoft.com/office/drawing/2014/main" id="{15C22E36-971F-CC9E-C747-CDF0FBE378C4}"/>
                </a:ext>
              </a:extLst>
            </p:cNvPr>
            <p:cNvSpPr/>
            <p:nvPr/>
          </p:nvSpPr>
          <p:spPr>
            <a:xfrm>
              <a:off x="4009078" y="861060"/>
              <a:ext cx="414447" cy="5097780"/>
            </a:xfrm>
            <a:prstGeom prst="rect">
              <a:avLst/>
            </a:prstGeom>
            <a:solidFill>
              <a:srgbClr val="FF5969"/>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17F5A7A-7790-DA32-3AE1-FEF5F7780248}"/>
                </a:ext>
              </a:extLst>
            </p:cNvPr>
            <p:cNvSpPr txBox="1"/>
            <p:nvPr/>
          </p:nvSpPr>
          <p:spPr>
            <a:xfrm rot="16200000">
              <a:off x="1829680" y="315158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Year Wise Loan Amount Stats</a:t>
              </a:r>
            </a:p>
          </p:txBody>
        </p:sp>
      </p:grpSp>
      <p:grpSp>
        <p:nvGrpSpPr>
          <p:cNvPr id="7" name="Group 6">
            <a:extLst>
              <a:ext uri="{FF2B5EF4-FFF2-40B4-BE49-F238E27FC236}">
                <a16:creationId xmlns:a16="http://schemas.microsoft.com/office/drawing/2014/main" id="{EDE0E3A7-6A90-6558-2BC5-F150B7655AE6}"/>
              </a:ext>
            </a:extLst>
          </p:cNvPr>
          <p:cNvGrpSpPr/>
          <p:nvPr/>
        </p:nvGrpSpPr>
        <p:grpSpPr>
          <a:xfrm>
            <a:off x="-1954172" y="0"/>
            <a:ext cx="13726327" cy="6858000"/>
            <a:chOff x="-9302801" y="0"/>
            <a:chExt cx="13726327" cy="6858000"/>
          </a:xfrm>
        </p:grpSpPr>
        <p:grpSp>
          <p:nvGrpSpPr>
            <p:cNvPr id="8" name="Group 7">
              <a:extLst>
                <a:ext uri="{FF2B5EF4-FFF2-40B4-BE49-F238E27FC236}">
                  <a16:creationId xmlns:a16="http://schemas.microsoft.com/office/drawing/2014/main" id="{64B05037-FADF-93F0-7FB2-9F59D1EC7886}"/>
                </a:ext>
              </a:extLst>
            </p:cNvPr>
            <p:cNvGrpSpPr/>
            <p:nvPr/>
          </p:nvGrpSpPr>
          <p:grpSpPr>
            <a:xfrm>
              <a:off x="-9302801" y="0"/>
              <a:ext cx="13726327" cy="6858000"/>
              <a:chOff x="-290920" y="0"/>
              <a:chExt cx="12482920" cy="6858000"/>
            </a:xfrm>
          </p:grpSpPr>
          <p:sp>
            <p:nvSpPr>
              <p:cNvPr id="11" name="Rectangle 10">
                <a:extLst>
                  <a:ext uri="{FF2B5EF4-FFF2-40B4-BE49-F238E27FC236}">
                    <a16:creationId xmlns:a16="http://schemas.microsoft.com/office/drawing/2014/main" id="{2AD56D7E-23CA-A0C2-85F2-7CB87AA532EE}"/>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DDAD8CF-568D-301A-FD91-6916CCD80923}"/>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9" name="Rectangle 8">
              <a:extLst>
                <a:ext uri="{FF2B5EF4-FFF2-40B4-BE49-F238E27FC236}">
                  <a16:creationId xmlns:a16="http://schemas.microsoft.com/office/drawing/2014/main" id="{243B5A47-6FF5-2F09-B1C3-C8A1496AC360}"/>
                </a:ext>
              </a:extLst>
            </p:cNvPr>
            <p:cNvSpPr/>
            <p:nvPr/>
          </p:nvSpPr>
          <p:spPr>
            <a:xfrm>
              <a:off x="4036333" y="883920"/>
              <a:ext cx="387193" cy="5074920"/>
            </a:xfrm>
            <a:prstGeom prst="rect">
              <a:avLst/>
            </a:prstGeom>
            <a:solidFill>
              <a:srgbClr val="52CBB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29C88A2-956C-9234-57D4-9FF3C4D6CE97}"/>
                </a:ext>
              </a:extLst>
            </p:cNvPr>
            <p:cNvSpPr txBox="1"/>
            <p:nvPr/>
          </p:nvSpPr>
          <p:spPr>
            <a:xfrm rot="16200000">
              <a:off x="1853187"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Home ownership vs Last Payment Date Status</a:t>
              </a:r>
            </a:p>
          </p:txBody>
        </p:sp>
      </p:grpSp>
      <p:grpSp>
        <p:nvGrpSpPr>
          <p:cNvPr id="13" name="Group 12">
            <a:extLst>
              <a:ext uri="{FF2B5EF4-FFF2-40B4-BE49-F238E27FC236}">
                <a16:creationId xmlns:a16="http://schemas.microsoft.com/office/drawing/2014/main" id="{66C90D7D-704C-F5D0-CE3B-E2854A2A4D97}"/>
              </a:ext>
            </a:extLst>
          </p:cNvPr>
          <p:cNvGrpSpPr/>
          <p:nvPr/>
        </p:nvGrpSpPr>
        <p:grpSpPr>
          <a:xfrm>
            <a:off x="-2372708" y="15240"/>
            <a:ext cx="13726327" cy="6858000"/>
            <a:chOff x="-9302801" y="0"/>
            <a:chExt cx="13726327" cy="6858000"/>
          </a:xfrm>
        </p:grpSpPr>
        <p:grpSp>
          <p:nvGrpSpPr>
            <p:cNvPr id="14" name="Group 13">
              <a:extLst>
                <a:ext uri="{FF2B5EF4-FFF2-40B4-BE49-F238E27FC236}">
                  <a16:creationId xmlns:a16="http://schemas.microsoft.com/office/drawing/2014/main" id="{849CA166-A871-0685-9596-47BE3CB0E337}"/>
                </a:ext>
              </a:extLst>
            </p:cNvPr>
            <p:cNvGrpSpPr/>
            <p:nvPr/>
          </p:nvGrpSpPr>
          <p:grpSpPr>
            <a:xfrm>
              <a:off x="-9302801" y="0"/>
              <a:ext cx="13726327" cy="6858000"/>
              <a:chOff x="-290920" y="0"/>
              <a:chExt cx="12482920" cy="6858000"/>
            </a:xfrm>
          </p:grpSpPr>
          <p:sp>
            <p:nvSpPr>
              <p:cNvPr id="17" name="Rectangle 16">
                <a:extLst>
                  <a:ext uri="{FF2B5EF4-FFF2-40B4-BE49-F238E27FC236}">
                    <a16:creationId xmlns:a16="http://schemas.microsoft.com/office/drawing/2014/main" id="{24E715A2-E8FE-8822-9C08-A515C358BCEB}"/>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F95A14F-5E21-167A-CBC6-9F41811A9AB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15" name="Rectangle 14">
              <a:extLst>
                <a:ext uri="{FF2B5EF4-FFF2-40B4-BE49-F238E27FC236}">
                  <a16:creationId xmlns:a16="http://schemas.microsoft.com/office/drawing/2014/main" id="{BC6157D0-7248-FF12-8E9F-0D3BD80A25F8}"/>
                </a:ext>
              </a:extLst>
            </p:cNvPr>
            <p:cNvSpPr/>
            <p:nvPr/>
          </p:nvSpPr>
          <p:spPr>
            <a:xfrm>
              <a:off x="4013830" y="883920"/>
              <a:ext cx="409695" cy="5074920"/>
            </a:xfrm>
            <a:prstGeom prst="rect">
              <a:avLst/>
            </a:prstGeom>
            <a:solidFill>
              <a:srgbClr val="FEC63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9BE7E08-C813-2C62-678A-B5C11AED6063}"/>
                </a:ext>
              </a:extLst>
            </p:cNvPr>
            <p:cNvSpPr txBox="1"/>
            <p:nvPr/>
          </p:nvSpPr>
          <p:spPr>
            <a:xfrm rot="16200000">
              <a:off x="1817904" y="3174441"/>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State Wise Loan Status</a:t>
              </a:r>
            </a:p>
          </p:txBody>
        </p:sp>
      </p:grpSp>
      <p:grpSp>
        <p:nvGrpSpPr>
          <p:cNvPr id="61" name="Group 60">
            <a:extLst>
              <a:ext uri="{FF2B5EF4-FFF2-40B4-BE49-F238E27FC236}">
                <a16:creationId xmlns:a16="http://schemas.microsoft.com/office/drawing/2014/main" id="{16C3A724-A8AD-09D2-9B0C-1702A1C0C131}"/>
              </a:ext>
            </a:extLst>
          </p:cNvPr>
          <p:cNvGrpSpPr/>
          <p:nvPr/>
        </p:nvGrpSpPr>
        <p:grpSpPr>
          <a:xfrm>
            <a:off x="-2761210" y="15240"/>
            <a:ext cx="13726327" cy="6858000"/>
            <a:chOff x="-9302801" y="0"/>
            <a:chExt cx="13726327" cy="6858000"/>
          </a:xfrm>
        </p:grpSpPr>
        <p:grpSp>
          <p:nvGrpSpPr>
            <p:cNvPr id="62" name="Group 61">
              <a:extLst>
                <a:ext uri="{FF2B5EF4-FFF2-40B4-BE49-F238E27FC236}">
                  <a16:creationId xmlns:a16="http://schemas.microsoft.com/office/drawing/2014/main" id="{C2BF9745-3435-F7B0-1327-858DE25303CC}"/>
                </a:ext>
              </a:extLst>
            </p:cNvPr>
            <p:cNvGrpSpPr/>
            <p:nvPr/>
          </p:nvGrpSpPr>
          <p:grpSpPr>
            <a:xfrm>
              <a:off x="-9302801" y="0"/>
              <a:ext cx="13726327" cy="6858000"/>
              <a:chOff x="-290920" y="0"/>
              <a:chExt cx="12482920" cy="6858000"/>
            </a:xfrm>
          </p:grpSpPr>
          <p:sp>
            <p:nvSpPr>
              <p:cNvPr id="65" name="Rectangle 64">
                <a:extLst>
                  <a:ext uri="{FF2B5EF4-FFF2-40B4-BE49-F238E27FC236}">
                    <a16:creationId xmlns:a16="http://schemas.microsoft.com/office/drawing/2014/main" id="{A194A4EB-1643-A84E-D5E3-8AC9F8D1EA43}"/>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3AB3496-5146-9192-92B6-DC22C841782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3" name="Rectangle 62">
              <a:extLst>
                <a:ext uri="{FF2B5EF4-FFF2-40B4-BE49-F238E27FC236}">
                  <a16:creationId xmlns:a16="http://schemas.microsoft.com/office/drawing/2014/main" id="{A41925DB-6D65-E596-5B56-566755E15896}"/>
                </a:ext>
              </a:extLst>
            </p:cNvPr>
            <p:cNvSpPr/>
            <p:nvPr/>
          </p:nvSpPr>
          <p:spPr>
            <a:xfrm>
              <a:off x="3988770" y="861060"/>
              <a:ext cx="434755" cy="5097780"/>
            </a:xfrm>
            <a:prstGeom prst="rect">
              <a:avLst/>
            </a:prstGeom>
            <a:solidFill>
              <a:srgbClr val="5D7373"/>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059FA366-CCC7-8868-598A-BB9F7FD06500}"/>
                </a:ext>
              </a:extLst>
            </p:cNvPr>
            <p:cNvSpPr txBox="1"/>
            <p:nvPr/>
          </p:nvSpPr>
          <p:spPr>
            <a:xfrm rot="16200000">
              <a:off x="1817969" y="318206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Total Payment for Verified and Non-Verified</a:t>
              </a:r>
            </a:p>
          </p:txBody>
        </p:sp>
      </p:grpSp>
      <p:grpSp>
        <p:nvGrpSpPr>
          <p:cNvPr id="67" name="Group 66">
            <a:extLst>
              <a:ext uri="{FF2B5EF4-FFF2-40B4-BE49-F238E27FC236}">
                <a16:creationId xmlns:a16="http://schemas.microsoft.com/office/drawing/2014/main" id="{A9B088B8-5B0F-1D07-9FFD-C43FA3DD5473}"/>
              </a:ext>
            </a:extLst>
          </p:cNvPr>
          <p:cNvGrpSpPr/>
          <p:nvPr/>
        </p:nvGrpSpPr>
        <p:grpSpPr>
          <a:xfrm>
            <a:off x="-3170906" y="0"/>
            <a:ext cx="13726327" cy="6858000"/>
            <a:chOff x="-9302801" y="0"/>
            <a:chExt cx="13726327" cy="6858000"/>
          </a:xfrm>
        </p:grpSpPr>
        <p:grpSp>
          <p:nvGrpSpPr>
            <p:cNvPr id="68" name="Group 67">
              <a:extLst>
                <a:ext uri="{FF2B5EF4-FFF2-40B4-BE49-F238E27FC236}">
                  <a16:creationId xmlns:a16="http://schemas.microsoft.com/office/drawing/2014/main" id="{39BEA556-7D9F-41CE-EC6D-76E6B1B96423}"/>
                </a:ext>
              </a:extLst>
            </p:cNvPr>
            <p:cNvGrpSpPr/>
            <p:nvPr/>
          </p:nvGrpSpPr>
          <p:grpSpPr>
            <a:xfrm>
              <a:off x="-9302801" y="0"/>
              <a:ext cx="13726327" cy="6858000"/>
              <a:chOff x="-290920" y="0"/>
              <a:chExt cx="12482920" cy="6858000"/>
            </a:xfrm>
          </p:grpSpPr>
          <p:sp>
            <p:nvSpPr>
              <p:cNvPr id="71" name="Rectangle 70">
                <a:extLst>
                  <a:ext uri="{FF2B5EF4-FFF2-40B4-BE49-F238E27FC236}">
                    <a16:creationId xmlns:a16="http://schemas.microsoft.com/office/drawing/2014/main" id="{7DECF101-81D0-B274-4AFF-96635487F387}"/>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2E7D8E8-6690-8F0E-1DB9-E14CE2807B8A}"/>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69" name="Rectangle 68">
              <a:extLst>
                <a:ext uri="{FF2B5EF4-FFF2-40B4-BE49-F238E27FC236}">
                  <a16:creationId xmlns:a16="http://schemas.microsoft.com/office/drawing/2014/main" id="{5E523E14-6CB5-35AB-6181-B07E2D25890D}"/>
                </a:ext>
              </a:extLst>
            </p:cNvPr>
            <p:cNvSpPr/>
            <p:nvPr/>
          </p:nvSpPr>
          <p:spPr>
            <a:xfrm>
              <a:off x="4003376" y="883920"/>
              <a:ext cx="420149" cy="5074920"/>
            </a:xfrm>
            <a:prstGeom prst="rect">
              <a:avLst/>
            </a:prstGeom>
            <a:solidFill>
              <a:srgbClr val="92D050"/>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TextBox 69">
              <a:extLst>
                <a:ext uri="{FF2B5EF4-FFF2-40B4-BE49-F238E27FC236}">
                  <a16:creationId xmlns:a16="http://schemas.microsoft.com/office/drawing/2014/main" id="{AB4B0C97-D164-D6A6-7AA3-128D9291D9A3}"/>
                </a:ext>
              </a:extLst>
            </p:cNvPr>
            <p:cNvSpPr txBox="1"/>
            <p:nvPr/>
          </p:nvSpPr>
          <p:spPr>
            <a:xfrm rot="16200000">
              <a:off x="1830123" y="3174442"/>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Month Wise Loan Status</a:t>
              </a:r>
            </a:p>
          </p:txBody>
        </p:sp>
      </p:grpSp>
      <p:grpSp>
        <p:nvGrpSpPr>
          <p:cNvPr id="73" name="Group 72">
            <a:extLst>
              <a:ext uri="{FF2B5EF4-FFF2-40B4-BE49-F238E27FC236}">
                <a16:creationId xmlns:a16="http://schemas.microsoft.com/office/drawing/2014/main" id="{2F90808B-E866-DD9E-CDAD-01508B744811}"/>
              </a:ext>
            </a:extLst>
          </p:cNvPr>
          <p:cNvGrpSpPr/>
          <p:nvPr/>
        </p:nvGrpSpPr>
        <p:grpSpPr>
          <a:xfrm>
            <a:off x="-3635647" y="30480"/>
            <a:ext cx="13726327" cy="6858000"/>
            <a:chOff x="-9302801" y="0"/>
            <a:chExt cx="13726327" cy="6858000"/>
          </a:xfrm>
        </p:grpSpPr>
        <p:grpSp>
          <p:nvGrpSpPr>
            <p:cNvPr id="74" name="Group 73">
              <a:extLst>
                <a:ext uri="{FF2B5EF4-FFF2-40B4-BE49-F238E27FC236}">
                  <a16:creationId xmlns:a16="http://schemas.microsoft.com/office/drawing/2014/main" id="{2417134E-5574-BBF4-A930-4CEF86AF4CAE}"/>
                </a:ext>
              </a:extLst>
            </p:cNvPr>
            <p:cNvGrpSpPr/>
            <p:nvPr/>
          </p:nvGrpSpPr>
          <p:grpSpPr>
            <a:xfrm>
              <a:off x="-9302801" y="0"/>
              <a:ext cx="13726327" cy="6858000"/>
              <a:chOff x="-290920" y="0"/>
              <a:chExt cx="12482920" cy="6858000"/>
            </a:xfrm>
          </p:grpSpPr>
          <p:sp>
            <p:nvSpPr>
              <p:cNvPr id="77" name="Rectangle 76">
                <a:extLst>
                  <a:ext uri="{FF2B5EF4-FFF2-40B4-BE49-F238E27FC236}">
                    <a16:creationId xmlns:a16="http://schemas.microsoft.com/office/drawing/2014/main" id="{FB077BF8-6BAA-44DE-E327-BA4129C7828D}"/>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BDAFCC4C-0053-C000-A603-C3CBEC6242B5}"/>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grpSp>
        <p:sp>
          <p:nvSpPr>
            <p:cNvPr id="75" name="Rectangle 74">
              <a:extLst>
                <a:ext uri="{FF2B5EF4-FFF2-40B4-BE49-F238E27FC236}">
                  <a16:creationId xmlns:a16="http://schemas.microsoft.com/office/drawing/2014/main" id="{D15533B8-E50D-8F7A-A888-E1AE52A0C63C}"/>
                </a:ext>
              </a:extLst>
            </p:cNvPr>
            <p:cNvSpPr/>
            <p:nvPr/>
          </p:nvSpPr>
          <p:spPr>
            <a:xfrm>
              <a:off x="4036332" y="883920"/>
              <a:ext cx="387194" cy="5074920"/>
            </a:xfrm>
            <a:prstGeom prst="rect">
              <a:avLst/>
            </a:prstGeom>
            <a:solidFill>
              <a:srgbClr val="00A0A8"/>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TextBox 75">
              <a:extLst>
                <a:ext uri="{FF2B5EF4-FFF2-40B4-BE49-F238E27FC236}">
                  <a16:creationId xmlns:a16="http://schemas.microsoft.com/office/drawing/2014/main" id="{CB33A427-C281-B8E6-6104-15679E920139}"/>
                </a:ext>
              </a:extLst>
            </p:cNvPr>
            <p:cNvSpPr txBox="1"/>
            <p:nvPr/>
          </p:nvSpPr>
          <p:spPr>
            <a:xfrm rot="16200000">
              <a:off x="1830122" y="3174443"/>
              <a:ext cx="4724401" cy="387191"/>
            </a:xfrm>
            <a:prstGeom prst="round2SameRect">
              <a:avLst/>
            </a:prstGeom>
            <a:noFill/>
            <a:effectLst>
              <a:outerShdw blurRad="63500" sx="102000" sy="102000" algn="ctr" rotWithShape="0">
                <a:prstClr val="black">
                  <a:alpha val="35000"/>
                </a:prstClr>
              </a:outerShdw>
            </a:effectLst>
          </p:spPr>
          <p:txBody>
            <a:bodyPr wrap="square" rtlCol="0">
              <a:spAutoFit/>
            </a:bodyPr>
            <a:lstStyle/>
            <a:p>
              <a:pPr algn="ctr"/>
              <a:r>
                <a:rPr lang="en-US" b="1" dirty="0">
                  <a:solidFill>
                    <a:srgbClr val="F0EEF0"/>
                  </a:solidFill>
                  <a:latin typeface="Tw Cen MT" panose="020B0602020104020603" pitchFamily="34" charset="0"/>
                </a:rPr>
                <a:t>Grade and Sub-Grade Wise </a:t>
              </a:r>
              <a:r>
                <a:rPr lang="en-US" b="1" dirty="0" err="1">
                  <a:solidFill>
                    <a:srgbClr val="F0EEF0"/>
                  </a:solidFill>
                  <a:latin typeface="Tw Cen MT" panose="020B0602020104020603" pitchFamily="34" charset="0"/>
                </a:rPr>
                <a:t>Revol_bal</a:t>
              </a:r>
              <a:endParaRPr lang="en-US" b="1" dirty="0">
                <a:solidFill>
                  <a:srgbClr val="F0EEF0"/>
                </a:solidFill>
                <a:latin typeface="Tw Cen MT" panose="020B0602020104020603" pitchFamily="34" charset="0"/>
              </a:endParaRPr>
            </a:p>
          </p:txBody>
        </p:sp>
      </p:grpSp>
      <p:pic>
        <p:nvPicPr>
          <p:cNvPr id="44" name="Picture 43">
            <a:extLst>
              <a:ext uri="{FF2B5EF4-FFF2-40B4-BE49-F238E27FC236}">
                <a16:creationId xmlns:a16="http://schemas.microsoft.com/office/drawing/2014/main" id="{2C2C35DE-5904-66FA-7546-DD11E749DA79}"/>
              </a:ext>
            </a:extLst>
          </p:cNvPr>
          <p:cNvPicPr>
            <a:picLocks noChangeAspect="1"/>
          </p:cNvPicPr>
          <p:nvPr/>
        </p:nvPicPr>
        <p:blipFill>
          <a:blip r:embed="rId2"/>
          <a:stretch>
            <a:fillRect/>
          </a:stretch>
        </p:blipFill>
        <p:spPr>
          <a:xfrm>
            <a:off x="0" y="51941"/>
            <a:ext cx="9483646" cy="3145476"/>
          </a:xfrm>
          <a:prstGeom prst="rect">
            <a:avLst/>
          </a:prstGeom>
        </p:spPr>
      </p:pic>
      <p:grpSp>
        <p:nvGrpSpPr>
          <p:cNvPr id="21" name="Group 20">
            <a:extLst>
              <a:ext uri="{FF2B5EF4-FFF2-40B4-BE49-F238E27FC236}">
                <a16:creationId xmlns:a16="http://schemas.microsoft.com/office/drawing/2014/main" id="{08BFB701-CA1D-9CAA-D7EF-F4F4B5CFC2F3}"/>
              </a:ext>
            </a:extLst>
          </p:cNvPr>
          <p:cNvGrpSpPr/>
          <p:nvPr/>
        </p:nvGrpSpPr>
        <p:grpSpPr>
          <a:xfrm>
            <a:off x="788789" y="3875019"/>
            <a:ext cx="8138023" cy="1049228"/>
            <a:chOff x="788789" y="3875019"/>
            <a:chExt cx="8138023" cy="1049228"/>
          </a:xfrm>
        </p:grpSpPr>
        <p:grpSp>
          <p:nvGrpSpPr>
            <p:cNvPr id="36" name="Group 35">
              <a:extLst>
                <a:ext uri="{FF2B5EF4-FFF2-40B4-BE49-F238E27FC236}">
                  <a16:creationId xmlns:a16="http://schemas.microsoft.com/office/drawing/2014/main" id="{8D0A9B94-A81F-5151-F7C4-FA379ABA5615}"/>
                </a:ext>
              </a:extLst>
            </p:cNvPr>
            <p:cNvGrpSpPr/>
            <p:nvPr/>
          </p:nvGrpSpPr>
          <p:grpSpPr>
            <a:xfrm>
              <a:off x="788789" y="3875019"/>
              <a:ext cx="8138023" cy="1049228"/>
              <a:chOff x="3024661" y="5803297"/>
              <a:chExt cx="8138023" cy="1049228"/>
            </a:xfrm>
          </p:grpSpPr>
          <p:sp>
            <p:nvSpPr>
              <p:cNvPr id="37" name="Rectangle: Top Corners Rounded 36">
                <a:extLst>
                  <a:ext uri="{FF2B5EF4-FFF2-40B4-BE49-F238E27FC236}">
                    <a16:creationId xmlns:a16="http://schemas.microsoft.com/office/drawing/2014/main" id="{15961FDF-DB30-CAFB-80C5-085DEDD76CBB}"/>
                  </a:ext>
                </a:extLst>
              </p:cNvPr>
              <p:cNvSpPr/>
              <p:nvPr/>
            </p:nvSpPr>
            <p:spPr>
              <a:xfrm rot="16200000">
                <a:off x="3538751" y="5394461"/>
                <a:ext cx="1049228" cy="1866900"/>
              </a:xfrm>
              <a:prstGeom prst="round2SameRect">
                <a:avLst>
                  <a:gd name="adj1" fmla="val 12063"/>
                  <a:gd name="adj2" fmla="val 0"/>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F8EA03CD-5E29-8808-1276-A78EEB5E9CFB}"/>
                  </a:ext>
                </a:extLst>
              </p:cNvPr>
              <p:cNvSpPr txBox="1"/>
              <p:nvPr/>
            </p:nvSpPr>
            <p:spPr>
              <a:xfrm rot="16200000">
                <a:off x="3525627"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sp>
            <p:nvSpPr>
              <p:cNvPr id="39" name="Rectangle: Rounded Corners 38">
                <a:extLst>
                  <a:ext uri="{FF2B5EF4-FFF2-40B4-BE49-F238E27FC236}">
                    <a16:creationId xmlns:a16="http://schemas.microsoft.com/office/drawing/2014/main" id="{FA539B09-6E52-E481-66F6-456D6C348B03}"/>
                  </a:ext>
                </a:extLst>
              </p:cNvPr>
              <p:cNvSpPr/>
              <p:nvPr/>
            </p:nvSpPr>
            <p:spPr>
              <a:xfrm rot="16200000" flipV="1">
                <a:off x="7337250" y="30270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EFECE5C5-918A-E544-1BA5-AA06CAEBF7E9}"/>
                  </a:ext>
                </a:extLst>
              </p:cNvPr>
              <p:cNvSpPr txBox="1"/>
              <p:nvPr/>
            </p:nvSpPr>
            <p:spPr>
              <a:xfrm rot="16200000">
                <a:off x="3525628" y="5611500"/>
                <a:ext cx="430887" cy="1432820"/>
              </a:xfrm>
              <a:prstGeom prst="rect">
                <a:avLst/>
              </a:prstGeom>
              <a:noFill/>
            </p:spPr>
            <p:txBody>
              <a:bodyPr vert="vert" wrap="square" rtlCol="0">
                <a:spAutoFit/>
              </a:bodyPr>
              <a:lstStyle/>
              <a:p>
                <a:pPr algn="ctr"/>
                <a:r>
                  <a:rPr lang="en-US" sz="1600" b="1" dirty="0">
                    <a:solidFill>
                      <a:srgbClr val="E6E7E9"/>
                    </a:solidFill>
                    <a:latin typeface="Tw Cen MT" panose="020B0602020104020603" pitchFamily="34" charset="0"/>
                  </a:rPr>
                  <a:t>Observation</a:t>
                </a:r>
              </a:p>
            </p:txBody>
          </p:sp>
        </p:grpSp>
        <p:sp>
          <p:nvSpPr>
            <p:cNvPr id="2" name="TextBox 1">
              <a:extLst>
                <a:ext uri="{FF2B5EF4-FFF2-40B4-BE49-F238E27FC236}">
                  <a16:creationId xmlns:a16="http://schemas.microsoft.com/office/drawing/2014/main" id="{984ADF22-5346-C12D-AD22-383795AEC291}"/>
                </a:ext>
              </a:extLst>
            </p:cNvPr>
            <p:cNvSpPr txBox="1"/>
            <p:nvPr/>
          </p:nvSpPr>
          <p:spPr>
            <a:xfrm>
              <a:off x="2612866" y="4076466"/>
              <a:ext cx="6041771" cy="646331"/>
            </a:xfrm>
            <a:prstGeom prst="rect">
              <a:avLst/>
            </a:prstGeom>
            <a:noFill/>
          </p:spPr>
          <p:txBody>
            <a:bodyPr wrap="square" rtlCol="0">
              <a:spAutoFit/>
            </a:bodyPr>
            <a:lstStyle/>
            <a:p>
              <a:r>
                <a:rPr lang="en-US" dirty="0"/>
                <a:t>Category B have the highest credit utilization. as the highest sum of </a:t>
              </a:r>
              <a:r>
                <a:rPr lang="en-US" dirty="0" err="1"/>
                <a:t>revol_bal</a:t>
              </a:r>
              <a:r>
                <a:rPr lang="en-US" dirty="0"/>
                <a:t>.</a:t>
              </a:r>
              <a:endParaRPr lang="en-IN" dirty="0"/>
            </a:p>
          </p:txBody>
        </p:sp>
      </p:grpSp>
      <p:grpSp>
        <p:nvGrpSpPr>
          <p:cNvPr id="23" name="Group 22">
            <a:extLst>
              <a:ext uri="{FF2B5EF4-FFF2-40B4-BE49-F238E27FC236}">
                <a16:creationId xmlns:a16="http://schemas.microsoft.com/office/drawing/2014/main" id="{A0848363-209F-6D38-25DC-BF15E9932B4D}"/>
              </a:ext>
            </a:extLst>
          </p:cNvPr>
          <p:cNvGrpSpPr/>
          <p:nvPr/>
        </p:nvGrpSpPr>
        <p:grpSpPr>
          <a:xfrm>
            <a:off x="775866" y="5194668"/>
            <a:ext cx="8138023" cy="1049228"/>
            <a:chOff x="775866" y="5194668"/>
            <a:chExt cx="8138023" cy="1049228"/>
          </a:xfrm>
        </p:grpSpPr>
        <p:grpSp>
          <p:nvGrpSpPr>
            <p:cNvPr id="32" name="Group 31">
              <a:extLst>
                <a:ext uri="{FF2B5EF4-FFF2-40B4-BE49-F238E27FC236}">
                  <a16:creationId xmlns:a16="http://schemas.microsoft.com/office/drawing/2014/main" id="{4764D2CF-C9B0-AA04-9944-54DD36F19423}"/>
                </a:ext>
              </a:extLst>
            </p:cNvPr>
            <p:cNvGrpSpPr/>
            <p:nvPr/>
          </p:nvGrpSpPr>
          <p:grpSpPr>
            <a:xfrm>
              <a:off x="775866" y="5194668"/>
              <a:ext cx="8138023" cy="1049228"/>
              <a:chOff x="2719861" y="5498497"/>
              <a:chExt cx="8138023" cy="1049228"/>
            </a:xfrm>
          </p:grpSpPr>
          <p:sp>
            <p:nvSpPr>
              <p:cNvPr id="33" name="Rectangle: Top Corners Rounded 32">
                <a:extLst>
                  <a:ext uri="{FF2B5EF4-FFF2-40B4-BE49-F238E27FC236}">
                    <a16:creationId xmlns:a16="http://schemas.microsoft.com/office/drawing/2014/main" id="{EB811873-BB75-7F6F-F3D2-C5EDF3AEABF0}"/>
                  </a:ext>
                </a:extLst>
              </p:cNvPr>
              <p:cNvSpPr/>
              <p:nvPr/>
            </p:nvSpPr>
            <p:spPr>
              <a:xfrm rot="16200000">
                <a:off x="3233951" y="5089661"/>
                <a:ext cx="1049228" cy="1866900"/>
              </a:xfrm>
              <a:prstGeom prst="round2SameRect">
                <a:avLst>
                  <a:gd name="adj1" fmla="val 12063"/>
                  <a:gd name="adj2" fmla="val 0"/>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ED6226D7-1ECB-35E0-3764-49A60C1BE0B0}"/>
                  </a:ext>
                </a:extLst>
              </p:cNvPr>
              <p:cNvSpPr txBox="1"/>
              <p:nvPr/>
            </p:nvSpPr>
            <p:spPr>
              <a:xfrm rot="16200000">
                <a:off x="3257221" y="5254917"/>
                <a:ext cx="461665" cy="1536385"/>
              </a:xfrm>
              <a:prstGeom prst="rect">
                <a:avLst/>
              </a:prstGeom>
              <a:noFill/>
            </p:spPr>
            <p:txBody>
              <a:bodyPr vert="vert" wrap="square" rtlCol="0">
                <a:spAutoFit/>
              </a:bodyPr>
              <a:lstStyle/>
              <a:p>
                <a:pPr algn="ctr"/>
                <a:r>
                  <a:rPr lang="en-US" b="1" dirty="0">
                    <a:solidFill>
                      <a:srgbClr val="E6E7E9"/>
                    </a:solidFill>
                    <a:latin typeface="Tw Cen MT" panose="020B0602020104020603" pitchFamily="34" charset="0"/>
                  </a:rPr>
                  <a:t>Suggestion</a:t>
                </a:r>
              </a:p>
            </p:txBody>
          </p:sp>
          <p:sp>
            <p:nvSpPr>
              <p:cNvPr id="35" name="Rectangle: Rounded Corners 34">
                <a:extLst>
                  <a:ext uri="{FF2B5EF4-FFF2-40B4-BE49-F238E27FC236}">
                    <a16:creationId xmlns:a16="http://schemas.microsoft.com/office/drawing/2014/main" id="{708D7089-CD02-EA12-46F2-AA7C211CA2D5}"/>
                  </a:ext>
                </a:extLst>
              </p:cNvPr>
              <p:cNvSpPr/>
              <p:nvPr/>
            </p:nvSpPr>
            <p:spPr>
              <a:xfrm rot="16200000" flipV="1">
                <a:off x="7032450" y="2722290"/>
                <a:ext cx="1049228" cy="6601641"/>
              </a:xfrm>
              <a:prstGeom prst="roundRect">
                <a:avLst/>
              </a:pr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09BB1BF8-1947-111F-383B-0DE0B9AC968D}"/>
                </a:ext>
              </a:extLst>
            </p:cNvPr>
            <p:cNvSpPr txBox="1"/>
            <p:nvPr/>
          </p:nvSpPr>
          <p:spPr>
            <a:xfrm>
              <a:off x="2612866" y="5384212"/>
              <a:ext cx="6041771" cy="646331"/>
            </a:xfrm>
            <a:prstGeom prst="rect">
              <a:avLst/>
            </a:prstGeom>
            <a:noFill/>
          </p:spPr>
          <p:txBody>
            <a:bodyPr wrap="square" rtlCol="0">
              <a:spAutoFit/>
            </a:bodyPr>
            <a:lstStyle/>
            <a:p>
              <a:r>
                <a:rPr lang="en-US" dirty="0"/>
                <a:t>Providing credit counseling manage their credit utilization and rewards to customers.</a:t>
              </a:r>
              <a:endParaRPr lang="en-IN" dirty="0"/>
            </a:p>
          </p:txBody>
        </p:sp>
      </p:grpSp>
    </p:spTree>
    <p:extLst>
      <p:ext uri="{BB962C8B-B14F-4D97-AF65-F5344CB8AC3E}">
        <p14:creationId xmlns:p14="http://schemas.microsoft.com/office/powerpoint/2010/main" val="27580075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608</Words>
  <Application>Microsoft Office PowerPoint</Application>
  <PresentationFormat>Widescreen</PresentationFormat>
  <Paragraphs>493</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Baskerville Old Face</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faisal khan</cp:lastModifiedBy>
  <cp:revision>47</cp:revision>
  <dcterms:created xsi:type="dcterms:W3CDTF">2017-01-05T13:17:27Z</dcterms:created>
  <dcterms:modified xsi:type="dcterms:W3CDTF">2023-09-10T10:41:55Z</dcterms:modified>
</cp:coreProperties>
</file>