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1"/>
  </p:sldMasterIdLst>
  <p:notesMasterIdLst>
    <p:notesMasterId r:id="rId21"/>
  </p:notesMasterIdLst>
  <p:sldIdLst>
    <p:sldId id="278" r:id="rId2"/>
    <p:sldId id="280" r:id="rId3"/>
    <p:sldId id="294" r:id="rId4"/>
    <p:sldId id="281" r:id="rId5"/>
    <p:sldId id="295" r:id="rId6"/>
    <p:sldId id="283" r:id="rId7"/>
    <p:sldId id="296" r:id="rId8"/>
    <p:sldId id="297" r:id="rId9"/>
    <p:sldId id="298" r:id="rId10"/>
    <p:sldId id="299" r:id="rId11"/>
    <p:sldId id="300" r:id="rId12"/>
    <p:sldId id="301" r:id="rId13"/>
    <p:sldId id="290" r:id="rId14"/>
    <p:sldId id="307" r:id="rId15"/>
    <p:sldId id="308" r:id="rId16"/>
    <p:sldId id="309" r:id="rId17"/>
    <p:sldId id="303" r:id="rId18"/>
    <p:sldId id="305"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09" autoAdjust="0"/>
  </p:normalViewPr>
  <p:slideViewPr>
    <p:cSldViewPr snapToGrid="0" snapToObjects="1">
      <p:cViewPr>
        <p:scale>
          <a:sx n="118" d="100"/>
          <a:sy n="118" d="100"/>
        </p:scale>
        <p:origin x="400" y="18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3/2/23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0B34C820-4FB6-47EB-13A6-0256E15359E6}"/>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A3E1A95-7516-AC86-A90D-77FEE45CE25D}"/>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8806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3/2/23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822068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3/2/23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2652739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385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157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3/2/23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538603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reeform: Shape 6">
            <a:extLst>
              <a:ext uri="{FF2B5EF4-FFF2-40B4-BE49-F238E27FC236}">
                <a16:creationId xmlns:a16="http://schemas.microsoft.com/office/drawing/2014/main" id="{98A3E5EB-D3E8-34A0-2686-820A58EC7063}"/>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BBC54811-3C36-2E34-18C3-9EE35E8B036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4F00BCC5-D2D5-2709-C4F6-7A5B143FFB66}"/>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7C6BF82D-CD46-A309-1DDC-BCA4E83712E2}"/>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C83B519D-C6C4-39AE-9FAA-8557B9B7A54E}"/>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0EBBAB37-6C46-73E7-2BE0-8A88C0A736D2}"/>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14800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3/2/23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5549308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EBB5E9EE-C10D-3EB8-466A-167330A5DF58}"/>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F89FDF3E-014F-5696-4CDD-93C05295A89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3E29CCDA-E9D2-6D40-C153-D3A2D653994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624FB194-C1E9-6CBD-5FB8-50C6592A990E}"/>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51437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3/2/23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DAD178FF-1282-8078-06F5-823B19EFF84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E2433201-7EB6-E4CF-A2A2-AA8D358D3C1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1853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3/2/23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501627C7-9547-3FAB-5184-554F2D82D39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2C3A86B2-03D5-A18F-3D03-24F1C113A50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5895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3/2/23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DAA498C0-0F00-C98D-A1FF-FF8588E5705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9943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3/2/23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A01C9FC8-FCC8-DABA-051E-67C2CFB75A4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0445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3/2/23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4532720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663" r:id="rId14"/>
    <p:sldLayoutId id="2147483667"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604865" y="1371600"/>
            <a:ext cx="8864082" cy="802433"/>
          </a:xfrm>
        </p:spPr>
        <p:txBody>
          <a:bodyPr>
            <a:noAutofit/>
          </a:bodyPr>
          <a:lstStyle/>
          <a:p>
            <a:pPr algn="ctr"/>
            <a:r>
              <a:rPr lang="en-US" sz="4400" dirty="0">
                <a:latin typeface="Arial Black" panose="020B0A04020102020204" pitchFamily="34" charset="0"/>
              </a:rPr>
              <a:t>Stock Market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256385" y="2689591"/>
            <a:ext cx="5654350" cy="2236972"/>
          </a:xfrm>
        </p:spPr>
        <p:txBody>
          <a:bodyPr>
            <a:normAutofit fontScale="92500" lnSpcReduction="20000"/>
          </a:bodyPr>
          <a:lstStyle/>
          <a:p>
            <a:pPr algn="ctr"/>
            <a:r>
              <a:rPr lang="en-US" sz="4400" dirty="0"/>
              <a:t>BY GROUP-5</a:t>
            </a:r>
          </a:p>
          <a:p>
            <a:r>
              <a:rPr lang="en-US" sz="1800" dirty="0">
                <a:cs typeface="Times New Roman" panose="02020603050405020304" pitchFamily="18" charset="0"/>
              </a:rPr>
              <a:t>Chitta Ranjan Sahoo</a:t>
            </a:r>
          </a:p>
          <a:p>
            <a:r>
              <a:rPr lang="en-US" sz="1800" dirty="0" err="1">
                <a:cs typeface="Times New Roman" panose="02020603050405020304" pitchFamily="18" charset="0"/>
              </a:rPr>
              <a:t>Tharun</a:t>
            </a:r>
            <a:r>
              <a:rPr lang="en-US" sz="1800" dirty="0">
                <a:cs typeface="Times New Roman" panose="02020603050405020304" pitchFamily="18" charset="0"/>
              </a:rPr>
              <a:t> </a:t>
            </a:r>
            <a:r>
              <a:rPr lang="en-US" sz="1800" dirty="0" err="1">
                <a:cs typeface="Times New Roman" panose="02020603050405020304" pitchFamily="18" charset="0"/>
              </a:rPr>
              <a:t>Vannali</a:t>
            </a:r>
            <a:endParaRPr lang="en-US" sz="1800" dirty="0">
              <a:cs typeface="Times New Roman" panose="02020603050405020304" pitchFamily="18" charset="0"/>
            </a:endParaRPr>
          </a:p>
          <a:p>
            <a:r>
              <a:rPr lang="en-US" sz="1800" dirty="0">
                <a:cs typeface="Times New Roman" panose="02020603050405020304" pitchFamily="18" charset="0"/>
              </a:rPr>
              <a:t>Saket Goud</a:t>
            </a:r>
          </a:p>
          <a:p>
            <a:r>
              <a:rPr lang="en-US" sz="1800" dirty="0">
                <a:cs typeface="Times New Roman" panose="02020603050405020304" pitchFamily="18" charset="0"/>
              </a:rPr>
              <a:t>G Sriram</a:t>
            </a:r>
          </a:p>
          <a:p>
            <a:r>
              <a:rPr lang="en-US" sz="1800" dirty="0">
                <a:cs typeface="Times New Roman" panose="02020603050405020304" pitchFamily="18" charset="0"/>
              </a:rPr>
              <a:t>Kiran </a:t>
            </a:r>
            <a:r>
              <a:rPr lang="en-US" sz="1800" dirty="0" err="1">
                <a:cs typeface="Times New Roman" panose="02020603050405020304" pitchFamily="18" charset="0"/>
              </a:rPr>
              <a:t>Somisetti</a:t>
            </a:r>
            <a:endParaRPr lang="en-US" sz="1800" dirty="0">
              <a:cs typeface="Times New Roman" panose="02020603050405020304" pitchFamily="18"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315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Visualisations</a:t>
            </a:r>
          </a:p>
        </p:txBody>
      </p:sp>
      <p:pic>
        <p:nvPicPr>
          <p:cNvPr id="6" name="Content Placeholder 5">
            <a:extLst>
              <a:ext uri="{FF2B5EF4-FFF2-40B4-BE49-F238E27FC236}">
                <a16:creationId xmlns:a16="http://schemas.microsoft.com/office/drawing/2014/main" id="{19F9EAC6-8660-17E2-B3B6-85D2BB44DC04}"/>
              </a:ext>
            </a:extLst>
          </p:cNvPr>
          <p:cNvPicPr>
            <a:picLocks noGrp="1" noChangeAspect="1"/>
          </p:cNvPicPr>
          <p:nvPr>
            <p:ph sz="half" idx="1"/>
          </p:nvPr>
        </p:nvPicPr>
        <p:blipFill>
          <a:blip r:embed="rId2"/>
          <a:stretch>
            <a:fillRect/>
          </a:stretch>
        </p:blipFill>
        <p:spPr>
          <a:xfrm>
            <a:off x="2505145" y="1967551"/>
            <a:ext cx="7178662" cy="3581710"/>
          </a:xfrm>
        </p:spPr>
      </p:pic>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0" name="Title 1">
            <a:extLst>
              <a:ext uri="{FF2B5EF4-FFF2-40B4-BE49-F238E27FC236}">
                <a16:creationId xmlns:a16="http://schemas.microsoft.com/office/drawing/2014/main" id="{108C775B-9DF3-3C01-8EFE-C40D9E5DB6BF}"/>
              </a:ext>
            </a:extLst>
          </p:cNvPr>
          <p:cNvSpPr txBox="1">
            <a:spLocks/>
          </p:cNvSpPr>
          <p:nvPr/>
        </p:nvSpPr>
        <p:spPr>
          <a:xfrm>
            <a:off x="3354732" y="894647"/>
            <a:ext cx="5693664"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dirty="0">
                <a:latin typeface="Arial Black" panose="020B0604020202020204" pitchFamily="34" charset="0"/>
                <a:cs typeface="Arial Black" panose="020B0604020202020204" pitchFamily="34" charset="0"/>
              </a:rPr>
              <a:t>Years vs volume graph</a:t>
            </a:r>
          </a:p>
        </p:txBody>
      </p:sp>
    </p:spTree>
    <p:extLst>
      <p:ext uri="{BB962C8B-B14F-4D97-AF65-F5344CB8AC3E}">
        <p14:creationId xmlns:p14="http://schemas.microsoft.com/office/powerpoint/2010/main" val="411285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315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Visualisations</a:t>
            </a:r>
          </a:p>
        </p:txBody>
      </p:sp>
      <p:pic>
        <p:nvPicPr>
          <p:cNvPr id="8" name="Content Placeholder 7">
            <a:extLst>
              <a:ext uri="{FF2B5EF4-FFF2-40B4-BE49-F238E27FC236}">
                <a16:creationId xmlns:a16="http://schemas.microsoft.com/office/drawing/2014/main" id="{AB6D905D-F8AA-3D8F-6234-AB2B704F4F49}"/>
              </a:ext>
            </a:extLst>
          </p:cNvPr>
          <p:cNvPicPr>
            <a:picLocks noGrp="1" noChangeAspect="1"/>
          </p:cNvPicPr>
          <p:nvPr>
            <p:ph sz="half" idx="1"/>
          </p:nvPr>
        </p:nvPicPr>
        <p:blipFill>
          <a:blip r:embed="rId2"/>
          <a:stretch>
            <a:fillRect/>
          </a:stretch>
        </p:blipFill>
        <p:spPr>
          <a:xfrm>
            <a:off x="2825611" y="1992989"/>
            <a:ext cx="6751905" cy="3970364"/>
          </a:xfrm>
        </p:spPr>
      </p:pic>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0" name="Title 1">
            <a:extLst>
              <a:ext uri="{FF2B5EF4-FFF2-40B4-BE49-F238E27FC236}">
                <a16:creationId xmlns:a16="http://schemas.microsoft.com/office/drawing/2014/main" id="{108C775B-9DF3-3C01-8EFE-C40D9E5DB6BF}"/>
              </a:ext>
            </a:extLst>
          </p:cNvPr>
          <p:cNvSpPr txBox="1">
            <a:spLocks/>
          </p:cNvSpPr>
          <p:nvPr/>
        </p:nvSpPr>
        <p:spPr>
          <a:xfrm>
            <a:off x="3354732" y="894647"/>
            <a:ext cx="5693664"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dirty="0">
                <a:latin typeface="Arial Black" panose="020B0604020202020204" pitchFamily="34" charset="0"/>
                <a:cs typeface="Arial Black" panose="020B0604020202020204" pitchFamily="34" charset="0"/>
              </a:rPr>
              <a:t>Stock price vs 30-day moving average</a:t>
            </a:r>
          </a:p>
        </p:txBody>
      </p:sp>
    </p:spTree>
    <p:extLst>
      <p:ext uri="{BB962C8B-B14F-4D97-AF65-F5344CB8AC3E}">
        <p14:creationId xmlns:p14="http://schemas.microsoft.com/office/powerpoint/2010/main" val="235426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315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Visualisations</a:t>
            </a:r>
          </a:p>
        </p:txBody>
      </p:sp>
      <p:pic>
        <p:nvPicPr>
          <p:cNvPr id="6" name="Content Placeholder 5">
            <a:extLst>
              <a:ext uri="{FF2B5EF4-FFF2-40B4-BE49-F238E27FC236}">
                <a16:creationId xmlns:a16="http://schemas.microsoft.com/office/drawing/2014/main" id="{511E5F97-E659-F007-6D2D-405940EDBD9D}"/>
              </a:ext>
            </a:extLst>
          </p:cNvPr>
          <p:cNvPicPr>
            <a:picLocks noGrp="1" noChangeAspect="1"/>
          </p:cNvPicPr>
          <p:nvPr>
            <p:ph sz="half" idx="1"/>
          </p:nvPr>
        </p:nvPicPr>
        <p:blipFill>
          <a:blip r:embed="rId2"/>
          <a:stretch>
            <a:fillRect/>
          </a:stretch>
        </p:blipFill>
        <p:spPr>
          <a:xfrm>
            <a:off x="3003259" y="2038713"/>
            <a:ext cx="6706181" cy="3924640"/>
          </a:xfrm>
        </p:spPr>
      </p:pic>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0" name="Title 1">
            <a:extLst>
              <a:ext uri="{FF2B5EF4-FFF2-40B4-BE49-F238E27FC236}">
                <a16:creationId xmlns:a16="http://schemas.microsoft.com/office/drawing/2014/main" id="{108C775B-9DF3-3C01-8EFE-C40D9E5DB6BF}"/>
              </a:ext>
            </a:extLst>
          </p:cNvPr>
          <p:cNvSpPr txBox="1">
            <a:spLocks/>
          </p:cNvSpPr>
          <p:nvPr/>
        </p:nvSpPr>
        <p:spPr>
          <a:xfrm>
            <a:off x="3354732" y="894647"/>
            <a:ext cx="5693664"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dirty="0">
                <a:latin typeface="Arial Black" panose="020B0604020202020204" pitchFamily="34" charset="0"/>
                <a:cs typeface="Arial Black" panose="020B0604020202020204" pitchFamily="34" charset="0"/>
              </a:rPr>
              <a:t>Stock price vs 200-day moving average</a:t>
            </a:r>
          </a:p>
        </p:txBody>
      </p:sp>
    </p:spTree>
    <p:extLst>
      <p:ext uri="{BB962C8B-B14F-4D97-AF65-F5344CB8AC3E}">
        <p14:creationId xmlns:p14="http://schemas.microsoft.com/office/powerpoint/2010/main" val="12546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583372" y="296100"/>
            <a:ext cx="8165592" cy="768096"/>
          </a:xfrm>
        </p:spPr>
        <p:txBody>
          <a:bodyPr/>
          <a:lstStyle/>
          <a:p>
            <a:r>
              <a:rPr lang="en-US" dirty="0"/>
              <a:t>Model building</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27" name="TextBox 26">
            <a:extLst>
              <a:ext uri="{FF2B5EF4-FFF2-40B4-BE49-F238E27FC236}">
                <a16:creationId xmlns:a16="http://schemas.microsoft.com/office/drawing/2014/main" id="{76AB4494-3641-76F3-CDB4-5D1F929A2111}"/>
              </a:ext>
            </a:extLst>
          </p:cNvPr>
          <p:cNvSpPr txBox="1"/>
          <p:nvPr/>
        </p:nvSpPr>
        <p:spPr>
          <a:xfrm>
            <a:off x="6500743" y="1064196"/>
            <a:ext cx="5248221" cy="3323987"/>
          </a:xfrm>
          <a:prstGeom prst="rect">
            <a:avLst/>
          </a:prstGeom>
          <a:noFill/>
        </p:spPr>
        <p:txBody>
          <a:bodyPr wrap="square" rtlCol="0">
            <a:spAutoFit/>
          </a:bodyPr>
          <a:lstStyle/>
          <a:p>
            <a:pPr marL="285750" indent="-285750">
              <a:buFont typeface="Arial" panose="020B0604020202020204" pitchFamily="34" charset="0"/>
              <a:buChar char="•"/>
            </a:pPr>
            <a:r>
              <a:rPr lang="en-US" sz="1500" dirty="0">
                <a:latin typeface="Helvetica Neue"/>
              </a:rPr>
              <a:t>We built different models such as SES , Holt’s , Holt’s Winter , Holt’s Winter Exponential and </a:t>
            </a:r>
            <a:r>
              <a:rPr lang="en-US" sz="1500" dirty="0" err="1">
                <a:latin typeface="Helvetica Neue"/>
              </a:rPr>
              <a:t>Fbprophet</a:t>
            </a:r>
            <a:r>
              <a:rPr lang="en-US" sz="1500" dirty="0">
                <a:latin typeface="Helvetica Neue"/>
              </a:rPr>
              <a:t>.</a:t>
            </a:r>
          </a:p>
          <a:p>
            <a:pPr marL="285750" indent="-285750">
              <a:buFont typeface="Arial" panose="020B0604020202020204" pitchFamily="34" charset="0"/>
              <a:buChar char="•"/>
            </a:pPr>
            <a:r>
              <a:rPr lang="en-US" sz="1500" dirty="0">
                <a:latin typeface="Helvetica Neue"/>
              </a:rPr>
              <a:t>We trained the models and found out the </a:t>
            </a:r>
            <a:r>
              <a:rPr lang="en-US" sz="1500" dirty="0" err="1">
                <a:latin typeface="Helvetica Neue"/>
              </a:rPr>
              <a:t>rmse</a:t>
            </a:r>
            <a:r>
              <a:rPr lang="en-US" sz="1500" dirty="0">
                <a:latin typeface="Helvetica Neue"/>
              </a:rPr>
              <a:t> and </a:t>
            </a:r>
            <a:r>
              <a:rPr lang="en-US" sz="1500" dirty="0" err="1">
                <a:latin typeface="Helvetica Neue"/>
              </a:rPr>
              <a:t>mape</a:t>
            </a:r>
            <a:r>
              <a:rPr lang="en-US" sz="1500" dirty="0">
                <a:latin typeface="Helvetica Neue"/>
              </a:rPr>
              <a:t> for every model and compared them with each other as shown in the above image.</a:t>
            </a:r>
          </a:p>
          <a:p>
            <a:pPr marL="285750" indent="-285750">
              <a:buFont typeface="Arial" panose="020B0604020202020204" pitchFamily="34" charset="0"/>
              <a:buChar char="•"/>
            </a:pPr>
            <a:r>
              <a:rPr lang="en-US" sz="1500" dirty="0">
                <a:latin typeface="Helvetica Neue"/>
              </a:rPr>
              <a:t>Even Though we have good RMSE for HW and </a:t>
            </a:r>
            <a:r>
              <a:rPr lang="en-US" sz="1500" dirty="0" err="1">
                <a:latin typeface="Helvetica Neue"/>
              </a:rPr>
              <a:t>HW_e</a:t>
            </a:r>
            <a:r>
              <a:rPr lang="en-US" sz="1500" dirty="0">
                <a:latin typeface="Helvetica Neue"/>
              </a:rPr>
              <a:t> those models are not suitable for data with trend and Seasonality so we prefer holt’s winter exponential with multiplicative seasonality and additive trend as we can see in the graph it is following the test data trend</a:t>
            </a:r>
          </a:p>
          <a:p>
            <a:pPr marL="285750" indent="-285750">
              <a:buFont typeface="Arial" panose="020B0604020202020204" pitchFamily="34" charset="0"/>
              <a:buChar char="•"/>
            </a:pPr>
            <a:r>
              <a:rPr lang="en-US" sz="1500" dirty="0">
                <a:latin typeface="Helvetica Neue"/>
              </a:rPr>
              <a:t>Other than the these Data-Driven-Based Models we used FBPROPHET model.</a:t>
            </a:r>
          </a:p>
          <a:p>
            <a:pPr marL="285750" indent="-285750">
              <a:buFont typeface="Arial" panose="020B0604020202020204" pitchFamily="34" charset="0"/>
              <a:buChar char="•"/>
            </a:pPr>
            <a:r>
              <a:rPr lang="en-US" sz="1500" dirty="0">
                <a:latin typeface="Helvetica Neue"/>
              </a:rPr>
              <a:t>So we used it for Deployment.</a:t>
            </a:r>
          </a:p>
          <a:p>
            <a:pPr marL="285750" indent="-285750">
              <a:buFont typeface="Arial" panose="020B0604020202020204" pitchFamily="34" charset="0"/>
              <a:buChar char="•"/>
            </a:pPr>
            <a:endParaRPr lang="en-US" sz="1500" dirty="0">
              <a:latin typeface="Helvetica Neue"/>
            </a:endParaRPr>
          </a:p>
        </p:txBody>
      </p:sp>
      <p:pic>
        <p:nvPicPr>
          <p:cNvPr id="8" name="Picture 7">
            <a:extLst>
              <a:ext uri="{FF2B5EF4-FFF2-40B4-BE49-F238E27FC236}">
                <a16:creationId xmlns:a16="http://schemas.microsoft.com/office/drawing/2014/main" id="{75EFC85C-F988-EB40-064F-C5F0565116DB}"/>
              </a:ext>
            </a:extLst>
          </p:cNvPr>
          <p:cNvPicPr>
            <a:picLocks noChangeAspect="1"/>
          </p:cNvPicPr>
          <p:nvPr/>
        </p:nvPicPr>
        <p:blipFill>
          <a:blip r:embed="rId2"/>
          <a:stretch>
            <a:fillRect/>
          </a:stretch>
        </p:blipFill>
        <p:spPr>
          <a:xfrm>
            <a:off x="3472543" y="1064196"/>
            <a:ext cx="2917371" cy="3028833"/>
          </a:xfrm>
          <a:prstGeom prst="rect">
            <a:avLst/>
          </a:prstGeom>
        </p:spPr>
      </p:pic>
      <p:pic>
        <p:nvPicPr>
          <p:cNvPr id="10" name="Picture 9">
            <a:extLst>
              <a:ext uri="{FF2B5EF4-FFF2-40B4-BE49-F238E27FC236}">
                <a16:creationId xmlns:a16="http://schemas.microsoft.com/office/drawing/2014/main" id="{A3DF29F4-0A15-8C44-AB9B-71F33D7618C5}"/>
              </a:ext>
            </a:extLst>
          </p:cNvPr>
          <p:cNvPicPr>
            <a:picLocks noChangeAspect="1"/>
          </p:cNvPicPr>
          <p:nvPr/>
        </p:nvPicPr>
        <p:blipFill>
          <a:blip r:embed="rId3"/>
          <a:stretch>
            <a:fillRect/>
          </a:stretch>
        </p:blipFill>
        <p:spPr>
          <a:xfrm>
            <a:off x="3472542" y="4388183"/>
            <a:ext cx="8732521" cy="2222347"/>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CFD4-3CAF-2F53-A922-0C514948042C}"/>
              </a:ext>
            </a:extLst>
          </p:cNvPr>
          <p:cNvSpPr>
            <a:spLocks noGrp="1"/>
          </p:cNvSpPr>
          <p:nvPr>
            <p:ph type="title"/>
          </p:nvPr>
        </p:nvSpPr>
        <p:spPr>
          <a:xfrm>
            <a:off x="1287379" y="295171"/>
            <a:ext cx="9967996" cy="365126"/>
          </a:xfrm>
        </p:spPr>
        <p:txBody>
          <a:bodyPr>
            <a:normAutofit fontScale="90000"/>
          </a:bodyPr>
          <a:lstStyle/>
          <a:p>
            <a:pPr algn="ctr"/>
            <a:r>
              <a:rPr lang="en-US" b="1" dirty="0"/>
              <a:t>Model Deployment</a:t>
            </a:r>
          </a:p>
        </p:txBody>
      </p:sp>
      <p:sp>
        <p:nvSpPr>
          <p:cNvPr id="7" name="Footer Placeholder 6">
            <a:extLst>
              <a:ext uri="{FF2B5EF4-FFF2-40B4-BE49-F238E27FC236}">
                <a16:creationId xmlns:a16="http://schemas.microsoft.com/office/drawing/2014/main" id="{99206189-339F-3369-254A-51D402652BEA}"/>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20971F88-2E65-35F0-F758-AE118A516E61}"/>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10" name="Content Placeholder 4">
            <a:extLst>
              <a:ext uri="{FF2B5EF4-FFF2-40B4-BE49-F238E27FC236}">
                <a16:creationId xmlns:a16="http://schemas.microsoft.com/office/drawing/2014/main" id="{B9D85FEA-559F-4F06-F44E-B1C8241CCC35}"/>
              </a:ext>
            </a:extLst>
          </p:cNvPr>
          <p:cNvPicPr>
            <a:picLocks noChangeAspect="1"/>
          </p:cNvPicPr>
          <p:nvPr/>
        </p:nvPicPr>
        <p:blipFill>
          <a:blip r:embed="rId2"/>
          <a:stretch>
            <a:fillRect/>
          </a:stretch>
        </p:blipFill>
        <p:spPr>
          <a:xfrm>
            <a:off x="936625" y="1119083"/>
            <a:ext cx="10232690" cy="5611661"/>
          </a:xfrm>
          <a:prstGeom prst="rect">
            <a:avLst/>
          </a:prstGeom>
        </p:spPr>
      </p:pic>
    </p:spTree>
    <p:extLst>
      <p:ext uri="{BB962C8B-B14F-4D97-AF65-F5344CB8AC3E}">
        <p14:creationId xmlns:p14="http://schemas.microsoft.com/office/powerpoint/2010/main" val="316429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612D-AC9C-0B1F-4351-E7C683D2E807}"/>
              </a:ext>
            </a:extLst>
          </p:cNvPr>
          <p:cNvSpPr>
            <a:spLocks noGrp="1"/>
          </p:cNvSpPr>
          <p:nvPr>
            <p:ph type="title"/>
          </p:nvPr>
        </p:nvSpPr>
        <p:spPr>
          <a:xfrm>
            <a:off x="721895" y="272257"/>
            <a:ext cx="10631905" cy="654176"/>
          </a:xfrm>
        </p:spPr>
        <p:txBody>
          <a:bodyPr>
            <a:normAutofit fontScale="90000"/>
          </a:bodyPr>
          <a:lstStyle/>
          <a:p>
            <a:pPr algn="ctr"/>
            <a:r>
              <a:rPr lang="en-US" b="1" dirty="0"/>
              <a:t>Model Deployment</a:t>
            </a:r>
            <a:endParaRPr lang="en-US" dirty="0"/>
          </a:p>
        </p:txBody>
      </p:sp>
      <p:sp>
        <p:nvSpPr>
          <p:cNvPr id="7" name="Footer Placeholder 6">
            <a:extLst>
              <a:ext uri="{FF2B5EF4-FFF2-40B4-BE49-F238E27FC236}">
                <a16:creationId xmlns:a16="http://schemas.microsoft.com/office/drawing/2014/main" id="{CFFBC06F-F558-45B6-6D03-F34EB495267B}"/>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733CD83-7A26-6A3B-C973-EC375D0414AF}"/>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9" name="Content Placeholder 4">
            <a:extLst>
              <a:ext uri="{FF2B5EF4-FFF2-40B4-BE49-F238E27FC236}">
                <a16:creationId xmlns:a16="http://schemas.microsoft.com/office/drawing/2014/main" id="{2E77DE50-9696-04D4-FB4A-71CA5F5F6365}"/>
              </a:ext>
            </a:extLst>
          </p:cNvPr>
          <p:cNvPicPr>
            <a:picLocks noChangeAspect="1"/>
          </p:cNvPicPr>
          <p:nvPr/>
        </p:nvPicPr>
        <p:blipFill>
          <a:blip r:embed="rId2"/>
          <a:stretch>
            <a:fillRect/>
          </a:stretch>
        </p:blipFill>
        <p:spPr>
          <a:xfrm>
            <a:off x="419100" y="994537"/>
            <a:ext cx="11065329" cy="2612419"/>
          </a:xfrm>
          <a:prstGeom prst="rect">
            <a:avLst/>
          </a:prstGeom>
        </p:spPr>
      </p:pic>
      <p:pic>
        <p:nvPicPr>
          <p:cNvPr id="10" name="Picture 9">
            <a:extLst>
              <a:ext uri="{FF2B5EF4-FFF2-40B4-BE49-F238E27FC236}">
                <a16:creationId xmlns:a16="http://schemas.microsoft.com/office/drawing/2014/main" id="{A1396D56-7594-C432-3D15-70D5E31BE2BA}"/>
              </a:ext>
            </a:extLst>
          </p:cNvPr>
          <p:cNvPicPr>
            <a:picLocks noChangeAspect="1"/>
          </p:cNvPicPr>
          <p:nvPr/>
        </p:nvPicPr>
        <p:blipFill>
          <a:blip r:embed="rId3"/>
          <a:stretch>
            <a:fillRect/>
          </a:stretch>
        </p:blipFill>
        <p:spPr>
          <a:xfrm>
            <a:off x="419101" y="3606958"/>
            <a:ext cx="11065328" cy="3168442"/>
          </a:xfrm>
          <a:prstGeom prst="rect">
            <a:avLst/>
          </a:prstGeom>
        </p:spPr>
      </p:pic>
    </p:spTree>
    <p:extLst>
      <p:ext uri="{BB962C8B-B14F-4D97-AF65-F5344CB8AC3E}">
        <p14:creationId xmlns:p14="http://schemas.microsoft.com/office/powerpoint/2010/main" val="85533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612D-AC9C-0B1F-4351-E7C683D2E807}"/>
              </a:ext>
            </a:extLst>
          </p:cNvPr>
          <p:cNvSpPr>
            <a:spLocks noGrp="1"/>
          </p:cNvSpPr>
          <p:nvPr>
            <p:ph type="title"/>
          </p:nvPr>
        </p:nvSpPr>
        <p:spPr>
          <a:xfrm>
            <a:off x="721895" y="272257"/>
            <a:ext cx="10631905" cy="654176"/>
          </a:xfrm>
        </p:spPr>
        <p:txBody>
          <a:bodyPr>
            <a:normAutofit fontScale="90000"/>
          </a:bodyPr>
          <a:lstStyle/>
          <a:p>
            <a:pPr algn="ctr"/>
            <a:r>
              <a:rPr lang="en-US" b="1" dirty="0"/>
              <a:t>Model Deployment</a:t>
            </a:r>
            <a:endParaRPr lang="en-US" dirty="0"/>
          </a:p>
        </p:txBody>
      </p:sp>
      <p:sp>
        <p:nvSpPr>
          <p:cNvPr id="8" name="Slide Number Placeholder 7">
            <a:extLst>
              <a:ext uri="{FF2B5EF4-FFF2-40B4-BE49-F238E27FC236}">
                <a16:creationId xmlns:a16="http://schemas.microsoft.com/office/drawing/2014/main" id="{D733CD83-7A26-6A3B-C973-EC375D0414AF}"/>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4" name="Picture 3">
            <a:extLst>
              <a:ext uri="{FF2B5EF4-FFF2-40B4-BE49-F238E27FC236}">
                <a16:creationId xmlns:a16="http://schemas.microsoft.com/office/drawing/2014/main" id="{1506F462-4CFA-F3F3-39F8-7332DE97E5DA}"/>
              </a:ext>
            </a:extLst>
          </p:cNvPr>
          <p:cNvPicPr>
            <a:picLocks noChangeAspect="1"/>
          </p:cNvPicPr>
          <p:nvPr/>
        </p:nvPicPr>
        <p:blipFill>
          <a:blip r:embed="rId2"/>
          <a:stretch>
            <a:fillRect/>
          </a:stretch>
        </p:blipFill>
        <p:spPr>
          <a:xfrm>
            <a:off x="639534" y="1201541"/>
            <a:ext cx="10409465" cy="4836159"/>
          </a:xfrm>
          <a:prstGeom prst="rect">
            <a:avLst/>
          </a:prstGeom>
        </p:spPr>
      </p:pic>
    </p:spTree>
    <p:extLst>
      <p:ext uri="{BB962C8B-B14F-4D97-AF65-F5344CB8AC3E}">
        <p14:creationId xmlns:p14="http://schemas.microsoft.com/office/powerpoint/2010/main" val="2056360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583372" y="296100"/>
            <a:ext cx="8165592" cy="768096"/>
          </a:xfrm>
        </p:spPr>
        <p:txBody>
          <a:bodyPr/>
          <a:lstStyle/>
          <a:p>
            <a:r>
              <a:rPr lang="en-US" b="1" dirty="0"/>
              <a:t>Model Deployment</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13" name="Content Placeholder 12">
            <a:extLst>
              <a:ext uri="{FF2B5EF4-FFF2-40B4-BE49-F238E27FC236}">
                <a16:creationId xmlns:a16="http://schemas.microsoft.com/office/drawing/2014/main" id="{B204D944-8924-B389-9D77-02F48AC169CA}"/>
              </a:ext>
            </a:extLst>
          </p:cNvPr>
          <p:cNvPicPr>
            <a:picLocks noGrp="1" noChangeAspect="1"/>
          </p:cNvPicPr>
          <p:nvPr>
            <p:ph sz="half" idx="2"/>
          </p:nvPr>
        </p:nvPicPr>
        <p:blipFill>
          <a:blip r:embed="rId2"/>
          <a:stretch>
            <a:fillRect/>
          </a:stretch>
        </p:blipFill>
        <p:spPr>
          <a:xfrm>
            <a:off x="829286" y="1133718"/>
            <a:ext cx="5658600" cy="4247318"/>
          </a:xfrm>
        </p:spPr>
      </p:pic>
      <p:sp>
        <p:nvSpPr>
          <p:cNvPr id="14" name="TextBox 13">
            <a:extLst>
              <a:ext uri="{FF2B5EF4-FFF2-40B4-BE49-F238E27FC236}">
                <a16:creationId xmlns:a16="http://schemas.microsoft.com/office/drawing/2014/main" id="{D9234781-2E02-563C-5CA2-AC927EE13DC9}"/>
              </a:ext>
            </a:extLst>
          </p:cNvPr>
          <p:cNvSpPr txBox="1"/>
          <p:nvPr/>
        </p:nvSpPr>
        <p:spPr>
          <a:xfrm>
            <a:off x="6564087" y="1133718"/>
            <a:ext cx="369025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These are images of the deployment and here we shown the EDA part first</a:t>
            </a:r>
          </a:p>
          <a:p>
            <a:pPr marL="285750" indent="-285750">
              <a:buFont typeface="Arial" panose="020B0604020202020204" pitchFamily="34" charset="0"/>
              <a:buChar char="•"/>
            </a:pPr>
            <a:r>
              <a:rPr lang="en-US" dirty="0"/>
              <a:t>In the sidebar user can select the moving average period to see various plots of moving average</a:t>
            </a:r>
          </a:p>
          <a:p>
            <a:pPr marL="285750" indent="-285750">
              <a:buFont typeface="Arial" panose="020B0604020202020204" pitchFamily="34" charset="0"/>
              <a:buChar char="•"/>
            </a:pPr>
            <a:r>
              <a:rPr lang="en-US" dirty="0"/>
              <a:t>To Forecast the user have to select the Forecast check box later</a:t>
            </a:r>
          </a:p>
          <a:p>
            <a:pPr marL="285750" indent="-285750">
              <a:buFont typeface="Arial" panose="020B0604020202020204" pitchFamily="34" charset="0"/>
              <a:buChar char="•"/>
            </a:pPr>
            <a:r>
              <a:rPr lang="en-US" dirty="0"/>
              <a:t>User can select the model ,Days to predict and whether to see the Total plot or only the predicted plot</a:t>
            </a:r>
          </a:p>
          <a:p>
            <a:pPr marL="285750" indent="-285750">
              <a:buFont typeface="Arial" panose="020B0604020202020204" pitchFamily="34" charset="0"/>
              <a:buChar char="•"/>
            </a:pPr>
            <a:r>
              <a:rPr lang="en-US" dirty="0"/>
              <a:t>Finally if the user wants to see the Total Predicted Values he/she can select the option of </a:t>
            </a:r>
            <a:r>
              <a:rPr lang="en-US" dirty="0" err="1"/>
              <a:t>Total_table</a:t>
            </a:r>
            <a:endParaRPr lang="en-US" dirty="0"/>
          </a:p>
        </p:txBody>
      </p:sp>
    </p:spTree>
    <p:extLst>
      <p:ext uri="{BB962C8B-B14F-4D97-AF65-F5344CB8AC3E}">
        <p14:creationId xmlns:p14="http://schemas.microsoft.com/office/powerpoint/2010/main" val="2923541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315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Model deployment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10" name="Title 1">
            <a:extLst>
              <a:ext uri="{FF2B5EF4-FFF2-40B4-BE49-F238E27FC236}">
                <a16:creationId xmlns:a16="http://schemas.microsoft.com/office/drawing/2014/main" id="{108C775B-9DF3-3C01-8EFE-C40D9E5DB6BF}"/>
              </a:ext>
            </a:extLst>
          </p:cNvPr>
          <p:cNvSpPr txBox="1">
            <a:spLocks/>
          </p:cNvSpPr>
          <p:nvPr/>
        </p:nvSpPr>
        <p:spPr>
          <a:xfrm>
            <a:off x="3354732" y="894647"/>
            <a:ext cx="5693664"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dirty="0">
                <a:latin typeface="Arial Black" panose="020B0604020202020204" pitchFamily="34" charset="0"/>
                <a:cs typeface="Arial Black" panose="020B0604020202020204" pitchFamily="34" charset="0"/>
              </a:rPr>
              <a:t>Plot of Actual prices vs</a:t>
            </a:r>
          </a:p>
          <a:p>
            <a:r>
              <a:rPr lang="en-US" sz="2400" dirty="0">
                <a:latin typeface="Arial Black" panose="020B0604020202020204" pitchFamily="34" charset="0"/>
                <a:cs typeface="Arial Black" panose="020B0604020202020204" pitchFamily="34" charset="0"/>
              </a:rPr>
              <a:t>Predicted prices</a:t>
            </a:r>
          </a:p>
        </p:txBody>
      </p:sp>
      <p:pic>
        <p:nvPicPr>
          <p:cNvPr id="5" name="Content Placeholder 4">
            <a:extLst>
              <a:ext uri="{FF2B5EF4-FFF2-40B4-BE49-F238E27FC236}">
                <a16:creationId xmlns:a16="http://schemas.microsoft.com/office/drawing/2014/main" id="{1BF804F8-DAD7-AFDF-521B-C2022E9DB5E1}"/>
              </a:ext>
            </a:extLst>
          </p:cNvPr>
          <p:cNvPicPr>
            <a:picLocks noGrp="1" noChangeAspect="1"/>
          </p:cNvPicPr>
          <p:nvPr>
            <p:ph sz="half" idx="1"/>
          </p:nvPr>
        </p:nvPicPr>
        <p:blipFill>
          <a:blip r:embed="rId2"/>
          <a:stretch>
            <a:fillRect/>
          </a:stretch>
        </p:blipFill>
        <p:spPr>
          <a:xfrm>
            <a:off x="2655158" y="2103438"/>
            <a:ext cx="6888034" cy="4433887"/>
          </a:xfrm>
        </p:spPr>
      </p:pic>
    </p:spTree>
    <p:extLst>
      <p:ext uri="{BB962C8B-B14F-4D97-AF65-F5344CB8AC3E}">
        <p14:creationId xmlns:p14="http://schemas.microsoft.com/office/powerpoint/2010/main" val="143165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644688" y="130630"/>
            <a:ext cx="9206814" cy="2509934"/>
          </a:xfrm>
        </p:spPr>
        <p:txBody>
          <a:bodyPr>
            <a:normAutofit/>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	I</a:t>
            </a:r>
            <a:r>
              <a:rPr lang="en-US" dirty="0">
                <a:latin typeface="Times New Roman" panose="02020603050405020304" pitchFamily="18" charset="0"/>
                <a:cs typeface="Times New Roman" panose="02020603050405020304" pitchFamily="18" charset="0"/>
              </a:rPr>
              <a:t>n this project, we are doing a stock market analysis for the reliance industries stock market dataset where we take datasets from the year 2015 to 2022 data from this data we do data processing, EDA, model building and model deployment and forecast the data for the next 30 days.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0AB4-9D19-5E39-D550-630666372CCC}"/>
              </a:ext>
            </a:extLst>
          </p:cNvPr>
          <p:cNvSpPr>
            <a:spLocks noGrp="1"/>
          </p:cNvSpPr>
          <p:nvPr>
            <p:ph type="title"/>
          </p:nvPr>
        </p:nvSpPr>
        <p:spPr>
          <a:xfrm>
            <a:off x="4459632" y="163623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Libraries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Slide Number Placeholder 5">
            <a:extLst>
              <a:ext uri="{FF2B5EF4-FFF2-40B4-BE49-F238E27FC236}">
                <a16:creationId xmlns:a16="http://schemas.microsoft.com/office/drawing/2014/main" id="{ECC7E462-5E62-9F60-A071-4CA230C5CA5D}"/>
              </a:ext>
            </a:extLst>
          </p:cNvPr>
          <p:cNvSpPr>
            <a:spLocks noGrp="1"/>
          </p:cNvSpPr>
          <p:nvPr>
            <p:ph type="sldNum" sz="quarter" idx="12"/>
          </p:nvPr>
        </p:nvSpPr>
        <p:spPr/>
        <p:txBody>
          <a:bodyPr/>
          <a:lstStyle/>
          <a:p>
            <a:fld id="{48F63A3B-78C7-47BE-AE5E-E10140E04643}" type="slidenum">
              <a:rPr lang="en-US" smtClean="0"/>
              <a:t>3</a:t>
            </a:fld>
            <a:endParaRPr lang="en-US" dirty="0"/>
          </a:p>
        </p:txBody>
      </p:sp>
      <p:graphicFrame>
        <p:nvGraphicFramePr>
          <p:cNvPr id="3" name="Table 3">
            <a:extLst>
              <a:ext uri="{FF2B5EF4-FFF2-40B4-BE49-F238E27FC236}">
                <a16:creationId xmlns:a16="http://schemas.microsoft.com/office/drawing/2014/main" id="{B4DE5636-1A03-1C63-38B5-DC4894B4F844}"/>
              </a:ext>
            </a:extLst>
          </p:cNvPr>
          <p:cNvGraphicFramePr>
            <a:graphicFrameLocks noGrp="1"/>
          </p:cNvGraphicFramePr>
          <p:nvPr>
            <p:extLst>
              <p:ext uri="{D42A27DB-BD31-4B8C-83A1-F6EECF244321}">
                <p14:modId xmlns:p14="http://schemas.microsoft.com/office/powerpoint/2010/main" val="806483347"/>
              </p:ext>
            </p:extLst>
          </p:nvPr>
        </p:nvGraphicFramePr>
        <p:xfrm>
          <a:off x="4064000" y="2575780"/>
          <a:ext cx="8128000" cy="3200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50357888"/>
                    </a:ext>
                  </a:extLst>
                </a:gridCol>
                <a:gridCol w="4064000">
                  <a:extLst>
                    <a:ext uri="{9D8B030D-6E8A-4147-A177-3AD203B41FA5}">
                      <a16:colId xmlns:a16="http://schemas.microsoft.com/office/drawing/2014/main" val="1107747956"/>
                    </a:ext>
                  </a:extLst>
                </a:gridCol>
              </a:tblGrid>
              <a:tr h="370840">
                <a:tc>
                  <a:txBody>
                    <a:bodyPr/>
                    <a:lstStyle/>
                    <a:p>
                      <a:pPr marL="285750" indent="-285750">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endParaRPr lang="en-IN" dirty="0"/>
                    </a:p>
                  </a:txBody>
                  <a:tcPr>
                    <a:solidFill>
                      <a:schemeClr val="accent1">
                        <a:alpha val="0"/>
                      </a:schemeClr>
                    </a:solidFill>
                  </a:tcPr>
                </a:tc>
                <a:tc>
                  <a:txBody>
                    <a:bodyPr/>
                    <a:lstStyle/>
                    <a:p>
                      <a:pPr marL="285750" indent="-285750">
                        <a:buFont typeface="Arial" panose="020B0604020202020204" pitchFamily="34" charset="0"/>
                        <a:buChar char="•"/>
                      </a:pPr>
                      <a:r>
                        <a:rPr lang="en-US" sz="1800" b="0" dirty="0" err="1">
                          <a:solidFill>
                            <a:schemeClr val="tx1"/>
                          </a:solidFill>
                          <a:latin typeface="Times New Roman" panose="02020603050405020304" pitchFamily="18" charset="0"/>
                          <a:cs typeface="Times New Roman" panose="02020603050405020304" pitchFamily="18" charset="0"/>
                        </a:rPr>
                        <a:t>Numpy</a:t>
                      </a:r>
                      <a:endParaRPr lang="en-US" sz="1800" b="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solidFill>
                      <a:schemeClr val="accent1">
                        <a:alpha val="0"/>
                      </a:schemeClr>
                    </a:solidFill>
                  </a:tcPr>
                </a:tc>
                <a:extLst>
                  <a:ext uri="{0D108BD9-81ED-4DB2-BD59-A6C34878D82A}">
                    <a16:rowId xmlns:a16="http://schemas.microsoft.com/office/drawing/2014/main" val="2643128786"/>
                  </a:ext>
                </a:extLst>
              </a:tr>
              <a:tr h="37084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Matplotlib</a:t>
                      </a:r>
                    </a:p>
                    <a:p>
                      <a:pPr marL="285750" indent="-285750">
                        <a:buFont typeface="Arial" panose="020B0604020202020204" pitchFamily="34" charset="0"/>
                        <a:buChar char="•"/>
                      </a:pPr>
                      <a:endParaRPr lang="en-IN" dirty="0"/>
                    </a:p>
                  </a:txBody>
                  <a:tcPr>
                    <a:solidFill>
                      <a:schemeClr val="accent1">
                        <a:tint val="40000"/>
                        <a:alpha val="0"/>
                      </a:schemeClr>
                    </a:solidFill>
                  </a:tcPr>
                </a:tc>
                <a:tc>
                  <a:txBody>
                    <a:bodyPr/>
                    <a:lstStyle/>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Pyplot</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solidFill>
                      <a:schemeClr val="accent1">
                        <a:tint val="40000"/>
                        <a:alpha val="0"/>
                      </a:schemeClr>
                    </a:solidFill>
                  </a:tcPr>
                </a:tc>
                <a:extLst>
                  <a:ext uri="{0D108BD9-81ED-4DB2-BD59-A6C34878D82A}">
                    <a16:rowId xmlns:a16="http://schemas.microsoft.com/office/drawing/2014/main" val="2118608824"/>
                  </a:ext>
                </a:extLst>
              </a:tr>
              <a:tr h="370840">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Seaborn</a:t>
                      </a:r>
                    </a:p>
                    <a:p>
                      <a:pPr marL="285750" indent="-285750">
                        <a:buFont typeface="Arial" panose="020B0604020202020204" pitchFamily="34" charset="0"/>
                        <a:buChar char="•"/>
                      </a:pPr>
                      <a:endParaRPr lang="en-IN" dirty="0"/>
                    </a:p>
                  </a:txBody>
                  <a:tcPr>
                    <a:solidFill>
                      <a:schemeClr val="accent1">
                        <a:tint val="20000"/>
                        <a:alpha val="0"/>
                      </a:schemeClr>
                    </a:solidFill>
                  </a:tcPr>
                </a:tc>
                <a:tc>
                  <a:txBody>
                    <a:bodyPr/>
                    <a:lstStyle/>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Sklearn</a:t>
                      </a:r>
                      <a:endParaRPr lang="en-US" sz="1800" dirty="0">
                        <a:latin typeface="Times New Roman" panose="02020603050405020304" pitchFamily="18" charset="0"/>
                        <a:cs typeface="Times New Roman" panose="02020603050405020304" pitchFamily="18" charset="0"/>
                      </a:endParaRPr>
                    </a:p>
                  </a:txBody>
                  <a:tcPr>
                    <a:solidFill>
                      <a:schemeClr val="accent1">
                        <a:tint val="20000"/>
                        <a:alpha val="0"/>
                      </a:schemeClr>
                    </a:solidFill>
                  </a:tcPr>
                </a:tc>
                <a:extLst>
                  <a:ext uri="{0D108BD9-81ED-4DB2-BD59-A6C34878D82A}">
                    <a16:rowId xmlns:a16="http://schemas.microsoft.com/office/drawing/2014/main" val="840717086"/>
                  </a:ext>
                </a:extLst>
              </a:tr>
              <a:tr h="370840">
                <a:tc>
                  <a:txBody>
                    <a:bodyPr/>
                    <a:lstStyle/>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Fbprophet</a:t>
                      </a:r>
                      <a:endParaRPr lang="en-IN" dirty="0">
                        <a:latin typeface="Times New Roman" panose="02020603050405020304" pitchFamily="18" charset="0"/>
                        <a:cs typeface="Times New Roman" panose="02020603050405020304" pitchFamily="18" charset="0"/>
                      </a:endParaRPr>
                    </a:p>
                  </a:txBody>
                  <a:tcPr>
                    <a:solidFill>
                      <a:schemeClr val="accent1">
                        <a:tint val="40000"/>
                        <a:alpha val="0"/>
                      </a:schemeClr>
                    </a:solidFill>
                  </a:tcPr>
                </a:tc>
                <a:tc>
                  <a:txBody>
                    <a:bodyPr/>
                    <a:lstStyle/>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Statsmodel</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txBody>
                  <a:tcPr>
                    <a:solidFill>
                      <a:schemeClr val="accent1">
                        <a:tint val="40000"/>
                        <a:alpha val="0"/>
                      </a:schemeClr>
                    </a:solidFill>
                  </a:tcPr>
                </a:tc>
                <a:extLst>
                  <a:ext uri="{0D108BD9-81ED-4DB2-BD59-A6C34878D82A}">
                    <a16:rowId xmlns:a16="http://schemas.microsoft.com/office/drawing/2014/main" val="3025629378"/>
                  </a:ext>
                </a:extLst>
              </a:tr>
              <a:tr h="370840">
                <a:tc>
                  <a:txBody>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Streamlit</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solidFill>
                      <a:schemeClr val="accent1">
                        <a:tint val="20000"/>
                        <a:alpha val="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err="1">
                          <a:latin typeface="Times New Roman" panose="02020603050405020304" pitchFamily="18" charset="0"/>
                          <a:cs typeface="Times New Roman" panose="02020603050405020304" pitchFamily="18" charset="0"/>
                        </a:rPr>
                        <a:t>yfinance</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txBody>
                  <a:tcPr>
                    <a:solidFill>
                      <a:schemeClr val="accent1">
                        <a:tint val="20000"/>
                        <a:alpha val="0"/>
                      </a:schemeClr>
                    </a:solidFill>
                  </a:tcPr>
                </a:tc>
                <a:extLst>
                  <a:ext uri="{0D108BD9-81ED-4DB2-BD59-A6C34878D82A}">
                    <a16:rowId xmlns:a16="http://schemas.microsoft.com/office/drawing/2014/main" val="3238740078"/>
                  </a:ext>
                </a:extLst>
              </a:tr>
            </a:tbl>
          </a:graphicData>
        </a:graphic>
      </p:graphicFrame>
    </p:spTree>
    <p:extLst>
      <p:ext uri="{BB962C8B-B14F-4D97-AF65-F5344CB8AC3E}">
        <p14:creationId xmlns:p14="http://schemas.microsoft.com/office/powerpoint/2010/main" val="263672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44952"/>
            <a:ext cx="6400800" cy="768096"/>
          </a:xfrm>
        </p:spPr>
        <p:txBody>
          <a:bodyPr>
            <a:normAutofit fontScale="90000"/>
          </a:bodyPr>
          <a:lstStyle/>
          <a:p>
            <a:r>
              <a:rPr lang="en-US" sz="4400" b="1" dirty="0">
                <a:solidFill>
                  <a:schemeClr val="accent6"/>
                </a:solidFill>
                <a:latin typeface="Arial Black" panose="020B0604020202020204" pitchFamily="34" charset="0"/>
                <a:cs typeface="Arial Black" panose="020B0604020202020204" pitchFamily="34" charset="0"/>
              </a:rPr>
              <a:t>Data processin</a:t>
            </a:r>
            <a:r>
              <a:rPr lang="en-US" dirty="0">
                <a:latin typeface="Arial Black" panose="020B0604020202020204" pitchFamily="34" charset="0"/>
                <a:cs typeface="Arial Black" panose="020B0604020202020204" pitchFamily="34" charset="0"/>
              </a:rPr>
              <a:t>g and EDA</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6033C3-1365-73E2-6B29-C5725AAB1933}"/>
              </a:ext>
            </a:extLst>
          </p:cNvPr>
          <p:cNvSpPr>
            <a:spLocks noGrp="1"/>
          </p:cNvSpPr>
          <p:nvPr>
            <p:ph type="title"/>
          </p:nvPr>
        </p:nvSpPr>
        <p:spPr>
          <a:xfrm>
            <a:off x="4267200" y="731520"/>
            <a:ext cx="5693664" cy="768096"/>
          </a:xfrm>
        </p:spPr>
        <p:txBody>
          <a:bodyPr/>
          <a:lstStyle/>
          <a:p>
            <a:r>
              <a:rPr lang="en-US" sz="2000" b="1" dirty="0">
                <a:solidFill>
                  <a:schemeClr val="accent6"/>
                </a:solidFill>
                <a:latin typeface="Arial Black" panose="020B0604020202020204" pitchFamily="34" charset="0"/>
                <a:ea typeface="Arial Regular" pitchFamily="34" charset="-122"/>
                <a:cs typeface="Arial Black" panose="020B0604020202020204" pitchFamily="34" charset="0"/>
              </a:rPr>
              <a:t>EDA(Exploratory data Analysis)</a:t>
            </a:r>
            <a:endParaRPr lang="en-US" sz="20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6617722E-EDDB-5C83-A01E-92164A90D249}"/>
              </a:ext>
            </a:extLst>
          </p:cNvPr>
          <p:cNvSpPr>
            <a:spLocks noGrp="1"/>
          </p:cNvSpPr>
          <p:nvPr>
            <p:ph sz="half" idx="2"/>
          </p:nvPr>
        </p:nvSpPr>
        <p:spPr>
          <a:xfrm>
            <a:off x="4267200" y="1271587"/>
            <a:ext cx="7534275" cy="4314825"/>
          </a:xfrm>
        </p:spPr>
        <p:txBody>
          <a:bodyPr>
            <a:normAutofit fontScale="55000" lnSpcReduction="20000"/>
          </a:bodyPr>
          <a:lstStyle/>
          <a:p>
            <a:pPr algn="l"/>
            <a:r>
              <a:rPr lang="en-US" b="0" i="0" dirty="0">
                <a:solidFill>
                  <a:srgbClr val="000000"/>
                </a:solidFill>
                <a:effectLst/>
                <a:latin typeface="Helvetica Neue"/>
              </a:rPr>
              <a:t>Analysis is only based on Open, High, Low, and close price and volume There is no need of Adj Close so we dropped the column.</a:t>
            </a:r>
          </a:p>
          <a:p>
            <a:pPr algn="l"/>
            <a:r>
              <a:rPr lang="en-US" b="0" i="0" dirty="0">
                <a:solidFill>
                  <a:srgbClr val="000000"/>
                </a:solidFill>
                <a:effectLst/>
                <a:latin typeface="Helvetica Neue"/>
              </a:rPr>
              <a:t>Convert the date </a:t>
            </a:r>
            <a:r>
              <a:rPr lang="en-US" dirty="0">
                <a:solidFill>
                  <a:srgbClr val="000000"/>
                </a:solidFill>
                <a:latin typeface="Helvetica Neue"/>
              </a:rPr>
              <a:t>column into datetime value in the yy/mm/dd format and set the column as an index.</a:t>
            </a:r>
          </a:p>
          <a:p>
            <a:pPr algn="l"/>
            <a:r>
              <a:rPr lang="en-US" dirty="0">
                <a:solidFill>
                  <a:srgbClr val="000000"/>
                </a:solidFill>
                <a:latin typeface="Helvetica Neue"/>
              </a:rPr>
              <a:t>Plotted different graphs such as line, box, histogram, and KDE for open price vs date, close price vs date, high price vs date, low price vs date</a:t>
            </a:r>
          </a:p>
          <a:p>
            <a:pPr algn="l"/>
            <a:r>
              <a:rPr lang="en-US" dirty="0">
                <a:solidFill>
                  <a:srgbClr val="000000"/>
                </a:solidFill>
                <a:latin typeface="Helvetica Neue"/>
              </a:rPr>
              <a:t>Plotted a graph for Years vs Volumes</a:t>
            </a:r>
          </a:p>
          <a:p>
            <a:pPr algn="l"/>
            <a:r>
              <a:rPr lang="en-US" dirty="0">
                <a:solidFill>
                  <a:srgbClr val="000000"/>
                </a:solidFill>
                <a:latin typeface="Helvetica Neue"/>
              </a:rPr>
              <a:t>Created two new features for finding long-term and short-term trends using moving averages ( </a:t>
            </a:r>
            <a:r>
              <a:rPr lang="en-US" dirty="0" err="1">
                <a:solidFill>
                  <a:srgbClr val="000000"/>
                </a:solidFill>
                <a:latin typeface="Helvetica Neue"/>
              </a:rPr>
              <a:t>i.e</a:t>
            </a:r>
            <a:r>
              <a:rPr lang="en-US" dirty="0">
                <a:solidFill>
                  <a:srgbClr val="000000"/>
                </a:solidFill>
                <a:latin typeface="Helvetica Neue"/>
              </a:rPr>
              <a:t>; 30 day moving average and 200 day moving average).</a:t>
            </a:r>
          </a:p>
          <a:p>
            <a:pPr algn="l"/>
            <a:r>
              <a:rPr lang="en-US" b="0" i="0" dirty="0">
                <a:solidFill>
                  <a:srgbClr val="000000"/>
                </a:solidFill>
                <a:effectLst/>
                <a:latin typeface="Helvetica Neue"/>
              </a:rPr>
              <a:t> Long-term and short-term trends can be identified using the Moving Average graphs</a:t>
            </a:r>
          </a:p>
          <a:p>
            <a:pPr algn="l">
              <a:buFont typeface="Arial" panose="020B0604020202020204" pitchFamily="34" charset="0"/>
              <a:buChar char="•"/>
            </a:pPr>
            <a:r>
              <a:rPr lang="en-US" b="0" i="0" dirty="0">
                <a:solidFill>
                  <a:srgbClr val="000000"/>
                </a:solidFill>
                <a:effectLst/>
                <a:latin typeface="Helvetica Neue"/>
              </a:rPr>
              <a:t>In the long term, Stock price is in an upward trend</a:t>
            </a:r>
          </a:p>
          <a:p>
            <a:pPr algn="l">
              <a:buFont typeface="Arial" panose="020B0604020202020204" pitchFamily="34" charset="0"/>
              <a:buChar char="•"/>
            </a:pPr>
            <a:r>
              <a:rPr lang="en-US" b="0" i="0" dirty="0">
                <a:solidFill>
                  <a:srgbClr val="000000"/>
                </a:solidFill>
                <a:effectLst/>
                <a:latin typeface="Helvetica Neue"/>
              </a:rPr>
              <a:t> Short-term trends can be identified from the MA-30 chart</a:t>
            </a:r>
          </a:p>
          <a:p>
            <a:pPr algn="l">
              <a:buFont typeface="Arial" panose="020B0604020202020204" pitchFamily="34" charset="0"/>
              <a:buChar char="•"/>
            </a:pPr>
            <a:r>
              <a:rPr lang="en-US" b="0" i="0" dirty="0">
                <a:solidFill>
                  <a:srgbClr val="000000"/>
                </a:solidFill>
                <a:effectLst/>
                <a:latin typeface="Helvetica Neue"/>
              </a:rPr>
              <a:t>Stock had a major short-term downtrend during the year 2020</a:t>
            </a:r>
          </a:p>
          <a:p>
            <a:pPr algn="l">
              <a:buFont typeface="Arial" panose="020B0604020202020204" pitchFamily="34" charset="0"/>
              <a:buChar char="•"/>
            </a:pPr>
            <a:r>
              <a:rPr lang="en-US" b="0" i="0" dirty="0">
                <a:solidFill>
                  <a:srgbClr val="000000"/>
                </a:solidFill>
                <a:effectLst/>
                <a:latin typeface="Helvetica Neue"/>
              </a:rPr>
              <a:t>It may be due to the bearish market during the Covid-19 outbreak</a:t>
            </a: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endParaRPr lang="en-IN" dirty="0"/>
          </a:p>
        </p:txBody>
      </p:sp>
      <p:sp>
        <p:nvSpPr>
          <p:cNvPr id="7" name="Slide Number Placeholder 6">
            <a:extLst>
              <a:ext uri="{FF2B5EF4-FFF2-40B4-BE49-F238E27FC236}">
                <a16:creationId xmlns:a16="http://schemas.microsoft.com/office/drawing/2014/main" id="{06399614-0A0D-76A7-8153-3163D543E795}"/>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65532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315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Visualisations</a:t>
            </a:r>
          </a:p>
        </p:txBody>
      </p:sp>
      <p:pic>
        <p:nvPicPr>
          <p:cNvPr id="9" name="Content Placeholder 8">
            <a:extLst>
              <a:ext uri="{FF2B5EF4-FFF2-40B4-BE49-F238E27FC236}">
                <a16:creationId xmlns:a16="http://schemas.microsoft.com/office/drawing/2014/main" id="{E05EBAC0-E522-36B6-8FE4-CCA4F309DC8C}"/>
              </a:ext>
            </a:extLst>
          </p:cNvPr>
          <p:cNvPicPr>
            <a:picLocks noGrp="1" noChangeAspect="1"/>
          </p:cNvPicPr>
          <p:nvPr>
            <p:ph sz="half" idx="1"/>
          </p:nvPr>
        </p:nvPicPr>
        <p:blipFill>
          <a:blip r:embed="rId2"/>
          <a:stretch>
            <a:fillRect/>
          </a:stretch>
        </p:blipFill>
        <p:spPr>
          <a:xfrm>
            <a:off x="1892051" y="2103438"/>
            <a:ext cx="8414247" cy="4433887"/>
          </a:xfrm>
        </p:spPr>
      </p:pic>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0" name="Title 1">
            <a:extLst>
              <a:ext uri="{FF2B5EF4-FFF2-40B4-BE49-F238E27FC236}">
                <a16:creationId xmlns:a16="http://schemas.microsoft.com/office/drawing/2014/main" id="{108C775B-9DF3-3C01-8EFE-C40D9E5DB6BF}"/>
              </a:ext>
            </a:extLst>
          </p:cNvPr>
          <p:cNvSpPr txBox="1">
            <a:spLocks/>
          </p:cNvSpPr>
          <p:nvPr/>
        </p:nvSpPr>
        <p:spPr>
          <a:xfrm>
            <a:off x="3354732" y="894647"/>
            <a:ext cx="5693664"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dirty="0">
                <a:latin typeface="Arial Black" panose="020B0604020202020204" pitchFamily="34" charset="0"/>
                <a:ea typeface="Arial Regular" pitchFamily="34" charset="-122"/>
                <a:cs typeface="Arial Black" panose="020B0604020202020204" pitchFamily="34" charset="0"/>
              </a:rPr>
              <a:t>Line Graphs</a:t>
            </a:r>
            <a:endParaRPr lang="en-US" sz="2400"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315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Visualisations</a:t>
            </a:r>
          </a:p>
        </p:txBody>
      </p:sp>
      <p:pic>
        <p:nvPicPr>
          <p:cNvPr id="8" name="Content Placeholder 7">
            <a:extLst>
              <a:ext uri="{FF2B5EF4-FFF2-40B4-BE49-F238E27FC236}">
                <a16:creationId xmlns:a16="http://schemas.microsoft.com/office/drawing/2014/main" id="{9EF94328-0AF3-2E48-3D0A-D7F02DF6D7F8}"/>
              </a:ext>
            </a:extLst>
          </p:cNvPr>
          <p:cNvPicPr>
            <a:picLocks noGrp="1" noChangeAspect="1"/>
          </p:cNvPicPr>
          <p:nvPr>
            <p:ph sz="half" idx="1"/>
          </p:nvPr>
        </p:nvPicPr>
        <p:blipFill>
          <a:blip r:embed="rId2"/>
          <a:stretch>
            <a:fillRect/>
          </a:stretch>
        </p:blipFill>
        <p:spPr>
          <a:xfrm>
            <a:off x="1885768" y="1951038"/>
            <a:ext cx="8417415" cy="4433887"/>
          </a:xfrm>
        </p:spPr>
      </p:pic>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0" name="Title 1">
            <a:extLst>
              <a:ext uri="{FF2B5EF4-FFF2-40B4-BE49-F238E27FC236}">
                <a16:creationId xmlns:a16="http://schemas.microsoft.com/office/drawing/2014/main" id="{108C775B-9DF3-3C01-8EFE-C40D9E5DB6BF}"/>
              </a:ext>
            </a:extLst>
          </p:cNvPr>
          <p:cNvSpPr txBox="1">
            <a:spLocks/>
          </p:cNvSpPr>
          <p:nvPr/>
        </p:nvSpPr>
        <p:spPr>
          <a:xfrm>
            <a:off x="3354732" y="894647"/>
            <a:ext cx="5693664"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dirty="0">
                <a:latin typeface="Arial Black" panose="020B0604020202020204" pitchFamily="34" charset="0"/>
                <a:ea typeface="Arial Regular" pitchFamily="34" charset="-122"/>
                <a:cs typeface="Arial Black" panose="020B0604020202020204" pitchFamily="34" charset="0"/>
              </a:rPr>
              <a:t>Box plots</a:t>
            </a:r>
            <a:endParaRPr lang="en-US" sz="2400"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69561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315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Visualisations</a:t>
            </a:r>
          </a:p>
        </p:txBody>
      </p:sp>
      <p:pic>
        <p:nvPicPr>
          <p:cNvPr id="6" name="Content Placeholder 5">
            <a:extLst>
              <a:ext uri="{FF2B5EF4-FFF2-40B4-BE49-F238E27FC236}">
                <a16:creationId xmlns:a16="http://schemas.microsoft.com/office/drawing/2014/main" id="{FE7935DD-9572-5E25-14DE-42DD5B94F590}"/>
              </a:ext>
            </a:extLst>
          </p:cNvPr>
          <p:cNvPicPr>
            <a:picLocks noGrp="1" noChangeAspect="1"/>
          </p:cNvPicPr>
          <p:nvPr>
            <p:ph sz="half" idx="1"/>
          </p:nvPr>
        </p:nvPicPr>
        <p:blipFill>
          <a:blip r:embed="rId2"/>
          <a:stretch>
            <a:fillRect/>
          </a:stretch>
        </p:blipFill>
        <p:spPr>
          <a:xfrm>
            <a:off x="1881576" y="2103438"/>
            <a:ext cx="8435198" cy="4433887"/>
          </a:xfrm>
        </p:spPr>
      </p:pic>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0" name="Title 1">
            <a:extLst>
              <a:ext uri="{FF2B5EF4-FFF2-40B4-BE49-F238E27FC236}">
                <a16:creationId xmlns:a16="http://schemas.microsoft.com/office/drawing/2014/main" id="{108C775B-9DF3-3C01-8EFE-C40D9E5DB6BF}"/>
              </a:ext>
            </a:extLst>
          </p:cNvPr>
          <p:cNvSpPr txBox="1">
            <a:spLocks/>
          </p:cNvSpPr>
          <p:nvPr/>
        </p:nvSpPr>
        <p:spPr>
          <a:xfrm>
            <a:off x="3354732" y="894647"/>
            <a:ext cx="5693664"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dirty="0">
                <a:latin typeface="Arial Black" panose="020B0604020202020204" pitchFamily="34" charset="0"/>
                <a:cs typeface="Arial Black" panose="020B0604020202020204" pitchFamily="34" charset="0"/>
              </a:rPr>
              <a:t>Histograms</a:t>
            </a:r>
          </a:p>
        </p:txBody>
      </p:sp>
    </p:spTree>
    <p:extLst>
      <p:ext uri="{BB962C8B-B14F-4D97-AF65-F5344CB8AC3E}">
        <p14:creationId xmlns:p14="http://schemas.microsoft.com/office/powerpoint/2010/main" val="38212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73152"/>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Visualisations</a:t>
            </a:r>
          </a:p>
        </p:txBody>
      </p:sp>
      <p:pic>
        <p:nvPicPr>
          <p:cNvPr id="8" name="Content Placeholder 7">
            <a:extLst>
              <a:ext uri="{FF2B5EF4-FFF2-40B4-BE49-F238E27FC236}">
                <a16:creationId xmlns:a16="http://schemas.microsoft.com/office/drawing/2014/main" id="{8F1657CA-A985-43BC-556B-E3E265DD0D9E}"/>
              </a:ext>
            </a:extLst>
          </p:cNvPr>
          <p:cNvPicPr>
            <a:picLocks noGrp="1" noChangeAspect="1"/>
          </p:cNvPicPr>
          <p:nvPr>
            <p:ph sz="half" idx="1"/>
          </p:nvPr>
        </p:nvPicPr>
        <p:blipFill>
          <a:blip r:embed="rId2"/>
          <a:stretch>
            <a:fillRect/>
          </a:stretch>
        </p:blipFill>
        <p:spPr>
          <a:xfrm>
            <a:off x="1827306" y="1789113"/>
            <a:ext cx="8543738" cy="4433887"/>
          </a:xfrm>
        </p:spPr>
      </p:pic>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0" name="Title 1">
            <a:extLst>
              <a:ext uri="{FF2B5EF4-FFF2-40B4-BE49-F238E27FC236}">
                <a16:creationId xmlns:a16="http://schemas.microsoft.com/office/drawing/2014/main" id="{108C775B-9DF3-3C01-8EFE-C40D9E5DB6BF}"/>
              </a:ext>
            </a:extLst>
          </p:cNvPr>
          <p:cNvSpPr txBox="1">
            <a:spLocks/>
          </p:cNvSpPr>
          <p:nvPr/>
        </p:nvSpPr>
        <p:spPr>
          <a:xfrm>
            <a:off x="3354732" y="894647"/>
            <a:ext cx="5693664"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2400" dirty="0">
                <a:latin typeface="Arial Black" panose="020B0604020202020204" pitchFamily="34" charset="0"/>
                <a:cs typeface="Arial Black" panose="020B0604020202020204" pitchFamily="34" charset="0"/>
              </a:rPr>
              <a:t>KDE plots</a:t>
            </a:r>
          </a:p>
        </p:txBody>
      </p:sp>
    </p:spTree>
    <p:extLst>
      <p:ext uri="{BB962C8B-B14F-4D97-AF65-F5344CB8AC3E}">
        <p14:creationId xmlns:p14="http://schemas.microsoft.com/office/powerpoint/2010/main" val="379744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 2013 - 2022</Template>
  <TotalTime>437</TotalTime>
  <Words>536</Words>
  <Application>Microsoft Macintosh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Calibri Light</vt:lpstr>
      <vt:lpstr>Helvetica Neue</vt:lpstr>
      <vt:lpstr>Times New Roman</vt:lpstr>
      <vt:lpstr>Office Theme</vt:lpstr>
      <vt:lpstr>Stock Market  Analysis</vt:lpstr>
      <vt:lpstr>Introduction</vt:lpstr>
      <vt:lpstr>Libraries</vt:lpstr>
      <vt:lpstr>Data processing and EDA</vt:lpstr>
      <vt:lpstr>EDA(Exploratory data Analysis)</vt:lpstr>
      <vt:lpstr>Visualisations</vt:lpstr>
      <vt:lpstr>Visualisations</vt:lpstr>
      <vt:lpstr>Visualisations</vt:lpstr>
      <vt:lpstr>Visualisations</vt:lpstr>
      <vt:lpstr>Visualisations</vt:lpstr>
      <vt:lpstr>Visualisations</vt:lpstr>
      <vt:lpstr>Visualisations</vt:lpstr>
      <vt:lpstr>Model building</vt:lpstr>
      <vt:lpstr>Model Deployment</vt:lpstr>
      <vt:lpstr>Model Deployment</vt:lpstr>
      <vt:lpstr>Model Deployment</vt:lpstr>
      <vt:lpstr>Model Deployment</vt:lpstr>
      <vt:lpstr>Model 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subject/>
  <dc:creator>Sai_Harsha Golu</dc:creator>
  <cp:lastModifiedBy>tharun199816@outlook.com</cp:lastModifiedBy>
  <cp:revision>12</cp:revision>
  <dcterms:created xsi:type="dcterms:W3CDTF">2023-02-27T17:24:40Z</dcterms:created>
  <dcterms:modified xsi:type="dcterms:W3CDTF">2023-03-02T05:07:59Z</dcterms:modified>
</cp:coreProperties>
</file>