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17"/>
  </p:notesMasterIdLst>
  <p:sldIdLst>
    <p:sldId id="356" r:id="rId6"/>
    <p:sldId id="373" r:id="rId7"/>
    <p:sldId id="374" r:id="rId8"/>
    <p:sldId id="372" r:id="rId9"/>
    <p:sldId id="377" r:id="rId10"/>
    <p:sldId id="378" r:id="rId11"/>
    <p:sldId id="379" r:id="rId12"/>
    <p:sldId id="375" r:id="rId13"/>
    <p:sldId id="376" r:id="rId14"/>
    <p:sldId id="363" r:id="rId15"/>
    <p:sldId id="355" r:id="rId1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74" d="100"/>
          <a:sy n="74" d="100"/>
        </p:scale>
        <p:origin x="468" y="60"/>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2022/7/21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6"/>
          <p:cNvSpPr>
            <a:spLocks noGrp="1"/>
          </p:cNvSpPr>
          <p:nvPr/>
        </p:nvSpPr>
        <p:spPr>
          <a:xfrm>
            <a:off x="11015560" y="8121761"/>
            <a:ext cx="6664689" cy="1570794"/>
          </a:xfrm>
          <a:prstGeom prst="rect">
            <a:avLst/>
          </a:prstGeom>
        </p:spPr>
        <p:txBody>
          <a:bodyPr vert="horz" lIns="91440" tIns="45720" rIns="91440" bIns="45720" rtlCol="0" anchor="b">
            <a:noAutofit/>
          </a:bodyPr>
          <a:lstStyle>
            <a:lvl1pPr marL="0" indent="0" algn="ctr" defTabSz="1371417" rtl="0" eaLnBrk="1" latinLnBrk="0" hangingPunct="1">
              <a:lnSpc>
                <a:spcPct val="130000"/>
              </a:lnSpc>
              <a:spcBef>
                <a:spcPts val="0"/>
              </a:spcBef>
              <a:buFontTx/>
              <a:buNone/>
              <a:defRPr sz="2000" kern="1200" baseline="0">
                <a:solidFill>
                  <a:schemeClr val="tx2">
                    <a:lumMod val="60000"/>
                    <a:lumOff val="4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514281" indent="-514281" algn="l">
              <a:lnSpc>
                <a:spcPct val="200000"/>
              </a:lnSpc>
              <a:buFont typeface="Wingdings" panose="05000000000000000000" pitchFamily="2" charset="2"/>
              <a:buChar char="§"/>
            </a:pP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algn="l">
              <a:lnSpc>
                <a:spcPct val="200000"/>
              </a:lnSpc>
            </a:pPr>
            <a:r>
              <a:rPr kumimoji="1" lang="en-US" altLang="ja-JP" sz="2800" dirty="0" err="1">
                <a:solidFill>
                  <a:schemeClr val="bg1"/>
                </a:solidFill>
                <a:latin typeface="Times New Roman" panose="02020603050405020304" pitchFamily="18" charset="0"/>
                <a:cs typeface="Times New Roman" panose="02020603050405020304" pitchFamily="18" charset="0"/>
              </a:rPr>
              <a:t>Thành</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viên</a:t>
            </a:r>
            <a:endParaRPr kumimoji="1" lang="en-US" altLang="ja-JP" sz="2800" dirty="0">
              <a:solidFill>
                <a:schemeClr val="bg1"/>
              </a:solidFill>
              <a:latin typeface="Times New Roman" panose="02020603050405020304" pitchFamily="18" charset="0"/>
              <a:cs typeface="Times New Roman" panose="02020603050405020304" pitchFamily="18" charset="0"/>
            </a:endParaRPr>
          </a:p>
          <a:p>
            <a:pPr marL="514281" indent="-514281" algn="l">
              <a:lnSpc>
                <a:spcPct val="200000"/>
              </a:lnSpc>
              <a:buFont typeface="Wingdings" panose="05000000000000000000" pitchFamily="2" charset="2"/>
              <a:buChar char="§"/>
            </a:pPr>
            <a:r>
              <a:rPr kumimoji="1" lang="en-US" altLang="ja-JP" sz="2800" dirty="0">
                <a:solidFill>
                  <a:schemeClr val="bg1"/>
                </a:solidFill>
                <a:latin typeface="Times New Roman" panose="02020603050405020304" pitchFamily="18" charset="0"/>
                <a:cs typeface="Times New Roman" panose="02020603050405020304" pitchFamily="18" charset="0"/>
              </a:rPr>
              <a:t>Lê </a:t>
            </a:r>
            <a:r>
              <a:rPr kumimoji="1" lang="en-US" altLang="ja-JP" sz="2800" dirty="0" err="1">
                <a:solidFill>
                  <a:schemeClr val="bg1"/>
                </a:solidFill>
                <a:latin typeface="Times New Roman" panose="02020603050405020304" pitchFamily="18" charset="0"/>
                <a:cs typeface="Times New Roman" panose="02020603050405020304" pitchFamily="18" charset="0"/>
              </a:rPr>
              <a:t>Sỹ</a:t>
            </a:r>
            <a:r>
              <a:rPr kumimoji="1" lang="en-US" altLang="ja-JP" sz="2800" dirty="0">
                <a:solidFill>
                  <a:schemeClr val="bg1"/>
                </a:solidFill>
                <a:latin typeface="Times New Roman" panose="02020603050405020304" pitchFamily="18" charset="0"/>
                <a:cs typeface="Times New Roman" panose="02020603050405020304" pitchFamily="18" charset="0"/>
              </a:rPr>
              <a:t> </a:t>
            </a:r>
            <a:r>
              <a:rPr kumimoji="1" lang="en-US" altLang="ja-JP" sz="2800" dirty="0" err="1">
                <a:solidFill>
                  <a:schemeClr val="bg1"/>
                </a:solidFill>
                <a:latin typeface="Times New Roman" panose="02020603050405020304" pitchFamily="18" charset="0"/>
                <a:cs typeface="Times New Roman" panose="02020603050405020304" pitchFamily="18" charset="0"/>
              </a:rPr>
              <a:t>Hùng</a:t>
            </a:r>
            <a:r>
              <a:rPr kumimoji="1" lang="en-US" altLang="ja-JP" sz="2800" dirty="0">
                <a:solidFill>
                  <a:schemeClr val="bg1"/>
                </a:solidFill>
                <a:latin typeface="Times New Roman" panose="02020603050405020304" pitchFamily="18" charset="0"/>
                <a:cs typeface="Times New Roman" panose="02020603050405020304" pitchFamily="18" charset="0"/>
              </a:rPr>
              <a:t> </a:t>
            </a:r>
          </a:p>
        </p:txBody>
      </p:sp>
      <p:sp>
        <p:nvSpPr>
          <p:cNvPr id="10" name="テキスト プレースホルダー 8"/>
          <p:cNvSpPr>
            <a:spLocks noGrp="1"/>
          </p:cNvSpPr>
          <p:nvPr/>
        </p:nvSpPr>
        <p:spPr>
          <a:xfrm>
            <a:off x="2347315" y="3850782"/>
            <a:ext cx="13331250" cy="1473759"/>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50000"/>
              </a:lnSpc>
            </a:pPr>
            <a:r>
              <a:rPr lang="en-US" altLang="ja-JP" sz="4000" b="1" dirty="0" err="1">
                <a:solidFill>
                  <a:schemeClr val="bg1"/>
                </a:solidFill>
                <a:latin typeface="Times New Roman" panose="02020603050405020304" pitchFamily="18" charset="0"/>
                <a:ea typeface="+mj-ea"/>
                <a:cs typeface="Times New Roman" panose="02020603050405020304" pitchFamily="18" charset="0"/>
              </a:rPr>
              <a:t>Tìm</a:t>
            </a:r>
            <a:r>
              <a:rPr lang="en-US" altLang="ja-JP" sz="4000" b="1" dirty="0">
                <a:solidFill>
                  <a:schemeClr val="bg1"/>
                </a:solidFill>
                <a:latin typeface="Times New Roman" panose="02020603050405020304" pitchFamily="18" charset="0"/>
                <a:ea typeface="+mj-ea"/>
                <a:cs typeface="Times New Roman" panose="02020603050405020304" pitchFamily="18" charset="0"/>
              </a:rPr>
              <a:t> </a:t>
            </a:r>
            <a:r>
              <a:rPr lang="en-US" altLang="ja-JP" sz="4000" b="1" dirty="0" err="1">
                <a:solidFill>
                  <a:schemeClr val="bg1"/>
                </a:solidFill>
                <a:latin typeface="Times New Roman" panose="02020603050405020304" pitchFamily="18" charset="0"/>
                <a:ea typeface="+mj-ea"/>
                <a:cs typeface="Times New Roman" panose="02020603050405020304" pitchFamily="18" charset="0"/>
              </a:rPr>
              <a:t>hiểu</a:t>
            </a:r>
            <a:r>
              <a:rPr lang="en-US" altLang="ja-JP" sz="4000" b="1">
                <a:solidFill>
                  <a:schemeClr val="bg1"/>
                </a:solidFill>
                <a:latin typeface="Times New Roman" panose="02020603050405020304" pitchFamily="18" charset="0"/>
                <a:ea typeface="+mj-ea"/>
                <a:cs typeface="Times New Roman" panose="02020603050405020304" pitchFamily="18" charset="0"/>
              </a:rPr>
              <a:t> cakephp</a:t>
            </a:r>
            <a:r>
              <a:rPr lang="en-US" altLang="ja-JP" sz="4000" b="1" dirty="0">
                <a:solidFill>
                  <a:schemeClr val="bg1"/>
                </a:solidFill>
                <a:latin typeface="Times New Roman" panose="02020603050405020304" pitchFamily="18" charset="0"/>
                <a:ea typeface="+mj-ea"/>
                <a:cs typeface="Times New Roman" panose="02020603050405020304" pitchFamily="18" charset="0"/>
              </a:rPr>
              <a:t> framework</a:t>
            </a:r>
            <a:endParaRPr lang="en-US" altLang="ja-JP" sz="4199" b="1"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slow" p14:dur="1500" advTm="9314">
        <p:split orient="vert"/>
      </p:transition>
    </mc:Choice>
    <mc:Fallback xmlns="">
      <p:transition spd="slow" advTm="9314">
        <p:split orient="vert"/>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6: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kumimoji="1" lang="ja-JP" altLang="en-US" sz="5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026874" y="1780783"/>
            <a:ext cx="16573500" cy="8119915"/>
          </a:xfrm>
          <a:prstGeom prst="rect">
            <a:avLst/>
          </a:prstGeom>
          <a:noFill/>
        </p:spPr>
        <p:txBody>
          <a:bodyPr wrap="square" rtlCol="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Cả CakePHP vs Laravel đều là các Framework mã nguồn mở nhưng Laravel miễn phí còn CakePHP thì không.</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Laravel hoạt động trên mô hình hướng đối tượng (OOP) trong khi CakePHP hoạt động trên mô hình cơ sở dữ liệu hướng tài liệu (Document - Oriented database model)​</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Laravel dựa trên kiến ​​trúc Model View Controller (MVC) trong khi CakePHP được triển khai trên kiến ​​trúc Hierarchical Model View Controller (HMVC)</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Laravel không phù hợp với các dự án nhỏ và trở nên phức tạp hơn một chút đối với dự án lơn. Trong khi CakePHP phù hợp hơn nhiều để xây dựng các dự án quy mô nhỏ.</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Từ góc độ chuẩn bảo mật, CakePHP tốt hơn so với Laravel</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CakePHP là một lựa chọn dễ dàng hơn so với Laravel về mặt định tuyến (routing)</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Từ góc độ mở rộng (Scale), Laravel Framework vượt lên trên CakePHP Framework. Có nghĩa là các ứng dụng lớn thì Laravel tốt hơn CakePHP.</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Laravel Framework là một lựa chọn tốt hơn nhiều so với CakePHP trong trường hợp sao lưu và xử lý dữ liệu.</a:t>
            </a:r>
            <a:br>
              <a:rPr lang="vi-VN"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Đối với Laravel, có một chức năng biên dịch tồn tại trong khi CakePHP không có tính năng như vậy.</a:t>
            </a:r>
          </a:p>
        </p:txBody>
      </p:sp>
    </p:spTree>
    <p:extLst>
      <p:ext uri="{BB962C8B-B14F-4D97-AF65-F5344CB8AC3E}">
        <p14:creationId xmlns:p14="http://schemas.microsoft.com/office/powerpoint/2010/main" val="4052600298"/>
      </p:ext>
    </p:extLst>
  </p:cSld>
  <p:clrMapOvr>
    <a:masterClrMapping/>
  </p:clrMapOvr>
  <p:transition spd="med" advTm="4769">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3544">
        <p15:prstTrans prst="curtains"/>
      </p:transition>
    </mc:Choice>
    <mc:Fallback xmlns="">
      <p:transition spd="slow" advTm="1354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1</a:t>
            </a:r>
            <a:r>
              <a:rPr lang="en-US" sz="5400"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Tìm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Laravel</a:t>
            </a:r>
            <a:endParaRPr kumimoji="1" lang="ja-JP" altLang="en-US" sz="5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341234" y="2857624"/>
            <a:ext cx="16097680" cy="493110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Tác giả : Rasmus Lerdorf.</a:t>
            </a:r>
          </a:p>
          <a:p>
            <a:pPr marL="457200" indent="-457200">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PHP là viết tắt hồi quy của “Hypertext Preprocessor”</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PHP chạy trên môi trường Webserver và lưu trữ thông tin qua hệ quản trị cơ sở dữ liệu nên PHP thường đi kèm với Server(apache , nginx ,...), MySQL,...</a:t>
            </a:r>
          </a:p>
          <a:p>
            <a:pPr marL="457200" indent="-457200">
              <a:lnSpc>
                <a:spcPct val="20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Cách thức hoạt động: Khi người dùng gọi qua trang PHP, Web Server sẽ triệu gọi PHP Engine để thông dịch trang PHP và trả kết quả cho người dùng.</a:t>
            </a:r>
          </a:p>
        </p:txBody>
      </p:sp>
    </p:spTree>
    <p:extLst>
      <p:ext uri="{BB962C8B-B14F-4D97-AF65-F5344CB8AC3E}">
        <p14:creationId xmlns:p14="http://schemas.microsoft.com/office/powerpoint/2010/main" val="170171184"/>
      </p:ext>
    </p:extLst>
  </p:cSld>
  <p:clrMapOvr>
    <a:masterClrMapping/>
  </p:clrMapOvr>
  <p:transition spd="med" advTm="4769">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Tìm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CakePHP</a:t>
            </a:r>
            <a:endParaRPr kumimoji="1" lang="ja-JP" altLang="en-US" sz="5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7533993-7F87-6A11-C10A-A69F7D711DFD}"/>
              </a:ext>
            </a:extLst>
          </p:cNvPr>
          <p:cNvSpPr txBox="1"/>
          <p:nvPr/>
        </p:nvSpPr>
        <p:spPr>
          <a:xfrm>
            <a:off x="1475874" y="2178040"/>
            <a:ext cx="15913768" cy="62501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CakePHP được phát triển bởi </a:t>
            </a:r>
            <a:br>
              <a:rPr lang="vi-VN" dirty="0">
                <a:solidFill>
                  <a:schemeClr val="bg1"/>
                </a:solidFill>
                <a:latin typeface="Times New Roman" panose="02020603050405020304" pitchFamily="18" charset="0"/>
                <a:cs typeface="Times New Roman" panose="02020603050405020304" pitchFamily="18" charset="0"/>
              </a:rPr>
            </a:br>
            <a:r>
              <a:rPr lang="vi-VN" dirty="0">
                <a:solidFill>
                  <a:schemeClr val="bg1"/>
                </a:solidFill>
                <a:latin typeface="Times New Roman" panose="02020603050405020304" pitchFamily="18" charset="0"/>
                <a:cs typeface="Times New Roman" panose="02020603050405020304" pitchFamily="18" charset="0"/>
              </a:rPr>
              <a:t>Michal Tatarymowicz.</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CakePHP là một Framework mã nguồn mở miễn phí.</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CakePHP có một cấu trúc cơ bản giúp cho các lập trình viên dễ dàng tạo ra các ứng dụng web.</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Mục tiêu chính của CakePHP là cho phép bạn làm việc một cách có cấu trúc và nhanh chóng mà không mất tính linh hoạt.</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Cách thức hoạt động: CakePHP chia thành 3 phần</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Models: được sử dụng cho tất cả các tương tác cơ sở dữ liệu.</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Views: được sử dụng cho tất cả đầu ra và hiện ra màn hình.</a:t>
            </a:r>
            <a:endParaRPr lang="en-US"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Controllers: được sử dụng để kiểm soát luồng ứng dụng.</a:t>
            </a:r>
          </a:p>
        </p:txBody>
      </p:sp>
    </p:spTree>
    <p:extLst>
      <p:ext uri="{BB962C8B-B14F-4D97-AF65-F5344CB8AC3E}">
        <p14:creationId xmlns:p14="http://schemas.microsoft.com/office/powerpoint/2010/main" val="768626422"/>
      </p:ext>
    </p:extLst>
  </p:cSld>
  <p:clrMapOvr>
    <a:masterClrMapping/>
  </p:clrMapOvr>
  <p:transition spd="med" advTm="4769">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3</a:t>
            </a:r>
            <a:r>
              <a:rPr lang="en-US" sz="5400" b="1" dirty="0">
                <a:latin typeface="Times New Roman" panose="02020603050405020304" pitchFamily="18" charset="0"/>
                <a:cs typeface="Times New Roman" panose="02020603050405020304" pitchFamily="18" charset="0"/>
              </a:rPr>
              <a:t>. </a:t>
            </a:r>
            <a:r>
              <a:rPr lang="vi-VN" sz="5400" b="1" dirty="0">
                <a:latin typeface="Times New Roman" panose="02020603050405020304" pitchFamily="18" charset="0"/>
                <a:cs typeface="Times New Roman" panose="02020603050405020304" pitchFamily="18" charset="0"/>
              </a:rPr>
              <a:t>Ưu điểm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3174290630"/>
              </p:ext>
            </p:extLst>
          </p:nvPr>
        </p:nvGraphicFramePr>
        <p:xfrm>
          <a:off x="645613" y="2377683"/>
          <a:ext cx="16996773" cy="6501752"/>
        </p:xfrm>
        <a:graphic>
          <a:graphicData uri="http://schemas.openxmlformats.org/drawingml/2006/table">
            <a:tbl>
              <a:tblPr firstRow="1" bandRow="1">
                <a:tableStyleId>{5C22544A-7EE6-4342-B048-85BDC9FD1C3A}</a:tableStyleId>
              </a:tblPr>
              <a:tblGrid>
                <a:gridCol w="2135687">
                  <a:extLst>
                    <a:ext uri="{9D8B030D-6E8A-4147-A177-3AD203B41FA5}">
                      <a16:colId xmlns:a16="http://schemas.microsoft.com/office/drawing/2014/main" val="1516517243"/>
                    </a:ext>
                  </a:extLst>
                </a:gridCol>
                <a:gridCol w="7086600">
                  <a:extLst>
                    <a:ext uri="{9D8B030D-6E8A-4147-A177-3AD203B41FA5}">
                      <a16:colId xmlns:a16="http://schemas.microsoft.com/office/drawing/2014/main" val="3969217644"/>
                    </a:ext>
                  </a:extLst>
                </a:gridCol>
                <a:gridCol w="7774486">
                  <a:extLst>
                    <a:ext uri="{9D8B030D-6E8A-4147-A177-3AD203B41FA5}">
                      <a16:colId xmlns:a16="http://schemas.microsoft.com/office/drawing/2014/main" val="974322768"/>
                    </a:ext>
                  </a:extLst>
                </a:gridCol>
              </a:tblGrid>
              <a:tr h="464901">
                <a:tc>
                  <a:txBody>
                    <a:bodyPr/>
                    <a:lstStyle/>
                    <a:p>
                      <a:pPr algn="ctr"/>
                      <a:endParaRPr lang="en-US" dirty="0"/>
                    </a:p>
                  </a:txBody>
                  <a:tcPr>
                    <a:solidFill>
                      <a:schemeClr val="tx1">
                        <a:lumMod val="75000"/>
                      </a:schemeClr>
                    </a:solidFill>
                  </a:tcPr>
                </a:tc>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2999416">
                <a:tc>
                  <a:txBody>
                    <a:bodyPr/>
                    <a:lstStyle/>
                    <a:p>
                      <a:pPr marL="0" indent="0" algn="just">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Basic Performance</a:t>
                      </a:r>
                    </a:p>
                  </a:txBody>
                  <a:tcPr>
                    <a:solidFill>
                      <a:schemeClr val="tx1">
                        <a:lumMod val="75000"/>
                      </a:schemeClr>
                    </a:solidFill>
                  </a:tcPr>
                </a:tc>
                <a:tc>
                  <a:txBody>
                    <a:bodyPr/>
                    <a:lstStyle/>
                    <a:p>
                      <a:pPr algn="just" fontAlgn="t">
                        <a:buFontTx/>
                        <a:buNone/>
                      </a:pPr>
                      <a:br>
                        <a:rPr lang="vi-VN" dirty="0">
                          <a:solidFill>
                            <a:schemeClr val="bg1"/>
                          </a:solidFill>
                          <a:latin typeface="Times New Roman" panose="02020603050405020304" pitchFamily="18" charset="0"/>
                          <a:cs typeface="Times New Roman" panose="02020603050405020304" pitchFamily="18" charset="0"/>
                        </a:rPr>
                      </a:br>
                      <a:r>
                        <a:rPr lang="vi-VN" dirty="0">
                          <a:solidFill>
                            <a:schemeClr val="bg1"/>
                          </a:solidFill>
                          <a:latin typeface="Times New Roman" panose="02020603050405020304" pitchFamily="18" charset="0"/>
                          <a:cs typeface="Times New Roman" panose="02020603050405020304" pitchFamily="18" charset="0"/>
                        </a:rPr>
                        <a:t>Laravel là MVC Framework được biết đến bởi khả năng cung cấp hiệu năng mạnh mẽ cho các dự án lớn hơn bởi nó cung cấp quy trình liên kết dữ liệu 2 chiều.</a:t>
                      </a:r>
                    </a:p>
                  </a:txBody>
                  <a:tcPr anchor="ctr">
                    <a:solidFill>
                      <a:schemeClr val="tx1">
                        <a:lumMod val="75000"/>
                      </a:schemeClr>
                    </a:solidFill>
                  </a:tcPr>
                </a:tc>
                <a:tc>
                  <a:txBody>
                    <a:bodyPr/>
                    <a:lstStyle/>
                    <a:p>
                      <a:pPr marL="0" indent="0" algn="just">
                        <a:lnSpc>
                          <a:spcPct val="150000"/>
                        </a:lnSpc>
                        <a:buFontTx/>
                        <a:buNone/>
                      </a:pPr>
                      <a:r>
                        <a:rPr lang="vi-VN" dirty="0">
                          <a:solidFill>
                            <a:schemeClr val="bg1"/>
                          </a:solidFill>
                          <a:latin typeface="Times New Roman" panose="02020603050405020304" pitchFamily="18" charset="0"/>
                          <a:cs typeface="Times New Roman" panose="02020603050405020304" pitchFamily="18" charset="0"/>
                        </a:rPr>
                        <a:t>Trong trường hợp tập dữ liệu nhỏ hoặc dự án nhỏ CakePHP nhanh hơn nhiều so với Laravel. Tuy nhiên trong dự án lớn CakePHP không được ưu thích lắm vì không thực hiện bất kỳ quy trình ràng buộc dữ liệu nào</a:t>
                      </a:r>
                    </a:p>
                  </a:txBody>
                  <a:tcPr>
                    <a:solidFill>
                      <a:schemeClr val="tx1">
                        <a:lumMod val="75000"/>
                      </a:schemeClr>
                    </a:solidFill>
                  </a:tcPr>
                </a:tc>
                <a:extLst>
                  <a:ext uri="{0D108BD9-81ED-4DB2-BD59-A6C34878D82A}">
                    <a16:rowId xmlns:a16="http://schemas.microsoft.com/office/drawing/2014/main" val="333886479"/>
                  </a:ext>
                </a:extLst>
              </a:tr>
              <a:tr h="2999416">
                <a:tc>
                  <a:txBody>
                    <a:bodyPr/>
                    <a:lstStyle/>
                    <a:p>
                      <a:pPr marL="0" indent="0" algn="just">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Architectural Performance</a:t>
                      </a:r>
                    </a:p>
                  </a:txBody>
                  <a:tcPr>
                    <a:solidFill>
                      <a:schemeClr val="tx1">
                        <a:lumMod val="75000"/>
                      </a:schemeClr>
                    </a:solidFill>
                  </a:tcPr>
                </a:tc>
                <a:tc>
                  <a:txBody>
                    <a:bodyPr/>
                    <a:lstStyle/>
                    <a:p>
                      <a:pPr algn="just" fontAlgn="t">
                        <a:buFontTx/>
                        <a:buNone/>
                      </a:pPr>
                      <a:r>
                        <a:rPr lang="en-US" dirty="0">
                          <a:solidFill>
                            <a:schemeClr val="bg1"/>
                          </a:solidFill>
                          <a:latin typeface="Times New Roman" panose="02020603050405020304" pitchFamily="18" charset="0"/>
                          <a:cs typeface="Times New Roman" panose="02020603050405020304" pitchFamily="18" charset="0"/>
                        </a:rPr>
                        <a:t>Laravel </a:t>
                      </a:r>
                      <a:r>
                        <a:rPr lang="en-US" dirty="0" err="1">
                          <a:solidFill>
                            <a:schemeClr val="bg1"/>
                          </a:solidFill>
                          <a:latin typeface="Times New Roman" panose="02020603050405020304" pitchFamily="18" charset="0"/>
                          <a:cs typeface="Times New Roman" panose="02020603050405020304" pitchFamily="18" charset="0"/>
                        </a:rPr>
                        <a:t>làm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việc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trúc</a:t>
                      </a:r>
                      <a:r>
                        <a:rPr lang="en-US" dirty="0">
                          <a:solidFill>
                            <a:schemeClr val="bg1"/>
                          </a:solidFill>
                          <a:latin typeface="Times New Roman" panose="02020603050405020304" pitchFamily="18" charset="0"/>
                          <a:cs typeface="Times New Roman" panose="02020603050405020304" pitchFamily="18" charset="0"/>
                        </a:rPr>
                        <a:t> MVC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kết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2 </a:t>
                      </a:r>
                      <a:r>
                        <a:rPr lang="en-US" dirty="0" err="1">
                          <a:solidFill>
                            <a:schemeClr val="bg1"/>
                          </a:solidFill>
                          <a:latin typeface="Times New Roman" panose="02020603050405020304" pitchFamily="18" charset="0"/>
                          <a:cs typeface="Times New Roman" panose="02020603050405020304" pitchFamily="18" charset="0"/>
                        </a:rPr>
                        <a:t>chiều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thúc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đẩy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ứng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endParaRPr lang="vi-VN" dirty="0">
                        <a:solidFill>
                          <a:schemeClr val="bg1"/>
                        </a:solidFill>
                        <a:latin typeface="Times New Roman" panose="02020603050405020304" pitchFamily="18" charset="0"/>
                        <a:cs typeface="Times New Roman" panose="02020603050405020304" pitchFamily="18" charset="0"/>
                      </a:endParaRPr>
                    </a:p>
                  </a:txBody>
                  <a:tcPr anchor="ctr">
                    <a:solidFill>
                      <a:schemeClr val="tx1">
                        <a:lumMod val="75000"/>
                      </a:schemeClr>
                    </a:solidFill>
                  </a:tcPr>
                </a:tc>
                <a:tc>
                  <a:txBody>
                    <a:bodyPr/>
                    <a:lstStyle/>
                    <a:p>
                      <a:pPr marL="0" indent="0" algn="just">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FontTx/>
                        <a:buNone/>
                      </a:pPr>
                      <a:r>
                        <a:rPr lang="en-US" dirty="0" err="1">
                          <a:solidFill>
                            <a:schemeClr val="bg1"/>
                          </a:solidFill>
                          <a:latin typeface="Times New Roman" panose="02020603050405020304" pitchFamily="18" charset="0"/>
                          <a:cs typeface="Times New Roman" panose="02020603050405020304" pitchFamily="18" charset="0"/>
                        </a:rPr>
                        <a:t>CakePHP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trúc</a:t>
                      </a:r>
                      <a:r>
                        <a:rPr lang="en-US" dirty="0">
                          <a:solidFill>
                            <a:schemeClr val="bg1"/>
                          </a:solidFill>
                          <a:latin typeface="Times New Roman" panose="02020603050405020304" pitchFamily="18" charset="0"/>
                          <a:cs typeface="Times New Roman" panose="02020603050405020304" pitchFamily="18" charset="0"/>
                        </a:rPr>
                        <a:t> HMVC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nó</a:t>
                      </a:r>
                      <a:r>
                        <a:rPr lang="en-US" dirty="0">
                          <a:solidFill>
                            <a:schemeClr val="bg1"/>
                          </a:solidFill>
                          <a:latin typeface="Times New Roman" panose="02020603050405020304" pitchFamily="18" charset="0"/>
                          <a:cs typeface="Times New Roman" panose="02020603050405020304" pitchFamily="18" charset="0"/>
                        </a:rPr>
                        <a:t> KHÔNG </a:t>
                      </a:r>
                      <a:r>
                        <a:rPr lang="en-US" dirty="0" err="1">
                          <a:solidFill>
                            <a:schemeClr val="bg1"/>
                          </a:solidFill>
                          <a:latin typeface="Times New Roman" panose="02020603050405020304" pitchFamily="18" charset="0"/>
                          <a:cs typeface="Times New Roman" panose="02020603050405020304" pitchFamily="18" charset="0"/>
                        </a:rPr>
                        <a:t>cung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quy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trình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kết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2 </a:t>
                      </a:r>
                      <a:r>
                        <a:rPr lang="en-US" dirty="0" err="1">
                          <a:solidFill>
                            <a:schemeClr val="bg1"/>
                          </a:solidFill>
                          <a:latin typeface="Times New Roman" panose="02020603050405020304" pitchFamily="18" charset="0"/>
                          <a:cs typeface="Times New Roman" panose="02020603050405020304" pitchFamily="18" charset="0"/>
                        </a:rPr>
                        <a:t>chiều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nào</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txBody>
                  <a:tcPr>
                    <a:solidFill>
                      <a:schemeClr val="tx1">
                        <a:lumMod val="75000"/>
                      </a:schemeClr>
                    </a:solidFill>
                  </a:tcPr>
                </a:tc>
                <a:extLst>
                  <a:ext uri="{0D108BD9-81ED-4DB2-BD59-A6C34878D82A}">
                    <a16:rowId xmlns:a16="http://schemas.microsoft.com/office/drawing/2014/main" val="65879688"/>
                  </a:ext>
                </a:extLst>
              </a:tr>
            </a:tbl>
          </a:graphicData>
        </a:graphic>
      </p:graphicFrame>
    </p:spTree>
    <p:extLst>
      <p:ext uri="{BB962C8B-B14F-4D97-AF65-F5344CB8AC3E}">
        <p14:creationId xmlns:p14="http://schemas.microsoft.com/office/powerpoint/2010/main" val="2332779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3</a:t>
            </a:r>
            <a:r>
              <a:rPr lang="en-US" sz="5400" b="1" dirty="0">
                <a:latin typeface="Times New Roman" panose="02020603050405020304" pitchFamily="18" charset="0"/>
                <a:cs typeface="Times New Roman" panose="02020603050405020304" pitchFamily="18" charset="0"/>
              </a:rPr>
              <a:t>. </a:t>
            </a:r>
            <a:r>
              <a:rPr lang="vi-VN" sz="5400" b="1" dirty="0">
                <a:latin typeface="Times New Roman" panose="02020603050405020304" pitchFamily="18" charset="0"/>
                <a:cs typeface="Times New Roman" panose="02020603050405020304" pitchFamily="18" charset="0"/>
              </a:rPr>
              <a:t>Ưu điểm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3079187638"/>
              </p:ext>
            </p:extLst>
          </p:nvPr>
        </p:nvGraphicFramePr>
        <p:xfrm>
          <a:off x="645613" y="2377683"/>
          <a:ext cx="16996773" cy="6501752"/>
        </p:xfrm>
        <a:graphic>
          <a:graphicData uri="http://schemas.openxmlformats.org/drawingml/2006/table">
            <a:tbl>
              <a:tblPr firstRow="1" bandRow="1">
                <a:tableStyleId>{5C22544A-7EE6-4342-B048-85BDC9FD1C3A}</a:tableStyleId>
              </a:tblPr>
              <a:tblGrid>
                <a:gridCol w="2135687">
                  <a:extLst>
                    <a:ext uri="{9D8B030D-6E8A-4147-A177-3AD203B41FA5}">
                      <a16:colId xmlns:a16="http://schemas.microsoft.com/office/drawing/2014/main" val="1516517243"/>
                    </a:ext>
                  </a:extLst>
                </a:gridCol>
                <a:gridCol w="7086600">
                  <a:extLst>
                    <a:ext uri="{9D8B030D-6E8A-4147-A177-3AD203B41FA5}">
                      <a16:colId xmlns:a16="http://schemas.microsoft.com/office/drawing/2014/main" val="3969217644"/>
                    </a:ext>
                  </a:extLst>
                </a:gridCol>
                <a:gridCol w="7774486">
                  <a:extLst>
                    <a:ext uri="{9D8B030D-6E8A-4147-A177-3AD203B41FA5}">
                      <a16:colId xmlns:a16="http://schemas.microsoft.com/office/drawing/2014/main" val="974322768"/>
                    </a:ext>
                  </a:extLst>
                </a:gridCol>
              </a:tblGrid>
              <a:tr h="464901">
                <a:tc>
                  <a:txBody>
                    <a:bodyPr/>
                    <a:lstStyle/>
                    <a:p>
                      <a:pPr algn="ctr"/>
                      <a:endParaRPr lang="en-US" dirty="0"/>
                    </a:p>
                  </a:txBody>
                  <a:tcPr>
                    <a:solidFill>
                      <a:schemeClr val="tx1">
                        <a:lumMod val="75000"/>
                      </a:schemeClr>
                    </a:solidFill>
                  </a:tcPr>
                </a:tc>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2999416">
                <a:tc>
                  <a:txBody>
                    <a:bodyPr/>
                    <a:lstStyle/>
                    <a:p>
                      <a:pPr marL="0" indent="0" algn="l">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Performance-based on Templating</a:t>
                      </a:r>
                    </a:p>
                  </a:txBody>
                  <a:tcPr>
                    <a:solidFill>
                      <a:schemeClr val="tx1">
                        <a:lumMod val="75000"/>
                      </a:schemeClr>
                    </a:solidFill>
                  </a:tcPr>
                </a:tc>
                <a:tc>
                  <a:txBody>
                    <a:bodyPr/>
                    <a:lstStyle/>
                    <a:p>
                      <a:pPr marL="0" marR="0" lvl="0" indent="0" algn="just" defTabSz="1371417" rtl="0" eaLnBrk="1" fontAlgn="t" latinLnBrk="0" hangingPunct="1">
                        <a:lnSpc>
                          <a:spcPct val="100000"/>
                        </a:lnSpc>
                        <a:spcBef>
                          <a:spcPts val="0"/>
                        </a:spcBef>
                        <a:spcAft>
                          <a:spcPts val="0"/>
                        </a:spcAft>
                        <a:buClrTx/>
                        <a:buSzTx/>
                        <a:buFontTx/>
                        <a:buNone/>
                        <a:tabLst/>
                        <a:defRPr/>
                      </a:pPr>
                      <a:r>
                        <a:rPr lang="vi-VN" dirty="0">
                          <a:solidFill>
                            <a:schemeClr val="bg1"/>
                          </a:solidFill>
                          <a:latin typeface="Times New Roman" panose="02020603050405020304" pitchFamily="18" charset="0"/>
                          <a:cs typeface="Times New Roman" panose="02020603050405020304" pitchFamily="18" charset="0"/>
                        </a:rPr>
                        <a:t>Laravel cung cấp các mẫu thông qua các thuộc tính HTML động vào Document làm cho ứng dụng dễ hiểu hơn ở cấp độ chức năng</a:t>
                      </a:r>
                    </a:p>
                  </a:txBody>
                  <a:tcPr anchor="ctr">
                    <a:solidFill>
                      <a:schemeClr val="tx1">
                        <a:lumMod val="75000"/>
                      </a:schemeClr>
                    </a:solidFill>
                  </a:tcPr>
                </a:tc>
                <a:tc>
                  <a:txBody>
                    <a:bodyPr/>
                    <a:lstStyle/>
                    <a:p>
                      <a:pPr marL="0" indent="0" algn="l">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l">
                        <a:lnSpc>
                          <a:spcPct val="150000"/>
                        </a:lnSpc>
                        <a:buFontTx/>
                        <a:buNone/>
                      </a:pPr>
                      <a:r>
                        <a:rPr lang="vi-VN" dirty="0">
                          <a:solidFill>
                            <a:schemeClr val="bg1"/>
                          </a:solidFill>
                          <a:latin typeface="Times New Roman" panose="02020603050405020304" pitchFamily="18" charset="0"/>
                          <a:cs typeface="Times New Roman" panose="02020603050405020304" pitchFamily="18" charset="0"/>
                        </a:rPr>
                        <a:t>CakePHP sử dụng mẫu Underscore. Không đầy đủ như Laravel.</a:t>
                      </a:r>
                    </a:p>
                  </a:txBody>
                  <a:tcPr>
                    <a:solidFill>
                      <a:schemeClr val="tx1">
                        <a:lumMod val="75000"/>
                      </a:schemeClr>
                    </a:solidFill>
                  </a:tcPr>
                </a:tc>
                <a:extLst>
                  <a:ext uri="{0D108BD9-81ED-4DB2-BD59-A6C34878D82A}">
                    <a16:rowId xmlns:a16="http://schemas.microsoft.com/office/drawing/2014/main" val="333886479"/>
                  </a:ext>
                </a:extLst>
              </a:tr>
              <a:tr h="2999416">
                <a:tc>
                  <a:txBody>
                    <a:bodyPr/>
                    <a:lstStyle/>
                    <a:p>
                      <a:pPr marL="0" indent="0" algn="l">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Performance Testing</a:t>
                      </a:r>
                    </a:p>
                  </a:txBody>
                  <a:tcPr>
                    <a:solidFill>
                      <a:schemeClr val="tx1">
                        <a:lumMod val="75000"/>
                      </a:schemeClr>
                    </a:solidFill>
                  </a:tcPr>
                </a:tc>
                <a:tc>
                  <a:txBody>
                    <a:bodyPr/>
                    <a:lstStyle/>
                    <a:p>
                      <a:pPr algn="just" fontAlgn="t">
                        <a:buFontTx/>
                        <a:buNone/>
                      </a:pPr>
                      <a:r>
                        <a:rPr lang="vi-VN" dirty="0">
                          <a:solidFill>
                            <a:schemeClr val="bg1"/>
                          </a:solidFill>
                          <a:latin typeface="Times New Roman" panose="02020603050405020304" pitchFamily="18" charset="0"/>
                          <a:cs typeface="Times New Roman" panose="02020603050405020304" pitchFamily="18" charset="0"/>
                        </a:rPr>
                        <a:t>Thử nghiệm hiệu năng trên Laravel được yêu thích hơn trên PHP. Trong các ứng dụng lớn, thử nghiệm mượt mà hơn với Laravel Framework.</a:t>
                      </a:r>
                    </a:p>
                  </a:txBody>
                  <a:tcPr anchor="ctr">
                    <a:solidFill>
                      <a:schemeClr val="tx1">
                        <a:lumMod val="75000"/>
                      </a:schemeClr>
                    </a:solidFill>
                  </a:tcPr>
                </a:tc>
                <a:tc>
                  <a:txBody>
                    <a:bodyPr/>
                    <a:lstStyle/>
                    <a:p>
                      <a:pPr marL="0" indent="0" algn="just">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FontTx/>
                        <a:buNone/>
                      </a:pPr>
                      <a:r>
                        <a:rPr lang="vi-VN" dirty="0">
                          <a:solidFill>
                            <a:schemeClr val="bg1"/>
                          </a:solidFill>
                          <a:latin typeface="Times New Roman" panose="02020603050405020304" pitchFamily="18" charset="0"/>
                          <a:cs typeface="Times New Roman" panose="02020603050405020304" pitchFamily="18" charset="0"/>
                        </a:rPr>
                        <a:t>Cung cấp thử nghiệm nhanh cho một trang hoặc các ứng dụng nhỏ hơn. Ứng dụng nhiều trang CakePHP không được ưa thích bằng Laravel.</a:t>
                      </a:r>
                    </a:p>
                  </a:txBody>
                  <a:tcPr>
                    <a:solidFill>
                      <a:schemeClr val="tx1">
                        <a:lumMod val="75000"/>
                      </a:schemeClr>
                    </a:solidFill>
                  </a:tcPr>
                </a:tc>
                <a:extLst>
                  <a:ext uri="{0D108BD9-81ED-4DB2-BD59-A6C34878D82A}">
                    <a16:rowId xmlns:a16="http://schemas.microsoft.com/office/drawing/2014/main" val="65879688"/>
                  </a:ext>
                </a:extLst>
              </a:tr>
            </a:tbl>
          </a:graphicData>
        </a:graphic>
      </p:graphicFrame>
    </p:spTree>
    <p:extLst>
      <p:ext uri="{BB962C8B-B14F-4D97-AF65-F5344CB8AC3E}">
        <p14:creationId xmlns:p14="http://schemas.microsoft.com/office/powerpoint/2010/main" val="1743641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3</a:t>
            </a:r>
            <a:r>
              <a:rPr lang="en-US" sz="5400" b="1" dirty="0">
                <a:latin typeface="Times New Roman" panose="02020603050405020304" pitchFamily="18" charset="0"/>
                <a:cs typeface="Times New Roman" panose="02020603050405020304" pitchFamily="18" charset="0"/>
              </a:rPr>
              <a:t>. </a:t>
            </a:r>
            <a:r>
              <a:rPr lang="vi-VN" sz="5400" b="1" dirty="0">
                <a:latin typeface="Times New Roman" panose="02020603050405020304" pitchFamily="18" charset="0"/>
                <a:cs typeface="Times New Roman" panose="02020603050405020304" pitchFamily="18" charset="0"/>
              </a:rPr>
              <a:t>Ưu điểm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3019159722"/>
              </p:ext>
            </p:extLst>
          </p:nvPr>
        </p:nvGraphicFramePr>
        <p:xfrm>
          <a:off x="645613" y="2377683"/>
          <a:ext cx="16996773" cy="6501752"/>
        </p:xfrm>
        <a:graphic>
          <a:graphicData uri="http://schemas.openxmlformats.org/drawingml/2006/table">
            <a:tbl>
              <a:tblPr firstRow="1" bandRow="1">
                <a:tableStyleId>{5C22544A-7EE6-4342-B048-85BDC9FD1C3A}</a:tableStyleId>
              </a:tblPr>
              <a:tblGrid>
                <a:gridCol w="2135687">
                  <a:extLst>
                    <a:ext uri="{9D8B030D-6E8A-4147-A177-3AD203B41FA5}">
                      <a16:colId xmlns:a16="http://schemas.microsoft.com/office/drawing/2014/main" val="1516517243"/>
                    </a:ext>
                  </a:extLst>
                </a:gridCol>
                <a:gridCol w="7086600">
                  <a:extLst>
                    <a:ext uri="{9D8B030D-6E8A-4147-A177-3AD203B41FA5}">
                      <a16:colId xmlns:a16="http://schemas.microsoft.com/office/drawing/2014/main" val="3969217644"/>
                    </a:ext>
                  </a:extLst>
                </a:gridCol>
                <a:gridCol w="7774486">
                  <a:extLst>
                    <a:ext uri="{9D8B030D-6E8A-4147-A177-3AD203B41FA5}">
                      <a16:colId xmlns:a16="http://schemas.microsoft.com/office/drawing/2014/main" val="974322768"/>
                    </a:ext>
                  </a:extLst>
                </a:gridCol>
              </a:tblGrid>
              <a:tr h="464901">
                <a:tc>
                  <a:txBody>
                    <a:bodyPr/>
                    <a:lstStyle/>
                    <a:p>
                      <a:pPr algn="ctr"/>
                      <a:endParaRPr lang="en-US" dirty="0"/>
                    </a:p>
                  </a:txBody>
                  <a:tcPr>
                    <a:solidFill>
                      <a:schemeClr val="tx1">
                        <a:lumMod val="75000"/>
                      </a:schemeClr>
                    </a:solidFill>
                  </a:tcPr>
                </a:tc>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2999416">
                <a:tc>
                  <a:txBody>
                    <a:bodyPr/>
                    <a:lstStyle/>
                    <a:p>
                      <a:pPr marL="0" indent="0" algn="just">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Support and Performance Upgradation</a:t>
                      </a:r>
                    </a:p>
                  </a:txBody>
                  <a:tcPr>
                    <a:solidFill>
                      <a:schemeClr val="tx1">
                        <a:lumMod val="75000"/>
                      </a:schemeClr>
                    </a:solidFill>
                  </a:tcPr>
                </a:tc>
                <a:tc>
                  <a:txBody>
                    <a:bodyPr/>
                    <a:lstStyle/>
                    <a:p>
                      <a:pPr marL="0" marR="0" lvl="0" indent="0" algn="just" defTabSz="1371417" rtl="0" eaLnBrk="1" fontAlgn="t" latinLnBrk="0" hangingPunct="1">
                        <a:lnSpc>
                          <a:spcPct val="100000"/>
                        </a:lnSpc>
                        <a:spcBef>
                          <a:spcPts val="0"/>
                        </a:spcBef>
                        <a:spcAft>
                          <a:spcPts val="0"/>
                        </a:spcAft>
                        <a:buClrTx/>
                        <a:buSzTx/>
                        <a:buFontTx/>
                        <a:buNone/>
                        <a:tabLst/>
                        <a:defRPr/>
                      </a:pPr>
                      <a:r>
                        <a:rPr lang="vi-VN" dirty="0">
                          <a:solidFill>
                            <a:schemeClr val="bg1"/>
                          </a:solidFill>
                          <a:latin typeface="Times New Roman" panose="02020603050405020304" pitchFamily="18" charset="0"/>
                          <a:cs typeface="Times New Roman" panose="02020603050405020304" pitchFamily="18" charset="0"/>
                        </a:rPr>
                        <a:t>Laravel thực hiện quy trình ràng buộc 2 chiều và do đó nó hơi phức tạp và ít được ưa thích hơn PHP trong vấn đề Routing</a:t>
                      </a:r>
                    </a:p>
                  </a:txBody>
                  <a:tcPr anchor="ctr">
                    <a:solidFill>
                      <a:schemeClr val="tx1">
                        <a:lumMod val="75000"/>
                      </a:schemeClr>
                    </a:solidFill>
                  </a:tcPr>
                </a:tc>
                <a:tc>
                  <a:txBody>
                    <a:bodyPr/>
                    <a:lstStyle/>
                    <a:p>
                      <a:pPr marL="0" indent="0" algn="just">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FontTx/>
                        <a:buNone/>
                      </a:pPr>
                      <a:r>
                        <a:rPr lang="vi-VN" dirty="0">
                          <a:solidFill>
                            <a:schemeClr val="bg1"/>
                          </a:solidFill>
                          <a:latin typeface="Times New Roman" panose="02020603050405020304" pitchFamily="18" charset="0"/>
                          <a:cs typeface="Times New Roman" panose="02020603050405020304" pitchFamily="18" charset="0"/>
                        </a:rPr>
                        <a:t>CakePHP có cách tiếp cận đơn giản và dễ dàng hơn PHP ở phần Routing</a:t>
                      </a:r>
                    </a:p>
                  </a:txBody>
                  <a:tcPr>
                    <a:solidFill>
                      <a:schemeClr val="tx1">
                        <a:lumMod val="75000"/>
                      </a:schemeClr>
                    </a:solidFill>
                  </a:tcPr>
                </a:tc>
                <a:extLst>
                  <a:ext uri="{0D108BD9-81ED-4DB2-BD59-A6C34878D82A}">
                    <a16:rowId xmlns:a16="http://schemas.microsoft.com/office/drawing/2014/main" val="333886479"/>
                  </a:ext>
                </a:extLst>
              </a:tr>
              <a:tr h="2999416">
                <a:tc>
                  <a:txBody>
                    <a:bodyPr/>
                    <a:lstStyle/>
                    <a:p>
                      <a:pPr marL="0" indent="0" algn="just">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Routing Performance</a:t>
                      </a:r>
                    </a:p>
                  </a:txBody>
                  <a:tcPr>
                    <a:solidFill>
                      <a:schemeClr val="tx1">
                        <a:lumMod val="75000"/>
                      </a:schemeClr>
                    </a:solidFill>
                  </a:tcPr>
                </a:tc>
                <a:tc>
                  <a:txBody>
                    <a:bodyPr/>
                    <a:lstStyle/>
                    <a:p>
                      <a:pPr algn="just" fontAlgn="t">
                        <a:buFontTx/>
                        <a:buNone/>
                      </a:pPr>
                      <a:r>
                        <a:rPr lang="vi-VN" dirty="0">
                          <a:solidFill>
                            <a:schemeClr val="bg1"/>
                          </a:solidFill>
                          <a:latin typeface="Times New Roman" panose="02020603050405020304" pitchFamily="18" charset="0"/>
                          <a:cs typeface="Times New Roman" panose="02020603050405020304" pitchFamily="18" charset="0"/>
                        </a:rPr>
                        <a:t>Laravel có các tiếp cận tốt hơn CakePHP về việc sao lưu và xử lý dữ liệu.</a:t>
                      </a:r>
                    </a:p>
                  </a:txBody>
                  <a:tcPr anchor="ctr">
                    <a:solidFill>
                      <a:schemeClr val="tx1">
                        <a:lumMod val="75000"/>
                      </a:schemeClr>
                    </a:solidFill>
                  </a:tcPr>
                </a:tc>
                <a:tc>
                  <a:txBody>
                    <a:bodyPr/>
                    <a:lstStyle/>
                    <a:p>
                      <a:pPr marL="0" indent="0" algn="just">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FontTx/>
                        <a:buNone/>
                      </a:pPr>
                      <a:r>
                        <a:rPr lang="vi-VN" dirty="0">
                          <a:solidFill>
                            <a:schemeClr val="bg1"/>
                          </a:solidFill>
                          <a:latin typeface="Times New Roman" panose="02020603050405020304" pitchFamily="18" charset="0"/>
                          <a:cs typeface="Times New Roman" panose="02020603050405020304" pitchFamily="18" charset="0"/>
                        </a:rPr>
                        <a:t>CakePHP chủ yếu được các ứng dụng nhỏ sử dụng nên cũng ít ưu tiên về mặt sao lưu và xử lý dữ liệu.</a:t>
                      </a:r>
                    </a:p>
                  </a:txBody>
                  <a:tcPr>
                    <a:solidFill>
                      <a:schemeClr val="tx1">
                        <a:lumMod val="75000"/>
                      </a:schemeClr>
                    </a:solidFill>
                  </a:tcPr>
                </a:tc>
                <a:extLst>
                  <a:ext uri="{0D108BD9-81ED-4DB2-BD59-A6C34878D82A}">
                    <a16:rowId xmlns:a16="http://schemas.microsoft.com/office/drawing/2014/main" val="65879688"/>
                  </a:ext>
                </a:extLst>
              </a:tr>
            </a:tbl>
          </a:graphicData>
        </a:graphic>
      </p:graphicFrame>
    </p:spTree>
    <p:extLst>
      <p:ext uri="{BB962C8B-B14F-4D97-AF65-F5344CB8AC3E}">
        <p14:creationId xmlns:p14="http://schemas.microsoft.com/office/powerpoint/2010/main" val="426823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3</a:t>
            </a:r>
            <a:r>
              <a:rPr lang="en-US" sz="5400" b="1" dirty="0">
                <a:latin typeface="Times New Roman" panose="02020603050405020304" pitchFamily="18" charset="0"/>
                <a:cs typeface="Times New Roman" panose="02020603050405020304" pitchFamily="18" charset="0"/>
              </a:rPr>
              <a:t>. </a:t>
            </a:r>
            <a:r>
              <a:rPr lang="vi-VN" sz="5400" b="1" dirty="0">
                <a:latin typeface="Times New Roman" panose="02020603050405020304" pitchFamily="18" charset="0"/>
                <a:cs typeface="Times New Roman" panose="02020603050405020304" pitchFamily="18" charset="0"/>
              </a:rPr>
              <a:t>Ưu điểm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554485111"/>
              </p:ext>
            </p:extLst>
          </p:nvPr>
        </p:nvGraphicFramePr>
        <p:xfrm>
          <a:off x="645613" y="3546082"/>
          <a:ext cx="16996773" cy="4416818"/>
        </p:xfrm>
        <a:graphic>
          <a:graphicData uri="http://schemas.openxmlformats.org/drawingml/2006/table">
            <a:tbl>
              <a:tblPr firstRow="1" bandRow="1">
                <a:tableStyleId>{5C22544A-7EE6-4342-B048-85BDC9FD1C3A}</a:tableStyleId>
              </a:tblPr>
              <a:tblGrid>
                <a:gridCol w="2135687">
                  <a:extLst>
                    <a:ext uri="{9D8B030D-6E8A-4147-A177-3AD203B41FA5}">
                      <a16:colId xmlns:a16="http://schemas.microsoft.com/office/drawing/2014/main" val="1516517243"/>
                    </a:ext>
                  </a:extLst>
                </a:gridCol>
                <a:gridCol w="7086600">
                  <a:extLst>
                    <a:ext uri="{9D8B030D-6E8A-4147-A177-3AD203B41FA5}">
                      <a16:colId xmlns:a16="http://schemas.microsoft.com/office/drawing/2014/main" val="3969217644"/>
                    </a:ext>
                  </a:extLst>
                </a:gridCol>
                <a:gridCol w="7774486">
                  <a:extLst>
                    <a:ext uri="{9D8B030D-6E8A-4147-A177-3AD203B41FA5}">
                      <a16:colId xmlns:a16="http://schemas.microsoft.com/office/drawing/2014/main" val="974322768"/>
                    </a:ext>
                  </a:extLst>
                </a:gridCol>
              </a:tblGrid>
              <a:tr h="634235">
                <a:tc>
                  <a:txBody>
                    <a:bodyPr/>
                    <a:lstStyle/>
                    <a:p>
                      <a:pPr algn="ctr"/>
                      <a:endParaRPr lang="en-US" dirty="0"/>
                    </a:p>
                  </a:txBody>
                  <a:tcPr>
                    <a:solidFill>
                      <a:schemeClr val="tx1">
                        <a:lumMod val="75000"/>
                      </a:schemeClr>
                    </a:solidFill>
                  </a:tcPr>
                </a:tc>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3782583">
                <a:tc>
                  <a:txBody>
                    <a:bodyPr/>
                    <a:lstStyle/>
                    <a:p>
                      <a:pPr marL="0" indent="0" algn="l">
                        <a:lnSpc>
                          <a:spcPct val="150000"/>
                        </a:lnSpc>
                        <a:buFontTx/>
                        <a:buNone/>
                      </a:pPr>
                      <a:r>
                        <a:rPr lang="en-US" dirty="0">
                          <a:solidFill>
                            <a:schemeClr val="bg1"/>
                          </a:solidFill>
                          <a:latin typeface="Times New Roman" panose="02020603050405020304" pitchFamily="18" charset="0"/>
                          <a:cs typeface="Times New Roman" panose="02020603050405020304" pitchFamily="18" charset="0"/>
                        </a:rPr>
                        <a:t>Performance-based on advanced Features</a:t>
                      </a:r>
                    </a:p>
                  </a:txBody>
                  <a:tcPr>
                    <a:solidFill>
                      <a:schemeClr val="tx1">
                        <a:lumMod val="75000"/>
                      </a:schemeClr>
                    </a:solidFill>
                  </a:tcPr>
                </a:tc>
                <a:tc>
                  <a:txBody>
                    <a:bodyPr/>
                    <a:lstStyle/>
                    <a:p>
                      <a:pPr marL="0" marR="0" lvl="0" indent="0" algn="just" defTabSz="1371417" rtl="0" eaLnBrk="1" fontAlgn="t" latinLnBrk="0" hangingPunct="1">
                        <a:lnSpc>
                          <a:spcPct val="100000"/>
                        </a:lnSpc>
                        <a:spcBef>
                          <a:spcPts val="0"/>
                        </a:spcBef>
                        <a:spcAft>
                          <a:spcPts val="0"/>
                        </a:spcAft>
                        <a:buClrTx/>
                        <a:buSzTx/>
                        <a:buFontTx/>
                        <a:buNone/>
                        <a:tabLst/>
                        <a:defRPr/>
                      </a:pPr>
                      <a:r>
                        <a:rPr lang="vi-VN" dirty="0">
                          <a:solidFill>
                            <a:schemeClr val="bg1"/>
                          </a:solidFill>
                          <a:latin typeface="Times New Roman" panose="02020603050405020304" pitchFamily="18" charset="0"/>
                          <a:cs typeface="Times New Roman" panose="02020603050405020304" pitchFamily="18" charset="0"/>
                        </a:rPr>
                        <a:t>Laravel tập trung vào HTML và các phần tử động phản ánh dữ liệu cơ bản để xây dựng lại các phần tử trang web cho các ứng dụng lớn theo các quy tắc chỉ định. Sau đó nó làm việc trên các bản ghi dữ liệu câp nhật.</a:t>
                      </a:r>
                    </a:p>
                  </a:txBody>
                  <a:tcPr anchor="ctr">
                    <a:solidFill>
                      <a:schemeClr val="tx1">
                        <a:lumMod val="75000"/>
                      </a:schemeClr>
                    </a:solidFill>
                  </a:tcPr>
                </a:tc>
                <a:tc>
                  <a:txBody>
                    <a:bodyPr/>
                    <a:lstStyle/>
                    <a:p>
                      <a:pPr marL="0" indent="0" algn="just">
                        <a:lnSpc>
                          <a:spcPct val="150000"/>
                        </a:lnSpc>
                        <a:buFontTx/>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FontTx/>
                        <a:buNone/>
                      </a:pPr>
                      <a:r>
                        <a:rPr lang="en-US" dirty="0" err="1">
                          <a:solidFill>
                            <a:schemeClr val="bg1"/>
                          </a:solidFill>
                          <a:latin typeface="Times New Roman" panose="02020603050405020304" pitchFamily="18" charset="0"/>
                          <a:cs typeface="Times New Roman" panose="02020603050405020304" pitchFamily="18" charset="0"/>
                        </a:rPr>
                        <a:t>CakePHP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hoạt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động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trực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tiếp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trúc</a:t>
                      </a:r>
                      <a:r>
                        <a:rPr lang="en-US" dirty="0">
                          <a:solidFill>
                            <a:schemeClr val="bg1"/>
                          </a:solidFill>
                          <a:latin typeface="Times New Roman" panose="02020603050405020304" pitchFamily="18" charset="0"/>
                          <a:cs typeface="Times New Roman" panose="02020603050405020304" pitchFamily="18" charset="0"/>
                        </a:rPr>
                        <a:t> MVC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tiếp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cận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thao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với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ứng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nhỏ</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hiện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thay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đổi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trúc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ứng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a:t>
                      </a:r>
                      <a:endParaRPr lang="vi-VN" dirty="0">
                        <a:solidFill>
                          <a:schemeClr val="bg1"/>
                        </a:solidFill>
                        <a:latin typeface="Times New Roman" panose="02020603050405020304" pitchFamily="18" charset="0"/>
                        <a:cs typeface="Times New Roman" panose="02020603050405020304" pitchFamily="18" charset="0"/>
                      </a:endParaRPr>
                    </a:p>
                  </a:txBody>
                  <a:tcPr>
                    <a:solidFill>
                      <a:schemeClr val="tx1">
                        <a:lumMod val="75000"/>
                      </a:schemeClr>
                    </a:solidFill>
                  </a:tcPr>
                </a:tc>
                <a:extLst>
                  <a:ext uri="{0D108BD9-81ED-4DB2-BD59-A6C34878D82A}">
                    <a16:rowId xmlns:a16="http://schemas.microsoft.com/office/drawing/2014/main" val="333886479"/>
                  </a:ext>
                </a:extLst>
              </a:tr>
            </a:tbl>
          </a:graphicData>
        </a:graphic>
      </p:graphicFrame>
    </p:spTree>
    <p:extLst>
      <p:ext uri="{BB962C8B-B14F-4D97-AF65-F5344CB8AC3E}">
        <p14:creationId xmlns:p14="http://schemas.microsoft.com/office/powerpoint/2010/main" val="2517875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4</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Nhược</a:t>
            </a:r>
            <a:r>
              <a:rPr lang="vi-VN" sz="5400" b="1" dirty="0">
                <a:latin typeface="Times New Roman" panose="02020603050405020304" pitchFamily="18" charset="0"/>
                <a:cs typeface="Times New Roman" panose="02020603050405020304" pitchFamily="18" charset="0"/>
              </a:rPr>
              <a:t> điểm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3123228235"/>
              </p:ext>
            </p:extLst>
          </p:nvPr>
        </p:nvGraphicFramePr>
        <p:xfrm>
          <a:off x="645613" y="2914218"/>
          <a:ext cx="16996774" cy="5124382"/>
        </p:xfrm>
        <a:graphic>
          <a:graphicData uri="http://schemas.openxmlformats.org/drawingml/2006/table">
            <a:tbl>
              <a:tblPr firstRow="1" bandRow="1">
                <a:tableStyleId>{5C22544A-7EE6-4342-B048-85BDC9FD1C3A}</a:tableStyleId>
              </a:tblPr>
              <a:tblGrid>
                <a:gridCol w="7763601">
                  <a:extLst>
                    <a:ext uri="{9D8B030D-6E8A-4147-A177-3AD203B41FA5}">
                      <a16:colId xmlns:a16="http://schemas.microsoft.com/office/drawing/2014/main" val="3969217644"/>
                    </a:ext>
                  </a:extLst>
                </a:gridCol>
                <a:gridCol w="9233173">
                  <a:extLst>
                    <a:ext uri="{9D8B030D-6E8A-4147-A177-3AD203B41FA5}">
                      <a16:colId xmlns:a16="http://schemas.microsoft.com/office/drawing/2014/main" val="974322768"/>
                    </a:ext>
                  </a:extLst>
                </a:gridCol>
              </a:tblGrid>
              <a:tr h="391410">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4621462">
                <a:tc>
                  <a:txBody>
                    <a:bodyPr/>
                    <a:lstStyle/>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Để triển khai các ứng dụng lớn đôi khi hơi phức tạp</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phù hợp lắm với tập dữ liệu nhỏ</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an toàn</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thể phân hủy</a:t>
                      </a:r>
                    </a:p>
                  </a:txBody>
                  <a:tcPr>
                    <a:solidFill>
                      <a:schemeClr val="tx1">
                        <a:lumMod val="75000"/>
                      </a:schemeClr>
                    </a:solidFill>
                  </a:tcPr>
                </a:tc>
                <a:tc>
                  <a:txBody>
                    <a:bodyPr/>
                    <a:lstStyle/>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Đôi khi trở nên hơi phức tạp với Quan điểm hiểu biết ban đầu</a:t>
                      </a:r>
                    </a:p>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Không phù hợp lắm cho các tập dữ liệu lớn hoặc các dự án dựa trên ứng dụng web</a:t>
                      </a:r>
                    </a:p>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Chủ yếu làm việc trên template nội tuyến và đôi khi tạo ra vấn đề cho lập trình viên</a:t>
                      </a:r>
                    </a:p>
                  </a:txBody>
                  <a:tcPr>
                    <a:solidFill>
                      <a:schemeClr val="tx1">
                        <a:lumMod val="75000"/>
                      </a:schemeClr>
                    </a:solidFill>
                  </a:tcPr>
                </a:tc>
                <a:extLst>
                  <a:ext uri="{0D108BD9-81ED-4DB2-BD59-A6C34878D82A}">
                    <a16:rowId xmlns:a16="http://schemas.microsoft.com/office/drawing/2014/main" val="333886479"/>
                  </a:ext>
                </a:extLst>
              </a:tr>
            </a:tbl>
          </a:graphicData>
        </a:graphic>
      </p:graphicFrame>
    </p:spTree>
    <p:extLst>
      <p:ext uri="{BB962C8B-B14F-4D97-AF65-F5344CB8AC3E}">
        <p14:creationId xmlns:p14="http://schemas.microsoft.com/office/powerpoint/2010/main" val="3238851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25B3AC25-C0B8-84F7-AD2B-7F9CF75E0805}"/>
              </a:ext>
            </a:extLst>
          </p:cNvPr>
          <p:cNvSpPr txBox="1">
            <a:spLocks/>
          </p:cNvSpPr>
          <p:nvPr/>
        </p:nvSpPr>
        <p:spPr>
          <a:xfrm>
            <a:off x="645613" y="50074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lang="en-US" sz="5400" b="1" dirty="0">
                <a:latin typeface="Times New Roman" panose="02020603050405020304" pitchFamily="18" charset="0"/>
                <a:cs typeface="Times New Roman" panose="02020603050405020304" pitchFamily="18" charset="0"/>
              </a:rPr>
              <a:t>5. </a:t>
            </a:r>
            <a:r>
              <a:rPr lang="en-US" sz="5400" b="1" dirty="0" err="1">
                <a:latin typeface="Times New Roman" panose="02020603050405020304" pitchFamily="18" charset="0"/>
                <a:cs typeface="Times New Roman" panose="02020603050405020304" pitchFamily="18" charset="0"/>
              </a:rPr>
              <a:t>Bảng</a:t>
            </a:r>
            <a:r>
              <a:rPr lang="en-US" sz="5400" b="1" dirty="0">
                <a:latin typeface="Times New Roman" panose="02020603050405020304" pitchFamily="18" charset="0"/>
                <a:cs typeface="Times New Roman" panose="02020603050405020304" pitchFamily="18" charset="0"/>
              </a:rPr>
              <a:t> so </a:t>
            </a:r>
            <a:r>
              <a:rPr lang="en-US" sz="5400" b="1" dirty="0" err="1">
                <a:latin typeface="Times New Roman" panose="02020603050405020304" pitchFamily="18" charset="0"/>
                <a:cs typeface="Times New Roman" panose="02020603050405020304" pitchFamily="18" charset="0"/>
              </a:rPr>
              <a:t>sánh</a:t>
            </a:r>
            <a:r>
              <a:rPr lang="vi-VN" sz="5400" b="1" dirty="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cake </a:t>
            </a:r>
            <a:r>
              <a:rPr lang="en-US" sz="5400" b="1" dirty="0" err="1">
                <a:latin typeface="Times New Roman" panose="02020603050405020304" pitchFamily="18" charset="0"/>
                <a:cs typeface="Times New Roman" panose="02020603050405020304" pitchFamily="18" charset="0"/>
              </a:rPr>
              <a:t>php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lara</a:t>
            </a:r>
            <a:r>
              <a:rPr lang="en-US" b="1" dirty="0" err="1">
                <a:latin typeface="Times New Roman" panose="02020603050405020304" pitchFamily="18" charset="0"/>
                <a:cs typeface="Times New Roman" panose="02020603050405020304" pitchFamily="18" charset="0"/>
              </a:rPr>
              <a:t>vel</a:t>
            </a:r>
            <a:endParaRPr kumimoji="1" lang="ja-JP" altLang="en-US" sz="5400"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81A565DB-A400-054F-4EF6-31660CCF714C}"/>
              </a:ext>
            </a:extLst>
          </p:cNvPr>
          <p:cNvGraphicFramePr>
            <a:graphicFrameLocks noGrp="1"/>
          </p:cNvGraphicFramePr>
          <p:nvPr>
            <p:extLst>
              <p:ext uri="{D42A27DB-BD31-4B8C-83A1-F6EECF244321}">
                <p14:modId xmlns:p14="http://schemas.microsoft.com/office/powerpoint/2010/main" val="2951323480"/>
              </p:ext>
            </p:extLst>
          </p:nvPr>
        </p:nvGraphicFramePr>
        <p:xfrm>
          <a:off x="645613" y="2914218"/>
          <a:ext cx="16996774" cy="5124382"/>
        </p:xfrm>
        <a:graphic>
          <a:graphicData uri="http://schemas.openxmlformats.org/drawingml/2006/table">
            <a:tbl>
              <a:tblPr firstRow="1" bandRow="1">
                <a:tableStyleId>{5C22544A-7EE6-4342-B048-85BDC9FD1C3A}</a:tableStyleId>
              </a:tblPr>
              <a:tblGrid>
                <a:gridCol w="7763601">
                  <a:extLst>
                    <a:ext uri="{9D8B030D-6E8A-4147-A177-3AD203B41FA5}">
                      <a16:colId xmlns:a16="http://schemas.microsoft.com/office/drawing/2014/main" val="3969217644"/>
                    </a:ext>
                  </a:extLst>
                </a:gridCol>
                <a:gridCol w="9233173">
                  <a:extLst>
                    <a:ext uri="{9D8B030D-6E8A-4147-A177-3AD203B41FA5}">
                      <a16:colId xmlns:a16="http://schemas.microsoft.com/office/drawing/2014/main" val="974322768"/>
                    </a:ext>
                  </a:extLst>
                </a:gridCol>
              </a:tblGrid>
              <a:tr h="391410">
                <a:tc>
                  <a:txBody>
                    <a:bodyPr/>
                    <a:lstStyle/>
                    <a:p>
                      <a:pPr algn="ctr"/>
                      <a:r>
                        <a:rPr lang="en-US" dirty="0"/>
                        <a:t>Laravel</a:t>
                      </a:r>
                    </a:p>
                  </a:txBody>
                  <a:tcPr>
                    <a:solidFill>
                      <a:schemeClr val="tx1">
                        <a:lumMod val="75000"/>
                      </a:schemeClr>
                    </a:solidFill>
                  </a:tcPr>
                </a:tc>
                <a:tc>
                  <a:txBody>
                    <a:bodyPr/>
                    <a:lstStyle/>
                    <a:p>
                      <a:pPr algn="ctr"/>
                      <a:r>
                        <a:rPr lang="en-US"/>
                        <a:t>CAKEPHP</a:t>
                      </a:r>
                    </a:p>
                  </a:txBody>
                  <a:tcPr>
                    <a:solidFill>
                      <a:schemeClr val="tx1">
                        <a:lumMod val="75000"/>
                      </a:schemeClr>
                    </a:solidFill>
                  </a:tcPr>
                </a:tc>
                <a:extLst>
                  <a:ext uri="{0D108BD9-81ED-4DB2-BD59-A6C34878D82A}">
                    <a16:rowId xmlns:a16="http://schemas.microsoft.com/office/drawing/2014/main" val="4149590038"/>
                  </a:ext>
                </a:extLst>
              </a:tr>
              <a:tr h="4621462">
                <a:tc>
                  <a:txBody>
                    <a:bodyPr/>
                    <a:lstStyle/>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Để triển khai các ứng dụng lớn đôi khi hơi phức tạp</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phù hợp lắm với tập dữ liệu nhỏ</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an toàn</a:t>
                      </a:r>
                    </a:p>
                    <a:p>
                      <a:pPr marL="457200" indent="-457200">
                        <a:lnSpc>
                          <a:spcPct val="150000"/>
                        </a:lnSpc>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Không thể phân hủy</a:t>
                      </a:r>
                    </a:p>
                  </a:txBody>
                  <a:tcPr>
                    <a:solidFill>
                      <a:schemeClr val="tx1">
                        <a:lumMod val="75000"/>
                      </a:schemeClr>
                    </a:solidFill>
                  </a:tcPr>
                </a:tc>
                <a:tc>
                  <a:txBody>
                    <a:bodyPr/>
                    <a:lstStyle/>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Đôi khi trở nên hơi phức tạp với Quan điểm hiểu biết ban đầu</a:t>
                      </a:r>
                    </a:p>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Không phù hợp lắm cho các tập dữ liệu lớn hoặc các dự án dựa trên ứng dụng web</a:t>
                      </a:r>
                    </a:p>
                    <a:p>
                      <a:pPr marL="457200" indent="-457200">
                        <a:lnSpc>
                          <a:spcPct val="150000"/>
                        </a:lnSpc>
                        <a:buFont typeface="Arial" panose="020B0604020202020204" pitchFamily="34" charset="0"/>
                        <a:buChar char="•"/>
                      </a:pPr>
                      <a:r>
                        <a:rPr lang="vi-VN" sz="2700" b="0" i="0" kern="1200" dirty="0">
                          <a:solidFill>
                            <a:schemeClr val="bg1"/>
                          </a:solidFill>
                          <a:effectLst/>
                          <a:latin typeface="Times New Roman" panose="02020603050405020304" pitchFamily="18" charset="0"/>
                          <a:ea typeface="+mn-ea"/>
                          <a:cs typeface="Times New Roman" panose="02020603050405020304" pitchFamily="18" charset="0"/>
                        </a:rPr>
                        <a:t>Chủ yếu làm việc trên template nội tuyến và đôi khi tạo ra vấn đề cho lập trình viên</a:t>
                      </a:r>
                    </a:p>
                  </a:txBody>
                  <a:tcPr>
                    <a:solidFill>
                      <a:schemeClr val="tx1">
                        <a:lumMod val="75000"/>
                      </a:schemeClr>
                    </a:solidFill>
                  </a:tcPr>
                </a:tc>
                <a:extLst>
                  <a:ext uri="{0D108BD9-81ED-4DB2-BD59-A6C34878D82A}">
                    <a16:rowId xmlns:a16="http://schemas.microsoft.com/office/drawing/2014/main" val="333886479"/>
                  </a:ext>
                </a:extLst>
              </a:tr>
            </a:tbl>
          </a:graphicData>
        </a:graphic>
      </p:graphicFrame>
    </p:spTree>
    <p:extLst>
      <p:ext uri="{BB962C8B-B14F-4D97-AF65-F5344CB8AC3E}">
        <p14:creationId xmlns:p14="http://schemas.microsoft.com/office/powerpoint/2010/main" val="3949063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69">
        <p15:prstTrans prst="fallOver"/>
      </p:transition>
    </mc:Choice>
    <mc:Fallback xmlns="">
      <p:transition spd="slow" advTm="47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5685</TotalTime>
  <Words>1108</Words>
  <Application>Microsoft Office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Calibri</vt:lpstr>
      <vt:lpstr>Times New Roman</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Le Sy Hung</cp:lastModifiedBy>
  <cp:revision>415</cp:revision>
  <dcterms:created xsi:type="dcterms:W3CDTF">2015-08-02T15:43:04Z</dcterms:created>
  <dcterms:modified xsi:type="dcterms:W3CDTF">2022-07-21T07:08:20Z</dcterms:modified>
</cp:coreProperties>
</file>