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11"/>
  </p:notesMasterIdLst>
  <p:sldIdLst>
    <p:sldId id="356" r:id="rId6"/>
    <p:sldId id="372" r:id="rId7"/>
    <p:sldId id="363" r:id="rId8"/>
    <p:sldId id="355" r:id="rId9"/>
    <p:sldId id="370" r:id="rId1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49" d="100"/>
          <a:sy n="49" d="100"/>
        </p:scale>
        <p:origin x="528" y="36"/>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2022/7/7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Pzyc7IrjKDs" TargetMode="External"/><Relationship Id="rId2" Type="http://schemas.openxmlformats.org/officeDocument/2006/relationships/hyperlink" Target="https://www.youtube.com/watch?v=peDQCgJYlKA&amp;list=PLrOp29ATDP7ZhqPSsZNCFlBJpnv38vuZg" TargetMode="External"/><Relationship Id="rId1" Type="http://schemas.openxmlformats.org/officeDocument/2006/relationships/slideLayout" Target="../slideLayouts/slideLayout70.xml"/><Relationship Id="rId5" Type="http://schemas.openxmlformats.org/officeDocument/2006/relationships/hyperlink" Target="https://book.cakephp.org/3/en/controllers/components.html" TargetMode="External"/><Relationship Id="rId4" Type="http://schemas.openxmlformats.org/officeDocument/2006/relationships/hyperlink" Target="https://www.youtube.com/watch?v=Ts169XTKj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6"/>
          <p:cNvSpPr>
            <a:spLocks noGrp="1"/>
          </p:cNvSpPr>
          <p:nvPr/>
        </p:nvSpPr>
        <p:spPr>
          <a:xfrm>
            <a:off x="11015560" y="8121761"/>
            <a:ext cx="6664689" cy="1570794"/>
          </a:xfrm>
          <a:prstGeom prst="rect">
            <a:avLst/>
          </a:prstGeom>
        </p:spPr>
        <p:txBody>
          <a:bodyPr vert="horz" lIns="91440" tIns="45720" rIns="91440" bIns="45720" rtlCol="0" anchor="b">
            <a:noAutofit/>
          </a:bodyPr>
          <a:lstStyle>
            <a:lvl1pPr marL="0" indent="0" algn="ctr" defTabSz="1371417" rtl="0" eaLnBrk="1" latinLnBrk="0" hangingPunct="1">
              <a:lnSpc>
                <a:spcPct val="130000"/>
              </a:lnSpc>
              <a:spcBef>
                <a:spcPts val="0"/>
              </a:spcBef>
              <a:buFontTx/>
              <a:buNone/>
              <a:defRPr sz="2000" kern="1200" baseline="0">
                <a:solidFill>
                  <a:schemeClr val="tx2">
                    <a:lumMod val="60000"/>
                    <a:lumOff val="4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14281" indent="-514281" algn="l">
              <a:lnSpc>
                <a:spcPct val="200000"/>
              </a:lnSpc>
              <a:buFont typeface="Wingdings" panose="05000000000000000000" pitchFamily="2" charset="2"/>
              <a:buChar char="§"/>
            </a:pP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algn="l">
              <a:lnSpc>
                <a:spcPct val="200000"/>
              </a:lnSpc>
            </a:pPr>
            <a:r>
              <a:rPr kumimoji="1" lang="en-US" altLang="ja-JP" sz="2800" dirty="0" err="1">
                <a:solidFill>
                  <a:schemeClr val="bg1"/>
                </a:solidFill>
                <a:latin typeface="Times New Roman" panose="02020603050405020304" pitchFamily="18" charset="0"/>
                <a:cs typeface="Times New Roman" panose="02020603050405020304" pitchFamily="18" charset="0"/>
              </a:rPr>
              <a:t>Thành</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viên</a:t>
            </a: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marL="514281" indent="-514281" algn="l">
              <a:lnSpc>
                <a:spcPct val="200000"/>
              </a:lnSpc>
              <a:buFont typeface="Wingdings" panose="05000000000000000000" pitchFamily="2" charset="2"/>
              <a:buChar char="§"/>
            </a:pPr>
            <a:r>
              <a:rPr kumimoji="1" lang="en-US" altLang="ja-JP" sz="2800" dirty="0">
                <a:solidFill>
                  <a:schemeClr val="bg1"/>
                </a:solidFill>
                <a:latin typeface="Times New Roman" panose="02020603050405020304" pitchFamily="18" charset="0"/>
                <a:cs typeface="Times New Roman" panose="02020603050405020304" pitchFamily="18" charset="0"/>
              </a:rPr>
              <a:t>Lê </a:t>
            </a:r>
            <a:r>
              <a:rPr kumimoji="1" lang="en-US" altLang="ja-JP" sz="2800" dirty="0" err="1">
                <a:solidFill>
                  <a:schemeClr val="bg1"/>
                </a:solidFill>
                <a:latin typeface="Times New Roman" panose="02020603050405020304" pitchFamily="18" charset="0"/>
                <a:cs typeface="Times New Roman" panose="02020603050405020304" pitchFamily="18" charset="0"/>
              </a:rPr>
              <a:t>Sỹ</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Hùng</a:t>
            </a:r>
            <a:r>
              <a:rPr kumimoji="1" lang="en-US" altLang="ja-JP" sz="2800" dirty="0">
                <a:solidFill>
                  <a:schemeClr val="bg1"/>
                </a:solidFill>
                <a:latin typeface="Times New Roman" panose="02020603050405020304" pitchFamily="18" charset="0"/>
                <a:cs typeface="Times New Roman" panose="02020603050405020304" pitchFamily="18" charset="0"/>
              </a:rPr>
              <a:t> </a:t>
            </a:r>
          </a:p>
        </p:txBody>
      </p:sp>
      <p:sp>
        <p:nvSpPr>
          <p:cNvPr id="10" name="テキスト プレースホルダー 8"/>
          <p:cNvSpPr>
            <a:spLocks noGrp="1"/>
          </p:cNvSpPr>
          <p:nvPr/>
        </p:nvSpPr>
        <p:spPr>
          <a:xfrm>
            <a:off x="2347315" y="3850782"/>
            <a:ext cx="13331250" cy="1473759"/>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50000"/>
              </a:lnSpc>
            </a:pPr>
            <a:r>
              <a:rPr lang="en-US" altLang="ja-JP" sz="4000" b="1" dirty="0" err="1">
                <a:solidFill>
                  <a:schemeClr val="bg1"/>
                </a:solidFill>
                <a:latin typeface="Times New Roman" panose="02020603050405020304" pitchFamily="18" charset="0"/>
                <a:ea typeface="+mj-ea"/>
                <a:cs typeface="Times New Roman" panose="02020603050405020304" pitchFamily="18" charset="0"/>
              </a:rPr>
              <a:t>Ngiên</a:t>
            </a:r>
            <a:r>
              <a:rPr lang="en-US" altLang="ja-JP" sz="4000" b="1" dirty="0">
                <a:solidFill>
                  <a:schemeClr val="bg1"/>
                </a:solidFill>
                <a:latin typeface="Times New Roman" panose="02020603050405020304" pitchFamily="18" charset="0"/>
                <a:ea typeface="+mj-ea"/>
                <a:cs typeface="Times New Roman" panose="02020603050405020304" pitchFamily="18" charset="0"/>
              </a:rPr>
              <a:t> </a:t>
            </a:r>
            <a:r>
              <a:rPr lang="en-US" altLang="ja-JP" sz="4000" b="1" dirty="0" err="1">
                <a:solidFill>
                  <a:schemeClr val="bg1"/>
                </a:solidFill>
                <a:latin typeface="Times New Roman" panose="02020603050405020304" pitchFamily="18" charset="0"/>
                <a:ea typeface="+mj-ea"/>
                <a:cs typeface="Times New Roman" panose="02020603050405020304" pitchFamily="18" charset="0"/>
              </a:rPr>
              <a:t>cứu</a:t>
            </a:r>
            <a:r>
              <a:rPr lang="en-US" altLang="ja-JP" sz="4000" b="1" dirty="0">
                <a:solidFill>
                  <a:schemeClr val="bg1"/>
                </a:solidFill>
                <a:latin typeface="Times New Roman" panose="02020603050405020304" pitchFamily="18" charset="0"/>
                <a:ea typeface="+mj-ea"/>
                <a:cs typeface="Times New Roman" panose="02020603050405020304" pitchFamily="18" charset="0"/>
              </a:rPr>
              <a:t> </a:t>
            </a:r>
            <a:r>
              <a:rPr lang="en-US" altLang="ja-JP" sz="4000" b="1" dirty="0" err="1">
                <a:solidFill>
                  <a:schemeClr val="bg1"/>
                </a:solidFill>
                <a:latin typeface="Times New Roman" panose="02020603050405020304" pitchFamily="18" charset="0"/>
                <a:ea typeface="+mj-ea"/>
                <a:cs typeface="Times New Roman" panose="02020603050405020304" pitchFamily="18" charset="0"/>
              </a:rPr>
              <a:t>cakephp</a:t>
            </a:r>
            <a:r>
              <a:rPr lang="en-US" altLang="ja-JP" sz="4000" b="1" dirty="0">
                <a:solidFill>
                  <a:schemeClr val="bg1"/>
                </a:solidFill>
                <a:latin typeface="Times New Roman" panose="02020603050405020304" pitchFamily="18" charset="0"/>
                <a:ea typeface="+mj-ea"/>
                <a:cs typeface="Times New Roman" panose="02020603050405020304" pitchFamily="18" charset="0"/>
              </a:rPr>
              <a:t> framework</a:t>
            </a:r>
            <a:endParaRPr lang="en-US" altLang="ja-JP" sz="4199" b="1"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slow" p14:dur="1500" advTm="9314">
        <p:split orient="vert"/>
      </p:transition>
    </mc:Choice>
    <mc:Fallback xmlns="">
      <p:transition spd="slow" advTm="9314">
        <p:split orient="vert"/>
      </p:transition>
    </mc:Fallback>
  </mc:AlternateContent>
  <p:extLst>
    <p:ext uri="{E180D4A7-C9FB-4DFB-919C-405C955672EB}">
      <p14:showEvtLst xmlns:p14="http://schemas.microsoft.com/office/powerpoint/2010/main">
        <p14:playEvt time="7609"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1. </a:t>
            </a:r>
            <a:r>
              <a:rPr lang="vi-VN" sz="5400" b="1" dirty="0">
                <a:latin typeface="Times New Roman" panose="02020603050405020304" pitchFamily="18" charset="0"/>
                <a:cs typeface="Times New Roman" panose="02020603050405020304" pitchFamily="18" charset="0"/>
              </a:rPr>
              <a:t>Ưu điểm so với việc code php thuần</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2442550668"/>
              </p:ext>
            </p:extLst>
          </p:nvPr>
        </p:nvGraphicFramePr>
        <p:xfrm>
          <a:off x="645613" y="2042695"/>
          <a:ext cx="16996774" cy="7404802"/>
        </p:xfrm>
        <a:graphic>
          <a:graphicData uri="http://schemas.openxmlformats.org/drawingml/2006/table">
            <a:tbl>
              <a:tblPr firstRow="1" bandRow="1">
                <a:tableStyleId>{5C22544A-7EE6-4342-B048-85BDC9FD1C3A}</a:tableStyleId>
              </a:tblPr>
              <a:tblGrid>
                <a:gridCol w="8906949">
                  <a:extLst>
                    <a:ext uri="{9D8B030D-6E8A-4147-A177-3AD203B41FA5}">
                      <a16:colId xmlns:a16="http://schemas.microsoft.com/office/drawing/2014/main" val="3969217644"/>
                    </a:ext>
                  </a:extLst>
                </a:gridCol>
                <a:gridCol w="8089825">
                  <a:extLst>
                    <a:ext uri="{9D8B030D-6E8A-4147-A177-3AD203B41FA5}">
                      <a16:colId xmlns:a16="http://schemas.microsoft.com/office/drawing/2014/main" val="974322768"/>
                    </a:ext>
                  </a:extLst>
                </a:gridCol>
              </a:tblGrid>
              <a:tr h="544862">
                <a:tc>
                  <a:txBody>
                    <a:bodyPr/>
                    <a:lstStyle/>
                    <a:p>
                      <a:pPr algn="ctr"/>
                      <a:r>
                        <a:rPr lang="en-US"/>
                        <a:t>PHP</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6859940">
                <a:tc>
                  <a:txBody>
                    <a:bodyPr/>
                    <a:lstStyle/>
                    <a:p>
                      <a:pPr marL="342900" indent="-342900">
                        <a:buFont typeface="Arial" panose="020B0604020202020204" pitchFamily="34" charset="0"/>
                        <a:buChar char="•"/>
                      </a:pPr>
                      <a:r>
                        <a:rPr lang="vi-VN" sz="2400" b="0" i="0" kern="1200">
                          <a:solidFill>
                            <a:schemeClr val="bg1"/>
                          </a:solidFill>
                          <a:effectLst/>
                          <a:latin typeface="Times New Roman" panose="02020603050405020304" pitchFamily="18" charset="0"/>
                          <a:ea typeface="+mn-ea"/>
                          <a:cs typeface="Times New Roman" panose="02020603050405020304" pitchFamily="18" charset="0"/>
                        </a:rPr>
                        <a:t>Bộ code tự xây dựng</a:t>
                      </a:r>
                      <a:r>
                        <a:rPr lang="en-US" sz="2400" b="0" i="0" kern="1200">
                          <a:solidFill>
                            <a:schemeClr val="bg1"/>
                          </a:solidFill>
                          <a:effectLst/>
                          <a:latin typeface="Times New Roman" panose="02020603050405020304" pitchFamily="18" charset="0"/>
                          <a:ea typeface="+mn-ea"/>
                          <a:cs typeface="Times New Roman" panose="02020603050405020304" pitchFamily="18" charset="0"/>
                        </a:rPr>
                        <a:t> sẽ không </a:t>
                      </a:r>
                      <a:r>
                        <a:rPr lang="vi-VN" sz="2400" b="0" i="0" kern="1200">
                          <a:solidFill>
                            <a:schemeClr val="bg1"/>
                          </a:solidFill>
                          <a:effectLst/>
                          <a:latin typeface="Times New Roman" panose="02020603050405020304" pitchFamily="18" charset="0"/>
                          <a:ea typeface="+mn-ea"/>
                          <a:cs typeface="Times New Roman" panose="02020603050405020304" pitchFamily="18" charset="0"/>
                        </a:rPr>
                        <a:t>bao giờ hoàn thiện</a:t>
                      </a:r>
                      <a:r>
                        <a:rPr lang="en-US" sz="2400" b="0" i="0" kern="1200">
                          <a:solidFill>
                            <a:schemeClr val="bg1"/>
                          </a:solidFill>
                          <a:effectLst/>
                          <a:latin typeface="Times New Roman" panose="02020603050405020304" pitchFamily="18" charset="0"/>
                          <a:ea typeface="+mn-ea"/>
                          <a:cs typeface="Times New Roman" panose="02020603050405020304" pitchFamily="18" charset="0"/>
                        </a:rPr>
                        <a:t>.</a:t>
                      </a:r>
                      <a:r>
                        <a:rPr lang="vi-VN" sz="2400" b="0" i="0" kern="1200">
                          <a:solidFill>
                            <a:schemeClr val="bg1"/>
                          </a:solidFill>
                          <a:effectLst/>
                          <a:latin typeface="Times New Roman" panose="02020603050405020304" pitchFamily="18" charset="0"/>
                          <a:ea typeface="+mn-ea"/>
                          <a:cs typeface="Times New Roman" panose="02020603050405020304" pitchFamily="18" charset="0"/>
                        </a:rPr>
                        <a:t> Bộ code có thể tốt nếu nhìn về tính năng, nhưng sẽ không đảm bảo bảo mật, an toàn dữ liệu...</a:t>
                      </a:r>
                    </a:p>
                    <a:p>
                      <a:pPr marL="342900" indent="-342900">
                        <a:buFont typeface="Arial" panose="020B0604020202020204" pitchFamily="34" charset="0"/>
                        <a:buChar char="•"/>
                      </a:pPr>
                      <a:r>
                        <a:rPr lang="vi-VN" sz="2400" b="0" i="0" kern="1200">
                          <a:solidFill>
                            <a:schemeClr val="bg1"/>
                          </a:solidFill>
                          <a:effectLst/>
                          <a:latin typeface="Times New Roman" panose="02020603050405020304" pitchFamily="18" charset="0"/>
                          <a:ea typeface="+mn-ea"/>
                          <a:cs typeface="Times New Roman" panose="02020603050405020304" pitchFamily="18" charset="0"/>
                        </a:rPr>
                        <a:t>Tự xây dựng code phụ thuộc quá nhiều vào một cá nhân hoặc một nhóm kỹ thuật. Điều này gây khó khăn trong việc duy trì sự ổn định của hệ thống và phát triển trong tương lai. Nếu cái gì bạn cũng phát triển, sẽ không thể hoàn thiện. </a:t>
                      </a:r>
                      <a:endParaRPr lang="en-US" sz="2400" b="0" i="0" kern="1200">
                        <a:solidFill>
                          <a:schemeClr val="bg1"/>
                        </a:solidFill>
                        <a:effectLst/>
                        <a:latin typeface="Times New Roman" panose="02020603050405020304" pitchFamily="18" charset="0"/>
                        <a:ea typeface="+mn-ea"/>
                        <a:cs typeface="Times New Roman" panose="02020603050405020304" pitchFamily="18" charset="0"/>
                      </a:endParaRPr>
                    </a:p>
                    <a:p>
                      <a:pPr marL="342900" indent="-342900">
                        <a:buFont typeface="Arial" panose="020B0604020202020204" pitchFamily="34" charset="0"/>
                        <a:buChar char="•"/>
                      </a:pPr>
                      <a:r>
                        <a:rPr lang="vi-VN" sz="2400" b="0" i="0" kern="1200">
                          <a:solidFill>
                            <a:schemeClr val="bg1"/>
                          </a:solidFill>
                          <a:effectLst/>
                          <a:latin typeface="Times New Roman" panose="02020603050405020304" pitchFamily="18" charset="0"/>
                          <a:ea typeface="+mn-ea"/>
                          <a:cs typeface="Times New Roman" panose="02020603050405020304" pitchFamily="18" charset="0"/>
                        </a:rPr>
                        <a:t>Khả năng cập nhật và tương thích với hệ điều hành, ngôn ngữ mới</a:t>
                      </a:r>
                      <a:r>
                        <a:rPr lang="en-US" sz="2400" b="0" i="0" kern="1200">
                          <a:solidFill>
                            <a:schemeClr val="bg1"/>
                          </a:solidFill>
                          <a:effectLst/>
                          <a:latin typeface="Times New Roman" panose="02020603050405020304" pitchFamily="18" charset="0"/>
                          <a:ea typeface="+mn-ea"/>
                          <a:cs typeface="Times New Roman" panose="02020603050405020304" pitchFamily="18" charset="0"/>
                        </a:rPr>
                        <a:t> bị hạn chế</a:t>
                      </a:r>
                    </a:p>
                    <a:p>
                      <a:pPr marL="342900" indent="-342900">
                        <a:buFont typeface="Arial" panose="020B0604020202020204" pitchFamily="34" charset="0"/>
                        <a:buChar char="•"/>
                      </a:pPr>
                      <a:r>
                        <a:rPr lang="vi-VN" sz="2400" b="0" i="0" kern="1200">
                          <a:solidFill>
                            <a:schemeClr val="bg1"/>
                          </a:solidFill>
                          <a:effectLst/>
                          <a:latin typeface="Times New Roman" panose="02020603050405020304" pitchFamily="18" charset="0"/>
                          <a:ea typeface="+mn-ea"/>
                          <a:cs typeface="Times New Roman" panose="02020603050405020304" pitchFamily="18" charset="0"/>
                        </a:rPr>
                        <a:t>Ở những phiên bản cao hơn này có rất nhiều công nghệ để xử lý các bài toán phức tạp hơn trong xây dựng tính năng của Website. Nếu là code tay, thì Website của bạn sẽ chẳng bao giờ được nâng cấp và tận hưởng những công nghệ đó.</a:t>
                      </a:r>
                    </a:p>
                    <a:p>
                      <a:pPr marL="342900" indent="-342900">
                        <a:buFont typeface="Arial" panose="020B0604020202020204" pitchFamily="34" charset="0"/>
                        <a:buChar char="•"/>
                      </a:pPr>
                      <a:r>
                        <a:rPr lang="vi-VN" sz="2400" b="0" i="0" kern="1200">
                          <a:solidFill>
                            <a:schemeClr val="bg1"/>
                          </a:solidFill>
                          <a:effectLst/>
                          <a:latin typeface="Times New Roman" panose="02020603050405020304" pitchFamily="18" charset="0"/>
                          <a:ea typeface="+mn-ea"/>
                          <a:cs typeface="Times New Roman" panose="02020603050405020304" pitchFamily="18" charset="0"/>
                        </a:rPr>
                        <a:t>Website code tay không thể phát triển từ một công ty khác. Nếu bạn xây dựng Website code tay ở công ty A, bạn sẽ phải sử dụng dịch vụ của họ cả đời, và nếu không may công ty A đóng cửa, thì bạn sẽ buộc phải đập Website của bạn đi và làm lại. </a:t>
                      </a:r>
                      <a:endParaRPr lang="en-US" sz="2400">
                        <a:latin typeface="Times New Roman" panose="02020603050405020304" pitchFamily="18" charset="0"/>
                        <a:cs typeface="Times New Roman" panose="02020603050405020304" pitchFamily="18" charset="0"/>
                      </a:endParaRPr>
                    </a:p>
                  </a:txBody>
                  <a:tcPr>
                    <a:solidFill>
                      <a:schemeClr val="tx1">
                        <a:lumMod val="75000"/>
                      </a:schemeClr>
                    </a:solidFill>
                  </a:tcPr>
                </a:tc>
                <a:tc>
                  <a:txBody>
                    <a:bodyPr/>
                    <a:lstStyle/>
                    <a:p>
                      <a:pPr marL="342900" marR="0" lvl="0" indent="-342900" algn="l" defTabSz="13714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400">
                          <a:solidFill>
                            <a:schemeClr val="bg1"/>
                          </a:solidFill>
                          <a:latin typeface="Times New Roman" panose="02020603050405020304" pitchFamily="18" charset="0"/>
                          <a:cs typeface="Times New Roman" panose="02020603050405020304" pitchFamily="18" charset="0"/>
                        </a:rPr>
                        <a:t>Tương thích đa phần các phiên bản PHP hiện nay của các nhà cung cấp hosting</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Cấu trúc MVC rõ rang tính bảo mật cao</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Tích hợp tính năng CRUD trong việc thao tác với database</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Khả năng điều chỉnh URL và routes mạnh</a:t>
                      </a:r>
                      <a:endParaRPr lang="en-US" sz="2400">
                        <a:solidFill>
                          <a:schemeClr val="bg1"/>
                        </a:solidFill>
                        <a:latin typeface="Times New Roman" panose="02020603050405020304" pitchFamily="18" charset="0"/>
                        <a:cs typeface="Times New Roman" panose="02020603050405020304" pitchFamily="18" charset="0"/>
                      </a:endParaRPr>
                    </a:p>
                    <a:p>
                      <a:pPr marL="342900" marR="0" lvl="0" indent="-342900" algn="l" defTabSz="13714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a:solidFill>
                            <a:schemeClr val="bg1"/>
                          </a:solidFill>
                          <a:latin typeface="Times New Roman" panose="02020603050405020304" pitchFamily="18" charset="0"/>
                          <a:cs typeface="Times New Roman" panose="02020603050405020304" pitchFamily="18" charset="0"/>
                        </a:rPr>
                        <a:t>Cộng đồng hỗ trợ Khổng lồ</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Hỗ trợ các components và utilities như email , cookie, session, security</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Hỗ trợ các lớp Helpers trên Views</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Hỗ trợ ACL và Authentication</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Caching với nhiều phương thức : File, memcached, Redis</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Hỗ trợ nhiều kết nối database : MySQL,PostgreSQL, MSSQL,..</a:t>
                      </a:r>
                    </a:p>
                    <a:p>
                      <a:pPr marL="342900" indent="-342900">
                        <a:buFont typeface="Arial" panose="020B0604020202020204" pitchFamily="34" charset="0"/>
                        <a:buChar char="•"/>
                      </a:pPr>
                      <a:r>
                        <a:rPr lang="vi-VN" sz="2400">
                          <a:solidFill>
                            <a:schemeClr val="bg1"/>
                          </a:solidFill>
                          <a:latin typeface="Times New Roman" panose="02020603050405020304" pitchFamily="18" charset="0"/>
                          <a:cs typeface="Times New Roman" panose="02020603050405020304" pitchFamily="18" charset="0"/>
                        </a:rPr>
                        <a:t>Hỗ trợ đa ngôn ngữ</a:t>
                      </a:r>
                      <a:endParaRPr lang="en-US" sz="2400">
                        <a:solidFill>
                          <a:schemeClr val="bg1"/>
                        </a:solidFill>
                        <a:latin typeface="Times New Roman" panose="02020603050405020304" pitchFamily="18" charset="0"/>
                        <a:cs typeface="Times New Roman" panose="02020603050405020304" pitchFamily="18" charset="0"/>
                      </a:endParaRPr>
                    </a:p>
                    <a:p>
                      <a:pPr marL="342900" lvl="0" indent="-342900" defTabSz="1371417">
                        <a:buFont typeface="Arial" panose="020B0604020202020204" pitchFamily="34" charset="0"/>
                        <a:buChar char="•"/>
                        <a:defRPr/>
                      </a:pPr>
                      <a:r>
                        <a:rPr lang="vi-VN" sz="2400">
                          <a:solidFill>
                            <a:schemeClr val="bg1"/>
                          </a:solidFill>
                          <a:latin typeface="Times New Roman" panose="02020603050405020304" pitchFamily="18" charset="0"/>
                          <a:cs typeface="Times New Roman" panose="02020603050405020304" pitchFamily="18" charset="0"/>
                        </a:rPr>
                        <a:t>CakePHP có ORM có sẵn của riêng mình, sử dụng nhanh chóng và đơn giản.</a:t>
                      </a:r>
                      <a:endParaRPr lang="en-US" sz="2400">
                        <a:solidFill>
                          <a:schemeClr val="bg1"/>
                        </a:solidFill>
                        <a:latin typeface="Times New Roman" panose="02020603050405020304" pitchFamily="18" charset="0"/>
                        <a:cs typeface="Times New Roman" panose="02020603050405020304" pitchFamily="18" charset="0"/>
                      </a:endParaRPr>
                    </a:p>
                    <a:p>
                      <a:pPr marL="342900" lvl="0" indent="-342900" defTabSz="1371417">
                        <a:buFont typeface="Arial" panose="020B0604020202020204" pitchFamily="34" charset="0"/>
                        <a:buChar char="•"/>
                        <a:defRPr/>
                      </a:pPr>
                      <a:r>
                        <a:rPr lang="vi-VN" sz="2400">
                          <a:solidFill>
                            <a:schemeClr val="bg1"/>
                          </a:solidFill>
                          <a:latin typeface="Times New Roman" panose="02020603050405020304" pitchFamily="18" charset="0"/>
                          <a:cs typeface="Times New Roman" panose="02020603050405020304" pitchFamily="18" charset="0"/>
                        </a:rPr>
                        <a:t>Các tính năng bảo mật bao gồm các phương pháp mã hóa, băm mật khẩu, bảo vệ dữ liệu biểu mẫu và bảo vệ CSRF</a:t>
                      </a:r>
                      <a:endParaRPr lang="en-US" sz="2400">
                        <a:solidFill>
                          <a:schemeClr val="bg1"/>
                        </a:solidFill>
                        <a:latin typeface="Times New Roman" panose="02020603050405020304" pitchFamily="18" charset="0"/>
                        <a:cs typeface="Times New Roman" panose="02020603050405020304" pitchFamily="18" charset="0"/>
                      </a:endParaRPr>
                    </a:p>
                  </a:txBody>
                  <a:tcPr>
                    <a:solidFill>
                      <a:schemeClr val="tx1">
                        <a:lumMod val="75000"/>
                      </a:schemeClr>
                    </a:solidFill>
                  </a:tcPr>
                </a:tc>
                <a:extLst>
                  <a:ext uri="{0D108BD9-81ED-4DB2-BD59-A6C34878D82A}">
                    <a16:rowId xmlns:a16="http://schemas.microsoft.com/office/drawing/2014/main" val="333886479"/>
                  </a:ext>
                </a:extLst>
              </a:tr>
            </a:tbl>
          </a:graphicData>
        </a:graphic>
      </p:graphicFrame>
    </p:spTree>
    <p:extLst>
      <p:ext uri="{BB962C8B-B14F-4D97-AF65-F5344CB8AC3E}">
        <p14:creationId xmlns:p14="http://schemas.microsoft.com/office/powerpoint/2010/main" val="2332779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2</a:t>
            </a:r>
            <a:r>
              <a:rPr lang="en-US" sz="5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t>
            </a:r>
            <a:r>
              <a:rPr lang="vi-VN" sz="5400" b="1" dirty="0">
                <a:latin typeface="Times New Roman" panose="02020603050405020304" pitchFamily="18" charset="0"/>
                <a:cs typeface="Times New Roman" panose="02020603050405020304" pitchFamily="18" charset="0"/>
              </a:rPr>
              <a:t>hững componenet </a:t>
            </a:r>
            <a:r>
              <a:rPr lang="en-US" sz="5400" b="1" dirty="0">
                <a:latin typeface="Times New Roman" panose="02020603050405020304" pitchFamily="18" charset="0"/>
                <a:cs typeface="Times New Roman" panose="02020603050405020304" pitchFamily="18" charset="0"/>
              </a:rPr>
              <a:t>f</a:t>
            </a:r>
            <a:r>
              <a:rPr lang="vi-VN" sz="5400" b="1" dirty="0">
                <a:latin typeface="Times New Roman" panose="02020603050405020304" pitchFamily="18" charset="0"/>
                <a:cs typeface="Times New Roman" panose="02020603050405020304" pitchFamily="18" charset="0"/>
              </a:rPr>
              <a:t>ramework có hỗ trợ</a:t>
            </a:r>
            <a:endParaRPr kumimoji="1" lang="ja-JP" altLang="en-US" sz="5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2923504" y="3082334"/>
            <a:ext cx="14308427" cy="3000821"/>
          </a:xfrm>
          <a:prstGeom prst="rect">
            <a:avLst/>
          </a:prstGeom>
          <a:noFill/>
        </p:spPr>
        <p:txBody>
          <a:bodyPr wrap="square" rtlCol="0">
            <a:spAutoFit/>
          </a:bodyPr>
          <a:lstStyle/>
          <a:p>
            <a:pPr marL="457200" indent="-457200">
              <a:buFont typeface="Arial" panose="020B0604020202020204" pitchFamily="34" charset="0"/>
              <a:buChar char="•"/>
            </a:pPr>
            <a:r>
              <a:rPr lang="en-US">
                <a:solidFill>
                  <a:schemeClr val="bg1"/>
                </a:solidFill>
              </a:rPr>
              <a:t>AuthComponent.</a:t>
            </a:r>
          </a:p>
          <a:p>
            <a:pPr marL="457200" indent="-457200">
              <a:buFont typeface="Arial" panose="020B0604020202020204" pitchFamily="34" charset="0"/>
              <a:buChar char="•"/>
            </a:pPr>
            <a:r>
              <a:rPr lang="en-US">
                <a:solidFill>
                  <a:schemeClr val="bg1"/>
                </a:solidFill>
              </a:rPr>
              <a:t>Cookie.</a:t>
            </a:r>
          </a:p>
          <a:p>
            <a:pPr marL="457200" indent="-457200">
              <a:buFont typeface="Arial" panose="020B0604020202020204" pitchFamily="34" charset="0"/>
              <a:buChar char="•"/>
            </a:pPr>
            <a:r>
              <a:rPr lang="en-US">
                <a:solidFill>
                  <a:schemeClr val="bg1"/>
                </a:solidFill>
              </a:rPr>
              <a:t>Cross Site Request Forgery.</a:t>
            </a:r>
          </a:p>
          <a:p>
            <a:pPr marL="457200" indent="-457200">
              <a:buFont typeface="Arial" panose="020B0604020202020204" pitchFamily="34" charset="0"/>
              <a:buChar char="•"/>
            </a:pPr>
            <a:r>
              <a:rPr lang="en-US">
                <a:solidFill>
                  <a:schemeClr val="bg1"/>
                </a:solidFill>
              </a:rPr>
              <a:t>Flash.</a:t>
            </a:r>
          </a:p>
          <a:p>
            <a:pPr marL="457200" indent="-457200">
              <a:buFont typeface="Arial" panose="020B0604020202020204" pitchFamily="34" charset="0"/>
              <a:buChar char="•"/>
            </a:pPr>
            <a:r>
              <a:rPr lang="en-US">
                <a:solidFill>
                  <a:schemeClr val="bg1"/>
                </a:solidFill>
              </a:rPr>
              <a:t>Security.</a:t>
            </a:r>
          </a:p>
          <a:p>
            <a:pPr marL="457200" indent="-457200">
              <a:buFont typeface="Arial" panose="020B0604020202020204" pitchFamily="34" charset="0"/>
              <a:buChar char="•"/>
            </a:pPr>
            <a:r>
              <a:rPr lang="en-US">
                <a:solidFill>
                  <a:schemeClr val="bg1"/>
                </a:solidFill>
              </a:rPr>
              <a:t>Pagination.</a:t>
            </a:r>
          </a:p>
          <a:p>
            <a:pPr marL="457200" indent="-457200">
              <a:buFont typeface="Arial" panose="020B0604020202020204" pitchFamily="34" charset="0"/>
              <a:buChar char="•"/>
            </a:pPr>
            <a:r>
              <a:rPr lang="en-US">
                <a:solidFill>
                  <a:schemeClr val="bg1"/>
                </a:solidFill>
              </a:rPr>
              <a:t>Request Handling.</a:t>
            </a:r>
          </a:p>
        </p:txBody>
      </p:sp>
    </p:spTree>
    <p:extLst>
      <p:ext uri="{BB962C8B-B14F-4D97-AF65-F5344CB8AC3E}">
        <p14:creationId xmlns:p14="http://schemas.microsoft.com/office/powerpoint/2010/main" val="4052600298"/>
      </p:ext>
    </p:extLst>
  </p:cSld>
  <p:clrMapOvr>
    <a:masterClrMapping/>
  </p:clrMapOvr>
  <p:transition spd="med" advTm="4769">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3544">
        <p15:prstTrans prst="curtains"/>
      </p:transition>
    </mc:Choice>
    <mc:Fallback xmlns="">
      <p:transition spd="slow" advTm="135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5CE9A7-F639-8034-7ED3-7DE2A08800CA}"/>
              </a:ext>
            </a:extLst>
          </p:cNvPr>
          <p:cNvSpPr txBox="1"/>
          <p:nvPr/>
        </p:nvSpPr>
        <p:spPr>
          <a:xfrm>
            <a:off x="673768" y="326986"/>
            <a:ext cx="16603579" cy="10479792"/>
          </a:xfrm>
          <a:prstGeom prst="rect">
            <a:avLst/>
          </a:prstGeom>
          <a:noFill/>
        </p:spPr>
        <p:txBody>
          <a:bodyPr wrap="square" rtlCol="0">
            <a:spAutoFit/>
          </a:bodyPr>
          <a:lstStyle/>
          <a:p>
            <a:r>
              <a:rPr lang="vi-VN" dirty="0">
                <a:solidFill>
                  <a:schemeClr val="bg1"/>
                </a:solidFill>
              </a:rPr>
              <a:t>@all Sau khi xong mấy task trên thì tụi em tạo task lên redmine rồi làm cho anh task sau:</a:t>
            </a:r>
          </a:p>
          <a:p>
            <a:r>
              <a:rPr lang="vi-VN" dirty="0">
                <a:solidFill>
                  <a:schemeClr val="bg1"/>
                </a:solidFill>
              </a:rPr>
              <a:t>Ngiên cứu cakephp framework với các nội dung sau:</a:t>
            </a:r>
          </a:p>
          <a:p>
            <a:r>
              <a:rPr lang="vi-VN" dirty="0">
                <a:solidFill>
                  <a:schemeClr val="bg1"/>
                </a:solidFill>
              </a:rPr>
              <a:t>(1) Ưu điểm so với việc code php thuần</a:t>
            </a:r>
          </a:p>
          <a:p>
            <a:r>
              <a:rPr lang="vi-VN" dirty="0">
                <a:solidFill>
                  <a:schemeClr val="bg1"/>
                </a:solidFill>
              </a:rPr>
              <a:t>(2) Framework có hỗ trợ những componenet nào để code nhanh hơn so với việc dùng php thuần.</a:t>
            </a:r>
          </a:p>
          <a:p>
            <a:r>
              <a:rPr lang="vi-VN" dirty="0">
                <a:solidFill>
                  <a:schemeClr val="bg1"/>
                </a:solidFill>
              </a:rPr>
              <a:t>(3) Làm thử samle code dùng cakedphp framework có những chức năng sau:</a:t>
            </a:r>
          </a:p>
          <a:p>
            <a:r>
              <a:rPr lang="vi-VN" dirty="0">
                <a:solidFill>
                  <a:schemeClr val="bg1"/>
                </a:solidFill>
              </a:rPr>
              <a:t>+ Login/logout</a:t>
            </a:r>
          </a:p>
          <a:p>
            <a:r>
              <a:rPr lang="vi-VN" dirty="0">
                <a:solidFill>
                  <a:schemeClr val="bg1"/>
                </a:solidFill>
              </a:rPr>
              <a:t>+ Làm chức năng CRUD (create/read/update/delete) có liên kết với DB, ví dụ hiển thị danh sách/thêm/xóa/sửa thông tin điện thoại.</a:t>
            </a:r>
          </a:p>
          <a:p>
            <a:r>
              <a:rPr lang="vi-VN" dirty="0">
                <a:solidFill>
                  <a:schemeClr val="bg1"/>
                </a:solidFill>
              </a:rPr>
              <a:t>+ Tạo 4 APIs để hệ thống khác có thể gọi để lấy danh sách/thêm/xóa/sửa thông tin điện thoại.</a:t>
            </a:r>
          </a:p>
          <a:p>
            <a:r>
              <a:rPr lang="vi-VN" dirty="0">
                <a:solidFill>
                  <a:schemeClr val="bg1"/>
                </a:solidFill>
              </a:rPr>
              <a:t>+ UI thì sử dụng bootstrap 4.6 để làm https://getbootstrap.com/docs/4.6/getting-started/introduction/</a:t>
            </a:r>
          </a:p>
          <a:p>
            <a:endParaRPr lang="vi-VN" dirty="0">
              <a:solidFill>
                <a:schemeClr val="bg1"/>
              </a:solidFill>
            </a:endParaRPr>
          </a:p>
          <a:p>
            <a:r>
              <a:rPr lang="vi-VN" dirty="0">
                <a:solidFill>
                  <a:schemeClr val="bg1"/>
                </a:solidFill>
              </a:rPr>
              <a:t>Output:</a:t>
            </a:r>
          </a:p>
          <a:p>
            <a:r>
              <a:rPr lang="vi-VN" dirty="0">
                <a:solidFill>
                  <a:schemeClr val="bg1"/>
                </a:solidFill>
              </a:rPr>
              <a:t>- Với (1) (2) thì làm slide mô tả</a:t>
            </a:r>
          </a:p>
          <a:p>
            <a:r>
              <a:rPr lang="vi-VN" dirty="0">
                <a:solidFill>
                  <a:schemeClr val="bg1"/>
                </a:solidFill>
              </a:rPr>
              <a:t>- Với (3) thì tạo branch mới trên git của mình với tên branch là id của ticket trên Redmine, sau đó commit code lên.</a:t>
            </a:r>
          </a:p>
          <a:p>
            <a:r>
              <a:rPr lang="vi-VN" dirty="0">
                <a:solidFill>
                  <a:schemeClr val="bg1"/>
                </a:solidFill>
              </a:rPr>
              <a:t>=&gt; Sau khi xong task thì attach slide, đường dẫn của branch lên ticket sau đó assign anh.</a:t>
            </a:r>
          </a:p>
          <a:p>
            <a:r>
              <a:rPr lang="vi-VN" dirty="0">
                <a:solidFill>
                  <a:schemeClr val="bg1"/>
                </a:solidFill>
              </a:rPr>
              <a:t>Trước khi làm thì đưa ra estimation khi nào hoàn thành (liệt kê detail các công việc cần làm và số giờ cần làm cho từng mục), comment lên Redmine báo anh để appove rồi hẵn </a:t>
            </a:r>
            <a:r>
              <a:rPr lang="vi-VN">
                <a:solidFill>
                  <a:schemeClr val="bg1"/>
                </a:solidFill>
              </a:rPr>
              <a:t>làm.</a:t>
            </a:r>
            <a:endParaRPr lang="en-US">
              <a:solidFill>
                <a:schemeClr val="bg1"/>
              </a:solidFill>
            </a:endParaRPr>
          </a:p>
          <a:p>
            <a:endParaRPr lang="en-US">
              <a:solidFill>
                <a:schemeClr val="bg1"/>
              </a:solidFill>
            </a:endParaRPr>
          </a:p>
          <a:p>
            <a:r>
              <a:rPr lang="en-US">
                <a:solidFill>
                  <a:schemeClr val="bg1"/>
                </a:solidFill>
                <a:hlinkClick r:id="rId2"/>
              </a:rPr>
              <a:t>https://www.youtube.com/watch?v=peDQCgJYlKA&amp;list=PLrOp29ATDP7ZhqPSsZNCFlBJpnv38vuZg</a:t>
            </a:r>
            <a:endParaRPr lang="en-US">
              <a:solidFill>
                <a:schemeClr val="bg1"/>
              </a:solidFill>
            </a:endParaRPr>
          </a:p>
          <a:p>
            <a:r>
              <a:rPr lang="en-US">
                <a:solidFill>
                  <a:schemeClr val="bg1"/>
                </a:solidFill>
                <a:hlinkClick r:id="rId3"/>
              </a:rPr>
              <a:t>https://www.youtube.com/watch?v=Pzyc7IrjKDs</a:t>
            </a:r>
            <a:endParaRPr lang="en-US">
              <a:solidFill>
                <a:schemeClr val="bg1"/>
              </a:solidFill>
            </a:endParaRPr>
          </a:p>
          <a:p>
            <a:r>
              <a:rPr lang="en-US">
                <a:solidFill>
                  <a:schemeClr val="bg1"/>
                </a:solidFill>
                <a:hlinkClick r:id="rId4"/>
              </a:rPr>
              <a:t>https://www.youtube.com/watch?v=Ts169XTKjak</a:t>
            </a:r>
            <a:r>
              <a:rPr lang="en-US">
                <a:solidFill>
                  <a:schemeClr val="bg1"/>
                </a:solidFill>
              </a:rPr>
              <a:t> </a:t>
            </a:r>
            <a:r>
              <a:rPr lang="en-US">
                <a:solidFill>
                  <a:schemeClr val="bg1"/>
                </a:solidFill>
                <a:hlinkClick r:id="rId5"/>
              </a:rPr>
              <a:t>https://book.cakephp.org/3/en/controllers/components.html</a:t>
            </a:r>
            <a:endParaRPr lang="en-US">
              <a:solidFill>
                <a:schemeClr val="bg1"/>
              </a:solidFill>
            </a:endParaRPr>
          </a:p>
          <a:p>
            <a:endParaRPr lang="en-US">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63165531"/>
      </p:ext>
    </p:extLst>
  </p:cSld>
  <p:clrMapOvr>
    <a:masterClrMapping/>
  </p:clrMapOvr>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5529</TotalTime>
  <Words>757</Words>
  <Application>Microsoft Office PowerPoint</Application>
  <PresentationFormat>Custom</PresentationFormat>
  <Paragraphs>53</Paragraphs>
  <Slides>5</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vt:i4>
      </vt:variant>
    </vt:vector>
  </HeadingPairs>
  <TitlesOfParts>
    <vt:vector size="17" baseType="lpstr">
      <vt:lpstr>Arial</vt:lpstr>
      <vt:lpstr>Calibri</vt:lpstr>
      <vt:lpstr>Times New Roman</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hung ctk42</cp:lastModifiedBy>
  <cp:revision>397</cp:revision>
  <dcterms:created xsi:type="dcterms:W3CDTF">2015-08-02T15:43:04Z</dcterms:created>
  <dcterms:modified xsi:type="dcterms:W3CDTF">2022-07-07T14:26:27Z</dcterms:modified>
</cp:coreProperties>
</file>