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7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4F99C1A-C62A-4502-8646-EE1CB57D5D1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B49CE7-6BF3-4DFB-A3EA-7B31867653EC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C523F7-DC57-4645-99DE-CA0B93CC9369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F076FC-8B24-4BA2-9F81-9109FB970B2E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CC343E-8743-42CF-A973-773535B16F2F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DE8019-42DF-4AF6-B55B-BB0EC4AF8B31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764F1A3-3DC2-4782-8D6B-CFB5D3B6B48A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CFE7F18-8960-412D-A65D-EDC84ED0ACA7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919F73-3578-4E86-B9A1-D0D568C63F8F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B0807A-C306-4D25-BAB1-C8569D36AEA3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08467D1-C63F-4383-AE9A-F50E4A623E53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2ABE737-7640-4419-8E3E-768D80251BD2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B2F063D-A792-452D-88DB-8F755D3A750B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E04646-9750-484D-9139-3AB273284FBB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430FAC-9368-45ED-B3A6-9B0F9BD38CD9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E32595-E39D-4834-88DC-BED0A297CFB0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53843C5-9E23-4179-A0AC-3B51B9BE6B1F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7A55D3F-B948-485C-B97A-7BA4DDD0EA9F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074F720-AC84-42CE-ADAA-6CD52A1A38F2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02/10/20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FDA264-45AF-4EE4-8A7E-D0B4EAEC1D0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699B8E1-2BF0-41D3-B08C-FC656F883A2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02/10/20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2BB2E4-E784-4920-8AC7-38757EE57DE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1431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66680" y="1981080"/>
            <a:ext cx="7543440" cy="41144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Manisha Mali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D95753-4CAD-44F9-9C6E-2E3AED193ED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69920" cy="37238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761000" y="2362320"/>
            <a:ext cx="3769920" cy="37238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854C467-9786-4DED-AB93-8C7C5DA37FE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Compiler Construction(CMPCC)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066680" y="304920"/>
            <a:ext cx="7543440" cy="1431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Mnemonic operation code (Mnemonic opcode)</a:t>
            </a:r>
            <a:br/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9" name="Table 2"/>
          <p:cNvGraphicFramePr/>
          <p:nvPr/>
        </p:nvGraphicFramePr>
        <p:xfrm>
          <a:off x="1523880" y="2286000"/>
          <a:ext cx="4190760" cy="4571640"/>
        </p:xfrm>
        <a:graphic>
          <a:graphicData uri="http://schemas.openxmlformats.org/drawingml/2006/table">
            <a:tbl>
              <a:tblPr/>
              <a:tblGrid>
                <a:gridCol w="2608200"/>
                <a:gridCol w="1582560"/>
              </a:tblGrid>
              <a:tr h="38088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Instruction Opcode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Mnemonic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80880">
                <a:tc>
                  <a:txBody>
                    <a:bodyPr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STOP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80880">
                <a:tc>
                  <a:txBody>
                    <a:bodyPr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ADD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80880">
                <a:tc>
                  <a:txBody>
                    <a:bodyPr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SUB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80880">
                <a:tc>
                  <a:txBody>
                    <a:bodyPr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MULT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80880">
                <a:tc>
                  <a:txBody>
                    <a:bodyPr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MOVER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80880">
                <a:tc>
                  <a:txBody>
                    <a:bodyPr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MOVEM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80880">
                <a:tc>
                  <a:txBody>
                    <a:bodyPr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COMP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80880">
                <a:tc>
                  <a:txBody>
                    <a:bodyPr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BC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80880">
                <a:tc>
                  <a:txBody>
                    <a:bodyPr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08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DIV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80880">
                <a:tc>
                  <a:txBody>
                    <a:bodyPr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09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READ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81960">
                <a:tc>
                  <a:txBody>
                    <a:bodyPr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PRINT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09480" y="304920"/>
            <a:ext cx="8000640" cy="1431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for declaration statements and directives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3" descr=""/>
          <p:cNvPicPr/>
          <p:nvPr/>
        </p:nvPicPr>
        <p:blipFill>
          <a:blip r:embed="rId1"/>
          <a:stretch/>
        </p:blipFill>
        <p:spPr>
          <a:xfrm>
            <a:off x="762120" y="2286000"/>
            <a:ext cx="7619760" cy="33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09480" y="0"/>
            <a:ext cx="8000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assembly program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3" name="Picture 5" descr=""/>
          <p:cNvPicPr/>
          <p:nvPr/>
        </p:nvPicPr>
        <p:blipFill>
          <a:blip r:embed="rId1"/>
          <a:stretch/>
        </p:blipFill>
        <p:spPr>
          <a:xfrm>
            <a:off x="228600" y="685800"/>
            <a:ext cx="8686440" cy="5790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80880" y="304920"/>
            <a:ext cx="8229240" cy="837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structures of assembler pass 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5" name="Picture 3" descr=""/>
          <p:cNvPicPr/>
          <p:nvPr/>
        </p:nvPicPr>
        <p:blipFill>
          <a:blip r:embed="rId1"/>
          <a:stretch/>
        </p:blipFill>
        <p:spPr>
          <a:xfrm>
            <a:off x="457200" y="1219320"/>
            <a:ext cx="8381520" cy="49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28600" y="3049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Overview of two pass assembler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/>
        </p:blipFill>
        <p:spPr>
          <a:xfrm>
            <a:off x="380880" y="1676520"/>
            <a:ext cx="8457840" cy="449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Tasks of two pass 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990720" y="2362320"/>
            <a:ext cx="7162560" cy="388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Pass 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Separate the symbol, mnemonic opcode &amp; operand fields.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Build the symbol 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Perform LC processing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Construct intermediate representation.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Pass 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Synthesize the target program.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Intermediate code unit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 rot="10800000">
            <a:off x="9715320" y="7391520"/>
            <a:ext cx="3695400" cy="75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2" name="Table 3"/>
          <p:cNvGraphicFramePr/>
          <p:nvPr/>
        </p:nvGraphicFramePr>
        <p:xfrm>
          <a:off x="1071720" y="2706840"/>
          <a:ext cx="6527520" cy="1142640"/>
        </p:xfrm>
        <a:graphic>
          <a:graphicData uri="http://schemas.openxmlformats.org/drawingml/2006/table">
            <a:tbl>
              <a:tblPr/>
              <a:tblGrid>
                <a:gridCol w="2176200"/>
                <a:gridCol w="2174760"/>
                <a:gridCol w="2176560"/>
              </a:tblGrid>
              <a:tr h="1143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Address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Opcode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Operands</a:t>
                      </a:r>
                      <a:endParaRPr b="0" lang="en-IN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62120" y="762120"/>
            <a:ext cx="7924320" cy="547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Intermediate code – variant 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Picture 3" descr=""/>
          <p:cNvPicPr/>
          <p:nvPr/>
        </p:nvPicPr>
        <p:blipFill>
          <a:blip r:embed="rId1"/>
          <a:stretch/>
        </p:blipFill>
        <p:spPr>
          <a:xfrm>
            <a:off x="685800" y="1295280"/>
            <a:ext cx="8457840" cy="510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762120" y="762120"/>
            <a:ext cx="7924320" cy="66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Intermediate code – variant II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6" name="Picture 3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845784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762120" y="762120"/>
            <a:ext cx="7924320" cy="972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requirements using variant I and variant II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8" name="Picture 3" descr=""/>
          <p:cNvPicPr/>
          <p:nvPr/>
        </p:nvPicPr>
        <p:blipFill>
          <a:blip r:embed="rId1"/>
          <a:stretch/>
        </p:blipFill>
        <p:spPr>
          <a:xfrm>
            <a:off x="457200" y="1905120"/>
            <a:ext cx="830556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62120" y="762120"/>
            <a:ext cx="7924320" cy="79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Assembly language statements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990720" y="2438280"/>
            <a:ext cx="7086240" cy="441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Imperative statements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Indicate an action to be performed during the execution.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Declarative statements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[label] DS &lt;constant&gt;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[label] DC &lt;value&gt;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DS 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 DS 200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ONE DC ‘1’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Assembler directives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START &lt;constant&gt;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END [&lt;operand spec &gt;]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                                                 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62960" y="1237320"/>
            <a:ext cx="7886520" cy="4763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Assignment 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Generate Symbol table, literal table &amp; Intermediate code of a two-pass Assembler for the given source code.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START 200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MOVER AREG X      200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ADD AREG =’3’         201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MOVEM AREG Y   202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X DC 1                       203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Y DS 1                       204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END                           205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60000" y="72000"/>
            <a:ext cx="6912000" cy="5622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START: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This instruction starts the execution of program from location 200.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MOVER: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It moves the content of symbol into register AREG.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ADD: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adds the contents of X(which is stored in AREG )with 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MOVEM: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It moves the content of register into memory operand Y.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DS (Data Storage):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It assigns a data space of 1 to Symbol X.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DC (Define Constant)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:It allows you to put a data value in memory at the time that the program is first loaded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END: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It finishes the program execution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200000" y="1218960"/>
            <a:ext cx="2275200" cy="31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1START 200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2 MOVER AREG X      200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3 ADD AREG =’3’         201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4 MOVEM AREG Y   202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5 X DC 1                       203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6 Y DS 1                       204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7 END                           205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5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28560" y="457200"/>
            <a:ext cx="7886520" cy="640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Symbol Table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Literal Table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1: START 200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(here no symbol or literal is found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 both table would be empty)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2: MOVER AREG X   200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(here X is symbol so symbol table is made)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 is a symbol referred prior to its declaration so it is stored in symbol table with blank address field.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13" name="Table 2"/>
          <p:cNvGraphicFramePr/>
          <p:nvPr/>
        </p:nvGraphicFramePr>
        <p:xfrm>
          <a:off x="2996640" y="1262520"/>
          <a:ext cx="3040200" cy="411120"/>
        </p:xfrm>
        <a:graphic>
          <a:graphicData uri="http://schemas.openxmlformats.org/drawingml/2006/table">
            <a:tbl>
              <a:tblPr/>
              <a:tblGrid>
                <a:gridCol w="1519920"/>
                <a:gridCol w="1520280"/>
              </a:tblGrid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Symbol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Table 3"/>
          <p:cNvGraphicFramePr/>
          <p:nvPr/>
        </p:nvGraphicFramePr>
        <p:xfrm>
          <a:off x="2996640" y="2074320"/>
          <a:ext cx="3040200" cy="365400"/>
        </p:xfrm>
        <a:graphic>
          <a:graphicData uri="http://schemas.openxmlformats.org/drawingml/2006/table">
            <a:tbl>
              <a:tblPr/>
              <a:tblGrid>
                <a:gridCol w="1519920"/>
                <a:gridCol w="1520280"/>
              </a:tblGrid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Literal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6344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Table 4"/>
          <p:cNvGraphicFramePr/>
          <p:nvPr/>
        </p:nvGraphicFramePr>
        <p:xfrm>
          <a:off x="3733920" y="6172200"/>
          <a:ext cx="3040200" cy="411120"/>
        </p:xfrm>
        <a:graphic>
          <a:graphicData uri="http://schemas.openxmlformats.org/drawingml/2006/table">
            <a:tbl>
              <a:tblPr/>
              <a:tblGrid>
                <a:gridCol w="1981080"/>
                <a:gridCol w="1059120"/>
              </a:tblGrid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Symbol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16" name="CustomShape 5"/>
          <p:cNvSpPr/>
          <p:nvPr/>
        </p:nvSpPr>
        <p:spPr>
          <a:xfrm>
            <a:off x="6477120" y="708120"/>
            <a:ext cx="2275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1 START 200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2 MOVER AREG X      200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3 ADD AREG =’3’         201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4 MOVEM AREG Y   202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5 X DC 1                       203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6 Y DS 1                       204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7 END                           205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09480" y="533520"/>
            <a:ext cx="8076960" cy="6019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Step 3: ADD AREG =’3’ 201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(here =’3’    is literal so literal table is made)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Step 4: MOVEM AREG Y    202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 is a symbol referred prior to its declaration so it is stored in symbol table with blank address field.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18" name="Table 2"/>
          <p:cNvGraphicFramePr/>
          <p:nvPr/>
        </p:nvGraphicFramePr>
        <p:xfrm>
          <a:off x="1377000" y="1676520"/>
          <a:ext cx="3040200" cy="411120"/>
        </p:xfrm>
        <a:graphic>
          <a:graphicData uri="http://schemas.openxmlformats.org/drawingml/2006/table">
            <a:tbl>
              <a:tblPr/>
              <a:tblGrid>
                <a:gridCol w="1519920"/>
                <a:gridCol w="1520280"/>
              </a:tblGrid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Literal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=’3’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Table 3"/>
          <p:cNvGraphicFramePr/>
          <p:nvPr/>
        </p:nvGraphicFramePr>
        <p:xfrm>
          <a:off x="1496160" y="3727080"/>
          <a:ext cx="2921040" cy="617040"/>
        </p:xfrm>
        <a:graphic>
          <a:graphicData uri="http://schemas.openxmlformats.org/drawingml/2006/table">
            <a:tbl>
              <a:tblPr/>
              <a:tblGrid>
                <a:gridCol w="1401120"/>
                <a:gridCol w="1519920"/>
              </a:tblGrid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Symbol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20" name="CustomShape 4"/>
          <p:cNvSpPr/>
          <p:nvPr/>
        </p:nvSpPr>
        <p:spPr>
          <a:xfrm>
            <a:off x="5410080" y="3352680"/>
            <a:ext cx="3200040" cy="22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1 START 200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2 MOVER AREG X      200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3 ADD AREG =’3’         201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4 MOVEM AREG Y   202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5 X DC 1                       203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6 Y DS 1                       204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7 END                           205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09480" y="152280"/>
            <a:ext cx="7886520" cy="457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5: X DC 1          203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is a data declaration statement i.e X is assigned value of 1.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But X is a symbol which was referred earlier in step 2 and defined in step 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condition is called Forward Reference Problem where variable is referred prior to its declaration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can be solved by back-patching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 now assembler will assign X the address specified by LC value of current step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22" name="Table 2"/>
          <p:cNvGraphicFramePr/>
          <p:nvPr/>
        </p:nvGraphicFramePr>
        <p:xfrm>
          <a:off x="2057400" y="5867280"/>
          <a:ext cx="2921040" cy="617040"/>
        </p:xfrm>
        <a:graphic>
          <a:graphicData uri="http://schemas.openxmlformats.org/drawingml/2006/table">
            <a:tbl>
              <a:tblPr/>
              <a:tblGrid>
                <a:gridCol w="1401120"/>
                <a:gridCol w="1519920"/>
              </a:tblGrid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Symbol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203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23" name="CustomShape 3"/>
          <p:cNvSpPr/>
          <p:nvPr/>
        </p:nvSpPr>
        <p:spPr>
          <a:xfrm>
            <a:off x="6858000" y="4873680"/>
            <a:ext cx="2285640" cy="31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1 START 200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2 MOVER AREG X      200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3 ADD AREG =’3’         201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4 MOVEM AREG Y   202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5 X DC 1                       203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6 Y DS 1                       204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7 END                           205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5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28560" y="0"/>
            <a:ext cx="8034120" cy="670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6: Y DS 1           204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is a data declaration statement i.e Y is assigned data space of 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 is a symbol which was referred earlier in step 4 and defined in step 6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condition is called Forward Reference Problem where variable is referred prior to its declaration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can be solved by back-patching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 now assembler will assign Y the address specified by LC value of current step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25" name="Table 2"/>
          <p:cNvGraphicFramePr/>
          <p:nvPr/>
        </p:nvGraphicFramePr>
        <p:xfrm>
          <a:off x="838080" y="4114800"/>
          <a:ext cx="2921040" cy="617040"/>
        </p:xfrm>
        <a:graphic>
          <a:graphicData uri="http://schemas.openxmlformats.org/drawingml/2006/table">
            <a:tbl>
              <a:tblPr/>
              <a:tblGrid>
                <a:gridCol w="1401120"/>
                <a:gridCol w="1519920"/>
              </a:tblGrid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Symbol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26" name="CustomShape 3"/>
          <p:cNvSpPr/>
          <p:nvPr/>
        </p:nvSpPr>
        <p:spPr>
          <a:xfrm>
            <a:off x="5462640" y="3886200"/>
            <a:ext cx="3200040" cy="22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1 START 200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2 MOVER AREG X      200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3 ADD AREG =’3’         201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4 MOVEM AREG Y   202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5 X DC 1                       203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6 Y DS 1                       204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7 END                           205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04920" y="130680"/>
            <a:ext cx="7886520" cy="4095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7: END             205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Program finishes execution and  literal will get address specified by LC value of END instruction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Here is the complete symbol and literal table made by pass 1 of assembler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28" name="Table 2"/>
          <p:cNvGraphicFramePr/>
          <p:nvPr/>
        </p:nvGraphicFramePr>
        <p:xfrm>
          <a:off x="457200" y="4777920"/>
          <a:ext cx="2921040" cy="617040"/>
        </p:xfrm>
        <a:graphic>
          <a:graphicData uri="http://schemas.openxmlformats.org/drawingml/2006/table">
            <a:tbl>
              <a:tblPr/>
              <a:tblGrid>
                <a:gridCol w="1401120"/>
                <a:gridCol w="1519920"/>
              </a:tblGrid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Symbol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Table 3"/>
          <p:cNvGraphicFramePr/>
          <p:nvPr/>
        </p:nvGraphicFramePr>
        <p:xfrm>
          <a:off x="1447920" y="5926680"/>
          <a:ext cx="3040200" cy="411120"/>
        </p:xfrm>
        <a:graphic>
          <a:graphicData uri="http://schemas.openxmlformats.org/drawingml/2006/table">
            <a:tbl>
              <a:tblPr/>
              <a:tblGrid>
                <a:gridCol w="1519920"/>
                <a:gridCol w="1520280"/>
              </a:tblGrid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Literal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09160"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=’3’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1120" rIns="5112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30" name="CustomShape 4"/>
          <p:cNvSpPr/>
          <p:nvPr/>
        </p:nvSpPr>
        <p:spPr>
          <a:xfrm>
            <a:off x="6324480" y="3468960"/>
            <a:ext cx="2285640" cy="31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1 START 200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2 MOVER AREG X      200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3 ADD AREG =’3’         201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4 MOVEM AREG Y   202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5 X DC 1                       203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6 Y DS 1                       204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50" spc="-1" strike="noStrike">
                <a:solidFill>
                  <a:srgbClr val="000000"/>
                </a:solidFill>
                <a:latin typeface="Calibri"/>
              </a:rPr>
              <a:t>7 END                           205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5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559800" y="1621800"/>
            <a:ext cx="7955280" cy="386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Input                                                                Intermediate Code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START 200                                                (AD,01)    (C,200)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MOVER AREG X      200                         (IS, 01)    AREG X    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ADD AREG =’3’         201                      (IS, 02)    AREG (L,01)      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MOVEM AREG Y   202                           (IS, 03) AREG Y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X DC 1                       203                           (DL, 01)  (C,01)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Y DS 1                       204                            (DL, 02)  (C,01)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END                           205                            (AD, 02)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Sample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838080" y="2362320"/>
            <a:ext cx="7695720" cy="388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START         200              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LOAD  MOVER    AREG,  A            ----------------200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MOVER       BREG, =‘2’ --------------------201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          AREG,  =‘2’-----------------------202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SUB          BREG, =‘3’ -------------------------203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LTORG       ------------------------------------204  (Add of =‘2’)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-------------------------------------------205 (Add of =‘3’)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MOVER   AREG, =‘4’------------------------206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         BREG, =‘2’-------------------------207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            DC 5----------------------------------------------208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END-----------------------------------------------209 (Add of =‘4)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----------------------------------------------210(add of =‘2)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057400" indent="-22824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057400" indent="-22824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057400" indent="-22824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Table 1"/>
          <p:cNvGraphicFramePr/>
          <p:nvPr/>
        </p:nvGraphicFramePr>
        <p:xfrm>
          <a:off x="152280" y="228600"/>
          <a:ext cx="8229240" cy="14828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Symbol Table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Symbol Name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Load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Table 2"/>
          <p:cNvGraphicFramePr/>
          <p:nvPr/>
        </p:nvGraphicFramePr>
        <p:xfrm>
          <a:off x="152280" y="2209680"/>
          <a:ext cx="8229240" cy="22248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Literal Table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Literal Name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=2’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=3’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=4’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=2’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Table 3"/>
          <p:cNvGraphicFramePr/>
          <p:nvPr/>
        </p:nvGraphicFramePr>
        <p:xfrm>
          <a:off x="1219320" y="4643280"/>
          <a:ext cx="6095520" cy="1112040"/>
        </p:xfrm>
        <a:graphic>
          <a:graphicData uri="http://schemas.openxmlformats.org/drawingml/2006/table">
            <a:tbl>
              <a:tblPr/>
              <a:tblGrid>
                <a:gridCol w="609588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Pool Table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14400" y="0"/>
            <a:ext cx="75434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Assembly Language Program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6" name="Table 2"/>
          <p:cNvGraphicFramePr/>
          <p:nvPr/>
        </p:nvGraphicFramePr>
        <p:xfrm>
          <a:off x="1066680" y="1981080"/>
          <a:ext cx="7543440" cy="4114440"/>
        </p:xfrm>
        <a:graphic>
          <a:graphicData uri="http://schemas.openxmlformats.org/drawingml/2006/table">
            <a:tbl>
              <a:tblPr/>
              <a:tblGrid>
                <a:gridCol w="7543440"/>
              </a:tblGrid>
              <a:tr h="4114440"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pic>
        <p:nvPicPr>
          <p:cNvPr id="177" name="Picture 4" descr=""/>
          <p:cNvPicPr/>
          <p:nvPr/>
        </p:nvPicPr>
        <p:blipFill>
          <a:blip r:embed="rId1"/>
          <a:stretch/>
        </p:blipFill>
        <p:spPr>
          <a:xfrm>
            <a:off x="762120" y="914400"/>
            <a:ext cx="7848360" cy="5486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Sample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START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200                    LC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MOVER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AREG,=‘7’         200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MOVER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BREG,X              201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L1 MOVER BREG, =‘1’           202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ORIGIN L1+3                      203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LTORG                                  205 add of ‘=7’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                  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206 add of ‘=1’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NEXT ADD AREG, =‘2’               207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 DS     1                              208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END                                               209 add of ‘=2’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40" name="Table 2"/>
          <p:cNvGraphicFramePr/>
          <p:nvPr/>
        </p:nvGraphicFramePr>
        <p:xfrm>
          <a:off x="457200" y="1600200"/>
          <a:ext cx="8229240" cy="14828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Literal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=7’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=1’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=2’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Table 3"/>
          <p:cNvGraphicFramePr/>
          <p:nvPr/>
        </p:nvGraphicFramePr>
        <p:xfrm>
          <a:off x="1295280" y="3294000"/>
          <a:ext cx="6095520" cy="1482840"/>
        </p:xfrm>
        <a:graphic>
          <a:graphicData uri="http://schemas.openxmlformats.org/drawingml/2006/table">
            <a:tbl>
              <a:tblPr/>
              <a:tblGrid>
                <a:gridCol w="609588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Pool table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Table 4"/>
          <p:cNvGraphicFramePr/>
          <p:nvPr/>
        </p:nvGraphicFramePr>
        <p:xfrm>
          <a:off x="1323360" y="4987800"/>
          <a:ext cx="6095520" cy="148284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Symbol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Next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Sample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START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200                    LC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MOVER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AREG,=‘7’         200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MOVER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BREG,X              201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L1 MOVER BREG, =‘1’           202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ORIGIN L1+3                      203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LTORG                                  205……ADD OF =‘7’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                  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206……ADD OF =‘1’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NEXT ADD AREG, =‘2’               207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 DS     1                                        208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END                                               209…..ADD OF =‘2’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Sample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START 500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MOVER AREG X      500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ADD AREG =’3’      501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MOVEM AREG Y   502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X DS 4                      503   add of x       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Y DC 2                       507   add of 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END                          508  add of ‘=3’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48" name="Table 2"/>
          <p:cNvGraphicFramePr/>
          <p:nvPr/>
        </p:nvGraphicFramePr>
        <p:xfrm>
          <a:off x="457200" y="1600200"/>
          <a:ext cx="8229240" cy="11120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Symbol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" name="Table 3"/>
          <p:cNvGraphicFramePr/>
          <p:nvPr/>
        </p:nvGraphicFramePr>
        <p:xfrm>
          <a:off x="609480" y="3429000"/>
          <a:ext cx="8229240" cy="7412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Literal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=3’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Table 4"/>
          <p:cNvGraphicFramePr/>
          <p:nvPr/>
        </p:nvGraphicFramePr>
        <p:xfrm>
          <a:off x="1981080" y="4770000"/>
          <a:ext cx="6095520" cy="741240"/>
        </p:xfrm>
        <a:graphic>
          <a:graphicData uri="http://schemas.openxmlformats.org/drawingml/2006/table">
            <a:tbl>
              <a:tblPr/>
              <a:tblGrid>
                <a:gridCol w="609588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Pool Table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Sample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START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500                       LC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MOVER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BREG, =‘6’           500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ADD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BREG, X                501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LOOP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MOVER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AREG, =‘2’ 502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ORIGIN      LOOP+4               503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N1     ADD    AREG, =‘4’                      506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SUB     BREG, =‘3’                       507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LTORG                                          508  Add of ‘=6’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                               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509 Add of ‘=2’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                               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510 Add of ‘=4’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                               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511 Add of ‘=3’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                                               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NEXT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EQU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LOOP                          512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MULT  AREG, =‘3’                    513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STOP                                            514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            DS           1                                   515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END                                                    516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Table 1"/>
          <p:cNvGraphicFramePr/>
          <p:nvPr/>
        </p:nvGraphicFramePr>
        <p:xfrm>
          <a:off x="304920" y="280080"/>
          <a:ext cx="8229240" cy="18540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LOOP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NEXT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Table 2"/>
          <p:cNvGraphicFramePr/>
          <p:nvPr/>
        </p:nvGraphicFramePr>
        <p:xfrm>
          <a:off x="321480" y="270720"/>
          <a:ext cx="4114440" cy="741240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Symbol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Table 3"/>
          <p:cNvGraphicFramePr/>
          <p:nvPr/>
        </p:nvGraphicFramePr>
        <p:xfrm>
          <a:off x="685800" y="2362320"/>
          <a:ext cx="7314840" cy="22248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36576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Literal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=6’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=2’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=4’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=3’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511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=3’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516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Table 4"/>
          <p:cNvGraphicFramePr/>
          <p:nvPr/>
        </p:nvGraphicFramePr>
        <p:xfrm>
          <a:off x="1901160" y="5105520"/>
          <a:ext cx="6095520" cy="111204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Pool table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85800" y="914400"/>
            <a:ext cx="845784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Algorithm  : First pass of two pass assembler -1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838080" y="2286000"/>
            <a:ext cx="7692840" cy="380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1. loc-cntr := 0; (default value)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pooltab-ptr := 1;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POOLTAB [1]:=1;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littab-ptr := 1;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2. While next statement is not an END statement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(a) If label is present then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this-label := symbol in label field;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Enter (this-label, loc-cntr) in SYMTAB.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Algorithm  : First pass of two pass assembler -2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(b) If an LTORG statement then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(i) Process literals LITTAB [POOLTAB [pooltab-ptr]]... LITTAB [lit- tab-ptr – 1] to allocate  memory and put the address in the address field. Update loc-cntr accordingly.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(ii) pooltab-ptr := pooltab-ptr + 1;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(iii) POOLTAB [pooltab-ptr] := littab-ptr;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(c) If a START or ORIGIN statement then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loc-cntr := value specified in operand field;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Algorithm  : First pass of two pass assembler - 3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838080" y="2362320"/>
            <a:ext cx="8076960" cy="3723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(d) If an EQU statement then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(i) this-addr := value of &lt;address spec&gt;;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(ii) Correct the symtab entry for this-label to (this-label, this-addr).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(e) If a declaration statement then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(i) code :=  code of the declaration statement;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(ii) size := size of memory area required by DC/DS.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(iii) loc-cntr := loc-cntr + size;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(iv) Generate 1C '(DL, code) …..'.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0" y="304920"/>
            <a:ext cx="89150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structures of the assembler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Picture 3" descr=""/>
          <p:cNvPicPr/>
          <p:nvPr/>
        </p:nvPicPr>
        <p:blipFill>
          <a:blip r:embed="rId1"/>
          <a:stretch/>
        </p:blipFill>
        <p:spPr>
          <a:xfrm>
            <a:off x="0" y="1371600"/>
            <a:ext cx="8915040" cy="49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Algorithm  : First pass of two pass assembler - 4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80880" y="2209680"/>
            <a:ext cx="8762760" cy="3723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(f) If an imperative statement then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(i) code := machine opcode from OPTAB;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(ii) loc-cntr := loc-cntr + instruction length from OPTAB;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(iii) If operand is a literal then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this-literal := literal in operand field;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LITTAB [littab-ptr] := this-literal;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littab-ptr := littab-ptr + 1;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else (i.e. operand is a symbol)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this-entry := SYMTAB entry number of operand;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Generate 1C '(IS, code)(S, this-entry)’;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Algorithm  : First pass of two pass assembler - 5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3. (Processing of END statement)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(a) Perform step 2(b).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(b) Generate 1C '(AD.02)'.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(c) Go to Pass II.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559800" y="380880"/>
            <a:ext cx="7955280" cy="281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Input                                                                Intermediate Code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START 200                                                (AD,01)    (C,200)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MOVER AREG X      200                         (IS, 01)    AREG X    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ADD AREG =’3’         201                      (IS, 02)    AREG (L,01)      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MOVEM AREG Y   202                           (IS, 03) AREG Y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X DC 1                       203                           (DL, 01)  (C,01)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Y DS 1                       204                            (DL, 02)  (C,01)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END                           205                            (AD, 02)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756080" y="3962520"/>
            <a:ext cx="723492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(AD,01)    (C,200)                                   -----        Machine Code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200      (IS, 01)    AREG X                            200   01     01   203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201       (IS, 02)    AREG (L,01)                     201  02      01  205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202      (IS, 03) AREG Y                                   202 03     01  204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203       (DL, 01)  (C,01)                                     203  00      00   001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204       (DL, 02)  (C,01)                                     204   00      00  000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205       (AD, 02)                                                 205    00      00  003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762120" y="152280"/>
            <a:ext cx="7543440" cy="449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START         200                (AD,01)   (C, 200)       M/c code------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LOAD  MOVER    AREG,  A           200     (IS,  02)  AREG   A      200  02  01  208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MOVER       BREG, =‘2’ ---201      (IS,02)  BREG  (L,01) 201  02  02 204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          AREG,  =‘2’----202        (IS,03), AREG, (L,01) 202 03   01  204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SUB          BREG, =‘3’ -----203        (IS,04) BREG (L,02)   203  04  02   205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LTORG       ------------------204            (AD,03)                   204 00  00   002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-----------------------205                                           205 00  00   003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MOVER   AREG, =‘4’-----206      (IS,02) AREG,(L,03)         206   02 01  209                                          206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         BREG, =‘2’----207       (IS, 03) BREG, (L,04)    207   03   02  210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            DC 5------------------------208       (DL,01)  (C,05)             208   00    00   005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END-------------------------209       (AD,02)                         209   00    00   004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-----------------------10                                                210  00    00   002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057400" indent="-22824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057400" indent="-22824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057400" indent="-22824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Algorithm  : Second pass of two pass assembler - 1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838080" y="2362320"/>
            <a:ext cx="8076960" cy="3723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1. code-area-address := address of code-area;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pooltab-ptr := 1;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loc-cntr := 0;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2. While next statement is not an END statement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(a) Clear machine-code-buffer;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Algorithm  : Second pass of two pass assembler - 2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609480" y="1981080"/>
            <a:ext cx="8534160" cy="441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(b) If an LTORG statement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(i) Process literals in LITTAB[POOLTAB[pooltab-ptr]} ... LITTAB [POOLTAB [pooltab-ptr+l] ]—1 similar to processing of constants in a DC statement, i.e. assemble the literals in machine.code, buffer.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(ii) size := size of memory area required for literals;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(iii) pooltab-ptr := pooltab-ptr + 1;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Algorithm  : Second pass of two pass assembler - 3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762120" y="2362320"/>
            <a:ext cx="8229240" cy="3723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(c) If a START or ORIGIN statement then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(i) loc-cntr := value specified in operand field;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(ii) size :=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(d) If a declaration statement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(i) If a DC statement then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Assemble the constant in machine-code-buffer.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(ii) size := size of memory area required by DC/DS;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Algorithm  : Second pass of two pass assembler - 4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838080" y="2362320"/>
            <a:ext cx="8305560" cy="3723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(e) If an imperative statement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(i) Get operand address from SYMTAB or LITTAB.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(ii) Assemble instruction in machine-code-buffer.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(iii) size '.- size of instruction;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(f) If size  != 0 then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(i) Move contents of machine-code-buffer to the address code-area-address + loc-cntr;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(ii) loc-cntr := loc-cntr + size;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Algorithm  : Second pass of two pass assembler - 5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3. (Processing of END statement)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(a) Perform steps 2(b) and 2(f).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(b) Write code-area into output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 TRUE/FALSE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Literal are processed in PASS II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Undefined symbols are detected in Pass-I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Incorrect opcodes are detected in pass-I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Output of an assembler is an object program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 structures for two pass assembler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Mnemonic opcode table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Symbol table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Literal table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Pool table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QUIZ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a two pass assembler, adding literals to literal table and address resolution of local symbols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are done using 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a.First pass and second respectively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b.Both second pass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c.Second pass and first respectively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d.Both first pass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a two pass assembler the pseudo code EQU is to be evaluated during 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  Pass 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b.Pass 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c.not evaluated by the assembler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d.None of above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 assembler 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 programming language dependent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syntax dependant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machine dependant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dependant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 imperative statement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 Reserves areas of memory and associates names with them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Indicates an action to be performed during execution of assembled program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Indicates an action to be performed during optimization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None of the above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a two-pass assembler, the task of the Pass II is to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 separate the symbol, mnemonic opcode and operand fields.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build the symbol table.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construct intermediate code.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synthesize the target program.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Assembler is a machine dependent, because of?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 Macro definition table(MDT)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b. Pseudo operation table(POT)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c. Argument list array(ALA)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d. Mnemonics operation table(MOT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Declarative Statements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Define Constant(DC) :The define constant assembler directive allows you to put a data value in memory at the time that the program is first loaded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Define Storage(DS) : The define storage directive is used to reserve one or more memory locations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Advanced Assembler Directives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ORIGIN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EQU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LTORG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457200"/>
            <a:ext cx="8229240" cy="5668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LTORG :Use the LTORG instruction so that the assembler can collect and assemble literals into a literal pool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Equate: The EQU assembler directive simply equates a symbolic name to a numeric value. Consider: Sunday EQU 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Monday EQU 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You could also write Sunday EQU 1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Monday EQU Sunday + 1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this case, the assembler evaluates "Sunday + 1" as 1 + 1 and assigns the value 2 to the symbolic name "Monday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457200"/>
            <a:ext cx="8229240" cy="5668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Origin : The origin directive tells the assembler where to load instructions and data into memory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ORG 1024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4477</TotalTime>
  <Application>LibreOffice/6.0.7.3$Linux_X86_64 LibreOffice_project/00m0$Build-3</Application>
  <Words>2389</Words>
  <Paragraphs>539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2017-12-18T07:48:42Z</dcterms:created>
  <dc:creator>Shweta</dc:creator>
  <dc:description/>
  <dc:language>en-IN</dc:language>
  <cp:lastModifiedBy/>
  <dcterms:modified xsi:type="dcterms:W3CDTF">2020-10-02T23:23:22Z</dcterms:modified>
  <cp:revision>106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55</vt:i4>
  </property>
</Properties>
</file>