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68.xml" ContentType="application/vnd.openxmlformats-officedocument.presentationml.notesSlide+xml"/>
  <Override PartName="/ppt/notesSlides/notesSlide31.xml" ContentType="application/vnd.openxmlformats-officedocument.presentationml.notesSlide+xml"/>
  <Override PartName="/ppt/notesSlides/notesSlide63.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_rels/notesSlide31.xml.rels" ContentType="application/vnd.openxmlformats-package.relationships+xml"/>
  <Override PartName="/ppt/notesSlides/_rels/notesSlide25.xml.rels" ContentType="application/vnd.openxmlformats-package.relationships+xml"/>
  <Override PartName="/ppt/notesSlides/_rels/notesSlide68.xml.rels" ContentType="application/vnd.openxmlformats-package.relationships+xml"/>
  <Override PartName="/ppt/notesSlides/_rels/notesSlide34.xml.rels" ContentType="application/vnd.openxmlformats-package.relationships+xml"/>
  <Override PartName="/ppt/notesSlides/_rels/notesSlide35.xml.rels" ContentType="application/vnd.openxmlformats-package.relationships+xml"/>
  <Override PartName="/ppt/notesSlides/_rels/notesSlide63.xml.rels" ContentType="application/vnd.openxmlformats-package.relationships+xml"/>
  <Override PartName="/ppt/notesSlides/_rels/notesSlide67.xml.rels" ContentType="application/vnd.openxmlformats-package.relationships+xml"/>
  <Override PartName="/ppt/notesSlides/notesSlide67.xml" ContentType="application/vnd.openxmlformats-officedocument.presentationml.notesSlide+xml"/>
  <Override PartName="/ppt/media/image8.png" ContentType="image/png"/>
  <Override PartName="/ppt/media/image7.png" ContentType="image/png"/>
  <Override PartName="/ppt/media/image2.jpeg" ContentType="image/jpeg"/>
  <Override PartName="/ppt/media/image1.wmf" ContentType="image/x-wmf"/>
  <Override PartName="/ppt/media/image4.png" ContentType="image/png"/>
  <Override PartName="/ppt/media/image3.png" ContentType="image/png"/>
  <Override PartName="/ppt/media/image5.jpeg" ContentType="image/jpeg"/>
  <Override PartName="/ppt/media/image6.png" ContentType="image/pn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77.xml" ContentType="application/vnd.openxmlformats-officedocument.presentationml.slide+xml"/>
  <Override PartName="/ppt/slides/slide52.xml" ContentType="application/vnd.openxmlformats-officedocument.presentationml.slide+xml"/>
  <Override PartName="/ppt/slides/slide76.xml" ContentType="application/vnd.openxmlformats-officedocument.presentationml.slide+xml"/>
  <Override PartName="/ppt/slides/slide51.xml" ContentType="application/vnd.openxmlformats-officedocument.presentationml.slide+xml"/>
  <Override PartName="/ppt/slides/slide75.xml" ContentType="application/vnd.openxmlformats-officedocument.presentationml.slide+xml"/>
  <Override PartName="/ppt/slides/slide50.xml" ContentType="application/vnd.openxmlformats-officedocument.presentationml.slide+xml"/>
  <Override PartName="/ppt/slides/slide69.xml" ContentType="application/vnd.openxmlformats-officedocument.presentationml.slide+xml"/>
  <Override PartName="/ppt/slides/slide44.xml" ContentType="application/vnd.openxmlformats-officedocument.presentationml.slide+xml"/>
  <Override PartName="/ppt/slides/slide68.xml" ContentType="application/vnd.openxmlformats-officedocument.presentationml.slide+xml"/>
  <Override PartName="/ppt/slides/slide43.xml" ContentType="application/vnd.openxmlformats-officedocument.presentationml.slide+xml"/>
  <Override PartName="/ppt/slides/slide67.xml" ContentType="application/vnd.openxmlformats-officedocument.presentationml.slide+xml"/>
  <Override PartName="/ppt/slides/slide42.xml" ContentType="application/vnd.openxmlformats-officedocument.presentationml.slide+xml"/>
  <Override PartName="/ppt/slides/slide66.xml" ContentType="application/vnd.openxmlformats-officedocument.presentationml.slide+xml"/>
  <Override PartName="/ppt/slides/slide41.xml" ContentType="application/vnd.openxmlformats-officedocument.presentationml.slide+xml"/>
  <Override PartName="/ppt/slides/slide65.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4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55.xml" ContentType="application/vnd.openxmlformats-officedocument.presentationml.slide+xml"/>
  <Override PartName="/ppt/slides/slide30.xml" ContentType="application/vnd.openxmlformats-officedocument.presentationml.slide+xml"/>
  <Override PartName="/ppt/slides/slide56.xml" ContentType="application/vnd.openxmlformats-officedocument.presentationml.slide+xml"/>
  <Override PartName="/ppt/slides/slide31.xml" ContentType="application/vnd.openxmlformats-officedocument.presentationml.slide+xml"/>
  <Override PartName="/ppt/slides/slide57.xml" ContentType="application/vnd.openxmlformats-officedocument.presentationml.slide+xml"/>
  <Override PartName="/ppt/slides/slide32.xml" ContentType="application/vnd.openxmlformats-officedocument.presentationml.slide+xml"/>
  <Override PartName="/ppt/slides/slide58.xml" ContentType="application/vnd.openxmlformats-officedocument.presentationml.slide+xml"/>
  <Override PartName="/ppt/slides/slide33.xml" ContentType="application/vnd.openxmlformats-officedocument.presentationml.slide+xml"/>
  <Override PartName="/ppt/slides/slide59.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68.xml.rels" ContentType="application/vnd.openxmlformats-package.relationships+xml"/>
  <Override PartName="/ppt/slides/_rels/slide67.xml.rels" ContentType="application/vnd.openxmlformats-package.relationships+xml"/>
  <Override PartName="/ppt/slides/_rels/slide66.xml.rels" ContentType="application/vnd.openxmlformats-package.relationships+xml"/>
  <Override PartName="/ppt/slides/_rels/slide65.xml.rels" ContentType="application/vnd.openxmlformats-package.relationships+xml"/>
  <Override PartName="/ppt/slides/_rels/slide64.xml.rels" ContentType="application/vnd.openxmlformats-package.relationships+xml"/>
  <Override PartName="/ppt/slides/_rels/slide63.xml.rels" ContentType="application/vnd.openxmlformats-package.relationships+xml"/>
  <Override PartName="/ppt/slides/_rels/slide62.xml.rels" ContentType="application/vnd.openxmlformats-package.relationships+xml"/>
  <Override PartName="/ppt/slides/_rels/slide61.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51.xml.rels" ContentType="application/vnd.openxmlformats-package.relationships+xml"/>
  <Override PartName="/ppt/slides/_rels/slide69.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72.xml.rels" ContentType="application/vnd.openxmlformats-package.relationships+xml"/>
  <Override PartName="/ppt/slides/_rels/slide44.xml.rels" ContentType="application/vnd.openxmlformats-package.relationships+xml"/>
  <Override PartName="/ppt/slides/_rels/slide71.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9.xml.rels" ContentType="application/vnd.openxmlformats-package.relationships+xml"/>
  <Override PartName="/ppt/slides/_rels/slide12.xml.rels" ContentType="application/vnd.openxmlformats-package.relationships+xml"/>
  <Override PartName="/ppt/slides/_rels/slide58.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6.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7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70.xml.rels" ContentType="application/vnd.openxmlformats-package.relationships+xml"/>
  <Override PartName="/ppt/slides/_rels/slide35.xml.rels" ContentType="application/vnd.openxmlformats-package.relationships+xml"/>
  <Override PartName="/ppt/slides/_rels/slide74.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75.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77.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60.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slide" Target="slides/slide51.xml"/><Relationship Id="rId60" Type="http://schemas.openxmlformats.org/officeDocument/2006/relationships/slide" Target="slides/slide52.xml"/><Relationship Id="rId61" Type="http://schemas.openxmlformats.org/officeDocument/2006/relationships/slide" Target="slides/slide53.xml"/><Relationship Id="rId62" Type="http://schemas.openxmlformats.org/officeDocument/2006/relationships/slide" Target="slides/slide54.xml"/><Relationship Id="rId63" Type="http://schemas.openxmlformats.org/officeDocument/2006/relationships/slide" Target="slides/slide55.xml"/><Relationship Id="rId64" Type="http://schemas.openxmlformats.org/officeDocument/2006/relationships/slide" Target="slides/slide56.xml"/><Relationship Id="rId65" Type="http://schemas.openxmlformats.org/officeDocument/2006/relationships/slide" Target="slides/slide57.xml"/><Relationship Id="rId66" Type="http://schemas.openxmlformats.org/officeDocument/2006/relationships/slide" Target="slides/slide58.xml"/><Relationship Id="rId67" Type="http://schemas.openxmlformats.org/officeDocument/2006/relationships/slide" Target="slides/slide59.xml"/><Relationship Id="rId68" Type="http://schemas.openxmlformats.org/officeDocument/2006/relationships/slide" Target="slides/slide60.xml"/><Relationship Id="rId69" Type="http://schemas.openxmlformats.org/officeDocument/2006/relationships/slide" Target="slides/slide61.xml"/><Relationship Id="rId70" Type="http://schemas.openxmlformats.org/officeDocument/2006/relationships/slide" Target="slides/slide62.xml"/><Relationship Id="rId71" Type="http://schemas.openxmlformats.org/officeDocument/2006/relationships/slide" Target="slides/slide63.xml"/><Relationship Id="rId72" Type="http://schemas.openxmlformats.org/officeDocument/2006/relationships/slide" Target="slides/slide64.xml"/><Relationship Id="rId73" Type="http://schemas.openxmlformats.org/officeDocument/2006/relationships/slide" Target="slides/slide65.xml"/><Relationship Id="rId74" Type="http://schemas.openxmlformats.org/officeDocument/2006/relationships/slide" Target="slides/slide66.xml"/><Relationship Id="rId75" Type="http://schemas.openxmlformats.org/officeDocument/2006/relationships/slide" Target="slides/slide67.xml"/><Relationship Id="rId76" Type="http://schemas.openxmlformats.org/officeDocument/2006/relationships/slide" Target="slides/slide68.xml"/><Relationship Id="rId77" Type="http://schemas.openxmlformats.org/officeDocument/2006/relationships/slide" Target="slides/slide69.xml"/><Relationship Id="rId78" Type="http://schemas.openxmlformats.org/officeDocument/2006/relationships/slide" Target="slides/slide70.xml"/><Relationship Id="rId79" Type="http://schemas.openxmlformats.org/officeDocument/2006/relationships/slide" Target="slides/slide71.xml"/><Relationship Id="rId80" Type="http://schemas.openxmlformats.org/officeDocument/2006/relationships/slide" Target="slides/slide72.xml"/><Relationship Id="rId81" Type="http://schemas.openxmlformats.org/officeDocument/2006/relationships/slide" Target="slides/slide73.xml"/><Relationship Id="rId82" Type="http://schemas.openxmlformats.org/officeDocument/2006/relationships/slide" Target="slides/slide74.xml"/><Relationship Id="rId83" Type="http://schemas.openxmlformats.org/officeDocument/2006/relationships/slide" Target="slides/slide75.xml"/><Relationship Id="rId84" Type="http://schemas.openxmlformats.org/officeDocument/2006/relationships/slide" Target="slides/slide76.xml"/><Relationship Id="rId85" Type="http://schemas.openxmlformats.org/officeDocument/2006/relationships/slide" Target="slides/slide77.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sldImg"/>
          </p:nvPr>
        </p:nvSpPr>
        <p:spPr>
          <a:xfrm>
            <a:off x="216000" y="812520"/>
            <a:ext cx="7127280" cy="4008960"/>
          </a:xfrm>
          <a:prstGeom prst="rect">
            <a:avLst/>
          </a:prstGeom>
        </p:spPr>
        <p:txBody>
          <a:bodyPr lIns="0" rIns="0" tIns="0" bIns="0" anchor="ct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248" name="PlaceHolder 2"/>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249" name="PlaceHolder 3"/>
          <p:cNvSpPr>
            <a:spLocks noGrp="1"/>
          </p:cNvSpPr>
          <p:nvPr>
            <p:ph type="hdr"/>
          </p:nvPr>
        </p:nvSpPr>
        <p:spPr>
          <a:xfrm>
            <a:off x="0" y="0"/>
            <a:ext cx="3280680" cy="534240"/>
          </a:xfrm>
          <a:prstGeom prst="rect">
            <a:avLst/>
          </a:prstGeom>
        </p:spPr>
        <p:txBody>
          <a:bodyPr lIns="0" rIns="0" tIns="0" bIns="0"/>
          <a:p>
            <a:r>
              <a:rPr b="0" lang="en-IN" sz="1400" spc="-1" strike="noStrike">
                <a:latin typeface="Times New Roman"/>
              </a:rPr>
              <a:t>&lt;header&gt;</a:t>
            </a:r>
            <a:endParaRPr b="0" lang="en-IN" sz="1400" spc="-1" strike="noStrike">
              <a:latin typeface="Times New Roman"/>
            </a:endParaRPr>
          </a:p>
        </p:txBody>
      </p:sp>
      <p:sp>
        <p:nvSpPr>
          <p:cNvPr id="250" name="PlaceHolder 4"/>
          <p:cNvSpPr>
            <a:spLocks noGrp="1"/>
          </p:cNvSpPr>
          <p:nvPr>
            <p:ph type="dt"/>
          </p:nvPr>
        </p:nvSpPr>
        <p:spPr>
          <a:xfrm>
            <a:off x="4278960" y="0"/>
            <a:ext cx="3280680" cy="534240"/>
          </a:xfrm>
          <a:prstGeom prst="rect">
            <a:avLst/>
          </a:prstGeom>
        </p:spPr>
        <p:txBody>
          <a:bodyPr lIns="0" rIns="0" tIns="0" bIns="0"/>
          <a:p>
            <a:pPr algn="r"/>
            <a:r>
              <a:rPr b="0" lang="en-IN" sz="1400" spc="-1" strike="noStrike">
                <a:latin typeface="Times New Roman"/>
              </a:rPr>
              <a:t>&lt;date/time&gt;</a:t>
            </a:r>
            <a:endParaRPr b="0" lang="en-IN" sz="1400" spc="-1" strike="noStrike">
              <a:latin typeface="Times New Roman"/>
            </a:endParaRPr>
          </a:p>
        </p:txBody>
      </p:sp>
      <p:sp>
        <p:nvSpPr>
          <p:cNvPr id="251" name="PlaceHolder 5"/>
          <p:cNvSpPr>
            <a:spLocks noGrp="1"/>
          </p:cNvSpPr>
          <p:nvPr>
            <p:ph type="ftr"/>
          </p:nvPr>
        </p:nvSpPr>
        <p:spPr>
          <a:xfrm>
            <a:off x="0" y="10157400"/>
            <a:ext cx="3280680" cy="534240"/>
          </a:xfrm>
          <a:prstGeom prst="rect">
            <a:avLst/>
          </a:prstGeom>
        </p:spPr>
        <p:txBody>
          <a:bodyPr lIns="0" rIns="0" tIns="0" bIns="0" anchor="b"/>
          <a:p>
            <a:r>
              <a:rPr b="0" lang="en-IN" sz="1400" spc="-1" strike="noStrike">
                <a:latin typeface="Times New Roman"/>
              </a:rPr>
              <a:t>&lt;footer&gt;</a:t>
            </a:r>
            <a:endParaRPr b="0" lang="en-IN" sz="1400" spc="-1" strike="noStrike">
              <a:latin typeface="Times New Roman"/>
            </a:endParaRPr>
          </a:p>
        </p:txBody>
      </p:sp>
      <p:sp>
        <p:nvSpPr>
          <p:cNvPr id="252" name="PlaceHolder 6"/>
          <p:cNvSpPr>
            <a:spLocks noGrp="1"/>
          </p:cNvSpPr>
          <p:nvPr>
            <p:ph type="sldNum"/>
          </p:nvPr>
        </p:nvSpPr>
        <p:spPr>
          <a:xfrm>
            <a:off x="4278960" y="10157400"/>
            <a:ext cx="3280680" cy="534240"/>
          </a:xfrm>
          <a:prstGeom prst="rect">
            <a:avLst/>
          </a:prstGeom>
        </p:spPr>
        <p:txBody>
          <a:bodyPr lIns="0" rIns="0" tIns="0" bIns="0" anchor="b"/>
          <a:p>
            <a:pPr algn="r"/>
            <a:fld id="{A7F2C93F-6CE1-4739-B89E-103D0C5B545C}"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63.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
</Relationships>
</file>

<file path=ppt/notesSlides/_rels/notesSlide67.xml.rels><?xml version="1.0" encoding="UTF-8"?>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
</Relationships>
</file>

<file path=ppt/notesSlides/_rels/notesSlide68.xml.rels><?xml version="1.0" encoding="UTF-8"?>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
</Relationship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1" name="PlaceHolder 1"/>
          <p:cNvSpPr>
            <a:spLocks noGrp="1"/>
          </p:cNvSpPr>
          <p:nvPr>
            <p:ph type="sldImg"/>
          </p:nvPr>
        </p:nvSpPr>
        <p:spPr>
          <a:xfrm>
            <a:off x="1143000" y="685800"/>
            <a:ext cx="4571640" cy="3428640"/>
          </a:xfrm>
          <a:prstGeom prst="rect">
            <a:avLst/>
          </a:prstGeom>
        </p:spPr>
      </p:sp>
      <p:sp>
        <p:nvSpPr>
          <p:cNvPr id="562" name="PlaceHolder 2"/>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
        <p:nvSpPr>
          <p:cNvPr id="563" name="TextShape 3"/>
          <p:cNvSpPr txBox="1"/>
          <p:nvPr/>
        </p:nvSpPr>
        <p:spPr>
          <a:xfrm>
            <a:off x="3884760" y="8685360"/>
            <a:ext cx="2971440" cy="456840"/>
          </a:xfrm>
          <a:prstGeom prst="rect">
            <a:avLst/>
          </a:prstGeom>
          <a:noFill/>
          <a:ln>
            <a:noFill/>
          </a:ln>
        </p:spPr>
        <p:txBody>
          <a:bodyPr anchor="b"/>
          <a:p>
            <a:pPr algn="r">
              <a:lnSpc>
                <a:spcPct val="100000"/>
              </a:lnSpc>
            </a:pPr>
            <a:fld id="{3C9E1F6A-8A4F-422C-88D9-DFE46AA132B5}" type="slidenum">
              <a:rPr b="0" lang="en-IN" sz="1200" spc="-1" strike="noStrike">
                <a:latin typeface="Times New Roman"/>
              </a:rPr>
              <a:t>&lt;number&gt;</a:t>
            </a:fld>
            <a:endParaRPr b="0" lang="en-IN" sz="12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4" name="TextShape 1"/>
          <p:cNvSpPr txBox="1"/>
          <p:nvPr/>
        </p:nvSpPr>
        <p:spPr>
          <a:xfrm>
            <a:off x="3884760" y="8685360"/>
            <a:ext cx="2971440" cy="456840"/>
          </a:xfrm>
          <a:prstGeom prst="rect">
            <a:avLst/>
          </a:prstGeom>
          <a:noFill/>
          <a:ln>
            <a:noFill/>
          </a:ln>
        </p:spPr>
        <p:txBody>
          <a:bodyPr anchor="b"/>
          <a:p>
            <a:pPr algn="r">
              <a:lnSpc>
                <a:spcPct val="100000"/>
              </a:lnSpc>
            </a:pPr>
            <a:fld id="{E17435D2-9C8A-45CD-A0CF-2FC2419010B6}" type="slidenum">
              <a:rPr b="0" lang="en-IN" sz="1200" spc="-1" strike="noStrike">
                <a:latin typeface="Times New Roman"/>
              </a:rPr>
              <a:t>&lt;number&gt;</a:t>
            </a:fld>
            <a:endParaRPr b="0" lang="en-IN" sz="1200" spc="-1" strike="noStrike">
              <a:latin typeface="Times New Roman"/>
            </a:endParaRPr>
          </a:p>
        </p:txBody>
      </p:sp>
      <p:sp>
        <p:nvSpPr>
          <p:cNvPr id="565" name="PlaceHolder 2"/>
          <p:cNvSpPr>
            <a:spLocks noGrp="1"/>
          </p:cNvSpPr>
          <p:nvPr>
            <p:ph type="sldImg"/>
          </p:nvPr>
        </p:nvSpPr>
        <p:spPr>
          <a:xfrm>
            <a:off x="1143000" y="685800"/>
            <a:ext cx="4571640" cy="3428640"/>
          </a:xfrm>
          <a:prstGeom prst="rect">
            <a:avLst/>
          </a:prstGeom>
        </p:spPr>
      </p:sp>
      <p:sp>
        <p:nvSpPr>
          <p:cNvPr id="566" name="PlaceHolder 3"/>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7" name="TextShape 1"/>
          <p:cNvSpPr txBox="1"/>
          <p:nvPr/>
        </p:nvSpPr>
        <p:spPr>
          <a:xfrm>
            <a:off x="3884760" y="8685360"/>
            <a:ext cx="2971440" cy="456840"/>
          </a:xfrm>
          <a:prstGeom prst="rect">
            <a:avLst/>
          </a:prstGeom>
          <a:noFill/>
          <a:ln>
            <a:noFill/>
          </a:ln>
        </p:spPr>
        <p:txBody>
          <a:bodyPr anchor="b"/>
          <a:p>
            <a:pPr algn="r">
              <a:lnSpc>
                <a:spcPct val="100000"/>
              </a:lnSpc>
            </a:pPr>
            <a:fld id="{5AFCCE7B-B0F1-4618-A8CA-DFF77F773B53}" type="slidenum">
              <a:rPr b="0" lang="en-IN" sz="1200" spc="-1" strike="noStrike">
                <a:latin typeface="Times New Roman"/>
              </a:rPr>
              <a:t>&lt;number&gt;</a:t>
            </a:fld>
            <a:endParaRPr b="0" lang="en-IN" sz="1200" spc="-1" strike="noStrike">
              <a:latin typeface="Times New Roman"/>
            </a:endParaRPr>
          </a:p>
        </p:txBody>
      </p:sp>
      <p:sp>
        <p:nvSpPr>
          <p:cNvPr id="568" name="PlaceHolder 2"/>
          <p:cNvSpPr>
            <a:spLocks noGrp="1"/>
          </p:cNvSpPr>
          <p:nvPr>
            <p:ph type="sldImg"/>
          </p:nvPr>
        </p:nvSpPr>
        <p:spPr>
          <a:xfrm>
            <a:off x="1143000" y="685800"/>
            <a:ext cx="4571640" cy="3428640"/>
          </a:xfrm>
          <a:prstGeom prst="rect">
            <a:avLst/>
          </a:prstGeom>
        </p:spPr>
      </p:sp>
      <p:sp>
        <p:nvSpPr>
          <p:cNvPr id="569" name="PlaceHolder 3"/>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0" name="TextShape 1"/>
          <p:cNvSpPr txBox="1"/>
          <p:nvPr/>
        </p:nvSpPr>
        <p:spPr>
          <a:xfrm>
            <a:off x="3884760" y="8685360"/>
            <a:ext cx="2971440" cy="456840"/>
          </a:xfrm>
          <a:prstGeom prst="rect">
            <a:avLst/>
          </a:prstGeom>
          <a:noFill/>
          <a:ln>
            <a:noFill/>
          </a:ln>
        </p:spPr>
        <p:txBody>
          <a:bodyPr anchor="b"/>
          <a:p>
            <a:pPr algn="r">
              <a:lnSpc>
                <a:spcPct val="100000"/>
              </a:lnSpc>
            </a:pPr>
            <a:fld id="{570D0EF8-BA13-4E42-A77E-F64B1399C498}" type="slidenum">
              <a:rPr b="0" lang="en-IN" sz="1200" spc="-1" strike="noStrike">
                <a:latin typeface="Times New Roman"/>
              </a:rPr>
              <a:t>&lt;number&gt;</a:t>
            </a:fld>
            <a:endParaRPr b="0" lang="en-IN" sz="1200" spc="-1" strike="noStrike">
              <a:latin typeface="Times New Roman"/>
            </a:endParaRPr>
          </a:p>
        </p:txBody>
      </p:sp>
      <p:sp>
        <p:nvSpPr>
          <p:cNvPr id="571" name="PlaceHolder 2"/>
          <p:cNvSpPr>
            <a:spLocks noGrp="1"/>
          </p:cNvSpPr>
          <p:nvPr>
            <p:ph type="sldImg"/>
          </p:nvPr>
        </p:nvSpPr>
        <p:spPr>
          <a:xfrm>
            <a:off x="1143000" y="685800"/>
            <a:ext cx="4571640" cy="3428640"/>
          </a:xfrm>
          <a:prstGeom prst="rect">
            <a:avLst/>
          </a:prstGeom>
        </p:spPr>
      </p:sp>
      <p:sp>
        <p:nvSpPr>
          <p:cNvPr id="572" name="PlaceHolder 3"/>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Tree>
  </p:cSld>
</p:notes>
</file>

<file path=ppt/notesSlides/notesSlide6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3" name="TextShape 1"/>
          <p:cNvSpPr txBox="1"/>
          <p:nvPr/>
        </p:nvSpPr>
        <p:spPr>
          <a:xfrm>
            <a:off x="3884760" y="8685360"/>
            <a:ext cx="2971440" cy="456840"/>
          </a:xfrm>
          <a:prstGeom prst="rect">
            <a:avLst/>
          </a:prstGeom>
          <a:noFill/>
          <a:ln>
            <a:noFill/>
          </a:ln>
        </p:spPr>
        <p:txBody>
          <a:bodyPr anchor="b"/>
          <a:p>
            <a:pPr algn="r">
              <a:lnSpc>
                <a:spcPct val="100000"/>
              </a:lnSpc>
            </a:pPr>
            <a:fld id="{ADB54FD3-1B98-4665-840F-1DD69B7AD7CD}" type="slidenum">
              <a:rPr b="0" lang="en-IN" sz="1200" spc="-1" strike="noStrike">
                <a:latin typeface="Times New Roman"/>
              </a:rPr>
              <a:t>&lt;number&gt;</a:t>
            </a:fld>
            <a:endParaRPr b="0" lang="en-IN" sz="1200" spc="-1" strike="noStrike">
              <a:latin typeface="Times New Roman"/>
            </a:endParaRPr>
          </a:p>
        </p:txBody>
      </p:sp>
      <p:sp>
        <p:nvSpPr>
          <p:cNvPr id="574" name="PlaceHolder 2"/>
          <p:cNvSpPr>
            <a:spLocks noGrp="1"/>
          </p:cNvSpPr>
          <p:nvPr>
            <p:ph type="sldImg"/>
          </p:nvPr>
        </p:nvSpPr>
        <p:spPr>
          <a:xfrm>
            <a:off x="1144440" y="687240"/>
            <a:ext cx="4568400" cy="3425400"/>
          </a:xfrm>
          <a:prstGeom prst="rect">
            <a:avLst/>
          </a:prstGeom>
        </p:spPr>
      </p:sp>
      <p:sp>
        <p:nvSpPr>
          <p:cNvPr id="575" name="PlaceHolder 3"/>
          <p:cNvSpPr>
            <a:spLocks noGrp="1"/>
          </p:cNvSpPr>
          <p:nvPr>
            <p:ph type="body"/>
          </p:nvPr>
        </p:nvSpPr>
        <p:spPr>
          <a:xfrm>
            <a:off x="685800" y="4343400"/>
            <a:ext cx="5486040" cy="4114440"/>
          </a:xfrm>
          <a:prstGeom prst="rect">
            <a:avLst/>
          </a:prstGeom>
        </p:spPr>
        <p:txBody>
          <a:bodyPr lIns="92160" rIns="92160" tIns="46080" bIns="46080"/>
          <a:p>
            <a:endParaRPr b="0" lang="en-IN" sz="2000" spc="-1" strike="noStrike">
              <a:latin typeface="Arial"/>
            </a:endParaRPr>
          </a:p>
        </p:txBody>
      </p:sp>
    </p:spTree>
  </p:cSld>
</p:notes>
</file>

<file path=ppt/notesSlides/notesSlide6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6" name="TextShape 1"/>
          <p:cNvSpPr txBox="1"/>
          <p:nvPr/>
        </p:nvSpPr>
        <p:spPr>
          <a:xfrm>
            <a:off x="3884760" y="8685360"/>
            <a:ext cx="2971440" cy="456840"/>
          </a:xfrm>
          <a:prstGeom prst="rect">
            <a:avLst/>
          </a:prstGeom>
          <a:noFill/>
          <a:ln>
            <a:noFill/>
          </a:ln>
        </p:spPr>
        <p:txBody>
          <a:bodyPr anchor="b"/>
          <a:p>
            <a:pPr algn="r">
              <a:lnSpc>
                <a:spcPct val="100000"/>
              </a:lnSpc>
            </a:pPr>
            <a:fld id="{1A033EFC-B2B1-4F9D-8B93-65C2FC43AB1C}" type="slidenum">
              <a:rPr b="0" lang="en-IN" sz="1200" spc="-1" strike="noStrike">
                <a:latin typeface="Times New Roman"/>
              </a:rPr>
              <a:t>&lt;number&gt;</a:t>
            </a:fld>
            <a:endParaRPr b="0" lang="en-IN" sz="1200" spc="-1" strike="noStrike">
              <a:latin typeface="Times New Roman"/>
            </a:endParaRPr>
          </a:p>
        </p:txBody>
      </p:sp>
      <p:sp>
        <p:nvSpPr>
          <p:cNvPr id="577" name="PlaceHolder 2"/>
          <p:cNvSpPr>
            <a:spLocks noGrp="1"/>
          </p:cNvSpPr>
          <p:nvPr>
            <p:ph type="sldImg"/>
          </p:nvPr>
        </p:nvSpPr>
        <p:spPr>
          <a:xfrm>
            <a:off x="1144440" y="687240"/>
            <a:ext cx="4568400" cy="3425400"/>
          </a:xfrm>
          <a:prstGeom prst="rect">
            <a:avLst/>
          </a:prstGeom>
        </p:spPr>
      </p:sp>
      <p:sp>
        <p:nvSpPr>
          <p:cNvPr id="578" name="PlaceHolder 3"/>
          <p:cNvSpPr>
            <a:spLocks noGrp="1"/>
          </p:cNvSpPr>
          <p:nvPr>
            <p:ph type="body"/>
          </p:nvPr>
        </p:nvSpPr>
        <p:spPr>
          <a:xfrm>
            <a:off x="685800" y="4343400"/>
            <a:ext cx="5486040" cy="4114440"/>
          </a:xfrm>
          <a:prstGeom prst="rect">
            <a:avLst/>
          </a:prstGeom>
        </p:spPr>
        <p:txBody>
          <a:bodyPr lIns="92160" rIns="92160" tIns="46080" bIns="46080"/>
          <a:p>
            <a:endParaRPr b="0" lang="en-IN" sz="2000" spc="-1" strike="noStrike">
              <a:latin typeface="Arial"/>
            </a:endParaRPr>
          </a:p>
        </p:txBody>
      </p:sp>
    </p:spTree>
  </p:cSld>
</p:notes>
</file>

<file path=ppt/notesSlides/notesSlide6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9" name="TextShape 1"/>
          <p:cNvSpPr txBox="1"/>
          <p:nvPr/>
        </p:nvSpPr>
        <p:spPr>
          <a:xfrm>
            <a:off x="3884760" y="8685360"/>
            <a:ext cx="2971440" cy="456840"/>
          </a:xfrm>
          <a:prstGeom prst="rect">
            <a:avLst/>
          </a:prstGeom>
          <a:noFill/>
          <a:ln>
            <a:noFill/>
          </a:ln>
        </p:spPr>
        <p:txBody>
          <a:bodyPr anchor="b"/>
          <a:p>
            <a:pPr algn="r">
              <a:lnSpc>
                <a:spcPct val="100000"/>
              </a:lnSpc>
            </a:pPr>
            <a:fld id="{73970FAE-46BC-438B-B9A8-EC0715E45C53}" type="slidenum">
              <a:rPr b="0" lang="en-IN" sz="1200" spc="-1" strike="noStrike">
                <a:latin typeface="Times New Roman"/>
              </a:rPr>
              <a:t>&lt;number&gt;</a:t>
            </a:fld>
            <a:endParaRPr b="0" lang="en-IN" sz="1200" spc="-1" strike="noStrike">
              <a:latin typeface="Times New Roman"/>
            </a:endParaRPr>
          </a:p>
        </p:txBody>
      </p:sp>
      <p:sp>
        <p:nvSpPr>
          <p:cNvPr id="580" name="PlaceHolder 2"/>
          <p:cNvSpPr>
            <a:spLocks noGrp="1"/>
          </p:cNvSpPr>
          <p:nvPr>
            <p:ph type="sldImg"/>
          </p:nvPr>
        </p:nvSpPr>
        <p:spPr>
          <a:xfrm>
            <a:off x="1144440" y="687240"/>
            <a:ext cx="4568400" cy="3425400"/>
          </a:xfrm>
          <a:prstGeom prst="rect">
            <a:avLst/>
          </a:prstGeom>
        </p:spPr>
      </p:sp>
      <p:sp>
        <p:nvSpPr>
          <p:cNvPr id="581" name="PlaceHolder 3"/>
          <p:cNvSpPr>
            <a:spLocks noGrp="1"/>
          </p:cNvSpPr>
          <p:nvPr>
            <p:ph type="body"/>
          </p:nvPr>
        </p:nvSpPr>
        <p:spPr>
          <a:xfrm>
            <a:off x="685800" y="4343400"/>
            <a:ext cx="5486040" cy="4114440"/>
          </a:xfrm>
          <a:prstGeom prst="rect">
            <a:avLst/>
          </a:prstGeom>
        </p:spPr>
        <p:txBody>
          <a:bodyPr lIns="92160" rIns="92160" tIns="46080" bIns="46080"/>
          <a:p>
            <a:endParaRPr b="0" lang="en-IN"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8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9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9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9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9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9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0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0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0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0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1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2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2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2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2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3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3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3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3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3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4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4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4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4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4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4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4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5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5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5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5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5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5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5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5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6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61"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6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6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7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7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7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7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8"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8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8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8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8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8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8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8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8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9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9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9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9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9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9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9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0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0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0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0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0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0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1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1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21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9"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2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22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2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22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2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2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3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3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3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3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3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3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3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39"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4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4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4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44"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4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46"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en-US" sz="4400" spc="-1" strike="noStrike">
                <a:solidFill>
                  <a:srgbClr val="000000"/>
                </a:solidFill>
                <a:latin typeface="Calibri"/>
              </a:rPr>
              <a:t>Click to edit Master title </a:t>
            </a:r>
            <a:r>
              <a:rPr b="0" lang="en-US" sz="4400" spc="-1" strike="noStrike">
                <a:solidFill>
                  <a:srgbClr val="000000"/>
                </a:solidFill>
                <a:latin typeface="Calibri"/>
              </a:rPr>
              <a:t>style</a:t>
            </a:r>
            <a:endParaRPr b="0" lang="en-US" sz="4400" spc="-1" strike="noStrike">
              <a:solidFill>
                <a:srgbClr val="000000"/>
              </a:solid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fld id="{86249B61-B343-4B20-A2BF-1F4A6DADC507}" type="datetime">
              <a:rPr b="0" lang="en-IN" sz="1200" spc="-1" strike="noStrike">
                <a:solidFill>
                  <a:srgbClr val="8b8b8b"/>
                </a:solidFill>
                <a:latin typeface="Calibri"/>
              </a:rPr>
              <a:t>02/10/20</a:t>
            </a:fld>
            <a:endParaRPr b="0" lang="en-IN"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FC59A9D4-4120-495B-82FB-3A6965B71296}" type="slidenum">
              <a:rPr b="0" lang="en-IN" sz="1200" spc="-1" strike="noStrike">
                <a:solidFill>
                  <a:srgbClr val="8b8b8b"/>
                </a:solidFill>
                <a:latin typeface="Calibri"/>
              </a:rPr>
              <a:t>&lt;number&gt;</a:t>
            </a:fld>
            <a:endParaRPr b="0" lang="en-IN"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rPr>
              <a:t>Clic</a:t>
            </a:r>
            <a:r>
              <a:rPr b="0" lang="en-US" sz="4400" spc="-1" strike="noStrike">
                <a:solidFill>
                  <a:srgbClr val="000000"/>
                </a:solidFill>
                <a:latin typeface="Calibri"/>
              </a:rPr>
              <a:t>k </a:t>
            </a:r>
            <a:r>
              <a:rPr b="0" lang="en-US" sz="4400" spc="-1" strike="noStrike">
                <a:solidFill>
                  <a:srgbClr val="000000"/>
                </a:solidFill>
                <a:latin typeface="Calibri"/>
              </a:rPr>
              <a:t>to </a:t>
            </a:r>
            <a:r>
              <a:rPr b="0" lang="en-US" sz="4400" spc="-1" strike="noStrike">
                <a:solidFill>
                  <a:srgbClr val="000000"/>
                </a:solidFill>
                <a:latin typeface="Calibri"/>
              </a:rPr>
              <a:t>edi</a:t>
            </a:r>
            <a:r>
              <a:rPr b="0" lang="en-US" sz="4400" spc="-1" strike="noStrike">
                <a:solidFill>
                  <a:srgbClr val="000000"/>
                </a:solidFill>
                <a:latin typeface="Calibri"/>
              </a:rPr>
              <a:t>t </a:t>
            </a:r>
            <a:r>
              <a:rPr b="0" lang="en-US" sz="4400" spc="-1" strike="noStrike">
                <a:solidFill>
                  <a:srgbClr val="000000"/>
                </a:solidFill>
                <a:latin typeface="Calibri"/>
              </a:rPr>
              <a:t>Ma</a:t>
            </a:r>
            <a:r>
              <a:rPr b="0" lang="en-US" sz="4400" spc="-1" strike="noStrike">
                <a:solidFill>
                  <a:srgbClr val="000000"/>
                </a:solidFill>
                <a:latin typeface="Calibri"/>
              </a:rPr>
              <a:t>ste</a:t>
            </a:r>
            <a:r>
              <a:rPr b="0" lang="en-US" sz="4400" spc="-1" strike="noStrike">
                <a:solidFill>
                  <a:srgbClr val="000000"/>
                </a:solidFill>
                <a:latin typeface="Calibri"/>
              </a:rPr>
              <a:t>r </a:t>
            </a:r>
            <a:r>
              <a:rPr b="0" lang="en-US" sz="4400" spc="-1" strike="noStrike">
                <a:solidFill>
                  <a:srgbClr val="000000"/>
                </a:solidFill>
                <a:latin typeface="Calibri"/>
              </a:rPr>
              <a:t>titl</a:t>
            </a:r>
            <a:r>
              <a:rPr b="0" lang="en-US" sz="4400" spc="-1" strike="noStrike">
                <a:solidFill>
                  <a:srgbClr val="000000"/>
                </a:solidFill>
                <a:latin typeface="Calibri"/>
              </a:rPr>
              <a:t>e </a:t>
            </a:r>
            <a:r>
              <a:rPr b="0" lang="en-US" sz="4400" spc="-1" strike="noStrike">
                <a:solidFill>
                  <a:srgbClr val="000000"/>
                </a:solidFill>
                <a:latin typeface="Calibri"/>
              </a:rPr>
              <a:t>styl</a:t>
            </a:r>
            <a:r>
              <a:rPr b="0" lang="en-US" sz="4400" spc="-1" strike="noStrike">
                <a:solidFill>
                  <a:srgbClr val="000000"/>
                </a:solidFill>
                <a:latin typeface="Calibri"/>
              </a:rPr>
              <a:t>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p>
            <a:pPr>
              <a:lnSpc>
                <a:spcPct val="100000"/>
              </a:lnSpc>
            </a:pPr>
            <a:fld id="{0146C088-C68A-4661-8403-B81BC86E99AE}" type="datetime">
              <a:rPr b="0" lang="en-IN" sz="1200" spc="-1" strike="noStrike">
                <a:solidFill>
                  <a:srgbClr val="8b8b8b"/>
                </a:solidFill>
                <a:latin typeface="Calibri"/>
              </a:rPr>
              <a:t>02/10/20</a:t>
            </a:fld>
            <a:endParaRPr b="0" lang="en-IN"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p>
            <a:pPr algn="r">
              <a:lnSpc>
                <a:spcPct val="100000"/>
              </a:lnSpc>
            </a:pPr>
            <a:fld id="{15A0866E-0C92-4C09-9EDF-3131BA1A355A}" type="slidenum">
              <a:rPr b="0" lang="en-IN" sz="1200" spc="-1" strike="noStrike">
                <a:solidFill>
                  <a:srgbClr val="8b8b8b"/>
                </a:solidFill>
                <a:latin typeface="Calibri"/>
              </a:rPr>
              <a:t>1</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83" name="PlaceHolder 2"/>
          <p:cNvSpPr>
            <a:spLocks noGrp="1"/>
          </p:cNvSpPr>
          <p:nvPr>
            <p:ph type="dt"/>
          </p:nvPr>
        </p:nvSpPr>
        <p:spPr>
          <a:xfrm>
            <a:off x="457200" y="6356520"/>
            <a:ext cx="2133360" cy="364680"/>
          </a:xfrm>
          <a:prstGeom prst="rect">
            <a:avLst/>
          </a:prstGeom>
        </p:spPr>
        <p:txBody>
          <a:bodyPr anchor="ctr"/>
          <a:p>
            <a:pPr>
              <a:lnSpc>
                <a:spcPct val="100000"/>
              </a:lnSpc>
            </a:pPr>
            <a:fld id="{C637D3F3-30A9-47D6-AC7C-06FE7D4FDF89}" type="datetime">
              <a:rPr b="0" lang="en-IN" sz="1200" spc="-1" strike="noStrike">
                <a:solidFill>
                  <a:srgbClr val="8b8b8b"/>
                </a:solidFill>
                <a:latin typeface="Calibri"/>
              </a:rPr>
              <a:t>02/10/20</a:t>
            </a:fld>
            <a:endParaRPr b="0" lang="en-IN" sz="1200" spc="-1" strike="noStrike">
              <a:latin typeface="Times New Roman"/>
            </a:endParaRPr>
          </a:p>
        </p:txBody>
      </p:sp>
      <p:sp>
        <p:nvSpPr>
          <p:cNvPr id="84" name="PlaceHolder 3"/>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85" name="PlaceHolder 4"/>
          <p:cNvSpPr>
            <a:spLocks noGrp="1"/>
          </p:cNvSpPr>
          <p:nvPr>
            <p:ph type="sldNum"/>
          </p:nvPr>
        </p:nvSpPr>
        <p:spPr>
          <a:xfrm>
            <a:off x="6553080" y="6356520"/>
            <a:ext cx="2133360" cy="364680"/>
          </a:xfrm>
          <a:prstGeom prst="rect">
            <a:avLst/>
          </a:prstGeom>
        </p:spPr>
        <p:txBody>
          <a:bodyPr anchor="ctr"/>
          <a:p>
            <a:pPr algn="r">
              <a:lnSpc>
                <a:spcPct val="100000"/>
              </a:lnSpc>
            </a:pPr>
            <a:fld id="{11707696-E3FB-41AE-B019-B095570F65A8}" type="slidenum">
              <a:rPr b="0" lang="en-IN" sz="1200" spc="-1" strike="noStrike">
                <a:solidFill>
                  <a:srgbClr val="8b8b8b"/>
                </a:solidFill>
                <a:latin typeface="Calibri"/>
              </a:rPr>
              <a:t>1</a:t>
            </a:fld>
            <a:endParaRPr b="0" lang="en-IN" sz="1200" spc="-1" strike="noStrike">
              <a:latin typeface="Times New Roman"/>
            </a:endParaRPr>
          </a:p>
        </p:txBody>
      </p:sp>
      <p:sp>
        <p:nvSpPr>
          <p:cNvPr id="86"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dt"/>
          </p:nvPr>
        </p:nvSpPr>
        <p:spPr>
          <a:xfrm>
            <a:off x="457200" y="6356520"/>
            <a:ext cx="2133360" cy="364680"/>
          </a:xfrm>
          <a:prstGeom prst="rect">
            <a:avLst/>
          </a:prstGeom>
        </p:spPr>
        <p:txBody>
          <a:bodyPr anchor="ctr"/>
          <a:p>
            <a:pPr>
              <a:lnSpc>
                <a:spcPct val="100000"/>
              </a:lnSpc>
            </a:pPr>
            <a:fld id="{4EFF4754-8669-46BF-BDC9-C1F41A436284}" type="datetime">
              <a:rPr b="0" lang="en-IN" sz="1200" spc="-1" strike="noStrike">
                <a:solidFill>
                  <a:srgbClr val="8b8b8b"/>
                </a:solidFill>
                <a:latin typeface="Calibri"/>
              </a:rPr>
              <a:t>02/10/20</a:t>
            </a:fld>
            <a:endParaRPr b="0" lang="en-IN" sz="1200" spc="-1" strike="noStrike">
              <a:latin typeface="Times New Roman"/>
            </a:endParaRPr>
          </a:p>
        </p:txBody>
      </p:sp>
      <p:sp>
        <p:nvSpPr>
          <p:cNvPr id="124" name="PlaceHolder 2"/>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125" name="PlaceHolder 3"/>
          <p:cNvSpPr>
            <a:spLocks noGrp="1"/>
          </p:cNvSpPr>
          <p:nvPr>
            <p:ph type="sldNum"/>
          </p:nvPr>
        </p:nvSpPr>
        <p:spPr>
          <a:xfrm>
            <a:off x="6553080" y="6356520"/>
            <a:ext cx="2133360" cy="364680"/>
          </a:xfrm>
          <a:prstGeom prst="rect">
            <a:avLst/>
          </a:prstGeom>
        </p:spPr>
        <p:txBody>
          <a:bodyPr anchor="ctr"/>
          <a:p>
            <a:pPr algn="r">
              <a:lnSpc>
                <a:spcPct val="100000"/>
              </a:lnSpc>
            </a:pPr>
            <a:fld id="{F59400E6-4F7E-442C-8DA0-88356351D6A1}" type="slidenum">
              <a:rPr b="0" lang="en-IN" sz="1200" spc="-1" strike="noStrike">
                <a:solidFill>
                  <a:srgbClr val="8b8b8b"/>
                </a:solidFill>
                <a:latin typeface="Calibri"/>
              </a:rPr>
              <a:t>&lt;number&gt;</a:t>
            </a:fld>
            <a:endParaRPr b="0" lang="en-IN" sz="1200" spc="-1" strike="noStrike">
              <a:latin typeface="Times New Roman"/>
            </a:endParaRPr>
          </a:p>
        </p:txBody>
      </p:sp>
      <p:sp>
        <p:nvSpPr>
          <p:cNvPr id="126" name="PlaceHolder 4"/>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127"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65" name="PlaceHolder 2"/>
          <p:cNvSpPr>
            <a:spLocks noGrp="1"/>
          </p:cNvSpPr>
          <p:nvPr>
            <p:ph type="body"/>
          </p:nvPr>
        </p:nvSpPr>
        <p:spPr>
          <a:xfrm>
            <a:off x="457200" y="1600200"/>
            <a:ext cx="4038120" cy="4525560"/>
          </a:xfrm>
          <a:prstGeom prst="rect">
            <a:avLst/>
          </a:prstGeom>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100000"/>
              </a:lnSpc>
              <a:spcBef>
                <a:spcPts val="400"/>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100000"/>
              </a:lnSpc>
              <a:spcBef>
                <a:spcPts val="360"/>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100000"/>
              </a:lnSpc>
              <a:spcBef>
                <a:spcPts val="360"/>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166" name="PlaceHolder 3"/>
          <p:cNvSpPr>
            <a:spLocks noGrp="1"/>
          </p:cNvSpPr>
          <p:nvPr>
            <p:ph type="body"/>
          </p:nvPr>
        </p:nvSpPr>
        <p:spPr>
          <a:xfrm>
            <a:off x="4648320" y="1600200"/>
            <a:ext cx="4038120" cy="4525560"/>
          </a:xfrm>
          <a:prstGeom prst="rect">
            <a:avLst/>
          </a:prstGeom>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100000"/>
              </a:lnSpc>
              <a:spcBef>
                <a:spcPts val="400"/>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100000"/>
              </a:lnSpc>
              <a:spcBef>
                <a:spcPts val="360"/>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100000"/>
              </a:lnSpc>
              <a:spcBef>
                <a:spcPts val="360"/>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167" name="PlaceHolder 4"/>
          <p:cNvSpPr>
            <a:spLocks noGrp="1"/>
          </p:cNvSpPr>
          <p:nvPr>
            <p:ph type="dt"/>
          </p:nvPr>
        </p:nvSpPr>
        <p:spPr>
          <a:xfrm>
            <a:off x="457200" y="6356520"/>
            <a:ext cx="2133360" cy="364680"/>
          </a:xfrm>
          <a:prstGeom prst="rect">
            <a:avLst/>
          </a:prstGeom>
        </p:spPr>
        <p:txBody>
          <a:bodyPr anchor="ctr"/>
          <a:p>
            <a:pPr>
              <a:lnSpc>
                <a:spcPct val="100000"/>
              </a:lnSpc>
            </a:pPr>
            <a:fld id="{C565356F-79AC-43DE-8195-6E7B12AB7EF2}" type="datetime">
              <a:rPr b="0" lang="en-IN" sz="1200" spc="-1" strike="noStrike">
                <a:solidFill>
                  <a:srgbClr val="8b8b8b"/>
                </a:solidFill>
                <a:latin typeface="Calibri"/>
              </a:rPr>
              <a:t>02/10/20</a:t>
            </a:fld>
            <a:endParaRPr b="0" lang="en-IN" sz="1200" spc="-1" strike="noStrike">
              <a:latin typeface="Times New Roman"/>
            </a:endParaRPr>
          </a:p>
        </p:txBody>
      </p:sp>
      <p:sp>
        <p:nvSpPr>
          <p:cNvPr id="168" name="PlaceHolder 5"/>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169" name="PlaceHolder 6"/>
          <p:cNvSpPr>
            <a:spLocks noGrp="1"/>
          </p:cNvSpPr>
          <p:nvPr>
            <p:ph type="sldNum"/>
          </p:nvPr>
        </p:nvSpPr>
        <p:spPr>
          <a:xfrm>
            <a:off x="6553080" y="6356520"/>
            <a:ext cx="2133360" cy="364680"/>
          </a:xfrm>
          <a:prstGeom prst="rect">
            <a:avLst/>
          </a:prstGeom>
        </p:spPr>
        <p:txBody>
          <a:bodyPr anchor="ctr"/>
          <a:p>
            <a:pPr algn="r">
              <a:lnSpc>
                <a:spcPct val="100000"/>
              </a:lnSpc>
            </a:pPr>
            <a:fld id="{A094E578-A3B3-4DBF-B85A-DA355067C962}" type="slidenum">
              <a:rPr b="0" lang="en-IN"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6" name="PlaceHolder 1"/>
          <p:cNvSpPr>
            <a:spLocks noGrp="1"/>
          </p:cNvSpPr>
          <p:nvPr>
            <p:ph type="title"/>
          </p:nvPr>
        </p:nvSpPr>
        <p:spPr>
          <a:xfrm>
            <a:off x="1066680" y="304920"/>
            <a:ext cx="7543440" cy="143172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207" name="PlaceHolder 2"/>
          <p:cNvSpPr>
            <a:spLocks noGrp="1"/>
          </p:cNvSpPr>
          <p:nvPr>
            <p:ph type="body"/>
          </p:nvPr>
        </p:nvSpPr>
        <p:spPr>
          <a:xfrm>
            <a:off x="1066680" y="1981080"/>
            <a:ext cx="7543440" cy="4114440"/>
          </a:xfrm>
          <a:prstGeom prst="rect">
            <a:avLst/>
          </a:prstGeom>
        </p:spPr>
        <p:txBody>
          <a:bodyPr lIns="90000" rIns="90000" tIns="45000" bIns="45000"/>
          <a:p>
            <a:pPr marL="432000" indent="-324000">
              <a:spcBef>
                <a:spcPts val="1417"/>
              </a:spcBef>
              <a:buClr>
                <a:srgbClr val="000000"/>
              </a:buClr>
              <a:buSzPct val="45000"/>
              <a:buFont typeface="Wingdings" charset="2"/>
              <a:buChar char=""/>
            </a:pPr>
            <a:r>
              <a:rPr b="0" lang="en-US" sz="1800" spc="-1" strike="noStrike">
                <a:solidFill>
                  <a:srgbClr val="000000"/>
                </a:solidFill>
                <a:latin typeface="Calibri"/>
              </a:rPr>
              <a:t>Click to edit the outline text format</a:t>
            </a:r>
            <a:endParaRPr b="0" lang="en-US"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alibri"/>
              </a:rPr>
              <a:t>Second Outline Level</a:t>
            </a:r>
            <a:endParaRPr b="0" lang="en-US"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Calibri"/>
              </a:rPr>
              <a:t>Fifth Outline Level</a:t>
            </a:r>
            <a:endParaRPr b="0" lang="en-US" sz="18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Calibri"/>
              </a:rPr>
              <a:t>Sixth Outline Level</a:t>
            </a:r>
            <a:endParaRPr b="0" lang="en-US" sz="18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Calibri"/>
              </a:rPr>
              <a:t>Seventh Outline Level</a:t>
            </a:r>
            <a:endParaRPr b="0" lang="en-US" sz="1800" spc="-1" strike="noStrike">
              <a:solidFill>
                <a:srgbClr val="000000"/>
              </a:solidFill>
              <a:latin typeface="Calibri"/>
            </a:endParaRPr>
          </a:p>
        </p:txBody>
      </p:sp>
      <p:sp>
        <p:nvSpPr>
          <p:cNvPr id="208" name="PlaceHolder 3"/>
          <p:cNvSpPr>
            <a:spLocks noGrp="1"/>
          </p:cNvSpPr>
          <p:nvPr>
            <p:ph type="dt"/>
          </p:nvPr>
        </p:nvSpPr>
        <p:spPr>
          <a:xfrm>
            <a:off x="457200" y="6356520"/>
            <a:ext cx="2133360" cy="364680"/>
          </a:xfrm>
          <a:prstGeom prst="rect">
            <a:avLst/>
          </a:prstGeom>
        </p:spPr>
        <p:txBody>
          <a:bodyPr anchor="ctr"/>
          <a:p>
            <a:endParaRPr b="0" lang="en-IN" sz="2400" spc="-1" strike="noStrike">
              <a:latin typeface="Times New Roman"/>
            </a:endParaRPr>
          </a:p>
        </p:txBody>
      </p:sp>
      <p:sp>
        <p:nvSpPr>
          <p:cNvPr id="209" name="PlaceHolder 4"/>
          <p:cNvSpPr>
            <a:spLocks noGrp="1"/>
          </p:cNvSpPr>
          <p:nvPr>
            <p:ph type="ftr"/>
          </p:nvPr>
        </p:nvSpPr>
        <p:spPr>
          <a:xfrm>
            <a:off x="3124080" y="6356520"/>
            <a:ext cx="2895120" cy="364680"/>
          </a:xfrm>
          <a:prstGeom prst="rect">
            <a:avLst/>
          </a:prstGeom>
        </p:spPr>
        <p:txBody>
          <a:bodyPr anchor="ctr"/>
          <a:p>
            <a:pPr algn="ctr">
              <a:lnSpc>
                <a:spcPct val="100000"/>
              </a:lnSpc>
            </a:pPr>
            <a:r>
              <a:rPr b="0" lang="en-IN" sz="1200" spc="-1" strike="noStrike">
                <a:solidFill>
                  <a:srgbClr val="8b8b8b"/>
                </a:solidFill>
                <a:latin typeface="Calibri"/>
              </a:rPr>
              <a:t>Manisha Mali</a:t>
            </a:r>
            <a:endParaRPr b="0" lang="en-IN" sz="1200" spc="-1" strike="noStrike">
              <a:latin typeface="Times New Roman"/>
            </a:endParaRPr>
          </a:p>
        </p:txBody>
      </p:sp>
      <p:sp>
        <p:nvSpPr>
          <p:cNvPr id="210" name="PlaceHolder 5"/>
          <p:cNvSpPr>
            <a:spLocks noGrp="1"/>
          </p:cNvSpPr>
          <p:nvPr>
            <p:ph type="sldNum"/>
          </p:nvPr>
        </p:nvSpPr>
        <p:spPr>
          <a:xfrm>
            <a:off x="6553080" y="6356520"/>
            <a:ext cx="2133360" cy="364680"/>
          </a:xfrm>
          <a:prstGeom prst="rect">
            <a:avLst/>
          </a:prstGeom>
        </p:spPr>
        <p:txBody>
          <a:bodyPr anchor="ctr"/>
          <a:p>
            <a:pPr algn="r">
              <a:lnSpc>
                <a:spcPct val="100000"/>
              </a:lnSpc>
            </a:pPr>
            <a:fld id="{0FDC6EEB-D1D1-445C-A6C9-41C6AF41A5E9}" type="slidenum">
              <a:rPr b="0" lang="en-IN"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hyperlink" Target="https://forms.gle/UzPsrjApbmVk56PF7" TargetMode="External"/><Relationship Id="rId2" Type="http://schemas.openxmlformats.org/officeDocument/2006/relationships/hyperlink" Target="https://forms.gle/UzPsrjApbmVk56PF7" TargetMode="External"/><Relationship Id="rId3"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37.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685800" y="2130480"/>
            <a:ext cx="7772040" cy="146952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Language Processing and </a:t>
            </a:r>
            <a:br/>
            <a:r>
              <a:rPr b="0" lang="en-US" sz="4400" spc="-1" strike="noStrike">
                <a:solidFill>
                  <a:srgbClr val="000000"/>
                </a:solidFill>
                <a:latin typeface="Calibri"/>
              </a:rPr>
              <a:t>Compiler Construction(LPCC)</a:t>
            </a:r>
            <a:endParaRPr b="0" lang="en-US" sz="4400" spc="-1" strike="noStrike">
              <a:solidFill>
                <a:srgbClr val="000000"/>
              </a:solidFill>
              <a:latin typeface="Calibri"/>
            </a:endParaRPr>
          </a:p>
        </p:txBody>
      </p:sp>
      <p:sp>
        <p:nvSpPr>
          <p:cNvPr id="254" name="TextShape 2"/>
          <p:cNvSpPr txBox="1"/>
          <p:nvPr/>
        </p:nvSpPr>
        <p:spPr>
          <a:xfrm>
            <a:off x="1371600" y="3886200"/>
            <a:ext cx="6400440" cy="533160"/>
          </a:xfrm>
          <a:prstGeom prst="rect">
            <a:avLst/>
          </a:prstGeom>
          <a:noFill/>
          <a:ln>
            <a:noFill/>
          </a:ln>
        </p:spPr>
        <p:txBody>
          <a:bodyPr>
            <a:normAutofit/>
          </a:bodyPr>
          <a:p>
            <a:pPr algn="ctr">
              <a:lnSpc>
                <a:spcPct val="100000"/>
              </a:lnSpc>
              <a:spcBef>
                <a:spcPts val="641"/>
              </a:spcBef>
            </a:pPr>
            <a:r>
              <a:rPr b="1" lang="en-IN" sz="3200" spc="-1" strike="noStrike">
                <a:solidFill>
                  <a:srgbClr val="8b8b8b"/>
                </a:solidFill>
                <a:latin typeface="Calibri"/>
              </a:rPr>
              <a:t>CSUA31181</a:t>
            </a:r>
            <a:endParaRPr b="0" lang="en-IN"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BOOKS</a:t>
            </a:r>
            <a:endParaRPr b="0" lang="en-US" sz="4400" spc="-1" strike="noStrike">
              <a:solidFill>
                <a:srgbClr val="000000"/>
              </a:solidFill>
              <a:latin typeface="Calibri"/>
            </a:endParaRPr>
          </a:p>
        </p:txBody>
      </p:sp>
      <p:sp>
        <p:nvSpPr>
          <p:cNvPr id="272" name="TextShape 2"/>
          <p:cNvSpPr txBox="1"/>
          <p:nvPr/>
        </p:nvSpPr>
        <p:spPr>
          <a:xfrm>
            <a:off x="457200" y="1600200"/>
            <a:ext cx="8229240" cy="502884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Text Books :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1 D. M. Dhamdhere, Systems Programming and Operating Systems, Tata McGrawHill, ISBN 13:978-0-07-463579-7, Second Revised Edition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2 Alfred V. Aho, Ravi Sethi, Jeffrey D. Ullman, Compilers Principles, Techniques and Tools, Addison Wesley, ISBN:981–235–885 - 4, Low Price Edition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3 John R. Levine, Tony Mason &amp; Doug Brown, “Lex &amp;Yacc”, O’Reilly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Reference Books :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1 J. J. Donovan, Systems Programming, McGraw-Hill, ISBN 13:978-0-07-460482- 3, Indian Edition</a:t>
            </a:r>
            <a:endParaRPr b="0" lang="en-US" sz="3200" spc="-1" strike="noStrike">
              <a:solidFill>
                <a:srgbClr val="000000"/>
              </a:solidFill>
              <a:latin typeface="Calibri"/>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457200" y="1481400"/>
            <a:ext cx="843480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What is System Software?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Is a collection of programs that bridge the gap between the level at which users wish to interact with the computer and the level at which computer is capable of operating</a:t>
            </a:r>
            <a:endParaRPr b="0" lang="en-US" sz="3200" spc="-1" strike="noStrike">
              <a:solidFill>
                <a:srgbClr val="000000"/>
              </a:solidFill>
              <a:latin typeface="Calibri"/>
            </a:endParaRPr>
          </a:p>
        </p:txBody>
      </p:sp>
      <p:sp>
        <p:nvSpPr>
          <p:cNvPr id="274" name="TextShape 2"/>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Introduction</a:t>
            </a:r>
            <a:endParaRPr b="0" lang="en-US" sz="4400" spc="-1" strike="noStrike">
              <a:solidFill>
                <a:srgbClr val="000000"/>
              </a:solidFill>
              <a:latin typeface="Calibri"/>
            </a:endParaRPr>
          </a:p>
        </p:txBody>
      </p:sp>
    </p:spTree>
  </p:cSld>
  <p:transition spd="slow">
    <p:wipe dir="u"/>
  </p:transition>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TextShape 1"/>
          <p:cNvSpPr txBox="1"/>
          <p:nvPr/>
        </p:nvSpPr>
        <p:spPr>
          <a:xfrm>
            <a:off x="457200" y="1481400"/>
            <a:ext cx="8229240" cy="480492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Software is collection of many programs.</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Two types of software:</a:t>
            </a:r>
            <a:endParaRPr b="0" lang="en-US" sz="3200" spc="-1" strike="noStrike">
              <a:solidFill>
                <a:srgbClr val="000000"/>
              </a:solidFill>
              <a:latin typeface="Calibri"/>
            </a:endParaRPr>
          </a:p>
          <a:p>
            <a:pPr marL="343080" indent="-342720">
              <a:lnSpc>
                <a:spcPct val="100000"/>
              </a:lnSpc>
              <a:spcBef>
                <a:spcPts val="641"/>
              </a:spcBef>
            </a:pP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System software-</a:t>
            </a:r>
            <a:endParaRPr b="0" lang="en-US" sz="2800" spc="-1" strike="noStrike">
              <a:solidFill>
                <a:srgbClr val="000000"/>
              </a:solidFill>
              <a:latin typeface="Calibri"/>
            </a:endParaRPr>
          </a:p>
          <a:p>
            <a:pPr marL="743040" indent="-285480">
              <a:lnSpc>
                <a:spcPct val="100000"/>
              </a:lnSpc>
              <a:spcBef>
                <a:spcPts val="561"/>
              </a:spcBef>
            </a:pP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These programs assist general use application </a:t>
            </a:r>
            <a:r>
              <a:rPr b="0" lang="en-US" sz="2800" spc="-1" strike="noStrike">
                <a:solidFill>
                  <a:srgbClr val="000000"/>
                </a:solidFill>
                <a:latin typeface="Calibri"/>
              </a:rPr>
              <a:t>	</a:t>
            </a:r>
            <a:r>
              <a:rPr b="0" lang="en-US" sz="2800" spc="-1" strike="noStrike">
                <a:solidFill>
                  <a:srgbClr val="000000"/>
                </a:solidFill>
                <a:latin typeface="Calibri"/>
              </a:rPr>
              <a:t>programs.</a:t>
            </a:r>
            <a:endParaRPr b="0" lang="en-US" sz="2800" spc="-1" strike="noStrike">
              <a:solidFill>
                <a:srgbClr val="000000"/>
              </a:solidFill>
              <a:latin typeface="Calibri"/>
            </a:endParaRPr>
          </a:p>
          <a:p>
            <a:pPr marL="743040" indent="-285480">
              <a:lnSpc>
                <a:spcPct val="100000"/>
              </a:lnSpc>
              <a:spcBef>
                <a:spcPts val="561"/>
              </a:spcBef>
            </a:pP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Ex:- Compiler , Assembler etc.</a:t>
            </a:r>
            <a:endParaRPr b="0" lang="en-US" sz="2800" spc="-1" strike="noStrike">
              <a:solidFill>
                <a:srgbClr val="000000"/>
              </a:solidFill>
              <a:latin typeface="Calibri"/>
            </a:endParaRPr>
          </a:p>
          <a:p>
            <a:pPr marL="743040" indent="-285480">
              <a:lnSpc>
                <a:spcPct val="100000"/>
              </a:lnSpc>
              <a:spcBef>
                <a:spcPts val="561"/>
              </a:spcBef>
            </a:pP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Application software-</a:t>
            </a:r>
            <a:endParaRPr b="0" lang="en-US" sz="2800" spc="-1" strike="noStrike">
              <a:solidFill>
                <a:srgbClr val="000000"/>
              </a:solidFill>
              <a:latin typeface="Calibri"/>
            </a:endParaRPr>
          </a:p>
          <a:p>
            <a:pPr marL="743040" indent="-285480">
              <a:lnSpc>
                <a:spcPct val="100000"/>
              </a:lnSpc>
              <a:spcBef>
                <a:spcPts val="561"/>
              </a:spcBef>
            </a:pPr>
            <a:r>
              <a:rPr b="0" lang="en-US" sz="2800" spc="-1" strike="noStrike">
                <a:solidFill>
                  <a:srgbClr val="000000"/>
                </a:solidFill>
                <a:latin typeface="Calibri"/>
              </a:rPr>
              <a:t>     </a:t>
            </a:r>
            <a:r>
              <a:rPr b="0" lang="en-US" sz="2800" spc="-1" strike="noStrike">
                <a:solidFill>
                  <a:srgbClr val="000000"/>
                </a:solidFill>
                <a:latin typeface="Calibri"/>
              </a:rPr>
              <a:t>These are the software developed for the specific goal.</a:t>
            </a:r>
            <a:endParaRPr b="0" lang="en-US" sz="2800" spc="-1" strike="noStrike">
              <a:solidFill>
                <a:srgbClr val="000000"/>
              </a:solidFill>
              <a:latin typeface="Calibri"/>
            </a:endParaRPr>
          </a:p>
          <a:p>
            <a:endParaRPr b="0" lang="en-US" sz="2800" spc="-1" strike="noStrike">
              <a:solidFill>
                <a:srgbClr val="000000"/>
              </a:solidFill>
              <a:latin typeface="Calibri"/>
            </a:endParaRPr>
          </a:p>
        </p:txBody>
      </p:sp>
      <p:sp>
        <p:nvSpPr>
          <p:cNvPr id="276" name="TextShape 2"/>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What is Software ?</a:t>
            </a:r>
            <a:endParaRPr b="0" lang="en-US" sz="4400" spc="-1" strike="noStrike">
              <a:solidFill>
                <a:srgbClr val="000000"/>
              </a:solidFill>
              <a:latin typeface="Calibri"/>
            </a:endParaRPr>
          </a:p>
        </p:txBody>
      </p:sp>
    </p:spTree>
  </p:cSld>
  <p:transition spd="slow">
    <p:wipe dir="u"/>
  </p:transition>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System Software</a:t>
            </a:r>
            <a:endParaRPr b="0" lang="en-US" sz="4400" spc="-1" strike="noStrike">
              <a:solidFill>
                <a:srgbClr val="000000"/>
              </a:solidFill>
              <a:latin typeface="Calibri"/>
            </a:endParaRPr>
          </a:p>
        </p:txBody>
      </p:sp>
      <p:sp>
        <p:nvSpPr>
          <p:cNvPr id="278" name="TextShape 2"/>
          <p:cNvSpPr txBox="1"/>
          <p:nvPr/>
        </p:nvSpPr>
        <p:spPr>
          <a:xfrm>
            <a:off x="457200" y="1600200"/>
            <a:ext cx="8305560" cy="480024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It forms a software layer which act a intermediary between the user and the computer</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It is a collection of programs that facilitate execution of programs and use of resources in a computer system</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Each program in the system software is called a </a:t>
            </a:r>
            <a:r>
              <a:rPr b="1" lang="en-US" sz="3200" spc="-1" strike="noStrike">
                <a:solidFill>
                  <a:srgbClr val="000000"/>
                </a:solidFill>
                <a:latin typeface="Calibri"/>
              </a:rPr>
              <a:t>system program</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System Programming </a:t>
            </a:r>
            <a:r>
              <a:rPr b="0" lang="en-US" sz="3200" spc="-1" strike="noStrike">
                <a:solidFill>
                  <a:srgbClr val="000000"/>
                </a:solidFill>
                <a:latin typeface="Calibri"/>
              </a:rPr>
              <a:t>is the collection of techniques used in the design of system programs</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1"/>
          <p:cNvSpPr txBox="1"/>
          <p:nvPr/>
        </p:nvSpPr>
        <p:spPr>
          <a:xfrm>
            <a:off x="6553080" y="6356520"/>
            <a:ext cx="2133360" cy="364680"/>
          </a:xfrm>
          <a:prstGeom prst="rect">
            <a:avLst/>
          </a:prstGeom>
          <a:noFill/>
          <a:ln>
            <a:noFill/>
          </a:ln>
        </p:spPr>
        <p:txBody>
          <a:bodyPr anchor="ctr"/>
          <a:p>
            <a:pPr algn="r">
              <a:lnSpc>
                <a:spcPct val="100000"/>
              </a:lnSpc>
            </a:pPr>
            <a:fld id="{2426FD4F-B3F6-4C66-A55F-533956DA3777}" type="slidenum">
              <a:rPr b="0" lang="en-IN" sz="1200" spc="-1" strike="noStrike">
                <a:solidFill>
                  <a:srgbClr val="8b8b8b"/>
                </a:solidFill>
                <a:latin typeface="Calibri"/>
              </a:rPr>
              <a:t>&lt;number&gt;</a:t>
            </a:fld>
            <a:endParaRPr b="0" lang="en-IN" sz="1200" spc="-1" strike="noStrike">
              <a:latin typeface="Times New Roman"/>
            </a:endParaRPr>
          </a:p>
        </p:txBody>
      </p:sp>
      <p:sp>
        <p:nvSpPr>
          <p:cNvPr id="280" name="TextShape 2"/>
          <p:cNvSpPr txBox="1"/>
          <p:nvPr/>
        </p:nvSpPr>
        <p:spPr>
          <a:xfrm>
            <a:off x="457200" y="274680"/>
            <a:ext cx="8076960" cy="867960"/>
          </a:xfrm>
          <a:prstGeom prst="rect">
            <a:avLst/>
          </a:prstGeom>
          <a:noFill/>
          <a:ln>
            <a:noFill/>
          </a:ln>
        </p:spPr>
        <p:txBody>
          <a:bodyPr anchor="ctr"/>
          <a:p>
            <a:pPr algn="ctr">
              <a:lnSpc>
                <a:spcPct val="100000"/>
              </a:lnSpc>
            </a:pPr>
            <a:r>
              <a:rPr b="0" lang="en-US" sz="4400" spc="-1" strike="noStrike">
                <a:solidFill>
                  <a:srgbClr val="000000"/>
                </a:solidFill>
                <a:latin typeface="Calibri"/>
                <a:ea typeface="新細明體"/>
              </a:rPr>
              <a:t>Introduction</a:t>
            </a:r>
            <a:endParaRPr b="0" lang="en-US" sz="4400" spc="-1" strike="noStrike">
              <a:solidFill>
                <a:srgbClr val="000000"/>
              </a:solidFill>
              <a:latin typeface="Calibri"/>
            </a:endParaRPr>
          </a:p>
        </p:txBody>
      </p:sp>
      <p:sp>
        <p:nvSpPr>
          <p:cNvPr id="281" name="TextShape 3"/>
          <p:cNvSpPr txBox="1"/>
          <p:nvPr/>
        </p:nvSpPr>
        <p:spPr>
          <a:xfrm>
            <a:off x="457200" y="1143000"/>
            <a:ext cx="8381520" cy="5181120"/>
          </a:xfrm>
          <a:prstGeom prst="rect">
            <a:avLst/>
          </a:prstGeom>
          <a:noFill/>
          <a:ln>
            <a:noFill/>
          </a:ln>
        </p:spPr>
        <p:txBody>
          <a:bodyPr/>
          <a:p>
            <a:pPr marL="343080" indent="-342720">
              <a:lnSpc>
                <a:spcPct val="90000"/>
              </a:lnSpc>
              <a:spcBef>
                <a:spcPts val="479"/>
              </a:spcBef>
              <a:buClr>
                <a:srgbClr val="000000"/>
              </a:buClr>
              <a:buFont typeface="Arial"/>
              <a:buChar char="•"/>
            </a:pPr>
            <a:r>
              <a:rPr b="1" lang="en-US" sz="2400" spc="-1" strike="noStrike">
                <a:solidFill>
                  <a:srgbClr val="000000"/>
                </a:solidFill>
                <a:latin typeface="Calibri"/>
                <a:ea typeface="新細明體"/>
              </a:rPr>
              <a:t>Software</a:t>
            </a:r>
            <a:endParaRPr b="0" lang="en-US" sz="2400" spc="-1" strike="noStrike">
              <a:solidFill>
                <a:srgbClr val="000000"/>
              </a:solidFill>
              <a:latin typeface="Calibri"/>
            </a:endParaRPr>
          </a:p>
          <a:p>
            <a:pPr lvl="1" marL="743040" indent="-285480">
              <a:lnSpc>
                <a:spcPct val="90000"/>
              </a:lnSpc>
              <a:spcBef>
                <a:spcPts val="479"/>
              </a:spcBef>
              <a:buClr>
                <a:srgbClr val="000000"/>
              </a:buClr>
              <a:buFont typeface="Arial"/>
              <a:buChar char="–"/>
            </a:pPr>
            <a:r>
              <a:rPr b="1" lang="en-US" sz="2400" spc="-1" strike="noStrike">
                <a:solidFill>
                  <a:srgbClr val="000000"/>
                </a:solidFill>
                <a:latin typeface="Calibri"/>
                <a:ea typeface="新細明體"/>
              </a:rPr>
              <a:t>Application software usually used by end-user</a:t>
            </a:r>
            <a:endParaRPr b="0" lang="en-US" sz="2400" spc="-1" strike="noStrike">
              <a:solidFill>
                <a:srgbClr val="000000"/>
              </a:solidFill>
              <a:latin typeface="Calibri"/>
            </a:endParaRPr>
          </a:p>
          <a:p>
            <a:pPr lvl="2" marL="1143000" indent="-228240">
              <a:lnSpc>
                <a:spcPct val="90000"/>
              </a:lnSpc>
              <a:spcBef>
                <a:spcPts val="479"/>
              </a:spcBef>
              <a:buClr>
                <a:srgbClr val="000000"/>
              </a:buClr>
              <a:buFont typeface="Arial"/>
              <a:buChar char="•"/>
            </a:pPr>
            <a:r>
              <a:rPr b="1" lang="en-US" sz="2400" spc="-1" strike="noStrike">
                <a:solidFill>
                  <a:srgbClr val="000000"/>
                </a:solidFill>
                <a:latin typeface="Calibri"/>
                <a:ea typeface="新細明體"/>
              </a:rPr>
              <a:t>It is concerned with the solution of some problem, using the computer as a tool, instead of how computers actually work.</a:t>
            </a:r>
            <a:endParaRPr b="0" lang="en-US" sz="2400" spc="-1" strike="noStrike">
              <a:solidFill>
                <a:srgbClr val="000000"/>
              </a:solidFill>
              <a:latin typeface="Calibri"/>
            </a:endParaRPr>
          </a:p>
          <a:p>
            <a:pPr lvl="1" marL="743040" indent="-285480">
              <a:lnSpc>
                <a:spcPct val="90000"/>
              </a:lnSpc>
              <a:spcBef>
                <a:spcPts val="479"/>
              </a:spcBef>
              <a:buClr>
                <a:srgbClr val="000000"/>
              </a:buClr>
              <a:buFont typeface="Arial"/>
              <a:buChar char="–"/>
            </a:pPr>
            <a:r>
              <a:rPr b="1" lang="en-US" sz="2400" spc="-1" strike="noStrike">
                <a:solidFill>
                  <a:srgbClr val="000000"/>
                </a:solidFill>
                <a:latin typeface="Calibri"/>
                <a:ea typeface="新細明體"/>
              </a:rPr>
              <a:t>System software</a:t>
            </a:r>
            <a:endParaRPr b="0" lang="en-US" sz="2400" spc="-1" strike="noStrike">
              <a:solidFill>
                <a:srgbClr val="000000"/>
              </a:solidFill>
              <a:latin typeface="Calibri"/>
            </a:endParaRPr>
          </a:p>
          <a:p>
            <a:pPr lvl="2" marL="1143000" indent="-228240">
              <a:lnSpc>
                <a:spcPct val="90000"/>
              </a:lnSpc>
              <a:spcBef>
                <a:spcPts val="479"/>
              </a:spcBef>
              <a:buClr>
                <a:srgbClr val="000000"/>
              </a:buClr>
              <a:buFont typeface="Arial"/>
              <a:buChar char="•"/>
            </a:pPr>
            <a:r>
              <a:rPr b="1" lang="en-US" sz="2400" spc="-1" strike="noStrike">
                <a:solidFill>
                  <a:srgbClr val="000000"/>
                </a:solidFill>
                <a:latin typeface="Calibri"/>
                <a:ea typeface="新細明體"/>
              </a:rPr>
              <a:t>System software consists of a variety of programs that support the operation of a computer (ex: text editor, compiler, debugger)</a:t>
            </a:r>
            <a:endParaRPr b="0" lang="en-US" sz="2400" spc="-1" strike="noStrike">
              <a:solidFill>
                <a:srgbClr val="000000"/>
              </a:solidFill>
              <a:latin typeface="Calibri"/>
            </a:endParaRPr>
          </a:p>
          <a:p>
            <a:pPr lvl="2" marL="1143000" indent="-228240">
              <a:lnSpc>
                <a:spcPct val="90000"/>
              </a:lnSpc>
              <a:spcBef>
                <a:spcPts val="479"/>
              </a:spcBef>
              <a:buClr>
                <a:srgbClr val="000000"/>
              </a:buClr>
              <a:buFont typeface="Arial"/>
              <a:buChar char="•"/>
            </a:pPr>
            <a:r>
              <a:rPr b="1" lang="en-US" sz="2400" spc="-1" strike="noStrike">
                <a:solidFill>
                  <a:srgbClr val="000000"/>
                </a:solidFill>
                <a:latin typeface="Calibri"/>
                <a:ea typeface="新細明體"/>
              </a:rPr>
              <a:t>One characteristic in which most system software differ from application software is </a:t>
            </a:r>
            <a:r>
              <a:rPr b="1" lang="en-US" sz="2400" spc="-1" strike="noStrike" u="sng">
                <a:solidFill>
                  <a:srgbClr val="000000"/>
                </a:solidFill>
                <a:uFillTx/>
                <a:latin typeface="Calibri"/>
                <a:ea typeface="新細明體"/>
              </a:rPr>
              <a:t>machine dependency</a:t>
            </a:r>
            <a:endParaRPr b="0" lang="en-US" sz="2400" spc="-1" strike="noStrike">
              <a:solidFill>
                <a:srgbClr val="000000"/>
              </a:solidFill>
              <a:latin typeface="Calibri"/>
            </a:endParaRPr>
          </a:p>
          <a:p>
            <a:pPr lvl="2" marL="1143000" indent="-228240">
              <a:lnSpc>
                <a:spcPct val="90000"/>
              </a:lnSpc>
              <a:spcBef>
                <a:spcPts val="479"/>
              </a:spcBef>
              <a:buClr>
                <a:srgbClr val="000000"/>
              </a:buClr>
              <a:buFont typeface="Arial"/>
              <a:buChar char="•"/>
            </a:pPr>
            <a:r>
              <a:rPr b="1" lang="en-US" sz="2400" spc="-1" strike="noStrike">
                <a:solidFill>
                  <a:srgbClr val="000000"/>
                </a:solidFill>
                <a:latin typeface="Calibri"/>
                <a:ea typeface="新細明體"/>
              </a:rPr>
              <a:t>A system software programmer must know the target machine structure</a:t>
            </a:r>
            <a:endParaRPr b="0" lang="en-US" sz="2400" spc="-1" strike="noStrike">
              <a:solidFill>
                <a:srgbClr val="000000"/>
              </a:solidFill>
              <a:latin typeface="Calibri"/>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Shape 1"/>
          <p:cNvSpPr txBox="1"/>
          <p:nvPr/>
        </p:nvSpPr>
        <p:spPr>
          <a:xfrm>
            <a:off x="6553080" y="6356520"/>
            <a:ext cx="2133360" cy="364680"/>
          </a:xfrm>
          <a:prstGeom prst="rect">
            <a:avLst/>
          </a:prstGeom>
          <a:noFill/>
          <a:ln>
            <a:noFill/>
          </a:ln>
        </p:spPr>
        <p:txBody>
          <a:bodyPr anchor="ctr"/>
          <a:p>
            <a:pPr algn="r">
              <a:lnSpc>
                <a:spcPct val="100000"/>
              </a:lnSpc>
            </a:pPr>
            <a:fld id="{6FFAF889-8ED6-4B16-84B1-04523E95EDC3}" type="slidenum">
              <a:rPr b="0" lang="en-IN" sz="1200" spc="-1" strike="noStrike">
                <a:solidFill>
                  <a:srgbClr val="8b8b8b"/>
                </a:solidFill>
                <a:latin typeface="Calibri"/>
              </a:rPr>
              <a:t>&lt;number&gt;</a:t>
            </a:fld>
            <a:endParaRPr b="0" lang="en-IN" sz="1200" spc="-1" strike="noStrike">
              <a:latin typeface="Times New Roman"/>
            </a:endParaRPr>
          </a:p>
        </p:txBody>
      </p:sp>
      <p:sp>
        <p:nvSpPr>
          <p:cNvPr id="283" name="TextShape 2"/>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System Software Concept</a:t>
            </a:r>
            <a:endParaRPr b="0" lang="en-US" sz="4400" spc="-1" strike="noStrike">
              <a:solidFill>
                <a:srgbClr val="000000"/>
              </a:solidFill>
              <a:latin typeface="Calibri"/>
            </a:endParaRPr>
          </a:p>
        </p:txBody>
      </p:sp>
      <p:sp>
        <p:nvSpPr>
          <p:cNvPr id="284" name="CustomShape 3"/>
          <p:cNvSpPr/>
          <p:nvPr/>
        </p:nvSpPr>
        <p:spPr>
          <a:xfrm>
            <a:off x="324000" y="5589720"/>
            <a:ext cx="8640360" cy="863280"/>
          </a:xfrm>
          <a:prstGeom prst="rect">
            <a:avLst/>
          </a:prstGeom>
          <a:solidFill>
            <a:srgbClr val="ff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0" lang="en-IN" sz="2400" spc="-1" strike="noStrike">
                <a:solidFill>
                  <a:srgbClr val="000000"/>
                </a:solidFill>
                <a:latin typeface="Calibri"/>
              </a:rPr>
              <a:t>Bare Machine (Computer)</a:t>
            </a:r>
            <a:endParaRPr b="0" lang="en-IN" sz="2400" spc="-1" strike="noStrike">
              <a:latin typeface="Arial"/>
            </a:endParaRPr>
          </a:p>
        </p:txBody>
      </p:sp>
      <p:sp>
        <p:nvSpPr>
          <p:cNvPr id="285" name="CustomShape 4"/>
          <p:cNvSpPr/>
          <p:nvPr/>
        </p:nvSpPr>
        <p:spPr>
          <a:xfrm>
            <a:off x="324000" y="4149720"/>
            <a:ext cx="8569080" cy="1296720"/>
          </a:xfrm>
          <a:prstGeom prst="rect">
            <a:avLst/>
          </a:prstGeom>
          <a:solidFill>
            <a:srgbClr val="ccffcc"/>
          </a:solidFill>
          <a:ln w="9360">
            <a:solidFill>
              <a:schemeClr val="tx1"/>
            </a:solidFill>
            <a:miter/>
          </a:ln>
        </p:spPr>
        <p:style>
          <a:lnRef idx="0"/>
          <a:fillRef idx="0"/>
          <a:effectRef idx="0"/>
          <a:fontRef idx="minor"/>
        </p:style>
        <p:txBody>
          <a:bodyPr wrap="none" lIns="90000" rIns="90000" tIns="45000" bIns="45000" anchor="ctr"/>
          <a:p>
            <a:pPr algn="r">
              <a:lnSpc>
                <a:spcPct val="100000"/>
              </a:lnSpc>
            </a:pPr>
            <a:r>
              <a:rPr b="0" lang="en-IN" sz="2400" spc="-1" strike="noStrike">
                <a:solidFill>
                  <a:srgbClr val="000000"/>
                </a:solidFill>
                <a:latin typeface="Calibri"/>
              </a:rPr>
              <a:t>OS</a:t>
            </a:r>
            <a:endParaRPr b="0" lang="en-IN" sz="2400" spc="-1" strike="noStrike">
              <a:latin typeface="Arial"/>
            </a:endParaRPr>
          </a:p>
          <a:p>
            <a:pPr algn="r">
              <a:lnSpc>
                <a:spcPct val="100000"/>
              </a:lnSpc>
            </a:pPr>
            <a:endParaRPr b="0" lang="en-IN" sz="2400" spc="-1" strike="noStrike">
              <a:latin typeface="Arial"/>
            </a:endParaRPr>
          </a:p>
          <a:p>
            <a:pPr algn="r">
              <a:lnSpc>
                <a:spcPct val="100000"/>
              </a:lnSpc>
            </a:pPr>
            <a:endParaRPr b="0" lang="en-IN" sz="2400" spc="-1" strike="noStrike">
              <a:latin typeface="Arial"/>
            </a:endParaRPr>
          </a:p>
        </p:txBody>
      </p:sp>
      <p:sp>
        <p:nvSpPr>
          <p:cNvPr id="286" name="CustomShape 5"/>
          <p:cNvSpPr/>
          <p:nvPr/>
        </p:nvSpPr>
        <p:spPr>
          <a:xfrm>
            <a:off x="324000" y="3286080"/>
            <a:ext cx="2808000" cy="720360"/>
          </a:xfrm>
          <a:prstGeom prst="rect">
            <a:avLst/>
          </a:prstGeom>
          <a:solidFill>
            <a:srgbClr val="ccffcc"/>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0" lang="en-IN" sz="2000" spc="-1" strike="noStrike">
                <a:solidFill>
                  <a:srgbClr val="000000"/>
                </a:solidFill>
                <a:latin typeface="Calibri"/>
              </a:rPr>
              <a:t>Complier</a:t>
            </a:r>
            <a:endParaRPr b="0" lang="en-IN" sz="2000" spc="-1" strike="noStrike">
              <a:latin typeface="Arial"/>
            </a:endParaRPr>
          </a:p>
        </p:txBody>
      </p:sp>
      <p:sp>
        <p:nvSpPr>
          <p:cNvPr id="287" name="CustomShape 6"/>
          <p:cNvSpPr/>
          <p:nvPr/>
        </p:nvSpPr>
        <p:spPr>
          <a:xfrm>
            <a:off x="3203640" y="3286080"/>
            <a:ext cx="2808000" cy="720360"/>
          </a:xfrm>
          <a:prstGeom prst="rect">
            <a:avLst/>
          </a:prstGeom>
          <a:solidFill>
            <a:srgbClr val="ccffcc"/>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0" lang="en-IN" sz="2000" spc="-1" strike="noStrike">
                <a:solidFill>
                  <a:srgbClr val="000000"/>
                </a:solidFill>
                <a:latin typeface="Calibri"/>
              </a:rPr>
              <a:t>Assembler</a:t>
            </a:r>
            <a:endParaRPr b="0" lang="en-IN" sz="2000" spc="-1" strike="noStrike">
              <a:latin typeface="Arial"/>
            </a:endParaRPr>
          </a:p>
        </p:txBody>
      </p:sp>
      <p:sp>
        <p:nvSpPr>
          <p:cNvPr id="288" name="CustomShape 7"/>
          <p:cNvSpPr/>
          <p:nvPr/>
        </p:nvSpPr>
        <p:spPr>
          <a:xfrm>
            <a:off x="6084720" y="3286080"/>
            <a:ext cx="2734920" cy="720360"/>
          </a:xfrm>
          <a:prstGeom prst="rect">
            <a:avLst/>
          </a:prstGeom>
          <a:solidFill>
            <a:srgbClr val="ccffcc"/>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0" lang="en-IN" sz="2000" spc="-1" strike="noStrike">
                <a:solidFill>
                  <a:srgbClr val="000000"/>
                </a:solidFill>
                <a:latin typeface="Calibri"/>
              </a:rPr>
              <a:t>Load and Linker</a:t>
            </a:r>
            <a:endParaRPr b="0" lang="en-IN" sz="2000" spc="-1" strike="noStrike">
              <a:latin typeface="Arial"/>
            </a:endParaRPr>
          </a:p>
        </p:txBody>
      </p:sp>
      <p:sp>
        <p:nvSpPr>
          <p:cNvPr id="289" name="CustomShape 8"/>
          <p:cNvSpPr/>
          <p:nvPr/>
        </p:nvSpPr>
        <p:spPr>
          <a:xfrm>
            <a:off x="4427640" y="2421000"/>
            <a:ext cx="2160360" cy="720360"/>
          </a:xfrm>
          <a:prstGeom prst="rect">
            <a:avLst/>
          </a:prstGeom>
          <a:solidFill>
            <a:srgbClr val="ccffcc"/>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0" lang="en-IN" sz="2000" spc="-1" strike="noStrike">
                <a:solidFill>
                  <a:srgbClr val="000000"/>
                </a:solidFill>
                <a:latin typeface="Calibri"/>
              </a:rPr>
              <a:t>Text Editor</a:t>
            </a:r>
            <a:endParaRPr b="0" lang="en-IN" sz="2000" spc="-1" strike="noStrike">
              <a:latin typeface="Arial"/>
            </a:endParaRPr>
          </a:p>
        </p:txBody>
      </p:sp>
      <p:sp>
        <p:nvSpPr>
          <p:cNvPr id="290" name="CustomShape 9"/>
          <p:cNvSpPr/>
          <p:nvPr/>
        </p:nvSpPr>
        <p:spPr>
          <a:xfrm>
            <a:off x="2340000" y="2421000"/>
            <a:ext cx="2015640" cy="720360"/>
          </a:xfrm>
          <a:prstGeom prst="rect">
            <a:avLst/>
          </a:prstGeom>
          <a:solidFill>
            <a:srgbClr val="ccffcc"/>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0" lang="en-IN" sz="2000" spc="-1" strike="noStrike">
                <a:solidFill>
                  <a:srgbClr val="000000"/>
                </a:solidFill>
                <a:latin typeface="Calibri"/>
              </a:rPr>
              <a:t>Macro Processor</a:t>
            </a:r>
            <a:endParaRPr b="0" lang="en-IN" sz="2000" spc="-1" strike="noStrike">
              <a:latin typeface="Arial"/>
            </a:endParaRPr>
          </a:p>
        </p:txBody>
      </p:sp>
      <p:sp>
        <p:nvSpPr>
          <p:cNvPr id="291" name="CustomShape 10"/>
          <p:cNvSpPr/>
          <p:nvPr/>
        </p:nvSpPr>
        <p:spPr>
          <a:xfrm>
            <a:off x="324000" y="2421000"/>
            <a:ext cx="1944360" cy="720360"/>
          </a:xfrm>
          <a:prstGeom prst="rect">
            <a:avLst/>
          </a:prstGeom>
          <a:solidFill>
            <a:srgbClr val="ccffcc"/>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0" lang="en-IN" sz="2000" spc="-1" strike="noStrike">
                <a:solidFill>
                  <a:srgbClr val="000000"/>
                </a:solidFill>
                <a:latin typeface="Calibri"/>
              </a:rPr>
              <a:t>Debugger</a:t>
            </a:r>
            <a:endParaRPr b="0" lang="en-IN" sz="2000" spc="-1" strike="noStrike">
              <a:latin typeface="Arial"/>
            </a:endParaRPr>
          </a:p>
        </p:txBody>
      </p:sp>
      <p:sp>
        <p:nvSpPr>
          <p:cNvPr id="292" name="CustomShape 11"/>
          <p:cNvSpPr/>
          <p:nvPr/>
        </p:nvSpPr>
        <p:spPr>
          <a:xfrm>
            <a:off x="324000" y="1557360"/>
            <a:ext cx="8424360" cy="720360"/>
          </a:xfrm>
          <a:prstGeom prst="rect">
            <a:avLst/>
          </a:prstGeom>
          <a:solidFill>
            <a:srgbClr val="ff99cc"/>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0" lang="en-IN" sz="2400" spc="-1" strike="noStrike">
                <a:solidFill>
                  <a:srgbClr val="000000"/>
                </a:solidFill>
                <a:latin typeface="Calibri"/>
              </a:rPr>
              <a:t>Application Program </a:t>
            </a:r>
            <a:endParaRPr b="0" lang="en-IN" sz="2400" spc="-1" strike="noStrike">
              <a:latin typeface="Arial"/>
            </a:endParaRPr>
          </a:p>
        </p:txBody>
      </p:sp>
      <p:sp>
        <p:nvSpPr>
          <p:cNvPr id="293" name="CustomShape 12"/>
          <p:cNvSpPr/>
          <p:nvPr/>
        </p:nvSpPr>
        <p:spPr>
          <a:xfrm>
            <a:off x="611280" y="4365720"/>
            <a:ext cx="1800000" cy="863280"/>
          </a:xfrm>
          <a:prstGeom prst="rect">
            <a:avLst/>
          </a:prstGeom>
          <a:solidFill>
            <a:srgbClr val="ffcc99"/>
          </a:solidFill>
          <a:ln w="9360">
            <a:solidFill>
              <a:schemeClr val="tx1"/>
            </a:solidFill>
            <a:miter/>
          </a:ln>
        </p:spPr>
        <p:style>
          <a:lnRef idx="0"/>
          <a:fillRef idx="0"/>
          <a:effectRef idx="0"/>
          <a:fontRef idx="minor"/>
        </p:style>
        <p:txBody>
          <a:bodyPr lIns="90000" rIns="90000" tIns="45000" bIns="45000" anchor="ctr"/>
          <a:p>
            <a:pPr algn="ctr">
              <a:lnSpc>
                <a:spcPct val="100000"/>
              </a:lnSpc>
            </a:pPr>
            <a:r>
              <a:rPr b="0" lang="en-IN" sz="2000" spc="-1" strike="noStrike">
                <a:solidFill>
                  <a:srgbClr val="000000"/>
                </a:solidFill>
                <a:latin typeface="Calibri"/>
              </a:rPr>
              <a:t>Memory Management</a:t>
            </a:r>
            <a:endParaRPr b="0" lang="en-IN" sz="2000" spc="-1" strike="noStrike">
              <a:latin typeface="Arial"/>
            </a:endParaRPr>
          </a:p>
        </p:txBody>
      </p:sp>
      <p:sp>
        <p:nvSpPr>
          <p:cNvPr id="294" name="CustomShape 13"/>
          <p:cNvSpPr/>
          <p:nvPr/>
        </p:nvSpPr>
        <p:spPr>
          <a:xfrm>
            <a:off x="2484360" y="4365720"/>
            <a:ext cx="1871280" cy="863280"/>
          </a:xfrm>
          <a:prstGeom prst="rect">
            <a:avLst/>
          </a:prstGeom>
          <a:solidFill>
            <a:srgbClr val="ffcc99"/>
          </a:solidFill>
          <a:ln w="9360">
            <a:solidFill>
              <a:schemeClr val="tx1"/>
            </a:solidFill>
            <a:miter/>
          </a:ln>
        </p:spPr>
        <p:style>
          <a:lnRef idx="0"/>
          <a:fillRef idx="0"/>
          <a:effectRef idx="0"/>
          <a:fontRef idx="minor"/>
        </p:style>
        <p:txBody>
          <a:bodyPr lIns="90000" rIns="90000" tIns="45000" bIns="45000" anchor="ctr"/>
          <a:p>
            <a:pPr algn="ctr">
              <a:lnSpc>
                <a:spcPct val="100000"/>
              </a:lnSpc>
            </a:pPr>
            <a:r>
              <a:rPr b="0" lang="en-IN" sz="2000" spc="-1" strike="noStrike">
                <a:solidFill>
                  <a:srgbClr val="000000"/>
                </a:solidFill>
                <a:latin typeface="Calibri"/>
              </a:rPr>
              <a:t>Process Management</a:t>
            </a:r>
            <a:endParaRPr b="0" lang="en-IN" sz="2000" spc="-1" strike="noStrike">
              <a:latin typeface="Arial"/>
            </a:endParaRPr>
          </a:p>
        </p:txBody>
      </p:sp>
      <p:sp>
        <p:nvSpPr>
          <p:cNvPr id="295" name="CustomShape 14"/>
          <p:cNvSpPr/>
          <p:nvPr/>
        </p:nvSpPr>
        <p:spPr>
          <a:xfrm>
            <a:off x="4427640" y="4365720"/>
            <a:ext cx="1726920" cy="863280"/>
          </a:xfrm>
          <a:prstGeom prst="rect">
            <a:avLst/>
          </a:prstGeom>
          <a:solidFill>
            <a:srgbClr val="ffcc99"/>
          </a:solidFill>
          <a:ln w="9360">
            <a:solidFill>
              <a:schemeClr val="tx1"/>
            </a:solidFill>
            <a:miter/>
          </a:ln>
        </p:spPr>
        <p:style>
          <a:lnRef idx="0"/>
          <a:fillRef idx="0"/>
          <a:effectRef idx="0"/>
          <a:fontRef idx="minor"/>
        </p:style>
        <p:txBody>
          <a:bodyPr lIns="90000" rIns="90000" tIns="45000" bIns="45000" anchor="ctr"/>
          <a:p>
            <a:pPr algn="ctr">
              <a:lnSpc>
                <a:spcPct val="100000"/>
              </a:lnSpc>
            </a:pPr>
            <a:r>
              <a:rPr b="0" lang="en-IN" sz="2000" spc="-1" strike="noStrike">
                <a:solidFill>
                  <a:srgbClr val="000000"/>
                </a:solidFill>
                <a:latin typeface="Calibri"/>
              </a:rPr>
              <a:t>Device Management</a:t>
            </a:r>
            <a:endParaRPr b="0" lang="en-IN" sz="2000" spc="-1" strike="noStrike">
              <a:latin typeface="Arial"/>
            </a:endParaRPr>
          </a:p>
        </p:txBody>
      </p:sp>
      <p:sp>
        <p:nvSpPr>
          <p:cNvPr id="296" name="CustomShape 15"/>
          <p:cNvSpPr/>
          <p:nvPr/>
        </p:nvSpPr>
        <p:spPr>
          <a:xfrm>
            <a:off x="6300720" y="4365720"/>
            <a:ext cx="1800000" cy="863280"/>
          </a:xfrm>
          <a:prstGeom prst="rect">
            <a:avLst/>
          </a:prstGeom>
          <a:solidFill>
            <a:srgbClr val="ffcc99"/>
          </a:solidFill>
          <a:ln w="9360">
            <a:solidFill>
              <a:schemeClr val="tx1"/>
            </a:solidFill>
            <a:miter/>
          </a:ln>
        </p:spPr>
        <p:style>
          <a:lnRef idx="0"/>
          <a:fillRef idx="0"/>
          <a:effectRef idx="0"/>
          <a:fontRef idx="minor"/>
        </p:style>
        <p:txBody>
          <a:bodyPr lIns="90000" rIns="90000" tIns="45000" bIns="45000" anchor="ctr"/>
          <a:p>
            <a:pPr algn="ctr">
              <a:lnSpc>
                <a:spcPct val="100000"/>
              </a:lnSpc>
            </a:pPr>
            <a:r>
              <a:rPr b="0" lang="en-IN" sz="2000" spc="-1" strike="noStrike">
                <a:solidFill>
                  <a:srgbClr val="000000"/>
                </a:solidFill>
                <a:latin typeface="Calibri"/>
              </a:rPr>
              <a:t>Information Management</a:t>
            </a:r>
            <a:endParaRPr b="0" lang="en-IN" sz="2000" spc="-1" strike="noStrike">
              <a:latin typeface="Arial"/>
            </a:endParaRPr>
          </a:p>
        </p:txBody>
      </p:sp>
      <p:sp>
        <p:nvSpPr>
          <p:cNvPr id="297" name="CustomShape 16"/>
          <p:cNvSpPr/>
          <p:nvPr/>
        </p:nvSpPr>
        <p:spPr>
          <a:xfrm>
            <a:off x="6659640" y="2421000"/>
            <a:ext cx="2160360" cy="720360"/>
          </a:xfrm>
          <a:prstGeom prst="rect">
            <a:avLst/>
          </a:prstGeom>
          <a:solidFill>
            <a:srgbClr val="ccffcc"/>
          </a:solidFill>
          <a:ln w="9360">
            <a:solidFill>
              <a:schemeClr val="tx1"/>
            </a:solidFill>
            <a:miter/>
          </a:ln>
        </p:spPr>
        <p:style>
          <a:lnRef idx="0"/>
          <a:fillRef idx="0"/>
          <a:effectRef idx="0"/>
          <a:fontRef idx="minor"/>
        </p:style>
        <p:txBody>
          <a:bodyPr lIns="90000" rIns="90000" tIns="45000" bIns="45000" anchor="ctr"/>
          <a:p>
            <a:pPr algn="ctr">
              <a:lnSpc>
                <a:spcPct val="100000"/>
              </a:lnSpc>
            </a:pPr>
            <a:r>
              <a:rPr b="0" lang="en-IN" sz="2000" spc="-1" strike="noStrike">
                <a:solidFill>
                  <a:srgbClr val="000000"/>
                </a:solidFill>
                <a:latin typeface="Calibri"/>
              </a:rPr>
              <a:t>Utility Program (Library)</a:t>
            </a:r>
            <a:endParaRPr b="0" lang="en-IN" sz="2000" spc="-1" strike="noStrike">
              <a:latin typeface="Arial"/>
            </a:endParaRPr>
          </a:p>
        </p:txBody>
      </p:sp>
      <p:sp>
        <p:nvSpPr>
          <p:cNvPr id="298" name="CustomShape 17"/>
          <p:cNvSpPr/>
          <p:nvPr/>
        </p:nvSpPr>
        <p:spPr>
          <a:xfrm>
            <a:off x="3348000" y="981000"/>
            <a:ext cx="2879280" cy="433080"/>
          </a:xfrm>
          <a:prstGeom prst="roundRect">
            <a:avLst>
              <a:gd name="adj" fmla="val 16667"/>
            </a:avLst>
          </a:prstGeom>
          <a:solidFill>
            <a:srgbClr val="ffff99"/>
          </a:solidFill>
          <a:ln w="9360">
            <a:solidFill>
              <a:schemeClr val="tx1"/>
            </a:solidFill>
            <a:round/>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latin typeface="Calibri"/>
              </a:rPr>
              <a:t>Users</a:t>
            </a:r>
            <a:endParaRPr b="0" lang="en-IN"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Introduction</a:t>
            </a:r>
            <a:endParaRPr b="0" lang="en-US" sz="4400" spc="-1" strike="noStrike">
              <a:solidFill>
                <a:srgbClr val="000000"/>
              </a:solidFill>
              <a:latin typeface="Calibri"/>
            </a:endParaRPr>
          </a:p>
        </p:txBody>
      </p:sp>
      <p:sp>
        <p:nvSpPr>
          <p:cNvPr id="300" name="TextShape 2"/>
          <p:cNvSpPr txBox="1"/>
          <p:nvPr/>
        </p:nvSpPr>
        <p:spPr>
          <a:xfrm>
            <a:off x="457200" y="1600200"/>
            <a:ext cx="8229240" cy="4525560"/>
          </a:xfrm>
          <a:prstGeom prst="rect">
            <a:avLst/>
          </a:prstGeom>
          <a:noFill/>
          <a:ln>
            <a:noFill/>
          </a:ln>
        </p:spPr>
        <p:txBody>
          <a:bodyPr>
            <a:normAutofit/>
          </a:bodyPr>
          <a:p>
            <a:pPr lvl="1" marL="743040" indent="-285480">
              <a:lnSpc>
                <a:spcPct val="100000"/>
              </a:lnSpc>
              <a:spcBef>
                <a:spcPts val="561"/>
              </a:spcBef>
              <a:buClr>
                <a:srgbClr val="000000"/>
              </a:buClr>
              <a:buFont typeface="Arial"/>
              <a:buChar char="–"/>
            </a:pPr>
            <a:r>
              <a:rPr b="0" lang="en-US" sz="2800" spc="-1" strike="noStrike">
                <a:solidFill>
                  <a:srgbClr val="000000"/>
                </a:solidFill>
                <a:latin typeface="Franklin Gothic Medium"/>
              </a:rPr>
              <a:t>System Software consists of a variety of programs that support the operation of a computer.</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Franklin Gothic Medium"/>
              </a:rPr>
              <a:t>The software makes it possible for the users to focus on an application or other problem to be solved, without needing to know the details of how the machine works internally.</a:t>
            </a:r>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0" lang="en-US" sz="4400" spc="-1" strike="noStrike">
                <a:solidFill>
                  <a:srgbClr val="000000"/>
                </a:solidFill>
                <a:latin typeface="Franklin Gothic Medium"/>
              </a:rPr>
              <a:t>System Software and Machine Architecture</a:t>
            </a:r>
            <a:endParaRPr b="0" lang="en-US" sz="4400" spc="-1" strike="noStrike">
              <a:solidFill>
                <a:srgbClr val="000000"/>
              </a:solidFill>
              <a:latin typeface="Calibri"/>
            </a:endParaRPr>
          </a:p>
        </p:txBody>
      </p:sp>
      <p:sp>
        <p:nvSpPr>
          <p:cNvPr id="302"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Franklin Gothic Medium"/>
                <a:ea typeface="標楷體"/>
              </a:rPr>
              <a:t>System Software vs Application</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Franklin Gothic Medium"/>
                <a:ea typeface="標楷體"/>
              </a:rPr>
              <a:t>One characteristic in which most system software differs from application software is machine dependency.</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Franklin Gothic Medium"/>
                <a:ea typeface="標楷體"/>
              </a:rPr>
              <a:t>System programs are intended to support the operation and use of the computer itself, rather than any particular application.</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Franklin Gothic Medium"/>
                <a:ea typeface="標楷體"/>
              </a:rPr>
              <a:t>Examples of system software</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Franklin Gothic Medium"/>
                <a:ea typeface="標楷體"/>
              </a:rPr>
              <a:t>Text editor, assembler, compiler, loader or linker, debugger, macro processors, operating system, database management systems, software engineering tools, …</a:t>
            </a:r>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Goals of System Software</a:t>
            </a:r>
            <a:endParaRPr b="0" lang="en-US" sz="4400" spc="-1" strike="noStrike">
              <a:solidFill>
                <a:srgbClr val="000000"/>
              </a:solidFill>
              <a:latin typeface="Calibri"/>
            </a:endParaRPr>
          </a:p>
        </p:txBody>
      </p:sp>
      <p:sp>
        <p:nvSpPr>
          <p:cNvPr id="304"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User Convenience</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Provide convenient method of using a computer system</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Efficient Use</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Ensure efficient use of computer resources</a:t>
            </a:r>
            <a:endParaRPr b="0" lang="en-US" sz="3200" spc="-1" strike="noStrike">
              <a:solidFill>
                <a:srgbClr val="000000"/>
              </a:solidFill>
              <a:latin typeface="Calibri"/>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Fill in the Blanks</a:t>
            </a:r>
            <a:endParaRPr b="0" lang="en-US" sz="4400" spc="-1" strike="noStrike">
              <a:solidFill>
                <a:srgbClr val="000000"/>
              </a:solidFill>
              <a:latin typeface="Calibri"/>
            </a:endParaRPr>
          </a:p>
        </p:txBody>
      </p:sp>
      <p:sp>
        <p:nvSpPr>
          <p:cNvPr id="306"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Each program in the system software is called a ____</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_____facilitate execution of programs and use of resources in a computer system</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Goals of system software ___, _____</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Course Objectives: LPCC</a:t>
            </a:r>
            <a:endParaRPr b="0" lang="en-US" sz="4400" spc="-1" strike="noStrike">
              <a:solidFill>
                <a:srgbClr val="000000"/>
              </a:solidFill>
              <a:latin typeface="Calibri"/>
            </a:endParaRPr>
          </a:p>
        </p:txBody>
      </p:sp>
      <p:sp>
        <p:nvSpPr>
          <p:cNvPr id="256"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To introduce language processing fundamentals and assemblers.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To explain design of macro processors.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To introduce compiler design process.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To explain working of syntax analyser.</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To explain importance of semantic analysis and intermediate code representation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To introduce different code optimization methods</a:t>
            </a:r>
            <a:endParaRPr b="0" lang="en-US" sz="3200" spc="-1" strike="noStrike">
              <a:solidFill>
                <a:srgbClr val="000000"/>
              </a:solidFill>
              <a:latin typeface="Calibri"/>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TextShape 1"/>
          <p:cNvSpPr txBox="1"/>
          <p:nvPr/>
        </p:nvSpPr>
        <p:spPr>
          <a:xfrm>
            <a:off x="438480" y="1304640"/>
            <a:ext cx="8229240" cy="52563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Assembler:-</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These are the system programs which translate the assembly language program into the machine language program.</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308" name="TextShape 2"/>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Assembler</a:t>
            </a:r>
            <a:endParaRPr b="0" lang="en-US" sz="4400" spc="-1" strike="noStrike">
              <a:solidFill>
                <a:srgbClr val="000000"/>
              </a:solidFill>
              <a:latin typeface="Calibri"/>
            </a:endParaRPr>
          </a:p>
        </p:txBody>
      </p:sp>
      <p:sp>
        <p:nvSpPr>
          <p:cNvPr id="309" name="CustomShape 3"/>
          <p:cNvSpPr/>
          <p:nvPr/>
        </p:nvSpPr>
        <p:spPr>
          <a:xfrm>
            <a:off x="3877560" y="3717720"/>
            <a:ext cx="2232000" cy="7196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IN" sz="1800" spc="-1" strike="noStrike">
                <a:solidFill>
                  <a:srgbClr val="000000"/>
                </a:solidFill>
                <a:latin typeface="Calibri"/>
              </a:rPr>
              <a:t>Assembler</a:t>
            </a:r>
            <a:endParaRPr b="0" lang="en-IN" sz="1800" spc="-1" strike="noStrike">
              <a:latin typeface="Arial"/>
            </a:endParaRPr>
          </a:p>
        </p:txBody>
      </p:sp>
      <p:sp>
        <p:nvSpPr>
          <p:cNvPr id="310" name="CustomShape 4"/>
          <p:cNvSpPr/>
          <p:nvPr/>
        </p:nvSpPr>
        <p:spPr>
          <a:xfrm>
            <a:off x="2437560" y="4077720"/>
            <a:ext cx="1439640" cy="108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311" name="CustomShape 5"/>
          <p:cNvSpPr/>
          <p:nvPr/>
        </p:nvSpPr>
        <p:spPr>
          <a:xfrm>
            <a:off x="6123960" y="4054320"/>
            <a:ext cx="1295640" cy="108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312" name="CustomShape 6"/>
          <p:cNvSpPr/>
          <p:nvPr/>
        </p:nvSpPr>
        <p:spPr>
          <a:xfrm>
            <a:off x="4237920" y="5085360"/>
            <a:ext cx="1511640" cy="4316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IN" sz="1800" spc="-1" strike="noStrike">
                <a:solidFill>
                  <a:srgbClr val="000000"/>
                </a:solidFill>
                <a:latin typeface="Calibri"/>
              </a:rPr>
              <a:t>Database</a:t>
            </a:r>
            <a:endParaRPr b="0" lang="en-IN" sz="1800" spc="-1" strike="noStrike">
              <a:latin typeface="Arial"/>
            </a:endParaRPr>
          </a:p>
        </p:txBody>
      </p:sp>
      <p:sp>
        <p:nvSpPr>
          <p:cNvPr id="313" name="CustomShape 7"/>
          <p:cNvSpPr/>
          <p:nvPr/>
        </p:nvSpPr>
        <p:spPr>
          <a:xfrm>
            <a:off x="454680" y="3732840"/>
            <a:ext cx="1995120" cy="11869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Source program</a:t>
            </a:r>
            <a:endParaRPr b="0" lang="en-IN" sz="1800" spc="-1" strike="noStrike">
              <a:latin typeface="Arial"/>
            </a:endParaRPr>
          </a:p>
          <a:p>
            <a:pPr>
              <a:lnSpc>
                <a:spcPct val="100000"/>
              </a:lnSpc>
            </a:pPr>
            <a:r>
              <a:rPr b="0" lang="en-IN" sz="1800" spc="-1" strike="noStrike">
                <a:solidFill>
                  <a:srgbClr val="000000"/>
                </a:solidFill>
                <a:latin typeface="Calibri"/>
              </a:rPr>
              <a:t>Assembly  Lang. Prog.</a:t>
            </a:r>
            <a:endParaRPr b="0" lang="en-IN" sz="1800" spc="-1" strike="noStrike">
              <a:latin typeface="Arial"/>
            </a:endParaRPr>
          </a:p>
        </p:txBody>
      </p:sp>
      <p:sp>
        <p:nvSpPr>
          <p:cNvPr id="314" name="CustomShape 8"/>
          <p:cNvSpPr/>
          <p:nvPr/>
        </p:nvSpPr>
        <p:spPr>
          <a:xfrm>
            <a:off x="7380360" y="3456000"/>
            <a:ext cx="1995120" cy="11876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Target  program /</a:t>
            </a:r>
            <a:endParaRPr b="0" lang="en-IN" sz="1800" spc="-1" strike="noStrike">
              <a:latin typeface="Arial"/>
            </a:endParaRPr>
          </a:p>
          <a:p>
            <a:pPr>
              <a:lnSpc>
                <a:spcPct val="100000"/>
              </a:lnSpc>
            </a:pPr>
            <a:r>
              <a:rPr b="0" lang="en-IN" sz="1800" spc="-1" strike="noStrike">
                <a:solidFill>
                  <a:srgbClr val="000000"/>
                </a:solidFill>
                <a:latin typeface="Calibri"/>
              </a:rPr>
              <a:t>M/C  Lang. Prog.</a:t>
            </a:r>
            <a:endParaRPr b="0" lang="en-IN" sz="1800" spc="-1" strike="noStrike">
              <a:latin typeface="Arial"/>
            </a:endParaRPr>
          </a:p>
        </p:txBody>
      </p:sp>
      <p:sp>
        <p:nvSpPr>
          <p:cNvPr id="315" name="Line 9"/>
          <p:cNvSpPr/>
          <p:nvPr/>
        </p:nvSpPr>
        <p:spPr>
          <a:xfrm>
            <a:off x="4993560" y="4437720"/>
            <a:ext cx="360" cy="64728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Tree>
  </p:cSld>
  <p:transition spd="slow">
    <p:wipe dir="u"/>
  </p:transition>
  <p:timing>
    <p:tnLst>
      <p:par>
        <p:cTn id="39" dur="indefinite" restart="never" nodeType="tmRoot">
          <p:childTnLst>
            <p:seq>
              <p:cTn id="40" dur="indefinite" nodeType="mainSeq">
                <p:childTnLst>
                  <p:par>
                    <p:cTn id="41" fill="hold">
                      <p:stCondLst>
                        <p:cond delay="indefinite"/>
                      </p:stCondLst>
                      <p:childTnLst>
                        <p:par>
                          <p:cTn id="42" fill="hold">
                            <p:stCondLst>
                              <p:cond delay="0"/>
                            </p:stCondLst>
                            <p:childTnLst>
                              <p:par>
                                <p:cTn id="43" nodeType="clickEffect" fill="hold" presetClass="entr" presetID="53">
                                  <p:stCondLst>
                                    <p:cond delay="0"/>
                                  </p:stCondLst>
                                  <p:childTnLst>
                                    <p:set>
                                      <p:cBhvr>
                                        <p:cTn id="44" dur="1" fill="hold">
                                          <p:stCondLst>
                                            <p:cond delay="0"/>
                                          </p:stCondLst>
                                        </p:cTn>
                                        <p:tgtEl>
                                          <p:spTgt spid="310"/>
                                        </p:tgtEl>
                                        <p:attrNameLst>
                                          <p:attrName>style.visibility</p:attrName>
                                        </p:attrNameLst>
                                      </p:cBhvr>
                                      <p:to>
                                        <p:strVal val="visible"/>
                                      </p:to>
                                    </p:set>
                                    <p:anim calcmode="lin" valueType="num">
                                      <p:cBhvr additive="repl">
                                        <p:cTn id="45" dur="500" fill="hold"/>
                                        <p:tgtEl>
                                          <p:spTgt spid="310"/>
                                        </p:tgtEl>
                                        <p:attrNameLst>
                                          <p:attrName>ppt_w</p:attrName>
                                        </p:attrNameLst>
                                      </p:cBhvr>
                                      <p:tavLst>
                                        <p:tav tm="0">
                                          <p:val>
                                            <p:fltVal val="0"/>
                                          </p:val>
                                        </p:tav>
                                        <p:tav tm="100000">
                                          <p:val>
                                            <p:strVal val="#ppt_w"/>
                                          </p:val>
                                        </p:tav>
                                      </p:tavLst>
                                    </p:anim>
                                    <p:anim calcmode="lin" valueType="num">
                                      <p:cBhvr additive="repl">
                                        <p:cTn id="46" dur="500" fill="hold"/>
                                        <p:tgtEl>
                                          <p:spTgt spid="310"/>
                                        </p:tgtEl>
                                        <p:attrNameLst>
                                          <p:attrName>ppt_h</p:attrName>
                                        </p:attrNameLst>
                                      </p:cBhvr>
                                      <p:tavLst>
                                        <p:tav tm="0">
                                          <p:val>
                                            <p:fltVal val="0"/>
                                          </p:val>
                                        </p:tav>
                                        <p:tav tm="100000">
                                          <p:val>
                                            <p:strVal val="#ppt_h"/>
                                          </p:val>
                                        </p:tav>
                                      </p:tavLst>
                                    </p:anim>
                                    <p:animEffect filter="fade" transition="in">
                                      <p:cBhvr additive="repl">
                                        <p:cTn id="47" dur="500"/>
                                        <p:tgtEl>
                                          <p:spTgt spid="310"/>
                                        </p:tgtEl>
                                      </p:cBhvr>
                                    </p:animEffect>
                                  </p:childTnLst>
                                </p:cTn>
                              </p:par>
                            </p:childTnLst>
                          </p:cTn>
                        </p:par>
                      </p:childTnLst>
                    </p:cTn>
                  </p:par>
                  <p:par>
                    <p:cTn id="48" fill="hold">
                      <p:stCondLst>
                        <p:cond delay="indefinite"/>
                      </p:stCondLst>
                      <p:childTnLst>
                        <p:par>
                          <p:cTn id="49" fill="hold">
                            <p:stCondLst>
                              <p:cond delay="0"/>
                            </p:stCondLst>
                            <p:childTnLst>
                              <p:par>
                                <p:cTn id="50" nodeType="clickEffect" fill="hold" presetClass="entr" presetID="53">
                                  <p:stCondLst>
                                    <p:cond delay="0"/>
                                  </p:stCondLst>
                                  <p:childTnLst>
                                    <p:set>
                                      <p:cBhvr>
                                        <p:cTn id="51" dur="1" fill="hold">
                                          <p:stCondLst>
                                            <p:cond delay="0"/>
                                          </p:stCondLst>
                                        </p:cTn>
                                        <p:tgtEl>
                                          <p:spTgt spid="311"/>
                                        </p:tgtEl>
                                        <p:attrNameLst>
                                          <p:attrName>style.visibility</p:attrName>
                                        </p:attrNameLst>
                                      </p:cBhvr>
                                      <p:to>
                                        <p:strVal val="visible"/>
                                      </p:to>
                                    </p:set>
                                    <p:anim calcmode="lin" valueType="num">
                                      <p:cBhvr additive="repl">
                                        <p:cTn id="52" dur="500" fill="hold"/>
                                        <p:tgtEl>
                                          <p:spTgt spid="311"/>
                                        </p:tgtEl>
                                        <p:attrNameLst>
                                          <p:attrName>ppt_w</p:attrName>
                                        </p:attrNameLst>
                                      </p:cBhvr>
                                      <p:tavLst>
                                        <p:tav tm="0">
                                          <p:val>
                                            <p:fltVal val="0"/>
                                          </p:val>
                                        </p:tav>
                                        <p:tav tm="100000">
                                          <p:val>
                                            <p:strVal val="#ppt_w"/>
                                          </p:val>
                                        </p:tav>
                                      </p:tavLst>
                                    </p:anim>
                                    <p:anim calcmode="lin" valueType="num">
                                      <p:cBhvr additive="repl">
                                        <p:cTn id="53" dur="500" fill="hold"/>
                                        <p:tgtEl>
                                          <p:spTgt spid="311"/>
                                        </p:tgtEl>
                                        <p:attrNameLst>
                                          <p:attrName>ppt_h</p:attrName>
                                        </p:attrNameLst>
                                      </p:cBhvr>
                                      <p:tavLst>
                                        <p:tav tm="0">
                                          <p:val>
                                            <p:fltVal val="0"/>
                                          </p:val>
                                        </p:tav>
                                        <p:tav tm="100000">
                                          <p:val>
                                            <p:strVal val="#ppt_h"/>
                                          </p:val>
                                        </p:tav>
                                      </p:tavLst>
                                    </p:anim>
                                    <p:animEffect filter="fade" transition="in">
                                      <p:cBhvr additive="repl">
                                        <p:cTn id="54" dur="500"/>
                                        <p:tgtEl>
                                          <p:spTgt spid="311"/>
                                        </p:tgtEl>
                                      </p:cBhvr>
                                    </p:animEffect>
                                  </p:childTnLst>
                                </p:cTn>
                              </p:par>
                            </p:childTnLst>
                          </p:cTn>
                        </p:par>
                      </p:childTnLst>
                    </p:cTn>
                  </p:par>
                  <p:par>
                    <p:cTn id="55" fill="hold">
                      <p:stCondLst>
                        <p:cond delay="indefinite"/>
                      </p:stCondLst>
                      <p:childTnLst>
                        <p:par>
                          <p:cTn id="56" fill="hold">
                            <p:stCondLst>
                              <p:cond delay="0"/>
                            </p:stCondLst>
                            <p:childTnLst>
                              <p:par>
                                <p:cTn id="57" nodeType="clickEffect" fill="hold" presetClass="entr" presetID="42">
                                  <p:stCondLst>
                                    <p:cond delay="0"/>
                                  </p:stCondLst>
                                  <p:childTnLst>
                                    <p:set>
                                      <p:cBhvr>
                                        <p:cTn id="58" dur="1" fill="hold">
                                          <p:stCondLst>
                                            <p:cond delay="0"/>
                                          </p:stCondLst>
                                        </p:cTn>
                                        <p:tgtEl>
                                          <p:spTgt spid="309"/>
                                        </p:tgtEl>
                                        <p:attrNameLst>
                                          <p:attrName>style.visibility</p:attrName>
                                        </p:attrNameLst>
                                      </p:cBhvr>
                                      <p:to>
                                        <p:strVal val="visible"/>
                                      </p:to>
                                    </p:set>
                                    <p:animEffect filter="fade" transition="in">
                                      <p:cBhvr additive="repl">
                                        <p:cTn id="59" dur="1000"/>
                                        <p:tgtEl>
                                          <p:spTgt spid="309"/>
                                        </p:tgtEl>
                                      </p:cBhvr>
                                    </p:animEffect>
                                    <p:anim calcmode="lin" valueType="num">
                                      <p:cBhvr additive="repl">
                                        <p:cTn id="60" dur="1000" fill="hold"/>
                                        <p:tgtEl>
                                          <p:spTgt spid="309"/>
                                        </p:tgtEl>
                                        <p:attrNameLst>
                                          <p:attrName>ppt_x</p:attrName>
                                        </p:attrNameLst>
                                      </p:cBhvr>
                                      <p:tavLst>
                                        <p:tav tm="0">
                                          <p:val>
                                            <p:strVal val="#ppt_x"/>
                                          </p:val>
                                        </p:tav>
                                        <p:tav tm="100000">
                                          <p:val>
                                            <p:strVal val="#ppt_x"/>
                                          </p:val>
                                        </p:tav>
                                      </p:tavLst>
                                    </p:anim>
                                    <p:anim calcmode="lin" valueType="num">
                                      <p:cBhvr additive="repl">
                                        <p:cTn id="61" dur="1000" fill="hold"/>
                                        <p:tgtEl>
                                          <p:spTgt spid="309"/>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nodeType="clickEffect" fill="hold" presetClass="entr" presetID="42">
                                  <p:stCondLst>
                                    <p:cond delay="0"/>
                                  </p:stCondLst>
                                  <p:childTnLst>
                                    <p:set>
                                      <p:cBhvr>
                                        <p:cTn id="65" dur="1" fill="hold">
                                          <p:stCondLst>
                                            <p:cond delay="0"/>
                                          </p:stCondLst>
                                        </p:cTn>
                                        <p:tgtEl>
                                          <p:spTgt spid="315"/>
                                        </p:tgtEl>
                                        <p:attrNameLst>
                                          <p:attrName>style.visibility</p:attrName>
                                        </p:attrNameLst>
                                      </p:cBhvr>
                                      <p:to>
                                        <p:strVal val="visible"/>
                                      </p:to>
                                    </p:set>
                                    <p:animEffect filter="fade" transition="in">
                                      <p:cBhvr additive="repl">
                                        <p:cTn id="66" dur="1000"/>
                                        <p:tgtEl>
                                          <p:spTgt spid="315"/>
                                        </p:tgtEl>
                                      </p:cBhvr>
                                    </p:animEffect>
                                    <p:anim calcmode="lin" valueType="num">
                                      <p:cBhvr additive="repl">
                                        <p:cTn id="67" dur="1000" fill="hold"/>
                                        <p:tgtEl>
                                          <p:spTgt spid="315"/>
                                        </p:tgtEl>
                                        <p:attrNameLst>
                                          <p:attrName>ppt_x</p:attrName>
                                        </p:attrNameLst>
                                      </p:cBhvr>
                                      <p:tavLst>
                                        <p:tav tm="0">
                                          <p:val>
                                            <p:strVal val="#ppt_x"/>
                                          </p:val>
                                        </p:tav>
                                        <p:tav tm="100000">
                                          <p:val>
                                            <p:strVal val="#ppt_x"/>
                                          </p:val>
                                        </p:tav>
                                      </p:tavLst>
                                    </p:anim>
                                    <p:anim calcmode="lin" valueType="num">
                                      <p:cBhvr additive="repl">
                                        <p:cTn id="68" dur="1000" fill="hold"/>
                                        <p:tgtEl>
                                          <p:spTgt spid="315"/>
                                        </p:tgtEl>
                                        <p:attrNameLst>
                                          <p:attrName>ppt_y</p:attrName>
                                        </p:attrNameLst>
                                      </p:cBhvr>
                                      <p:tavLst>
                                        <p:tav tm="0">
                                          <p:val>
                                            <p:strVal val="#ppt_y+.1"/>
                                          </p:val>
                                        </p:tav>
                                        <p:tav tm="100000">
                                          <p:val>
                                            <p:strVal val="#ppt_y"/>
                                          </p:val>
                                        </p:tav>
                                      </p:tavLst>
                                    </p:anim>
                                  </p:childTnLst>
                                </p:cTn>
                              </p:par>
                              <p:par>
                                <p:cTn id="69" nodeType="withEffect" fill="hold" presetClass="entr" presetID="42">
                                  <p:stCondLst>
                                    <p:cond delay="0"/>
                                  </p:stCondLst>
                                  <p:childTnLst>
                                    <p:set>
                                      <p:cBhvr>
                                        <p:cTn id="70" dur="1" fill="hold">
                                          <p:stCondLst>
                                            <p:cond delay="0"/>
                                          </p:stCondLst>
                                        </p:cTn>
                                        <p:tgtEl>
                                          <p:spTgt spid="312"/>
                                        </p:tgtEl>
                                        <p:attrNameLst>
                                          <p:attrName>style.visibility</p:attrName>
                                        </p:attrNameLst>
                                      </p:cBhvr>
                                      <p:to>
                                        <p:strVal val="visible"/>
                                      </p:to>
                                    </p:set>
                                    <p:animEffect filter="fade" transition="in">
                                      <p:cBhvr additive="repl">
                                        <p:cTn id="71" dur="1000"/>
                                        <p:tgtEl>
                                          <p:spTgt spid="312"/>
                                        </p:tgtEl>
                                      </p:cBhvr>
                                    </p:animEffect>
                                    <p:anim calcmode="lin" valueType="num">
                                      <p:cBhvr additive="repl">
                                        <p:cTn id="72" dur="1000" fill="hold"/>
                                        <p:tgtEl>
                                          <p:spTgt spid="312"/>
                                        </p:tgtEl>
                                        <p:attrNameLst>
                                          <p:attrName>ppt_x</p:attrName>
                                        </p:attrNameLst>
                                      </p:cBhvr>
                                      <p:tavLst>
                                        <p:tav tm="0">
                                          <p:val>
                                            <p:strVal val="#ppt_x"/>
                                          </p:val>
                                        </p:tav>
                                        <p:tav tm="100000">
                                          <p:val>
                                            <p:strVal val="#ppt_x"/>
                                          </p:val>
                                        </p:tav>
                                      </p:tavLst>
                                    </p:anim>
                                    <p:anim calcmode="lin" valueType="num">
                                      <p:cBhvr additive="repl">
                                        <p:cTn id="73" dur="1000" fill="hold"/>
                                        <p:tgtEl>
                                          <p:spTgt spid="312"/>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TextShape 1"/>
          <p:cNvSpPr txBox="1"/>
          <p:nvPr/>
        </p:nvSpPr>
        <p:spPr>
          <a:xfrm>
            <a:off x="539640" y="1196640"/>
            <a:ext cx="8229240" cy="52563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Complier:-</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These are the system programs which translate the High level language program into the machine language program.</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317" name="TextShape 2"/>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Complier</a:t>
            </a:r>
            <a:endParaRPr b="0" lang="en-US" sz="4400" spc="-1" strike="noStrike">
              <a:solidFill>
                <a:srgbClr val="000000"/>
              </a:solidFill>
              <a:latin typeface="Calibri"/>
            </a:endParaRPr>
          </a:p>
        </p:txBody>
      </p:sp>
      <p:sp>
        <p:nvSpPr>
          <p:cNvPr id="318" name="CustomShape 3"/>
          <p:cNvSpPr/>
          <p:nvPr/>
        </p:nvSpPr>
        <p:spPr>
          <a:xfrm>
            <a:off x="4032000" y="3920040"/>
            <a:ext cx="2232000" cy="7196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IN" sz="1800" spc="-1" strike="noStrike">
                <a:solidFill>
                  <a:srgbClr val="000000"/>
                </a:solidFill>
                <a:latin typeface="Calibri"/>
              </a:rPr>
              <a:t>Compiler</a:t>
            </a:r>
            <a:endParaRPr b="0" lang="en-IN" sz="1800" spc="-1" strike="noStrike">
              <a:latin typeface="Arial"/>
            </a:endParaRPr>
          </a:p>
        </p:txBody>
      </p:sp>
      <p:sp>
        <p:nvSpPr>
          <p:cNvPr id="319" name="CustomShape 4"/>
          <p:cNvSpPr/>
          <p:nvPr/>
        </p:nvSpPr>
        <p:spPr>
          <a:xfrm>
            <a:off x="2591640" y="4280040"/>
            <a:ext cx="1439640" cy="108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320" name="CustomShape 5"/>
          <p:cNvSpPr/>
          <p:nvPr/>
        </p:nvSpPr>
        <p:spPr>
          <a:xfrm>
            <a:off x="6264360" y="4280040"/>
            <a:ext cx="1295640" cy="108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321" name="CustomShape 6"/>
          <p:cNvSpPr/>
          <p:nvPr/>
        </p:nvSpPr>
        <p:spPr>
          <a:xfrm>
            <a:off x="4392000" y="5232600"/>
            <a:ext cx="1511640" cy="4316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IN" sz="1800" spc="-1" strike="noStrike">
                <a:solidFill>
                  <a:srgbClr val="000000"/>
                </a:solidFill>
                <a:latin typeface="Calibri"/>
              </a:rPr>
              <a:t>Database</a:t>
            </a:r>
            <a:endParaRPr b="0" lang="en-IN" sz="1800" spc="-1" strike="noStrike">
              <a:latin typeface="Arial"/>
            </a:endParaRPr>
          </a:p>
        </p:txBody>
      </p:sp>
      <p:sp>
        <p:nvSpPr>
          <p:cNvPr id="322" name="CustomShape 7"/>
          <p:cNvSpPr/>
          <p:nvPr/>
        </p:nvSpPr>
        <p:spPr>
          <a:xfrm>
            <a:off x="611640" y="3891600"/>
            <a:ext cx="1995120" cy="11869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Source program</a:t>
            </a:r>
            <a:endParaRPr b="0" lang="en-IN" sz="1800" spc="-1" strike="noStrike">
              <a:latin typeface="Arial"/>
            </a:endParaRPr>
          </a:p>
          <a:p>
            <a:pPr>
              <a:lnSpc>
                <a:spcPct val="100000"/>
              </a:lnSpc>
            </a:pPr>
            <a:r>
              <a:rPr b="0" lang="en-IN" sz="1800" spc="-1" strike="noStrike">
                <a:solidFill>
                  <a:srgbClr val="000000"/>
                </a:solidFill>
                <a:latin typeface="Calibri"/>
              </a:rPr>
              <a:t>High level  Lang. Prog.</a:t>
            </a:r>
            <a:endParaRPr b="0" lang="en-IN" sz="1800" spc="-1" strike="noStrike">
              <a:latin typeface="Arial"/>
            </a:endParaRPr>
          </a:p>
        </p:txBody>
      </p:sp>
      <p:sp>
        <p:nvSpPr>
          <p:cNvPr id="323" name="CustomShape 8"/>
          <p:cNvSpPr/>
          <p:nvPr/>
        </p:nvSpPr>
        <p:spPr>
          <a:xfrm>
            <a:off x="7524360" y="3859560"/>
            <a:ext cx="1995120" cy="11869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Target  program /</a:t>
            </a:r>
            <a:endParaRPr b="0" lang="en-IN" sz="1800" spc="-1" strike="noStrike">
              <a:latin typeface="Arial"/>
            </a:endParaRPr>
          </a:p>
          <a:p>
            <a:pPr>
              <a:lnSpc>
                <a:spcPct val="100000"/>
              </a:lnSpc>
            </a:pPr>
            <a:r>
              <a:rPr b="0" lang="en-IN" sz="1800" spc="-1" strike="noStrike">
                <a:solidFill>
                  <a:srgbClr val="000000"/>
                </a:solidFill>
                <a:latin typeface="Calibri"/>
              </a:rPr>
              <a:t>M/C  Lang. Prog.</a:t>
            </a:r>
            <a:endParaRPr b="0" lang="en-IN" sz="1800" spc="-1" strike="noStrike">
              <a:latin typeface="Arial"/>
            </a:endParaRPr>
          </a:p>
        </p:txBody>
      </p:sp>
      <p:sp>
        <p:nvSpPr>
          <p:cNvPr id="324" name="Line 9"/>
          <p:cNvSpPr/>
          <p:nvPr/>
        </p:nvSpPr>
        <p:spPr>
          <a:xfrm>
            <a:off x="5148000" y="4639680"/>
            <a:ext cx="360" cy="59256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Tree>
  </p:cSld>
  <p:transition spd="slow">
    <p:wipe dir="u"/>
  </p:transition>
  <p:timing>
    <p:tnLst>
      <p:par>
        <p:cTn id="74" dur="indefinite" restart="never" nodeType="tmRoot">
          <p:childTnLst>
            <p:seq>
              <p:cTn id="75" dur="indefinite" nodeType="mainSeq">
                <p:childTnLst>
                  <p:par>
                    <p:cTn id="76" fill="hold">
                      <p:stCondLst>
                        <p:cond delay="indefinite"/>
                      </p:stCondLst>
                      <p:childTnLst>
                        <p:par>
                          <p:cTn id="77" fill="hold">
                            <p:stCondLst>
                              <p:cond delay="0"/>
                            </p:stCondLst>
                            <p:childTnLst>
                              <p:par>
                                <p:cTn id="78" nodeType="clickEffect" fill="hold" presetClass="entr" presetID="53">
                                  <p:stCondLst>
                                    <p:cond delay="0"/>
                                  </p:stCondLst>
                                  <p:childTnLst>
                                    <p:set>
                                      <p:cBhvr>
                                        <p:cTn id="79" dur="1" fill="hold">
                                          <p:stCondLst>
                                            <p:cond delay="0"/>
                                          </p:stCondLst>
                                        </p:cTn>
                                        <p:tgtEl>
                                          <p:spTgt spid="319"/>
                                        </p:tgtEl>
                                        <p:attrNameLst>
                                          <p:attrName>style.visibility</p:attrName>
                                        </p:attrNameLst>
                                      </p:cBhvr>
                                      <p:to>
                                        <p:strVal val="visible"/>
                                      </p:to>
                                    </p:set>
                                    <p:anim calcmode="lin" valueType="num">
                                      <p:cBhvr additive="repl">
                                        <p:cTn id="80" dur="500" fill="hold"/>
                                        <p:tgtEl>
                                          <p:spTgt spid="319"/>
                                        </p:tgtEl>
                                        <p:attrNameLst>
                                          <p:attrName>ppt_w</p:attrName>
                                        </p:attrNameLst>
                                      </p:cBhvr>
                                      <p:tavLst>
                                        <p:tav tm="0">
                                          <p:val>
                                            <p:fltVal val="0"/>
                                          </p:val>
                                        </p:tav>
                                        <p:tav tm="100000">
                                          <p:val>
                                            <p:strVal val="#ppt_w"/>
                                          </p:val>
                                        </p:tav>
                                      </p:tavLst>
                                    </p:anim>
                                    <p:anim calcmode="lin" valueType="num">
                                      <p:cBhvr additive="repl">
                                        <p:cTn id="81" dur="500" fill="hold"/>
                                        <p:tgtEl>
                                          <p:spTgt spid="319"/>
                                        </p:tgtEl>
                                        <p:attrNameLst>
                                          <p:attrName>ppt_h</p:attrName>
                                        </p:attrNameLst>
                                      </p:cBhvr>
                                      <p:tavLst>
                                        <p:tav tm="0">
                                          <p:val>
                                            <p:fltVal val="0"/>
                                          </p:val>
                                        </p:tav>
                                        <p:tav tm="100000">
                                          <p:val>
                                            <p:strVal val="#ppt_h"/>
                                          </p:val>
                                        </p:tav>
                                      </p:tavLst>
                                    </p:anim>
                                    <p:animEffect filter="fade" transition="in">
                                      <p:cBhvr additive="repl">
                                        <p:cTn id="82" dur="500"/>
                                        <p:tgtEl>
                                          <p:spTgt spid="319"/>
                                        </p:tgtEl>
                                      </p:cBhvr>
                                    </p:animEffec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53">
                                  <p:stCondLst>
                                    <p:cond delay="0"/>
                                  </p:stCondLst>
                                  <p:childTnLst>
                                    <p:set>
                                      <p:cBhvr>
                                        <p:cTn id="86" dur="1" fill="hold">
                                          <p:stCondLst>
                                            <p:cond delay="0"/>
                                          </p:stCondLst>
                                        </p:cTn>
                                        <p:tgtEl>
                                          <p:spTgt spid="319"/>
                                        </p:tgtEl>
                                        <p:attrNameLst>
                                          <p:attrName>style.visibility</p:attrName>
                                        </p:attrNameLst>
                                      </p:cBhvr>
                                      <p:to>
                                        <p:strVal val="visible"/>
                                      </p:to>
                                    </p:set>
                                    <p:anim calcmode="lin" valueType="num">
                                      <p:cBhvr additive="repl">
                                        <p:cTn id="87" dur="500" fill="hold"/>
                                        <p:tgtEl>
                                          <p:spTgt spid="319"/>
                                        </p:tgtEl>
                                        <p:attrNameLst>
                                          <p:attrName>ppt_w</p:attrName>
                                        </p:attrNameLst>
                                      </p:cBhvr>
                                      <p:tavLst>
                                        <p:tav tm="0">
                                          <p:val>
                                            <p:fltVal val="0"/>
                                          </p:val>
                                        </p:tav>
                                        <p:tav tm="100000">
                                          <p:val>
                                            <p:strVal val="#ppt_w"/>
                                          </p:val>
                                        </p:tav>
                                      </p:tavLst>
                                    </p:anim>
                                    <p:anim calcmode="lin" valueType="num">
                                      <p:cBhvr additive="repl">
                                        <p:cTn id="88" dur="500" fill="hold"/>
                                        <p:tgtEl>
                                          <p:spTgt spid="319"/>
                                        </p:tgtEl>
                                        <p:attrNameLst>
                                          <p:attrName>ppt_h</p:attrName>
                                        </p:attrNameLst>
                                      </p:cBhvr>
                                      <p:tavLst>
                                        <p:tav tm="0">
                                          <p:val>
                                            <p:fltVal val="0"/>
                                          </p:val>
                                        </p:tav>
                                        <p:tav tm="100000">
                                          <p:val>
                                            <p:strVal val="#ppt_h"/>
                                          </p:val>
                                        </p:tav>
                                      </p:tavLst>
                                    </p:anim>
                                    <p:animEffect filter="fade" transition="in">
                                      <p:cBhvr additive="repl">
                                        <p:cTn id="89" dur="500"/>
                                        <p:tgtEl>
                                          <p:spTgt spid="319"/>
                                        </p:tgtEl>
                                      </p:cBhvr>
                                    </p:animEffect>
                                  </p:childTnLst>
                                </p:cTn>
                              </p:par>
                            </p:childTnLst>
                          </p:cTn>
                        </p:par>
                      </p:childTnLst>
                    </p:cTn>
                  </p:par>
                  <p:par>
                    <p:cTn id="90" fill="hold">
                      <p:stCondLst>
                        <p:cond delay="indefinite"/>
                      </p:stCondLst>
                      <p:childTnLst>
                        <p:par>
                          <p:cTn id="91" fill="hold">
                            <p:stCondLst>
                              <p:cond delay="0"/>
                            </p:stCondLst>
                            <p:childTnLst>
                              <p:par>
                                <p:cTn id="92" nodeType="clickEffect" fill="hold" presetClass="entr" presetID="53">
                                  <p:stCondLst>
                                    <p:cond delay="0"/>
                                  </p:stCondLst>
                                  <p:childTnLst>
                                    <p:set>
                                      <p:cBhvr>
                                        <p:cTn id="93" dur="1" fill="hold">
                                          <p:stCondLst>
                                            <p:cond delay="0"/>
                                          </p:stCondLst>
                                        </p:cTn>
                                        <p:tgtEl>
                                          <p:spTgt spid="320"/>
                                        </p:tgtEl>
                                        <p:attrNameLst>
                                          <p:attrName>style.visibility</p:attrName>
                                        </p:attrNameLst>
                                      </p:cBhvr>
                                      <p:to>
                                        <p:strVal val="visible"/>
                                      </p:to>
                                    </p:set>
                                    <p:anim calcmode="lin" valueType="num">
                                      <p:cBhvr additive="repl">
                                        <p:cTn id="94" dur="500" fill="hold"/>
                                        <p:tgtEl>
                                          <p:spTgt spid="320"/>
                                        </p:tgtEl>
                                        <p:attrNameLst>
                                          <p:attrName>ppt_w</p:attrName>
                                        </p:attrNameLst>
                                      </p:cBhvr>
                                      <p:tavLst>
                                        <p:tav tm="0">
                                          <p:val>
                                            <p:fltVal val="0"/>
                                          </p:val>
                                        </p:tav>
                                        <p:tav tm="100000">
                                          <p:val>
                                            <p:strVal val="#ppt_w"/>
                                          </p:val>
                                        </p:tav>
                                      </p:tavLst>
                                    </p:anim>
                                    <p:anim calcmode="lin" valueType="num">
                                      <p:cBhvr additive="repl">
                                        <p:cTn id="95" dur="500" fill="hold"/>
                                        <p:tgtEl>
                                          <p:spTgt spid="320"/>
                                        </p:tgtEl>
                                        <p:attrNameLst>
                                          <p:attrName>ppt_h</p:attrName>
                                        </p:attrNameLst>
                                      </p:cBhvr>
                                      <p:tavLst>
                                        <p:tav tm="0">
                                          <p:val>
                                            <p:fltVal val="0"/>
                                          </p:val>
                                        </p:tav>
                                        <p:tav tm="100000">
                                          <p:val>
                                            <p:strVal val="#ppt_h"/>
                                          </p:val>
                                        </p:tav>
                                      </p:tavLst>
                                    </p:anim>
                                    <p:animEffect filter="fade" transition="in">
                                      <p:cBhvr additive="repl">
                                        <p:cTn id="96" dur="500"/>
                                        <p:tgtEl>
                                          <p:spTgt spid="320"/>
                                        </p:tgtEl>
                                      </p:cBhvr>
                                    </p:animEffect>
                                  </p:childTnLst>
                                </p:cTn>
                              </p:par>
                            </p:childTnLst>
                          </p:cTn>
                        </p:par>
                      </p:childTnLst>
                    </p:cTn>
                  </p:par>
                  <p:par>
                    <p:cTn id="97" fill="hold">
                      <p:stCondLst>
                        <p:cond delay="indefinite"/>
                      </p:stCondLst>
                      <p:childTnLst>
                        <p:par>
                          <p:cTn id="98" fill="hold">
                            <p:stCondLst>
                              <p:cond delay="0"/>
                            </p:stCondLst>
                            <p:childTnLst>
                              <p:par>
                                <p:cTn id="99" nodeType="clickEffect" fill="hold" presetClass="entr" presetID="42">
                                  <p:stCondLst>
                                    <p:cond delay="0"/>
                                  </p:stCondLst>
                                  <p:childTnLst>
                                    <p:set>
                                      <p:cBhvr>
                                        <p:cTn id="100" dur="1" fill="hold">
                                          <p:stCondLst>
                                            <p:cond delay="0"/>
                                          </p:stCondLst>
                                        </p:cTn>
                                        <p:tgtEl>
                                          <p:spTgt spid="318"/>
                                        </p:tgtEl>
                                        <p:attrNameLst>
                                          <p:attrName>style.visibility</p:attrName>
                                        </p:attrNameLst>
                                      </p:cBhvr>
                                      <p:to>
                                        <p:strVal val="visible"/>
                                      </p:to>
                                    </p:set>
                                    <p:animEffect filter="fade" transition="in">
                                      <p:cBhvr additive="repl">
                                        <p:cTn id="101" dur="1000"/>
                                        <p:tgtEl>
                                          <p:spTgt spid="318"/>
                                        </p:tgtEl>
                                      </p:cBhvr>
                                    </p:animEffect>
                                    <p:anim calcmode="lin" valueType="num">
                                      <p:cBhvr additive="repl">
                                        <p:cTn id="102" dur="1000" fill="hold"/>
                                        <p:tgtEl>
                                          <p:spTgt spid="318"/>
                                        </p:tgtEl>
                                        <p:attrNameLst>
                                          <p:attrName>ppt_x</p:attrName>
                                        </p:attrNameLst>
                                      </p:cBhvr>
                                      <p:tavLst>
                                        <p:tav tm="0">
                                          <p:val>
                                            <p:strVal val="#ppt_x"/>
                                          </p:val>
                                        </p:tav>
                                        <p:tav tm="100000">
                                          <p:val>
                                            <p:strVal val="#ppt_x"/>
                                          </p:val>
                                        </p:tav>
                                      </p:tavLst>
                                    </p:anim>
                                    <p:anim calcmode="lin" valueType="num">
                                      <p:cBhvr additive="repl">
                                        <p:cTn id="103" dur="1000" fill="hold"/>
                                        <p:tgtEl>
                                          <p:spTgt spid="318"/>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nodeType="clickEffect" fill="hold" presetClass="entr" presetID="42">
                                  <p:stCondLst>
                                    <p:cond delay="0"/>
                                  </p:stCondLst>
                                  <p:childTnLst>
                                    <p:set>
                                      <p:cBhvr>
                                        <p:cTn id="107" dur="1" fill="hold">
                                          <p:stCondLst>
                                            <p:cond delay="0"/>
                                          </p:stCondLst>
                                        </p:cTn>
                                        <p:tgtEl>
                                          <p:spTgt spid="321"/>
                                        </p:tgtEl>
                                        <p:attrNameLst>
                                          <p:attrName>style.visibility</p:attrName>
                                        </p:attrNameLst>
                                      </p:cBhvr>
                                      <p:to>
                                        <p:strVal val="visible"/>
                                      </p:to>
                                    </p:set>
                                    <p:animEffect filter="fade" transition="in">
                                      <p:cBhvr additive="repl">
                                        <p:cTn id="108" dur="1000"/>
                                        <p:tgtEl>
                                          <p:spTgt spid="321"/>
                                        </p:tgtEl>
                                      </p:cBhvr>
                                    </p:animEffect>
                                    <p:anim calcmode="lin" valueType="num">
                                      <p:cBhvr additive="repl">
                                        <p:cTn id="109" dur="1000" fill="hold"/>
                                        <p:tgtEl>
                                          <p:spTgt spid="321"/>
                                        </p:tgtEl>
                                        <p:attrNameLst>
                                          <p:attrName>ppt_x</p:attrName>
                                        </p:attrNameLst>
                                      </p:cBhvr>
                                      <p:tavLst>
                                        <p:tav tm="0">
                                          <p:val>
                                            <p:strVal val="#ppt_x"/>
                                          </p:val>
                                        </p:tav>
                                        <p:tav tm="100000">
                                          <p:val>
                                            <p:strVal val="#ppt_x"/>
                                          </p:val>
                                        </p:tav>
                                      </p:tavLst>
                                    </p:anim>
                                    <p:anim calcmode="lin" valueType="num">
                                      <p:cBhvr additive="repl">
                                        <p:cTn id="110" dur="1000" fill="hold"/>
                                        <p:tgtEl>
                                          <p:spTgt spid="321"/>
                                        </p:tgtEl>
                                        <p:attrNameLst>
                                          <p:attrName>ppt_y</p:attrName>
                                        </p:attrNameLst>
                                      </p:cBhvr>
                                      <p:tavLst>
                                        <p:tav tm="0">
                                          <p:val>
                                            <p:strVal val="#ppt_y+.1"/>
                                          </p:val>
                                        </p:tav>
                                        <p:tav tm="100000">
                                          <p:val>
                                            <p:strVal val="#ppt_y"/>
                                          </p:val>
                                        </p:tav>
                                      </p:tavLst>
                                    </p:anim>
                                  </p:childTnLst>
                                </p:cTn>
                              </p:par>
                              <p:par>
                                <p:cTn id="111" nodeType="withEffect" fill="hold" presetClass="entr" presetID="42">
                                  <p:stCondLst>
                                    <p:cond delay="0"/>
                                  </p:stCondLst>
                                  <p:childTnLst>
                                    <p:set>
                                      <p:cBhvr>
                                        <p:cTn id="112" dur="1" fill="hold">
                                          <p:stCondLst>
                                            <p:cond delay="0"/>
                                          </p:stCondLst>
                                        </p:cTn>
                                        <p:tgtEl>
                                          <p:spTgt spid="324"/>
                                        </p:tgtEl>
                                        <p:attrNameLst>
                                          <p:attrName>style.visibility</p:attrName>
                                        </p:attrNameLst>
                                      </p:cBhvr>
                                      <p:to>
                                        <p:strVal val="visible"/>
                                      </p:to>
                                    </p:set>
                                    <p:animEffect filter="fade" transition="in">
                                      <p:cBhvr additive="repl">
                                        <p:cTn id="113" dur="1000"/>
                                        <p:tgtEl>
                                          <p:spTgt spid="324"/>
                                        </p:tgtEl>
                                      </p:cBhvr>
                                    </p:animEffect>
                                    <p:anim calcmode="lin" valueType="num">
                                      <p:cBhvr additive="repl">
                                        <p:cTn id="114" dur="1000" fill="hold"/>
                                        <p:tgtEl>
                                          <p:spTgt spid="324"/>
                                        </p:tgtEl>
                                        <p:attrNameLst>
                                          <p:attrName>ppt_x</p:attrName>
                                        </p:attrNameLst>
                                      </p:cBhvr>
                                      <p:tavLst>
                                        <p:tav tm="0">
                                          <p:val>
                                            <p:strVal val="#ppt_x"/>
                                          </p:val>
                                        </p:tav>
                                        <p:tav tm="100000">
                                          <p:val>
                                            <p:strVal val="#ppt_x"/>
                                          </p:val>
                                        </p:tav>
                                      </p:tavLst>
                                    </p:anim>
                                    <p:anim calcmode="lin" valueType="num">
                                      <p:cBhvr additive="repl">
                                        <p:cTn id="115" dur="1000" fill="hold"/>
                                        <p:tgtEl>
                                          <p:spTgt spid="324"/>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TextShape 1"/>
          <p:cNvSpPr txBox="1"/>
          <p:nvPr/>
        </p:nvSpPr>
        <p:spPr>
          <a:xfrm>
            <a:off x="539640" y="1196640"/>
            <a:ext cx="8229240" cy="52563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Cross Assembler:-</a:t>
            </a:r>
            <a:endParaRPr b="0" lang="en-US" sz="32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These are the system programs which will automatically translate the Assembly Language program compatible with M/C A, in to the machine language program compatible with M/C A, but the underlying M/C is M/C B</a:t>
            </a:r>
            <a:endParaRPr b="0" lang="en-US" sz="2400" spc="-1" strike="noStrike">
              <a:solidFill>
                <a:srgbClr val="000000"/>
              </a:solidFill>
              <a:latin typeface="Calibri"/>
            </a:endParaRPr>
          </a:p>
          <a:p>
            <a:pPr>
              <a:lnSpc>
                <a:spcPct val="100000"/>
              </a:lnSpc>
              <a:spcBef>
                <a:spcPts val="641"/>
              </a:spcBef>
            </a:pPr>
            <a:endParaRPr b="0" lang="en-US" sz="2400" spc="-1" strike="noStrike">
              <a:solidFill>
                <a:srgbClr val="000000"/>
              </a:solidFill>
              <a:latin typeface="Calibri"/>
            </a:endParaRPr>
          </a:p>
          <a:p>
            <a:pPr>
              <a:lnSpc>
                <a:spcPct val="100000"/>
              </a:lnSpc>
              <a:spcBef>
                <a:spcPts val="641"/>
              </a:spcBef>
            </a:pPr>
            <a:endParaRPr b="0" lang="en-US" sz="2400" spc="-1" strike="noStrike">
              <a:solidFill>
                <a:srgbClr val="000000"/>
              </a:solidFill>
              <a:latin typeface="Calibri"/>
            </a:endParaRPr>
          </a:p>
          <a:p>
            <a:pPr>
              <a:lnSpc>
                <a:spcPct val="100000"/>
              </a:lnSpc>
              <a:spcBef>
                <a:spcPts val="641"/>
              </a:spcBef>
            </a:pPr>
            <a:endParaRPr b="0" lang="en-US" sz="2400" spc="-1" strike="noStrike">
              <a:solidFill>
                <a:srgbClr val="000000"/>
              </a:solidFill>
              <a:latin typeface="Calibri"/>
            </a:endParaRPr>
          </a:p>
        </p:txBody>
      </p:sp>
      <p:sp>
        <p:nvSpPr>
          <p:cNvPr id="326" name="TextShape 2"/>
          <p:cNvSpPr txBox="1"/>
          <p:nvPr/>
        </p:nvSpPr>
        <p:spPr>
          <a:xfrm>
            <a:off x="457200" y="274680"/>
            <a:ext cx="8229240" cy="114264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Cross Assembler:-</a:t>
            </a:r>
            <a:br/>
            <a:endParaRPr b="0" lang="en-US" sz="4400" spc="-1" strike="noStrike">
              <a:solidFill>
                <a:srgbClr val="000000"/>
              </a:solidFill>
              <a:latin typeface="Calibri"/>
            </a:endParaRPr>
          </a:p>
        </p:txBody>
      </p:sp>
      <p:sp>
        <p:nvSpPr>
          <p:cNvPr id="327" name="CustomShape 3"/>
          <p:cNvSpPr/>
          <p:nvPr/>
        </p:nvSpPr>
        <p:spPr>
          <a:xfrm>
            <a:off x="3708000" y="4527000"/>
            <a:ext cx="2232000" cy="7196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IN" sz="1800" spc="-1" strike="noStrike">
                <a:solidFill>
                  <a:srgbClr val="000000"/>
                </a:solidFill>
                <a:latin typeface="Calibri"/>
              </a:rPr>
              <a:t>Cross Assembler</a:t>
            </a:r>
            <a:endParaRPr b="0" lang="en-IN" sz="1800" spc="-1" strike="noStrike">
              <a:latin typeface="Arial"/>
            </a:endParaRPr>
          </a:p>
        </p:txBody>
      </p:sp>
      <p:sp>
        <p:nvSpPr>
          <p:cNvPr id="328" name="CustomShape 4"/>
          <p:cNvSpPr/>
          <p:nvPr/>
        </p:nvSpPr>
        <p:spPr>
          <a:xfrm>
            <a:off x="2267640" y="4887000"/>
            <a:ext cx="1439640" cy="108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329" name="CustomShape 5"/>
          <p:cNvSpPr/>
          <p:nvPr/>
        </p:nvSpPr>
        <p:spPr>
          <a:xfrm>
            <a:off x="5940000" y="4888440"/>
            <a:ext cx="1295640" cy="108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330" name="CustomShape 6"/>
          <p:cNvSpPr/>
          <p:nvPr/>
        </p:nvSpPr>
        <p:spPr>
          <a:xfrm>
            <a:off x="323640" y="4473360"/>
            <a:ext cx="1995120" cy="173556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Source program</a:t>
            </a:r>
            <a:endParaRPr b="0" lang="en-IN" sz="1800" spc="-1" strike="noStrike">
              <a:latin typeface="Arial"/>
            </a:endParaRPr>
          </a:p>
          <a:p>
            <a:pPr>
              <a:lnSpc>
                <a:spcPct val="100000"/>
              </a:lnSpc>
            </a:pPr>
            <a:r>
              <a:rPr b="0" lang="en-IN" sz="1800" spc="-1" strike="noStrike">
                <a:solidFill>
                  <a:srgbClr val="000000"/>
                </a:solidFill>
                <a:latin typeface="Calibri"/>
              </a:rPr>
              <a:t>Assembly  Lang. Prog. Compatible with M/C A</a:t>
            </a:r>
            <a:endParaRPr b="0" lang="en-IN" sz="1800" spc="-1" strike="noStrike">
              <a:latin typeface="Arial"/>
            </a:endParaRPr>
          </a:p>
        </p:txBody>
      </p:sp>
      <p:sp>
        <p:nvSpPr>
          <p:cNvPr id="331" name="CustomShape 7"/>
          <p:cNvSpPr/>
          <p:nvPr/>
        </p:nvSpPr>
        <p:spPr>
          <a:xfrm>
            <a:off x="7148520" y="4288320"/>
            <a:ext cx="1995120" cy="173556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Target  program /</a:t>
            </a:r>
            <a:endParaRPr b="0" lang="en-IN" sz="1800" spc="-1" strike="noStrike">
              <a:latin typeface="Arial"/>
            </a:endParaRPr>
          </a:p>
          <a:p>
            <a:pPr>
              <a:lnSpc>
                <a:spcPct val="100000"/>
              </a:lnSpc>
            </a:pPr>
            <a:r>
              <a:rPr b="0" lang="en-IN" sz="1800" spc="-1" strike="noStrike">
                <a:solidFill>
                  <a:srgbClr val="000000"/>
                </a:solidFill>
                <a:latin typeface="Calibri"/>
              </a:rPr>
              <a:t>M/C  Lang. Prog. Compatible with M/C  A</a:t>
            </a:r>
            <a:endParaRPr b="0" lang="en-IN" sz="1800" spc="-1" strike="noStrike">
              <a:latin typeface="Arial"/>
            </a:endParaRPr>
          </a:p>
        </p:txBody>
      </p:sp>
      <p:sp>
        <p:nvSpPr>
          <p:cNvPr id="332" name="Line 8"/>
          <p:cNvSpPr/>
          <p:nvPr/>
        </p:nvSpPr>
        <p:spPr>
          <a:xfrm>
            <a:off x="4824000" y="5247000"/>
            <a:ext cx="360" cy="86400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333" name="CustomShape 9"/>
          <p:cNvSpPr/>
          <p:nvPr/>
        </p:nvSpPr>
        <p:spPr>
          <a:xfrm>
            <a:off x="4248000" y="5968440"/>
            <a:ext cx="1151640" cy="719640"/>
          </a:xfrm>
          <a:prstGeom prst="ellipse">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IN" sz="1800" spc="-1" strike="noStrike">
                <a:solidFill>
                  <a:srgbClr val="000000"/>
                </a:solidFill>
                <a:latin typeface="Calibri"/>
              </a:rPr>
              <a:t>M/C B</a:t>
            </a:r>
            <a:endParaRPr b="0" lang="en-IN" sz="1800" spc="-1" strike="noStrike">
              <a:latin typeface="Arial"/>
            </a:endParaRPr>
          </a:p>
        </p:txBody>
      </p:sp>
    </p:spTree>
  </p:cSld>
  <p:transition spd="slow">
    <p:wipe dir="u"/>
  </p:transition>
  <p:timing>
    <p:tnLst>
      <p:par>
        <p:cTn id="116" dur="indefinite" restart="never" nodeType="tmRoot">
          <p:childTnLst>
            <p:seq>
              <p:cTn id="117" dur="indefinite" nodeType="mainSeq">
                <p:childTnLst>
                  <p:par>
                    <p:cTn id="118" fill="hold">
                      <p:stCondLst>
                        <p:cond delay="indefinite"/>
                      </p:stCondLst>
                      <p:childTnLst>
                        <p:par>
                          <p:cTn id="119" fill="hold">
                            <p:stCondLst>
                              <p:cond delay="0"/>
                            </p:stCondLst>
                            <p:childTnLst>
                              <p:par>
                                <p:cTn id="120" nodeType="clickEffect" fill="hold" presetClass="entr" presetID="53">
                                  <p:stCondLst>
                                    <p:cond delay="0"/>
                                  </p:stCondLst>
                                  <p:childTnLst>
                                    <p:set>
                                      <p:cBhvr>
                                        <p:cTn id="121" dur="1" fill="hold">
                                          <p:stCondLst>
                                            <p:cond delay="0"/>
                                          </p:stCondLst>
                                        </p:cTn>
                                        <p:tgtEl>
                                          <p:spTgt spid="328"/>
                                        </p:tgtEl>
                                        <p:attrNameLst>
                                          <p:attrName>style.visibility</p:attrName>
                                        </p:attrNameLst>
                                      </p:cBhvr>
                                      <p:to>
                                        <p:strVal val="visible"/>
                                      </p:to>
                                    </p:set>
                                    <p:anim calcmode="lin" valueType="num">
                                      <p:cBhvr additive="repl">
                                        <p:cTn id="122" dur="500" fill="hold"/>
                                        <p:tgtEl>
                                          <p:spTgt spid="328"/>
                                        </p:tgtEl>
                                        <p:attrNameLst>
                                          <p:attrName>ppt_w</p:attrName>
                                        </p:attrNameLst>
                                      </p:cBhvr>
                                      <p:tavLst>
                                        <p:tav tm="0">
                                          <p:val>
                                            <p:fltVal val="0"/>
                                          </p:val>
                                        </p:tav>
                                        <p:tav tm="100000">
                                          <p:val>
                                            <p:strVal val="#ppt_w"/>
                                          </p:val>
                                        </p:tav>
                                      </p:tavLst>
                                    </p:anim>
                                    <p:anim calcmode="lin" valueType="num">
                                      <p:cBhvr additive="repl">
                                        <p:cTn id="123" dur="500" fill="hold"/>
                                        <p:tgtEl>
                                          <p:spTgt spid="328"/>
                                        </p:tgtEl>
                                        <p:attrNameLst>
                                          <p:attrName>ppt_h</p:attrName>
                                        </p:attrNameLst>
                                      </p:cBhvr>
                                      <p:tavLst>
                                        <p:tav tm="0">
                                          <p:val>
                                            <p:fltVal val="0"/>
                                          </p:val>
                                        </p:tav>
                                        <p:tav tm="100000">
                                          <p:val>
                                            <p:strVal val="#ppt_h"/>
                                          </p:val>
                                        </p:tav>
                                      </p:tavLst>
                                    </p:anim>
                                    <p:animEffect filter="fade" transition="in">
                                      <p:cBhvr additive="repl">
                                        <p:cTn id="124" dur="500"/>
                                        <p:tgtEl>
                                          <p:spTgt spid="328"/>
                                        </p:tgtEl>
                                      </p:cBhvr>
                                    </p:animEffect>
                                  </p:childTnLst>
                                </p:cTn>
                              </p:par>
                            </p:childTnLst>
                          </p:cTn>
                        </p:par>
                      </p:childTnLst>
                    </p:cTn>
                  </p:par>
                  <p:par>
                    <p:cTn id="125" fill="hold">
                      <p:stCondLst>
                        <p:cond delay="indefinite"/>
                      </p:stCondLst>
                      <p:childTnLst>
                        <p:par>
                          <p:cTn id="126" fill="hold">
                            <p:stCondLst>
                              <p:cond delay="0"/>
                            </p:stCondLst>
                            <p:childTnLst>
                              <p:par>
                                <p:cTn id="127" nodeType="clickEffect" fill="hold" presetClass="entr" presetID="53">
                                  <p:stCondLst>
                                    <p:cond delay="0"/>
                                  </p:stCondLst>
                                  <p:childTnLst>
                                    <p:set>
                                      <p:cBhvr>
                                        <p:cTn id="128" dur="1" fill="hold">
                                          <p:stCondLst>
                                            <p:cond delay="0"/>
                                          </p:stCondLst>
                                        </p:cTn>
                                        <p:tgtEl>
                                          <p:spTgt spid="328"/>
                                        </p:tgtEl>
                                        <p:attrNameLst>
                                          <p:attrName>style.visibility</p:attrName>
                                        </p:attrNameLst>
                                      </p:cBhvr>
                                      <p:to>
                                        <p:strVal val="visible"/>
                                      </p:to>
                                    </p:set>
                                    <p:anim calcmode="lin" valueType="num">
                                      <p:cBhvr additive="repl">
                                        <p:cTn id="129" dur="500" fill="hold"/>
                                        <p:tgtEl>
                                          <p:spTgt spid="328"/>
                                        </p:tgtEl>
                                        <p:attrNameLst>
                                          <p:attrName>ppt_w</p:attrName>
                                        </p:attrNameLst>
                                      </p:cBhvr>
                                      <p:tavLst>
                                        <p:tav tm="0">
                                          <p:val>
                                            <p:fltVal val="0"/>
                                          </p:val>
                                        </p:tav>
                                        <p:tav tm="100000">
                                          <p:val>
                                            <p:strVal val="#ppt_w"/>
                                          </p:val>
                                        </p:tav>
                                      </p:tavLst>
                                    </p:anim>
                                    <p:anim calcmode="lin" valueType="num">
                                      <p:cBhvr additive="repl">
                                        <p:cTn id="130" dur="500" fill="hold"/>
                                        <p:tgtEl>
                                          <p:spTgt spid="328"/>
                                        </p:tgtEl>
                                        <p:attrNameLst>
                                          <p:attrName>ppt_h</p:attrName>
                                        </p:attrNameLst>
                                      </p:cBhvr>
                                      <p:tavLst>
                                        <p:tav tm="0">
                                          <p:val>
                                            <p:fltVal val="0"/>
                                          </p:val>
                                        </p:tav>
                                        <p:tav tm="100000">
                                          <p:val>
                                            <p:strVal val="#ppt_h"/>
                                          </p:val>
                                        </p:tav>
                                      </p:tavLst>
                                    </p:anim>
                                    <p:animEffect filter="fade" transition="in">
                                      <p:cBhvr additive="repl">
                                        <p:cTn id="131" dur="500"/>
                                        <p:tgtEl>
                                          <p:spTgt spid="328"/>
                                        </p:tgtEl>
                                      </p:cBhvr>
                                    </p:animEffect>
                                  </p:childTnLst>
                                </p:cTn>
                              </p:par>
                            </p:childTnLst>
                          </p:cTn>
                        </p:par>
                      </p:childTnLst>
                    </p:cTn>
                  </p:par>
                  <p:par>
                    <p:cTn id="132" fill="hold">
                      <p:stCondLst>
                        <p:cond delay="indefinite"/>
                      </p:stCondLst>
                      <p:childTnLst>
                        <p:par>
                          <p:cTn id="133" fill="hold">
                            <p:stCondLst>
                              <p:cond delay="0"/>
                            </p:stCondLst>
                            <p:childTnLst>
                              <p:par>
                                <p:cTn id="134" nodeType="clickEffect" fill="hold" presetClass="entr" presetID="53">
                                  <p:stCondLst>
                                    <p:cond delay="0"/>
                                  </p:stCondLst>
                                  <p:childTnLst>
                                    <p:set>
                                      <p:cBhvr>
                                        <p:cTn id="135" dur="1" fill="hold">
                                          <p:stCondLst>
                                            <p:cond delay="0"/>
                                          </p:stCondLst>
                                        </p:cTn>
                                        <p:tgtEl>
                                          <p:spTgt spid="329"/>
                                        </p:tgtEl>
                                        <p:attrNameLst>
                                          <p:attrName>style.visibility</p:attrName>
                                        </p:attrNameLst>
                                      </p:cBhvr>
                                      <p:to>
                                        <p:strVal val="visible"/>
                                      </p:to>
                                    </p:set>
                                    <p:anim calcmode="lin" valueType="num">
                                      <p:cBhvr additive="repl">
                                        <p:cTn id="136" dur="500" fill="hold"/>
                                        <p:tgtEl>
                                          <p:spTgt spid="329"/>
                                        </p:tgtEl>
                                        <p:attrNameLst>
                                          <p:attrName>ppt_w</p:attrName>
                                        </p:attrNameLst>
                                      </p:cBhvr>
                                      <p:tavLst>
                                        <p:tav tm="0">
                                          <p:val>
                                            <p:fltVal val="0"/>
                                          </p:val>
                                        </p:tav>
                                        <p:tav tm="100000">
                                          <p:val>
                                            <p:strVal val="#ppt_w"/>
                                          </p:val>
                                        </p:tav>
                                      </p:tavLst>
                                    </p:anim>
                                    <p:anim calcmode="lin" valueType="num">
                                      <p:cBhvr additive="repl">
                                        <p:cTn id="137" dur="500" fill="hold"/>
                                        <p:tgtEl>
                                          <p:spTgt spid="329"/>
                                        </p:tgtEl>
                                        <p:attrNameLst>
                                          <p:attrName>ppt_h</p:attrName>
                                        </p:attrNameLst>
                                      </p:cBhvr>
                                      <p:tavLst>
                                        <p:tav tm="0">
                                          <p:val>
                                            <p:fltVal val="0"/>
                                          </p:val>
                                        </p:tav>
                                        <p:tav tm="100000">
                                          <p:val>
                                            <p:strVal val="#ppt_h"/>
                                          </p:val>
                                        </p:tav>
                                      </p:tavLst>
                                    </p:anim>
                                    <p:animEffect filter="fade" transition="in">
                                      <p:cBhvr additive="repl">
                                        <p:cTn id="138" dur="500"/>
                                        <p:tgtEl>
                                          <p:spTgt spid="329"/>
                                        </p:tgtEl>
                                      </p:cBhvr>
                                    </p:animEffect>
                                  </p:childTnLst>
                                </p:cTn>
                              </p:par>
                            </p:childTnLst>
                          </p:cTn>
                        </p:par>
                      </p:childTnLst>
                    </p:cTn>
                  </p:par>
                  <p:par>
                    <p:cTn id="139" fill="hold">
                      <p:stCondLst>
                        <p:cond delay="indefinite"/>
                      </p:stCondLst>
                      <p:childTnLst>
                        <p:par>
                          <p:cTn id="140" fill="hold">
                            <p:stCondLst>
                              <p:cond delay="0"/>
                            </p:stCondLst>
                            <p:childTnLst>
                              <p:par>
                                <p:cTn id="141" nodeType="clickEffect" fill="hold" presetClass="entr" presetID="42">
                                  <p:stCondLst>
                                    <p:cond delay="0"/>
                                  </p:stCondLst>
                                  <p:childTnLst>
                                    <p:set>
                                      <p:cBhvr>
                                        <p:cTn id="142" dur="1" fill="hold">
                                          <p:stCondLst>
                                            <p:cond delay="0"/>
                                          </p:stCondLst>
                                        </p:cTn>
                                        <p:tgtEl>
                                          <p:spTgt spid="327"/>
                                        </p:tgtEl>
                                        <p:attrNameLst>
                                          <p:attrName>style.visibility</p:attrName>
                                        </p:attrNameLst>
                                      </p:cBhvr>
                                      <p:to>
                                        <p:strVal val="visible"/>
                                      </p:to>
                                    </p:set>
                                    <p:animEffect filter="fade" transition="in">
                                      <p:cBhvr additive="repl">
                                        <p:cTn id="143" dur="1000"/>
                                        <p:tgtEl>
                                          <p:spTgt spid="327"/>
                                        </p:tgtEl>
                                      </p:cBhvr>
                                    </p:animEffect>
                                    <p:anim calcmode="lin" valueType="num">
                                      <p:cBhvr additive="repl">
                                        <p:cTn id="144" dur="1000" fill="hold"/>
                                        <p:tgtEl>
                                          <p:spTgt spid="327"/>
                                        </p:tgtEl>
                                        <p:attrNameLst>
                                          <p:attrName>ppt_x</p:attrName>
                                        </p:attrNameLst>
                                      </p:cBhvr>
                                      <p:tavLst>
                                        <p:tav tm="0">
                                          <p:val>
                                            <p:strVal val="#ppt_x"/>
                                          </p:val>
                                        </p:tav>
                                        <p:tav tm="100000">
                                          <p:val>
                                            <p:strVal val="#ppt_x"/>
                                          </p:val>
                                        </p:tav>
                                      </p:tavLst>
                                    </p:anim>
                                    <p:anim calcmode="lin" valueType="num">
                                      <p:cBhvr additive="repl">
                                        <p:cTn id="145" dur="1000" fill="hold"/>
                                        <p:tgtEl>
                                          <p:spTgt spid="327"/>
                                        </p:tgtEl>
                                        <p:attrNameLst>
                                          <p:attrName>ppt_y</p:attrName>
                                        </p:attrNameLst>
                                      </p:cBhvr>
                                      <p:tavLst>
                                        <p:tav tm="0">
                                          <p:val>
                                            <p:strVal val="#ppt_y+.1"/>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nodeType="clickEffect" fill="hold" presetClass="entr" presetID="55">
                                  <p:stCondLst>
                                    <p:cond delay="0"/>
                                  </p:stCondLst>
                                  <p:childTnLst>
                                    <p:set>
                                      <p:cBhvr>
                                        <p:cTn id="149" dur="1" fill="hold">
                                          <p:stCondLst>
                                            <p:cond delay="0"/>
                                          </p:stCondLst>
                                        </p:cTn>
                                        <p:tgtEl>
                                          <p:spTgt spid="333"/>
                                        </p:tgtEl>
                                        <p:attrNameLst>
                                          <p:attrName>style.visibility</p:attrName>
                                        </p:attrNameLst>
                                      </p:cBhvr>
                                      <p:to>
                                        <p:strVal val="visible"/>
                                      </p:to>
                                    </p:set>
                                    <p:anim calcmode="lin" valueType="num">
                                      <p:cBhvr additive="repl">
                                        <p:cTn id="150" dur="1000" fill="hold"/>
                                        <p:tgtEl>
                                          <p:spTgt spid="333"/>
                                        </p:tgtEl>
                                        <p:attrNameLst>
                                          <p:attrName>ppt_w</p:attrName>
                                        </p:attrNameLst>
                                      </p:cBhvr>
                                      <p:tavLst>
                                        <p:tav tm="0">
                                          <p:val>
                                            <p:strVal val="#ppt_w*0.70"/>
                                          </p:val>
                                        </p:tav>
                                        <p:tav tm="100000">
                                          <p:val>
                                            <p:strVal val="#ppt_w"/>
                                          </p:val>
                                        </p:tav>
                                      </p:tavLst>
                                    </p:anim>
                                    <p:anim calcmode="lin" valueType="num">
                                      <p:cBhvr additive="repl">
                                        <p:cTn id="151" dur="1000" fill="hold"/>
                                        <p:tgtEl>
                                          <p:spTgt spid="333"/>
                                        </p:tgtEl>
                                        <p:attrNameLst>
                                          <p:attrName>ppt_h</p:attrName>
                                        </p:attrNameLst>
                                      </p:cBhvr>
                                      <p:tavLst>
                                        <p:tav tm="0">
                                          <p:val>
                                            <p:strVal val="#ppt_h"/>
                                          </p:val>
                                        </p:tav>
                                        <p:tav tm="100000">
                                          <p:val>
                                            <p:strVal val="#ppt_h"/>
                                          </p:val>
                                        </p:tav>
                                      </p:tavLst>
                                    </p:anim>
                                    <p:animEffect filter="fade" transition="in">
                                      <p:cBhvr additive="repl">
                                        <p:cTn id="152" dur="1000"/>
                                        <p:tgtEl>
                                          <p:spTgt spid="333"/>
                                        </p:tgtEl>
                                      </p:cBhvr>
                                    </p:animEffect>
                                  </p:childTnLst>
                                </p:cTn>
                              </p:par>
                              <p:par>
                                <p:cTn id="153" nodeType="withEffect" fill="hold" presetClass="entr" presetID="55">
                                  <p:stCondLst>
                                    <p:cond delay="0"/>
                                  </p:stCondLst>
                                  <p:childTnLst>
                                    <p:set>
                                      <p:cBhvr>
                                        <p:cTn id="154" dur="1" fill="hold">
                                          <p:stCondLst>
                                            <p:cond delay="0"/>
                                          </p:stCondLst>
                                        </p:cTn>
                                        <p:tgtEl>
                                          <p:spTgt spid="332"/>
                                        </p:tgtEl>
                                        <p:attrNameLst>
                                          <p:attrName>style.visibility</p:attrName>
                                        </p:attrNameLst>
                                      </p:cBhvr>
                                      <p:to>
                                        <p:strVal val="visible"/>
                                      </p:to>
                                    </p:set>
                                    <p:anim calcmode="lin" valueType="num">
                                      <p:cBhvr additive="repl">
                                        <p:cTn id="155" dur="1000" fill="hold"/>
                                        <p:tgtEl>
                                          <p:spTgt spid="332"/>
                                        </p:tgtEl>
                                        <p:attrNameLst>
                                          <p:attrName>ppt_w</p:attrName>
                                        </p:attrNameLst>
                                      </p:cBhvr>
                                      <p:tavLst>
                                        <p:tav tm="0">
                                          <p:val>
                                            <p:strVal val="#ppt_w*0.70"/>
                                          </p:val>
                                        </p:tav>
                                        <p:tav tm="100000">
                                          <p:val>
                                            <p:strVal val="#ppt_w"/>
                                          </p:val>
                                        </p:tav>
                                      </p:tavLst>
                                    </p:anim>
                                    <p:anim calcmode="lin" valueType="num">
                                      <p:cBhvr additive="repl">
                                        <p:cTn id="156" dur="1000" fill="hold"/>
                                        <p:tgtEl>
                                          <p:spTgt spid="332"/>
                                        </p:tgtEl>
                                        <p:attrNameLst>
                                          <p:attrName>ppt_h</p:attrName>
                                        </p:attrNameLst>
                                      </p:cBhvr>
                                      <p:tavLst>
                                        <p:tav tm="0">
                                          <p:val>
                                            <p:strVal val="#ppt_h"/>
                                          </p:val>
                                        </p:tav>
                                        <p:tav tm="100000">
                                          <p:val>
                                            <p:strVal val="#ppt_h"/>
                                          </p:val>
                                        </p:tav>
                                      </p:tavLst>
                                    </p:anim>
                                    <p:animEffect filter="fade" transition="in">
                                      <p:cBhvr additive="repl">
                                        <p:cTn id="157" dur="1000"/>
                                        <p:tgtEl>
                                          <p:spTgt spid="33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System Software</a:t>
            </a:r>
            <a:endParaRPr b="0" lang="en-US" sz="4400" spc="-1" strike="noStrike">
              <a:solidFill>
                <a:srgbClr val="000000"/>
              </a:solidFill>
              <a:latin typeface="Calibri"/>
            </a:endParaRPr>
          </a:p>
        </p:txBody>
      </p:sp>
      <p:sp>
        <p:nvSpPr>
          <p:cNvPr id="335"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Franklin Gothic Medium"/>
              </a:rPr>
              <a:t>Text editor</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Franklin Gothic Medium"/>
              </a:rPr>
              <a:t>To create and modify the program</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Franklin Gothic Medium"/>
              </a:rPr>
              <a:t>Compiler and assembler</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Franklin Gothic Medium"/>
              </a:rPr>
              <a:t>Translate these programs into machine language </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Franklin Gothic Medium"/>
              </a:rPr>
              <a:t>Loader or linker</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Franklin Gothic Medium"/>
              </a:rPr>
              <a:t>The resulting machine program was loaded into memory and prepared for execution</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Franklin Gothic Medium"/>
              </a:rPr>
              <a:t>Debugger</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Franklin Gothic Medium"/>
              </a:rPr>
              <a:t>To help detect errors in the program </a:t>
            </a:r>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p:txBody>
      </p:sp>
    </p:spTree>
  </p:cSld>
  <p:timing>
    <p:tnLst>
      <p:par>
        <p:cTn id="158" dur="indefinite" restart="never" nodeType="tmRoot">
          <p:childTnLst>
            <p:seq>
              <p:cTn id="159"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TextShape 1"/>
          <p:cNvSpPr txBox="1"/>
          <p:nvPr/>
        </p:nvSpPr>
        <p:spPr>
          <a:xfrm>
            <a:off x="6553080" y="6356520"/>
            <a:ext cx="2133360" cy="364680"/>
          </a:xfrm>
          <a:prstGeom prst="rect">
            <a:avLst/>
          </a:prstGeom>
          <a:noFill/>
          <a:ln>
            <a:noFill/>
          </a:ln>
        </p:spPr>
        <p:txBody>
          <a:bodyPr anchor="ctr"/>
          <a:p>
            <a:pPr algn="r">
              <a:lnSpc>
                <a:spcPct val="100000"/>
              </a:lnSpc>
            </a:pPr>
            <a:fld id="{343839FB-8948-4380-9DA5-68EDA29F5A40}" type="slidenum">
              <a:rPr b="0" lang="en-IN" sz="1200" spc="-1" strike="noStrike">
                <a:solidFill>
                  <a:srgbClr val="8b8b8b"/>
                </a:solidFill>
                <a:latin typeface="Calibri"/>
              </a:rPr>
              <a:t>&lt;number&gt;</a:t>
            </a:fld>
            <a:endParaRPr b="0" lang="en-IN" sz="1200" spc="-1" strike="noStrike">
              <a:latin typeface="Times New Roman"/>
            </a:endParaRPr>
          </a:p>
        </p:txBody>
      </p:sp>
      <p:sp>
        <p:nvSpPr>
          <p:cNvPr id="337" name="TextShape 2"/>
          <p:cNvSpPr txBox="1"/>
          <p:nvPr/>
        </p:nvSpPr>
        <p:spPr>
          <a:xfrm>
            <a:off x="457200" y="260280"/>
            <a:ext cx="8686440" cy="79164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System Software and Machine Architecture</a:t>
            </a:r>
            <a:endParaRPr b="0" lang="en-US" sz="4400" spc="-1" strike="noStrike">
              <a:solidFill>
                <a:srgbClr val="000000"/>
              </a:solidFill>
              <a:latin typeface="Calibri"/>
            </a:endParaRPr>
          </a:p>
        </p:txBody>
      </p:sp>
      <p:sp>
        <p:nvSpPr>
          <p:cNvPr id="338" name="TextShape 3"/>
          <p:cNvSpPr txBox="1"/>
          <p:nvPr/>
        </p:nvSpPr>
        <p:spPr>
          <a:xfrm>
            <a:off x="324000" y="981000"/>
            <a:ext cx="8569080" cy="302400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Machine dependent </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Instruction Set, Instruction Format, Addressing Mode, Assembly language …</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Machine independent </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General design logic/strategy, Two passes assembler…</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339" name="CustomShape 4"/>
          <p:cNvSpPr/>
          <p:nvPr/>
        </p:nvSpPr>
        <p:spPr>
          <a:xfrm>
            <a:off x="1835280" y="3860640"/>
            <a:ext cx="5689080" cy="24476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p>
            <a:pPr algn="ctr">
              <a:lnSpc>
                <a:spcPct val="100000"/>
              </a:lnSpc>
            </a:pPr>
            <a:r>
              <a:rPr b="1" lang="en-IN" sz="2800" spc="-1" strike="noStrike">
                <a:solidFill>
                  <a:srgbClr val="000000"/>
                </a:solidFill>
                <a:latin typeface="Calibri"/>
              </a:rPr>
              <a:t>Machine independent</a:t>
            </a:r>
            <a:endParaRPr b="0" lang="en-IN" sz="2800" spc="-1" strike="noStrike">
              <a:latin typeface="Arial"/>
            </a:endParaRPr>
          </a:p>
        </p:txBody>
      </p:sp>
      <p:sp>
        <p:nvSpPr>
          <p:cNvPr id="340" name="CustomShape 5"/>
          <p:cNvSpPr/>
          <p:nvPr/>
        </p:nvSpPr>
        <p:spPr>
          <a:xfrm>
            <a:off x="2627280" y="4508640"/>
            <a:ext cx="4105080" cy="1584000"/>
          </a:xfrm>
          <a:prstGeom prst="rect">
            <a:avLst/>
          </a:prstGeom>
          <a:solidFill>
            <a:srgbClr val="ffcc99"/>
          </a:solidFill>
          <a:ln w="9360">
            <a:solidFill>
              <a:schemeClr val="tx1"/>
            </a:solidFill>
            <a:miter/>
          </a:ln>
        </p:spPr>
        <p:style>
          <a:lnRef idx="0"/>
          <a:fillRef idx="0"/>
          <a:effectRef idx="0"/>
          <a:fontRef idx="minor"/>
        </p:style>
        <p:txBody>
          <a:bodyPr wrap="none" lIns="90000" rIns="90000" tIns="45000" bIns="45000"/>
          <a:p>
            <a:pPr algn="ctr">
              <a:lnSpc>
                <a:spcPct val="100000"/>
              </a:lnSpc>
            </a:pPr>
            <a:r>
              <a:rPr b="0" lang="en-IN" sz="2400" spc="-1" strike="noStrike">
                <a:solidFill>
                  <a:srgbClr val="000000"/>
                </a:solidFill>
                <a:latin typeface="Calibri"/>
              </a:rPr>
              <a:t>Machine Dependent</a:t>
            </a:r>
            <a:endParaRPr b="0" lang="en-IN" sz="2400" spc="-1" strike="noStrike">
              <a:latin typeface="Arial"/>
            </a:endParaRPr>
          </a:p>
        </p:txBody>
      </p:sp>
      <p:sp>
        <p:nvSpPr>
          <p:cNvPr id="341" name="CustomShape 6"/>
          <p:cNvSpPr/>
          <p:nvPr/>
        </p:nvSpPr>
        <p:spPr>
          <a:xfrm>
            <a:off x="3348000" y="5157720"/>
            <a:ext cx="2734920" cy="791640"/>
          </a:xfrm>
          <a:prstGeom prst="rect">
            <a:avLst/>
          </a:prstGeom>
          <a:solidFill>
            <a:srgbClr val="ffff99"/>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latin typeface="Calibri"/>
              </a:rPr>
              <a:t>Computer</a:t>
            </a:r>
            <a:endParaRPr b="0" lang="en-IN" sz="1800" spc="-1" strike="noStrike">
              <a:latin typeface="Arial"/>
            </a:endParaRPr>
          </a:p>
        </p:txBody>
      </p:sp>
    </p:spTree>
  </p:cSld>
  <p:timing>
    <p:tnLst>
      <p:par>
        <p:cTn id="160" dur="indefinite" restart="never" nodeType="tmRoot">
          <p:childTnLst>
            <p:seq>
              <p:cTn id="161"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TextShape 1"/>
          <p:cNvSpPr txBox="1"/>
          <p:nvPr/>
        </p:nvSpPr>
        <p:spPr>
          <a:xfrm>
            <a:off x="6553080" y="6356520"/>
            <a:ext cx="2133360" cy="364680"/>
          </a:xfrm>
          <a:prstGeom prst="rect">
            <a:avLst/>
          </a:prstGeom>
          <a:noFill/>
          <a:ln>
            <a:noFill/>
          </a:ln>
        </p:spPr>
        <p:txBody>
          <a:bodyPr anchor="ctr"/>
          <a:p>
            <a:pPr algn="r">
              <a:lnSpc>
                <a:spcPct val="100000"/>
              </a:lnSpc>
            </a:pPr>
            <a:fld id="{EFE38BDF-9678-4C10-8F26-2C5B3620DDA1}" type="slidenum">
              <a:rPr b="0" lang="en-IN" sz="1200" spc="-1" strike="noStrike">
                <a:solidFill>
                  <a:srgbClr val="8b8b8b"/>
                </a:solidFill>
                <a:latin typeface="Calibri"/>
              </a:rPr>
              <a:t>&lt;number&gt;</a:t>
            </a:fld>
            <a:endParaRPr b="0" lang="en-IN" sz="1200" spc="-1" strike="noStrike">
              <a:latin typeface="Times New Roman"/>
            </a:endParaRPr>
          </a:p>
        </p:txBody>
      </p:sp>
      <p:sp>
        <p:nvSpPr>
          <p:cNvPr id="343" name="TextShape 2"/>
          <p:cNvSpPr txBox="1"/>
          <p:nvPr/>
        </p:nvSpPr>
        <p:spPr>
          <a:xfrm>
            <a:off x="457200" y="274680"/>
            <a:ext cx="8229240" cy="114264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ea typeface="新細明體"/>
              </a:rPr>
              <a:t>System Software </a:t>
            </a:r>
            <a:br/>
            <a:r>
              <a:rPr b="0" lang="en-US" sz="4400" spc="-1" strike="noStrike">
                <a:solidFill>
                  <a:srgbClr val="000000"/>
                </a:solidFill>
                <a:latin typeface="Calibri"/>
                <a:ea typeface="新細明體"/>
              </a:rPr>
              <a:t>and Machine Architecture</a:t>
            </a:r>
            <a:endParaRPr b="0" lang="en-US" sz="4400" spc="-1" strike="noStrike">
              <a:solidFill>
                <a:srgbClr val="000000"/>
              </a:solidFill>
              <a:latin typeface="Calibri"/>
            </a:endParaRPr>
          </a:p>
        </p:txBody>
      </p:sp>
      <p:sp>
        <p:nvSpPr>
          <p:cNvPr id="344" name="TextShape 3"/>
          <p:cNvSpPr txBox="1"/>
          <p:nvPr/>
        </p:nvSpPr>
        <p:spPr>
          <a:xfrm>
            <a:off x="838080" y="2362320"/>
            <a:ext cx="7086240" cy="3200040"/>
          </a:xfrm>
          <a:prstGeom prst="rect">
            <a:avLst/>
          </a:prstGeom>
          <a:noFill/>
          <a:ln>
            <a:noFill/>
          </a:ln>
        </p:spPr>
        <p:txBody>
          <a:bodyPr>
            <a:normAutofit/>
          </a:bodyPr>
          <a:p>
            <a:pPr marL="343080" indent="-342720">
              <a:lnSpc>
                <a:spcPct val="90000"/>
              </a:lnSpc>
              <a:spcBef>
                <a:spcPts val="479"/>
              </a:spcBef>
              <a:buClr>
                <a:srgbClr val="000000"/>
              </a:buClr>
              <a:buFont typeface="Arial"/>
              <a:buChar char="•"/>
            </a:pPr>
            <a:r>
              <a:rPr b="0" lang="en-US" sz="2400" spc="-1" strike="noStrike">
                <a:solidFill>
                  <a:srgbClr val="000000"/>
                </a:solidFill>
                <a:latin typeface="Calibri"/>
                <a:ea typeface="新細明體"/>
              </a:rPr>
              <a:t>Machine dependent system software</a:t>
            </a:r>
            <a:endParaRPr b="0" lang="en-US" sz="2400" spc="-1" strike="noStrike">
              <a:solidFill>
                <a:srgbClr val="000000"/>
              </a:solidFill>
              <a:latin typeface="Calibri"/>
            </a:endParaRPr>
          </a:p>
          <a:p>
            <a:pPr lvl="1" marL="743040" indent="-285480">
              <a:lnSpc>
                <a:spcPct val="90000"/>
              </a:lnSpc>
              <a:spcBef>
                <a:spcPts val="400"/>
              </a:spcBef>
              <a:buClr>
                <a:srgbClr val="000000"/>
              </a:buClr>
              <a:buFont typeface="Arial"/>
              <a:buChar char="–"/>
            </a:pPr>
            <a:r>
              <a:rPr b="0" lang="en-US" sz="2000" spc="-1" strike="noStrike">
                <a:solidFill>
                  <a:srgbClr val="000000"/>
                </a:solidFill>
                <a:latin typeface="Calibri"/>
                <a:ea typeface="新細明體"/>
              </a:rPr>
              <a:t>System programs are to support the operation and use of the target computer.</a:t>
            </a:r>
            <a:endParaRPr b="0" lang="en-US" sz="2000" spc="-1" strike="noStrike">
              <a:solidFill>
                <a:srgbClr val="000000"/>
              </a:solidFill>
              <a:latin typeface="Calibri"/>
            </a:endParaRPr>
          </a:p>
          <a:p>
            <a:pPr lvl="1" marL="743040" indent="-285480">
              <a:lnSpc>
                <a:spcPct val="90000"/>
              </a:lnSpc>
              <a:spcBef>
                <a:spcPts val="400"/>
              </a:spcBef>
              <a:buClr>
                <a:srgbClr val="000000"/>
              </a:buClr>
              <a:buFont typeface="Arial"/>
              <a:buChar char="–"/>
            </a:pPr>
            <a:r>
              <a:rPr b="0" lang="en-US" sz="2000" spc="-1" strike="noStrike">
                <a:solidFill>
                  <a:srgbClr val="000000"/>
                </a:solidFill>
                <a:latin typeface="Calibri"/>
                <a:ea typeface="新細明體"/>
              </a:rPr>
              <a:t>The difference between different machine</a:t>
            </a:r>
            <a:endParaRPr b="0" lang="en-US" sz="2000" spc="-1" strike="noStrike">
              <a:solidFill>
                <a:srgbClr val="000000"/>
              </a:solidFill>
              <a:latin typeface="Calibri"/>
            </a:endParaRPr>
          </a:p>
          <a:p>
            <a:pPr lvl="2" marL="1143000" indent="-228240">
              <a:lnSpc>
                <a:spcPct val="90000"/>
              </a:lnSpc>
              <a:spcBef>
                <a:spcPts val="360"/>
              </a:spcBef>
              <a:buClr>
                <a:srgbClr val="000000"/>
              </a:buClr>
              <a:buFont typeface="Arial"/>
              <a:buChar char="•"/>
            </a:pPr>
            <a:r>
              <a:rPr b="0" lang="en-US" sz="1800" spc="-1" strike="noStrike">
                <a:solidFill>
                  <a:srgbClr val="000000"/>
                </a:solidFill>
                <a:latin typeface="Calibri"/>
                <a:ea typeface="新細明體"/>
              </a:rPr>
              <a:t>Machine code</a:t>
            </a:r>
            <a:endParaRPr b="0" lang="en-US" sz="1800" spc="-1" strike="noStrike">
              <a:solidFill>
                <a:srgbClr val="000000"/>
              </a:solidFill>
              <a:latin typeface="Calibri"/>
            </a:endParaRPr>
          </a:p>
          <a:p>
            <a:pPr lvl="2" marL="1143000" indent="-228240">
              <a:lnSpc>
                <a:spcPct val="90000"/>
              </a:lnSpc>
              <a:spcBef>
                <a:spcPts val="360"/>
              </a:spcBef>
              <a:buClr>
                <a:srgbClr val="000000"/>
              </a:buClr>
              <a:buFont typeface="Arial"/>
              <a:buChar char="•"/>
            </a:pPr>
            <a:r>
              <a:rPr b="0" lang="en-US" sz="1800" spc="-1" strike="noStrike">
                <a:solidFill>
                  <a:srgbClr val="000000"/>
                </a:solidFill>
                <a:latin typeface="Calibri"/>
                <a:ea typeface="新細明體"/>
              </a:rPr>
              <a:t>Instruction formats</a:t>
            </a:r>
            <a:endParaRPr b="0" lang="en-US" sz="1800" spc="-1" strike="noStrike">
              <a:solidFill>
                <a:srgbClr val="000000"/>
              </a:solidFill>
              <a:latin typeface="Calibri"/>
            </a:endParaRPr>
          </a:p>
          <a:p>
            <a:pPr lvl="2" marL="1143000" indent="-228240">
              <a:lnSpc>
                <a:spcPct val="90000"/>
              </a:lnSpc>
              <a:spcBef>
                <a:spcPts val="360"/>
              </a:spcBef>
              <a:buClr>
                <a:srgbClr val="000000"/>
              </a:buClr>
              <a:buFont typeface="Arial"/>
              <a:buChar char="•"/>
            </a:pPr>
            <a:r>
              <a:rPr b="0" lang="en-US" sz="1800" spc="-1" strike="noStrike">
                <a:solidFill>
                  <a:srgbClr val="000000"/>
                </a:solidFill>
                <a:latin typeface="Calibri"/>
                <a:ea typeface="新細明體"/>
              </a:rPr>
              <a:t>Addressing mode</a:t>
            </a:r>
            <a:endParaRPr b="0" lang="en-US" sz="1800" spc="-1" strike="noStrike">
              <a:solidFill>
                <a:srgbClr val="000000"/>
              </a:solidFill>
              <a:latin typeface="Calibri"/>
            </a:endParaRPr>
          </a:p>
          <a:p>
            <a:pPr lvl="2" marL="1143000" indent="-228240">
              <a:lnSpc>
                <a:spcPct val="90000"/>
              </a:lnSpc>
              <a:spcBef>
                <a:spcPts val="360"/>
              </a:spcBef>
              <a:buClr>
                <a:srgbClr val="000000"/>
              </a:buClr>
              <a:buFont typeface="Arial"/>
              <a:buChar char="•"/>
            </a:pPr>
            <a:r>
              <a:rPr b="0" lang="en-US" sz="1800" spc="-1" strike="noStrike">
                <a:solidFill>
                  <a:srgbClr val="000000"/>
                </a:solidFill>
                <a:latin typeface="Calibri"/>
                <a:ea typeface="新細明體"/>
              </a:rPr>
              <a:t>Registers</a:t>
            </a:r>
            <a:endParaRPr b="0" lang="en-US" sz="1800" spc="-1" strike="noStrike">
              <a:solidFill>
                <a:srgbClr val="000000"/>
              </a:solidFill>
              <a:latin typeface="Calibri"/>
            </a:endParaRPr>
          </a:p>
          <a:p>
            <a:pPr marL="343080" indent="-342720">
              <a:lnSpc>
                <a:spcPct val="90000"/>
              </a:lnSpc>
              <a:spcBef>
                <a:spcPts val="479"/>
              </a:spcBef>
              <a:buClr>
                <a:srgbClr val="000000"/>
              </a:buClr>
              <a:buFont typeface="Arial"/>
              <a:buChar char="•"/>
            </a:pPr>
            <a:r>
              <a:rPr b="0" lang="en-US" sz="2400" spc="-1" strike="noStrike">
                <a:solidFill>
                  <a:srgbClr val="000000"/>
                </a:solidFill>
                <a:latin typeface="Calibri"/>
                <a:ea typeface="新細明體"/>
              </a:rPr>
              <a:t>Machine independent system software</a:t>
            </a:r>
            <a:endParaRPr b="0" lang="en-US" sz="2400" spc="-1" strike="noStrike">
              <a:solidFill>
                <a:srgbClr val="000000"/>
              </a:solidFill>
              <a:latin typeface="Calibri"/>
            </a:endParaRPr>
          </a:p>
          <a:p>
            <a:pPr lvl="1" marL="743040" indent="-285480">
              <a:lnSpc>
                <a:spcPct val="90000"/>
              </a:lnSpc>
              <a:spcBef>
                <a:spcPts val="400"/>
              </a:spcBef>
              <a:buClr>
                <a:srgbClr val="000000"/>
              </a:buClr>
              <a:buFont typeface="Arial"/>
              <a:buChar char="–"/>
            </a:pPr>
            <a:r>
              <a:rPr b="0" lang="en-US" sz="2000" spc="-1" strike="noStrike">
                <a:solidFill>
                  <a:srgbClr val="000000"/>
                </a:solidFill>
                <a:latin typeface="Calibri"/>
                <a:ea typeface="新細明體"/>
              </a:rPr>
              <a:t>General design and logic is basically the same:</a:t>
            </a:r>
            <a:endParaRPr b="0" lang="en-US" sz="2000" spc="-1" strike="noStrike">
              <a:solidFill>
                <a:srgbClr val="000000"/>
              </a:solidFill>
              <a:latin typeface="Calibri"/>
            </a:endParaRPr>
          </a:p>
          <a:p>
            <a:pPr lvl="2" marL="1143000" indent="-228240">
              <a:lnSpc>
                <a:spcPct val="90000"/>
              </a:lnSpc>
              <a:spcBef>
                <a:spcPts val="360"/>
              </a:spcBef>
              <a:buClr>
                <a:srgbClr val="000000"/>
              </a:buClr>
              <a:buFont typeface="Arial"/>
              <a:buChar char="•"/>
            </a:pPr>
            <a:r>
              <a:rPr b="0" lang="en-US" sz="1800" spc="-1" strike="noStrike">
                <a:solidFill>
                  <a:srgbClr val="000000"/>
                </a:solidFill>
                <a:latin typeface="Calibri"/>
                <a:ea typeface="新細明體"/>
              </a:rPr>
              <a:t>Code optimization </a:t>
            </a:r>
            <a:endParaRPr b="0" lang="en-US" sz="1800" spc="-1" strike="noStrike">
              <a:solidFill>
                <a:srgbClr val="000000"/>
              </a:solidFill>
              <a:latin typeface="Calibri"/>
            </a:endParaRPr>
          </a:p>
          <a:p>
            <a:pPr lvl="2" marL="1143000" indent="-228240">
              <a:lnSpc>
                <a:spcPct val="90000"/>
              </a:lnSpc>
              <a:spcBef>
                <a:spcPts val="360"/>
              </a:spcBef>
              <a:buClr>
                <a:srgbClr val="000000"/>
              </a:buClr>
              <a:buFont typeface="Arial"/>
              <a:buChar char="•"/>
            </a:pPr>
            <a:r>
              <a:rPr b="0" lang="en-US" sz="1800" spc="-1" strike="noStrike">
                <a:solidFill>
                  <a:srgbClr val="000000"/>
                </a:solidFill>
                <a:latin typeface="Calibri"/>
                <a:ea typeface="新細明體"/>
              </a:rPr>
              <a:t>General design and logic of an assembler</a:t>
            </a:r>
            <a:endParaRPr b="0" lang="en-US" sz="1800" spc="-1" strike="noStrike">
              <a:solidFill>
                <a:srgbClr val="000000"/>
              </a:solidFill>
              <a:latin typeface="Calibri"/>
            </a:endParaRPr>
          </a:p>
          <a:p>
            <a:pPr>
              <a:lnSpc>
                <a:spcPct val="90000"/>
              </a:lnSpc>
              <a:spcBef>
                <a:spcPts val="479"/>
              </a:spcBef>
            </a:pPr>
            <a:endParaRPr b="0" lang="en-US" sz="1800" spc="-1" strike="noStrike">
              <a:solidFill>
                <a:srgbClr val="000000"/>
              </a:solidFill>
              <a:latin typeface="Calibri"/>
            </a:endParaRPr>
          </a:p>
          <a:p>
            <a:pPr>
              <a:lnSpc>
                <a:spcPct val="90000"/>
              </a:lnSpc>
              <a:spcBef>
                <a:spcPts val="479"/>
              </a:spcBef>
            </a:pPr>
            <a:endParaRPr b="0" lang="en-US" sz="1800" spc="-1" strike="noStrike">
              <a:solidFill>
                <a:srgbClr val="000000"/>
              </a:solidFill>
              <a:latin typeface="Calibri"/>
            </a:endParaRPr>
          </a:p>
        </p:txBody>
      </p:sp>
    </p:spTree>
  </p:cSld>
  <p:timing>
    <p:tnLst>
      <p:par>
        <p:cTn id="162" dur="indefinite" restart="never" nodeType="tmRoot">
          <p:childTnLst>
            <p:seq>
              <p:cTn id="163"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TextShape 1"/>
          <p:cNvSpPr txBox="1"/>
          <p:nvPr/>
        </p:nvSpPr>
        <p:spPr>
          <a:xfrm>
            <a:off x="6553080" y="6356520"/>
            <a:ext cx="2133360" cy="364680"/>
          </a:xfrm>
          <a:prstGeom prst="rect">
            <a:avLst/>
          </a:prstGeom>
          <a:noFill/>
          <a:ln>
            <a:noFill/>
          </a:ln>
        </p:spPr>
        <p:txBody>
          <a:bodyPr anchor="ctr"/>
          <a:p>
            <a:pPr algn="r">
              <a:lnSpc>
                <a:spcPct val="100000"/>
              </a:lnSpc>
            </a:pPr>
            <a:fld id="{148F2B66-5E59-4F09-BDB1-F9095F2107C9}" type="slidenum">
              <a:rPr b="0" lang="en-IN" sz="1200" spc="-1" strike="noStrike">
                <a:solidFill>
                  <a:srgbClr val="8b8b8b"/>
                </a:solidFill>
                <a:latin typeface="Calibri"/>
              </a:rPr>
              <a:t>&lt;number&gt;</a:t>
            </a:fld>
            <a:endParaRPr b="0" lang="en-IN" sz="1200" spc="-1" strike="noStrike">
              <a:latin typeface="Times New Roman"/>
            </a:endParaRPr>
          </a:p>
        </p:txBody>
      </p:sp>
      <p:sp>
        <p:nvSpPr>
          <p:cNvPr id="346" name="TextShape 2"/>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Programming Languages </a:t>
            </a:r>
            <a:endParaRPr b="0" lang="en-US" sz="4400" spc="-1" strike="noStrike">
              <a:solidFill>
                <a:srgbClr val="000000"/>
              </a:solidFill>
              <a:latin typeface="Calibri"/>
            </a:endParaRPr>
          </a:p>
        </p:txBody>
      </p:sp>
      <p:sp>
        <p:nvSpPr>
          <p:cNvPr id="347" name="TextShape 3"/>
          <p:cNvSpPr txBox="1"/>
          <p:nvPr/>
        </p:nvSpPr>
        <p:spPr>
          <a:xfrm>
            <a:off x="457200" y="1600200"/>
            <a:ext cx="8229240" cy="4525560"/>
          </a:xfrm>
          <a:prstGeom prst="rect">
            <a:avLst/>
          </a:prstGeom>
          <a:noFill/>
          <a:ln>
            <a:noFill/>
          </a:ln>
        </p:spPr>
        <p:txBody>
          <a:bodyPr/>
          <a:p>
            <a:pPr marL="343080" indent="-342720">
              <a:lnSpc>
                <a:spcPct val="80000"/>
              </a:lnSpc>
              <a:spcBef>
                <a:spcPts val="479"/>
              </a:spcBef>
              <a:buClr>
                <a:srgbClr val="000000"/>
              </a:buClr>
              <a:buFont typeface="Arial"/>
              <a:buChar char="•"/>
            </a:pPr>
            <a:r>
              <a:rPr b="1" lang="en-US" sz="2400" spc="-1" strike="noStrike">
                <a:solidFill>
                  <a:srgbClr val="000000"/>
                </a:solidFill>
                <a:latin typeface="Calibri"/>
              </a:rPr>
              <a:t>Machine language: </a:t>
            </a:r>
            <a:endParaRPr b="0" lang="en-US" sz="2400" spc="-1" strike="noStrike">
              <a:solidFill>
                <a:srgbClr val="000000"/>
              </a:solidFill>
              <a:latin typeface="Calibri"/>
            </a:endParaRPr>
          </a:p>
          <a:p>
            <a:pPr marL="343080" indent="-342720">
              <a:lnSpc>
                <a:spcPct val="80000"/>
              </a:lnSpc>
              <a:spcBef>
                <a:spcPts val="360"/>
              </a:spcBef>
              <a:buClr>
                <a:srgbClr val="000000"/>
              </a:buClr>
              <a:buFont typeface="Arial"/>
              <a:buChar char="•"/>
            </a:pPr>
            <a:r>
              <a:rPr b="1" lang="en-US" sz="1800" spc="-1" strike="noStrike">
                <a:solidFill>
                  <a:srgbClr val="000000"/>
                </a:solidFill>
                <a:latin typeface="Calibri"/>
              </a:rPr>
              <a:t>It is computer’s native language having a sequence of zeroes</a:t>
            </a:r>
            <a:br/>
            <a:r>
              <a:rPr b="1" lang="en-US" sz="1800" spc="-1" strike="noStrike">
                <a:solidFill>
                  <a:srgbClr val="000000"/>
                </a:solidFill>
                <a:latin typeface="Calibri"/>
              </a:rPr>
              <a:t>and ones (binary). Different computers understand different</a:t>
            </a:r>
            <a:br/>
            <a:r>
              <a:rPr b="1" lang="en-US" sz="1800" spc="-1" strike="noStrike">
                <a:solidFill>
                  <a:srgbClr val="000000"/>
                </a:solidFill>
                <a:latin typeface="Calibri"/>
              </a:rPr>
              <a:t>sequences. Thus, hard for humans to understand: e.g.0101001...</a:t>
            </a:r>
            <a:br/>
            <a:r>
              <a:rPr b="1" lang="en-US" sz="1800" spc="-1" strike="noStrike">
                <a:solidFill>
                  <a:srgbClr val="000000"/>
                </a:solidFill>
                <a:latin typeface="Calibri"/>
              </a:rPr>
              <a:t> </a:t>
            </a:r>
            <a:endParaRPr b="0" lang="en-US" sz="1800" spc="-1" strike="noStrike">
              <a:solidFill>
                <a:srgbClr val="000000"/>
              </a:solidFill>
              <a:latin typeface="Calibri"/>
            </a:endParaRPr>
          </a:p>
          <a:p>
            <a:pPr marL="343080" indent="-342720">
              <a:lnSpc>
                <a:spcPct val="80000"/>
              </a:lnSpc>
              <a:spcBef>
                <a:spcPts val="479"/>
              </a:spcBef>
              <a:buClr>
                <a:srgbClr val="000000"/>
              </a:buClr>
              <a:buFont typeface="Arial"/>
              <a:buChar char="•"/>
            </a:pPr>
            <a:r>
              <a:rPr b="1" lang="en-US" sz="2400" spc="-1" strike="noStrike">
                <a:solidFill>
                  <a:srgbClr val="000000"/>
                </a:solidFill>
                <a:latin typeface="Calibri"/>
              </a:rPr>
              <a:t>Assembly language: </a:t>
            </a:r>
            <a:endParaRPr b="0" lang="en-US" sz="2400" spc="-1" strike="noStrike">
              <a:solidFill>
                <a:srgbClr val="000000"/>
              </a:solidFill>
              <a:latin typeface="Calibri"/>
            </a:endParaRPr>
          </a:p>
          <a:p>
            <a:pPr marL="343080" indent="-342720">
              <a:lnSpc>
                <a:spcPct val="80000"/>
              </a:lnSpc>
              <a:spcBef>
                <a:spcPts val="360"/>
              </a:spcBef>
              <a:buClr>
                <a:srgbClr val="000000"/>
              </a:buClr>
              <a:buFont typeface="Arial"/>
              <a:buChar char="•"/>
            </a:pPr>
            <a:r>
              <a:rPr b="1" lang="en-US" sz="1800" spc="-1" strike="noStrike">
                <a:solidFill>
                  <a:srgbClr val="000000"/>
                </a:solidFill>
                <a:latin typeface="Calibri"/>
              </a:rPr>
              <a:t>It uses mnemonics for machine language. In this each instruction </a:t>
            </a:r>
            <a:endParaRPr b="0" lang="en-US" sz="1800" spc="-1" strike="noStrike">
              <a:solidFill>
                <a:srgbClr val="000000"/>
              </a:solidFill>
              <a:latin typeface="Calibri"/>
            </a:endParaRPr>
          </a:p>
          <a:p>
            <a:pPr marL="343080" indent="-342720">
              <a:lnSpc>
                <a:spcPct val="80000"/>
              </a:lnSpc>
              <a:spcBef>
                <a:spcPts val="360"/>
              </a:spcBef>
              <a:buClr>
                <a:srgbClr val="000000"/>
              </a:buClr>
              <a:buFont typeface="Arial"/>
              <a:buChar char="•"/>
            </a:pPr>
            <a:r>
              <a:rPr b="1" lang="en-US" sz="1800" spc="-1" strike="noStrike">
                <a:solidFill>
                  <a:srgbClr val="000000"/>
                </a:solidFill>
                <a:latin typeface="Calibri"/>
              </a:rPr>
              <a:t>is minimal but still hard for humans to understand: </a:t>
            </a:r>
            <a:endParaRPr b="0" lang="en-US" sz="1800" spc="-1" strike="noStrike">
              <a:solidFill>
                <a:srgbClr val="000000"/>
              </a:solidFill>
              <a:latin typeface="Calibri"/>
            </a:endParaRPr>
          </a:p>
          <a:p>
            <a:pPr marL="343080" indent="-342720">
              <a:lnSpc>
                <a:spcPct val="80000"/>
              </a:lnSpc>
              <a:spcBef>
                <a:spcPts val="360"/>
              </a:spcBef>
              <a:buClr>
                <a:srgbClr val="000000"/>
              </a:buClr>
              <a:buFont typeface="Arial"/>
              <a:buChar char="•"/>
            </a:pPr>
            <a:r>
              <a:rPr b="1" lang="en-US" sz="1800" spc="-1" strike="noStrike">
                <a:solidFill>
                  <a:srgbClr val="000000"/>
                </a:solidFill>
                <a:latin typeface="Calibri"/>
              </a:rPr>
              <a:t>e.g. ADD AH, BL </a:t>
            </a:r>
            <a:endParaRPr b="0" lang="en-US" sz="1800" spc="-1" strike="noStrike">
              <a:solidFill>
                <a:srgbClr val="000000"/>
              </a:solidFill>
              <a:latin typeface="Calibri"/>
            </a:endParaRPr>
          </a:p>
          <a:p>
            <a:pPr>
              <a:lnSpc>
                <a:spcPct val="80000"/>
              </a:lnSpc>
              <a:spcBef>
                <a:spcPts val="360"/>
              </a:spcBef>
            </a:pPr>
            <a:endParaRPr b="0" lang="en-US" sz="1800" spc="-1" strike="noStrike">
              <a:solidFill>
                <a:srgbClr val="000000"/>
              </a:solidFill>
              <a:latin typeface="Calibri"/>
            </a:endParaRPr>
          </a:p>
          <a:p>
            <a:pPr marL="343080" indent="-342720">
              <a:lnSpc>
                <a:spcPct val="80000"/>
              </a:lnSpc>
              <a:spcBef>
                <a:spcPts val="479"/>
              </a:spcBef>
              <a:buClr>
                <a:srgbClr val="000000"/>
              </a:buClr>
              <a:buFont typeface="Arial"/>
              <a:buChar char="•"/>
            </a:pPr>
            <a:r>
              <a:rPr b="1" lang="en-US" sz="2400" spc="-1" strike="noStrike">
                <a:solidFill>
                  <a:srgbClr val="000000"/>
                </a:solidFill>
                <a:latin typeface="Calibri"/>
              </a:rPr>
              <a:t>High-level languages: </a:t>
            </a:r>
            <a:endParaRPr b="0" lang="en-US" sz="2400" spc="-1" strike="noStrike">
              <a:solidFill>
                <a:srgbClr val="000000"/>
              </a:solidFill>
              <a:latin typeface="Calibri"/>
            </a:endParaRPr>
          </a:p>
          <a:p>
            <a:pPr marL="343080" indent="-342720">
              <a:lnSpc>
                <a:spcPct val="80000"/>
              </a:lnSpc>
              <a:spcBef>
                <a:spcPts val="360"/>
              </a:spcBef>
              <a:buClr>
                <a:srgbClr val="000000"/>
              </a:buClr>
              <a:buFont typeface="Arial"/>
              <a:buChar char="•"/>
            </a:pPr>
            <a:r>
              <a:rPr b="1" lang="en-US" sz="1800" spc="-1" strike="noStrike">
                <a:solidFill>
                  <a:srgbClr val="000000"/>
                </a:solidFill>
                <a:latin typeface="Calibri"/>
              </a:rPr>
              <a:t>FORTRAN, Pascal, BASIC, C, C++, Java, etc.</a:t>
            </a:r>
            <a:br/>
            <a:r>
              <a:rPr b="1" lang="en-US" sz="1800" spc="-1" strike="noStrike">
                <a:solidFill>
                  <a:srgbClr val="000000"/>
                </a:solidFill>
                <a:latin typeface="Calibri"/>
              </a:rPr>
              <a:t>Each instruction composed of many low-level instructions,</a:t>
            </a:r>
            <a:br/>
            <a:r>
              <a:rPr b="1" lang="en-US" sz="1800" spc="-1" strike="noStrike">
                <a:solidFill>
                  <a:srgbClr val="000000"/>
                </a:solidFill>
                <a:latin typeface="Calibri"/>
              </a:rPr>
              <a:t>closer to English. It is easier to read and understand:</a:t>
            </a:r>
            <a:br/>
            <a:r>
              <a:rPr b="1" lang="en-US" sz="1800" spc="-1" strike="noStrike">
                <a:solidFill>
                  <a:srgbClr val="000000"/>
                </a:solidFill>
                <a:latin typeface="Calibri"/>
              </a:rPr>
              <a:t>e.g. hypot = sqrt(opp*opp + adj * adj); </a:t>
            </a:r>
            <a:endParaRPr b="0" lang="en-US" sz="1800" spc="-1" strike="noStrike">
              <a:solidFill>
                <a:srgbClr val="000000"/>
              </a:solidFill>
              <a:latin typeface="Calibri"/>
            </a:endParaRPr>
          </a:p>
        </p:txBody>
      </p:sp>
    </p:spTree>
  </p:cSld>
  <p:timing>
    <p:tnLst>
      <p:par>
        <p:cTn id="164" dur="indefinite" restart="never" nodeType="tmRoot">
          <p:childTnLst>
            <p:seq>
              <p:cTn id="165"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Fill in the Blanks</a:t>
            </a:r>
            <a:endParaRPr b="0" lang="en-US" sz="4400" spc="-1" strike="noStrike">
              <a:solidFill>
                <a:srgbClr val="000000"/>
              </a:solidFill>
              <a:latin typeface="Calibri"/>
            </a:endParaRPr>
          </a:p>
        </p:txBody>
      </p:sp>
      <p:sp>
        <p:nvSpPr>
          <p:cNvPr id="349" name="TextShape 2"/>
          <p:cNvSpPr txBox="1"/>
          <p:nvPr/>
        </p:nvSpPr>
        <p:spPr>
          <a:xfrm>
            <a:off x="457200" y="1600200"/>
            <a:ext cx="8229240" cy="4525560"/>
          </a:xfrm>
          <a:prstGeom prst="rect">
            <a:avLst/>
          </a:prstGeom>
          <a:noFill/>
          <a:ln>
            <a:noFill/>
          </a:ln>
        </p:spPr>
        <p:txBody>
          <a:bodyPr/>
          <a:p>
            <a:pPr lvl="1" marL="343080" indent="-342720">
              <a:lnSpc>
                <a:spcPct val="100000"/>
              </a:lnSpc>
              <a:spcBef>
                <a:spcPts val="561"/>
              </a:spcBef>
              <a:buClr>
                <a:srgbClr val="000000"/>
              </a:buClr>
              <a:buFont typeface="Arial"/>
              <a:buChar char="•"/>
            </a:pPr>
            <a:r>
              <a:rPr b="0" lang="en-US" sz="2800" spc="-1" strike="noStrike">
                <a:solidFill>
                  <a:srgbClr val="000000"/>
                </a:solidFill>
                <a:latin typeface="Franklin Gothic Medium"/>
              </a:rPr>
              <a:t>_______ is used to create and modify the program.</a:t>
            </a:r>
            <a:endParaRPr b="0" lang="en-US" sz="2800" spc="-1" strike="noStrike">
              <a:solidFill>
                <a:srgbClr val="000000"/>
              </a:solidFill>
              <a:latin typeface="Calibri"/>
            </a:endParaRPr>
          </a:p>
          <a:p>
            <a:pPr lvl="1" marL="343080" indent="-342720">
              <a:lnSpc>
                <a:spcPct val="100000"/>
              </a:lnSpc>
              <a:spcBef>
                <a:spcPts val="561"/>
              </a:spcBef>
              <a:buClr>
                <a:srgbClr val="000000"/>
              </a:buClr>
              <a:buFont typeface="Arial"/>
              <a:buChar char="•"/>
            </a:pPr>
            <a:r>
              <a:rPr b="0" lang="en-US" sz="2800" spc="-1" strike="noStrike">
                <a:solidFill>
                  <a:srgbClr val="000000"/>
                </a:solidFill>
                <a:latin typeface="Franklin Gothic Medium"/>
              </a:rPr>
              <a:t>________is used to detect errors in the program.</a:t>
            </a:r>
            <a:endParaRPr b="0" lang="en-US" sz="2800" spc="-1" strike="noStrike">
              <a:solidFill>
                <a:srgbClr val="000000"/>
              </a:solidFill>
              <a:latin typeface="Calibri"/>
            </a:endParaRPr>
          </a:p>
          <a:p>
            <a:pPr lvl="1" marL="343080" indent="-342720">
              <a:lnSpc>
                <a:spcPct val="100000"/>
              </a:lnSpc>
              <a:spcBef>
                <a:spcPts val="561"/>
              </a:spcBef>
              <a:buClr>
                <a:srgbClr val="000000"/>
              </a:buClr>
              <a:buFont typeface="Arial"/>
              <a:buChar char="•"/>
            </a:pPr>
            <a:r>
              <a:rPr b="0" lang="en-US" sz="2800" spc="-1" strike="noStrike">
                <a:solidFill>
                  <a:srgbClr val="000000"/>
                </a:solidFill>
                <a:latin typeface="Franklin Gothic Medium"/>
              </a:rPr>
              <a:t>____ , computer program which  translate the program from high level language to machine language.</a:t>
            </a:r>
            <a:endParaRPr b="0" lang="en-US" sz="2800" spc="-1" strike="noStrike">
              <a:solidFill>
                <a:srgbClr val="000000"/>
              </a:solidFill>
              <a:latin typeface="Calibri"/>
            </a:endParaRPr>
          </a:p>
          <a:p>
            <a:pPr lvl="1" marL="343080" indent="-342720">
              <a:lnSpc>
                <a:spcPct val="100000"/>
              </a:lnSpc>
              <a:spcBef>
                <a:spcPts val="561"/>
              </a:spcBef>
              <a:buClr>
                <a:srgbClr val="000000"/>
              </a:buClr>
              <a:buFont typeface="Arial"/>
              <a:buChar char="•"/>
            </a:pPr>
            <a:r>
              <a:rPr b="0" lang="en-US" sz="2800" spc="-1" strike="noStrike">
                <a:solidFill>
                  <a:srgbClr val="000000"/>
                </a:solidFill>
                <a:latin typeface="Franklin Gothic Medium"/>
              </a:rPr>
              <a:t>_______, computer program which  translate the program from assembly language to machine language.</a:t>
            </a:r>
            <a:endParaRPr b="0" lang="en-US" sz="2800" spc="-1" strike="noStrike">
              <a:solidFill>
                <a:srgbClr val="000000"/>
              </a:solidFill>
              <a:latin typeface="Calibri"/>
            </a:endParaRPr>
          </a:p>
          <a:p>
            <a:endParaRPr b="0" lang="en-US" sz="2800" spc="-1" strike="noStrike">
              <a:solidFill>
                <a:srgbClr val="000000"/>
              </a:solidFill>
              <a:latin typeface="Calibri"/>
            </a:endParaRPr>
          </a:p>
          <a:p>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p:txBody>
      </p:sp>
    </p:spTree>
  </p:cSld>
  <p:timing>
    <p:tnLst>
      <p:par>
        <p:cTn id="166" dur="indefinite" restart="never" nodeType="tmRoot">
          <p:childTnLst>
            <p:seq>
              <p:cTn id="167"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ff"/>
                </a:solidFill>
                <a:latin typeface="Calibri"/>
              </a:rPr>
              <a:t>We know…</a:t>
            </a:r>
            <a:endParaRPr b="0" lang="en-US" sz="4400" spc="-1" strike="noStrike">
              <a:solidFill>
                <a:srgbClr val="000000"/>
              </a:solidFill>
              <a:latin typeface="Calibri"/>
            </a:endParaRPr>
          </a:p>
        </p:txBody>
      </p:sp>
      <p:sp>
        <p:nvSpPr>
          <p:cNvPr id="351" name="TextShape 2"/>
          <p:cNvSpPr txBox="1"/>
          <p:nvPr/>
        </p:nvSpPr>
        <p:spPr>
          <a:xfrm>
            <a:off x="457200" y="1600200"/>
            <a:ext cx="8229240" cy="4525560"/>
          </a:xfrm>
          <a:prstGeom prst="rect">
            <a:avLst/>
          </a:prstGeom>
          <a:noFill/>
          <a:ln>
            <a:noFill/>
          </a:ln>
        </p:spPr>
        <p:txBody>
          <a:bodyPr/>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Source Program – Assembly Language</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Object Program   - From assembler</a:t>
            </a:r>
            <a:endParaRPr b="0" lang="en-US" sz="2800" spc="-1" strike="noStrike">
              <a:solidFill>
                <a:srgbClr val="000000"/>
              </a:solidFill>
              <a:latin typeface="Calibri"/>
            </a:endParaRPr>
          </a:p>
          <a:p>
            <a:pPr marL="743040" indent="-285480">
              <a:lnSpc>
                <a:spcPct val="100000"/>
              </a:lnSpc>
              <a:spcBef>
                <a:spcPts val="561"/>
              </a:spcBef>
            </a:pP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Contains translated instructions and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data values from the source program</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Executable Code   -  From Linker</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Loader   - Loads the executable code to the specified memory locations and code gets executed.</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u="sng">
                <a:solidFill>
                  <a:srgbClr val="0000ff"/>
                </a:solidFill>
                <a:uFillTx/>
                <a:latin typeface="Calibri"/>
                <a:hlinkClick r:id="rId1"/>
              </a:rPr>
              <a:t>https</a:t>
            </a:r>
            <a:r>
              <a:rPr b="0" lang="en-US" sz="2800" spc="-1" strike="noStrike" u="sng">
                <a:solidFill>
                  <a:srgbClr val="0000ff"/>
                </a:solidFill>
                <a:uFillTx/>
                <a:latin typeface="Calibri"/>
                <a:hlinkClick r:id="rId2"/>
              </a:rPr>
              <a:t>://forms.gle/UzPsrjApbmVk56PF7</a:t>
            </a:r>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p:txBody>
      </p:sp>
    </p:spTree>
  </p:cSld>
  <p:timing>
    <p:tnLst>
      <p:par>
        <p:cTn id="168" dur="indefinite" restart="never" nodeType="tmRoot">
          <p:childTnLst>
            <p:seq>
              <p:cTn id="169"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Fill in the Blanks</a:t>
            </a:r>
            <a:endParaRPr b="0" lang="en-US" sz="4400" spc="-1" strike="noStrike">
              <a:solidFill>
                <a:srgbClr val="000000"/>
              </a:solidFill>
              <a:latin typeface="Calibri"/>
            </a:endParaRPr>
          </a:p>
        </p:txBody>
      </p:sp>
      <p:sp>
        <p:nvSpPr>
          <p:cNvPr id="353"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_____ is a program which load programs from a secondary to main memory so as to be executed</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_____ is a computer program that takes one or more object files generated by a compiler and combines them into a single executable  file</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timing>
    <p:tnLst>
      <p:par>
        <p:cTn id="170" dur="indefinite" restart="never" nodeType="tmRoot">
          <p:childTnLst>
            <p:seq>
              <p:cTn id="171"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Course Outcomes</a:t>
            </a:r>
            <a:endParaRPr b="0" lang="en-US" sz="4400" spc="-1" strike="noStrike">
              <a:solidFill>
                <a:srgbClr val="000000"/>
              </a:solidFill>
              <a:latin typeface="Calibri"/>
            </a:endParaRPr>
          </a:p>
        </p:txBody>
      </p:sp>
      <p:sp>
        <p:nvSpPr>
          <p:cNvPr id="258" name="TextShape 2"/>
          <p:cNvSpPr txBox="1"/>
          <p:nvPr/>
        </p:nvSpPr>
        <p:spPr>
          <a:xfrm>
            <a:off x="457200" y="1600200"/>
            <a:ext cx="8229240" cy="4525560"/>
          </a:xfrm>
          <a:prstGeom prst="rect">
            <a:avLst/>
          </a:prstGeom>
          <a:noFill/>
          <a:ln>
            <a:noFill/>
          </a:ln>
        </p:spPr>
        <p:txBody>
          <a:bodyPr>
            <a:normAutofit/>
          </a:bodyPr>
          <a:p>
            <a:pPr>
              <a:lnSpc>
                <a:spcPct val="100000"/>
              </a:lnSpc>
              <a:spcBef>
                <a:spcPts val="641"/>
              </a:spcBef>
            </a:pPr>
            <a:r>
              <a:rPr b="0" lang="en-US" sz="3200" spc="-1" strike="noStrike">
                <a:solidFill>
                  <a:srgbClr val="000000"/>
                </a:solidFill>
                <a:latin typeface="Calibri"/>
              </a:rPr>
              <a:t>After completion of the course, student will be able to</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1. Develop hypothetical assembler.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2. Illustrate macro processors, linkers and loaders.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3. Implement lexical analyser using LEX tool .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4. Build parser using YACC tool.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5. Construct the intermediate code representations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6. Demonstrate code optimization and code generation concept .</a:t>
            </a:r>
            <a:endParaRPr b="0" lang="en-US" sz="3200" spc="-1" strike="noStrike">
              <a:solidFill>
                <a:srgbClr val="000000"/>
              </a:solidFill>
              <a:latin typeface="Calibri"/>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TextShape 1"/>
          <p:cNvSpPr txBox="1"/>
          <p:nvPr/>
        </p:nvSpPr>
        <p:spPr>
          <a:xfrm>
            <a:off x="380880" y="380880"/>
            <a:ext cx="8305560" cy="990360"/>
          </a:xfrm>
          <a:prstGeom prst="rect">
            <a:avLst/>
          </a:prstGeom>
          <a:noFill/>
          <a:ln>
            <a:noFill/>
          </a:ln>
        </p:spPr>
        <p:txBody>
          <a:bodyPr anchor="ctr"/>
          <a:p>
            <a:pPr algn="ctr">
              <a:lnSpc>
                <a:spcPct val="100000"/>
              </a:lnSpc>
            </a:pPr>
            <a:r>
              <a:rPr b="0" lang="en-US" sz="2400" spc="-1" strike="noStrike">
                <a:solidFill>
                  <a:srgbClr val="000000"/>
                </a:solidFill>
                <a:latin typeface="Calibri"/>
              </a:rPr>
              <a:t>     </a:t>
            </a:r>
            <a:r>
              <a:rPr b="0" lang="en-US" sz="2400" spc="-1" strike="noStrike">
                <a:solidFill>
                  <a:srgbClr val="000000"/>
                </a:solidFill>
                <a:latin typeface="Calibri"/>
              </a:rPr>
              <a:t>Machine and Assembly Languages</a:t>
            </a:r>
            <a:endParaRPr b="0" lang="en-US" sz="2400" spc="-1" strike="noStrike">
              <a:solidFill>
                <a:srgbClr val="000000"/>
              </a:solidFill>
              <a:latin typeface="Calibri"/>
            </a:endParaRPr>
          </a:p>
        </p:txBody>
      </p:sp>
      <p:sp>
        <p:nvSpPr>
          <p:cNvPr id="355" name="CustomShape 2"/>
          <p:cNvSpPr/>
          <p:nvPr/>
        </p:nvSpPr>
        <p:spPr>
          <a:xfrm>
            <a:off x="457200" y="5334120"/>
            <a:ext cx="8229240" cy="700200"/>
          </a:xfrm>
          <a:prstGeom prst="rect">
            <a:avLst/>
          </a:prstGeom>
          <a:solidFill>
            <a:srgbClr val="ccff99"/>
          </a:solidFill>
          <a:ln w="9360">
            <a:noFill/>
          </a:ln>
        </p:spPr>
        <p:style>
          <a:lnRef idx="0"/>
          <a:fillRef idx="0"/>
          <a:effectRef idx="0"/>
          <a:fontRef idx="minor"/>
        </p:style>
        <p:txBody>
          <a:bodyPr lIns="90000" rIns="90000" tIns="45000" bIns="45000"/>
          <a:p>
            <a:pPr>
              <a:lnSpc>
                <a:spcPct val="100000"/>
              </a:lnSpc>
            </a:pPr>
            <a:r>
              <a:rPr b="0" lang="en-IN" sz="2000" spc="-1" strike="noStrike">
                <a:solidFill>
                  <a:srgbClr val="000000"/>
                </a:solidFill>
                <a:latin typeface="Calibri"/>
              </a:rPr>
              <a:t>Figure : Steps in transforming an assembly language program to an executable program residing in memory.</a:t>
            </a:r>
            <a:r>
              <a:rPr b="0" lang="en-IN" sz="2000" spc="-1" strike="noStrike">
                <a:solidFill>
                  <a:srgbClr val="c0504d"/>
                </a:solidFill>
                <a:latin typeface="Calibri"/>
              </a:rPr>
              <a:t> </a:t>
            </a:r>
            <a:endParaRPr b="0" lang="en-IN" sz="2000" spc="-1" strike="noStrike">
              <a:latin typeface="Arial"/>
            </a:endParaRPr>
          </a:p>
        </p:txBody>
      </p:sp>
      <p:pic>
        <p:nvPicPr>
          <p:cNvPr id="356" name="" descr=""/>
          <p:cNvPicPr/>
          <p:nvPr/>
        </p:nvPicPr>
        <p:blipFill>
          <a:blip r:embed="rId1"/>
          <a:stretch/>
        </p:blipFill>
        <p:spPr>
          <a:xfrm>
            <a:off x="457200" y="1371600"/>
            <a:ext cx="8229600" cy="3759120"/>
          </a:xfrm>
          <a:prstGeom prst="rect">
            <a:avLst/>
          </a:prstGeom>
          <a:ln>
            <a:noFill/>
          </a:ln>
        </p:spPr>
      </p:pic>
    </p:spTree>
  </p:cSld>
  <p:timing>
    <p:tnLst>
      <p:par>
        <p:cTn id="172" dur="indefinite" restart="never" nodeType="tmRoot">
          <p:childTnLst>
            <p:seq>
              <p:cTn id="173"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TextShape 1"/>
          <p:cNvSpPr txBox="1"/>
          <p:nvPr/>
        </p:nvSpPr>
        <p:spPr>
          <a:xfrm>
            <a:off x="6553080" y="6356520"/>
            <a:ext cx="2133360" cy="364680"/>
          </a:xfrm>
          <a:prstGeom prst="rect">
            <a:avLst/>
          </a:prstGeom>
          <a:noFill/>
          <a:ln>
            <a:noFill/>
          </a:ln>
        </p:spPr>
        <p:txBody>
          <a:bodyPr anchor="ctr"/>
          <a:p>
            <a:pPr algn="r">
              <a:lnSpc>
                <a:spcPct val="100000"/>
              </a:lnSpc>
            </a:pPr>
            <a:fld id="{DBB92236-E3B2-4B76-8A87-CED2C04B029A}" type="slidenum">
              <a:rPr b="0" lang="en-IN" sz="1200" spc="-1" strike="noStrike">
                <a:solidFill>
                  <a:srgbClr val="8b8b8b"/>
                </a:solidFill>
                <a:latin typeface="Calibri"/>
              </a:rPr>
              <a:t>&lt;number&gt;</a:t>
            </a:fld>
            <a:endParaRPr b="0" lang="en-IN" sz="1200" spc="-1" strike="noStrike">
              <a:latin typeface="Times New Roman"/>
            </a:endParaRPr>
          </a:p>
        </p:txBody>
      </p:sp>
      <p:sp>
        <p:nvSpPr>
          <p:cNvPr id="358" name="TextShape 2"/>
          <p:cNvSpPr txBox="1"/>
          <p:nvPr/>
        </p:nvSpPr>
        <p:spPr>
          <a:xfrm>
            <a:off x="762120" y="762120"/>
            <a:ext cx="7924320" cy="487080"/>
          </a:xfrm>
          <a:prstGeom prst="rect">
            <a:avLst/>
          </a:prstGeom>
          <a:noFill/>
          <a:ln>
            <a:noFill/>
          </a:ln>
        </p:spPr>
        <p:txBody>
          <a:bodyPr anchor="ctr"/>
          <a:p>
            <a:pPr algn="ctr">
              <a:lnSpc>
                <a:spcPct val="100000"/>
              </a:lnSpc>
            </a:pPr>
            <a:r>
              <a:rPr b="0" lang="en-US" sz="2400" spc="-1" strike="noStrike">
                <a:solidFill>
                  <a:srgbClr val="000000"/>
                </a:solidFill>
                <a:latin typeface="Calibri"/>
              </a:rPr>
              <a:t>Assembly Process</a:t>
            </a:r>
            <a:endParaRPr b="0" lang="en-US" sz="2400" spc="-1" strike="noStrike">
              <a:solidFill>
                <a:srgbClr val="000000"/>
              </a:solidFill>
              <a:latin typeface="Calibri"/>
            </a:endParaRPr>
          </a:p>
        </p:txBody>
      </p:sp>
      <p:sp>
        <p:nvSpPr>
          <p:cNvPr id="359" name="TextShape 3"/>
          <p:cNvSpPr txBox="1"/>
          <p:nvPr/>
        </p:nvSpPr>
        <p:spPr>
          <a:xfrm>
            <a:off x="0" y="1295280"/>
            <a:ext cx="8534160" cy="5028840"/>
          </a:xfrm>
          <a:prstGeom prst="rect">
            <a:avLst/>
          </a:prstGeom>
          <a:noFill/>
          <a:ln>
            <a:noFill/>
          </a:ln>
        </p:spPr>
        <p:txBody>
          <a:bodyPr/>
          <a:p>
            <a:pPr marL="343080" indent="-342720">
              <a:lnSpc>
                <a:spcPct val="90000"/>
              </a:lnSpc>
              <a:spcBef>
                <a:spcPts val="400"/>
              </a:spcBef>
              <a:buClr>
                <a:srgbClr val="000000"/>
              </a:buClr>
              <a:buFont typeface="Arial"/>
              <a:buChar char="•"/>
            </a:pPr>
            <a:r>
              <a:rPr b="1" lang="en-US" sz="2000" spc="-1" strike="noStrike">
                <a:solidFill>
                  <a:srgbClr val="000000"/>
                </a:solidFill>
                <a:latin typeface="Calibri"/>
              </a:rPr>
              <a:t>Convert assembly language file (.asm)</a:t>
            </a:r>
            <a:br/>
            <a:r>
              <a:rPr b="1" lang="en-US" sz="2000" spc="-1" strike="noStrike">
                <a:solidFill>
                  <a:srgbClr val="000000"/>
                </a:solidFill>
                <a:latin typeface="Calibri"/>
              </a:rPr>
              <a:t>into an executable file (.obj) .</a:t>
            </a:r>
            <a:endParaRPr b="0" lang="en-US" sz="2000" spc="-1" strike="noStrike">
              <a:solidFill>
                <a:srgbClr val="000000"/>
              </a:solidFill>
              <a:latin typeface="Calibri"/>
            </a:endParaRPr>
          </a:p>
          <a:p>
            <a:pPr>
              <a:lnSpc>
                <a:spcPct val="90000"/>
              </a:lnSpc>
              <a:spcBef>
                <a:spcPts val="400"/>
              </a:spcBef>
            </a:pPr>
            <a:endParaRPr b="0" lang="en-US" sz="2000" spc="-1" strike="noStrike">
              <a:solidFill>
                <a:srgbClr val="000000"/>
              </a:solidFill>
              <a:latin typeface="Calibri"/>
            </a:endParaRPr>
          </a:p>
          <a:p>
            <a:pPr>
              <a:lnSpc>
                <a:spcPct val="90000"/>
              </a:lnSpc>
              <a:spcBef>
                <a:spcPts val="641"/>
              </a:spcBef>
            </a:pPr>
            <a:endParaRPr b="0" lang="en-US" sz="2000" spc="-1" strike="noStrike">
              <a:solidFill>
                <a:srgbClr val="000000"/>
              </a:solidFill>
              <a:latin typeface="Calibri"/>
            </a:endParaRPr>
          </a:p>
          <a:p>
            <a:pPr>
              <a:lnSpc>
                <a:spcPct val="90000"/>
              </a:lnSpc>
              <a:spcBef>
                <a:spcPts val="641"/>
              </a:spcBef>
            </a:pPr>
            <a:endParaRPr b="0" lang="en-US" sz="2000" spc="-1" strike="noStrike">
              <a:solidFill>
                <a:srgbClr val="000000"/>
              </a:solidFill>
              <a:latin typeface="Calibri"/>
            </a:endParaRPr>
          </a:p>
          <a:p>
            <a:pPr marL="343080" indent="-342720">
              <a:lnSpc>
                <a:spcPct val="90000"/>
              </a:lnSpc>
              <a:spcBef>
                <a:spcPts val="400"/>
              </a:spcBef>
              <a:buClr>
                <a:srgbClr val="ce0000"/>
              </a:buClr>
              <a:buFont typeface="Arial"/>
              <a:buChar char="•"/>
            </a:pPr>
            <a:r>
              <a:rPr b="1" lang="en-US" sz="2000" spc="-1" strike="noStrike">
                <a:solidFill>
                  <a:srgbClr val="ce0000"/>
                </a:solidFill>
                <a:latin typeface="Calibri"/>
              </a:rPr>
              <a:t>First Pass:</a:t>
            </a:r>
            <a:endParaRPr b="0" lang="en-US" sz="2000" spc="-1" strike="noStrike">
              <a:solidFill>
                <a:srgbClr val="000000"/>
              </a:solidFill>
              <a:latin typeface="Calibri"/>
            </a:endParaRPr>
          </a:p>
          <a:p>
            <a:pPr lvl="1" marL="743040" indent="-285480">
              <a:lnSpc>
                <a:spcPct val="90000"/>
              </a:lnSpc>
              <a:spcBef>
                <a:spcPts val="400"/>
              </a:spcBef>
              <a:buClr>
                <a:srgbClr val="000000"/>
              </a:buClr>
              <a:buFont typeface="Arial"/>
              <a:buChar char="–"/>
            </a:pPr>
            <a:r>
              <a:rPr b="1" lang="en-US" sz="2000" spc="-1" strike="noStrike">
                <a:solidFill>
                  <a:srgbClr val="000000"/>
                </a:solidFill>
                <a:latin typeface="Calibri"/>
              </a:rPr>
              <a:t>scan program file</a:t>
            </a:r>
            <a:endParaRPr b="0" lang="en-US" sz="2000" spc="-1" strike="noStrike">
              <a:solidFill>
                <a:srgbClr val="000000"/>
              </a:solidFill>
              <a:latin typeface="Calibri"/>
            </a:endParaRPr>
          </a:p>
          <a:p>
            <a:pPr lvl="1" marL="743040" indent="-285480">
              <a:lnSpc>
                <a:spcPct val="90000"/>
              </a:lnSpc>
              <a:spcBef>
                <a:spcPts val="400"/>
              </a:spcBef>
              <a:buClr>
                <a:srgbClr val="000000"/>
              </a:buClr>
              <a:buFont typeface="Arial"/>
              <a:buChar char="–"/>
            </a:pPr>
            <a:r>
              <a:rPr b="1" lang="en-US" sz="2000" spc="-1" strike="noStrike">
                <a:solidFill>
                  <a:srgbClr val="000000"/>
                </a:solidFill>
                <a:latin typeface="Calibri"/>
              </a:rPr>
              <a:t>find all labels and calculate the corresponding addresses;</a:t>
            </a:r>
            <a:br/>
            <a:r>
              <a:rPr b="1" lang="en-US" sz="2000" spc="-1" strike="noStrike">
                <a:solidFill>
                  <a:srgbClr val="000000"/>
                </a:solidFill>
                <a:latin typeface="Calibri"/>
              </a:rPr>
              <a:t>this is called the </a:t>
            </a:r>
            <a:r>
              <a:rPr b="1" i="1" lang="en-US" sz="2000" spc="-1" strike="noStrike" u="sng">
                <a:solidFill>
                  <a:srgbClr val="000000"/>
                </a:solidFill>
                <a:uFillTx/>
                <a:latin typeface="Calibri"/>
              </a:rPr>
              <a:t>symbol table</a:t>
            </a:r>
            <a:endParaRPr b="0" lang="en-US" sz="2000" spc="-1" strike="noStrike">
              <a:solidFill>
                <a:srgbClr val="000000"/>
              </a:solidFill>
              <a:latin typeface="Calibri"/>
            </a:endParaRPr>
          </a:p>
          <a:p>
            <a:pPr marL="343080" indent="-342720">
              <a:lnSpc>
                <a:spcPct val="90000"/>
              </a:lnSpc>
              <a:spcBef>
                <a:spcPts val="400"/>
              </a:spcBef>
              <a:buClr>
                <a:srgbClr val="ce0000"/>
              </a:buClr>
              <a:buFont typeface="Arial"/>
              <a:buChar char="•"/>
            </a:pPr>
            <a:r>
              <a:rPr b="1" lang="en-US" sz="2000" spc="-1" strike="noStrike">
                <a:solidFill>
                  <a:srgbClr val="ce0000"/>
                </a:solidFill>
                <a:latin typeface="Calibri"/>
              </a:rPr>
              <a:t>Second Pass:</a:t>
            </a:r>
            <a:endParaRPr b="0" lang="en-US" sz="2000" spc="-1" strike="noStrike">
              <a:solidFill>
                <a:srgbClr val="000000"/>
              </a:solidFill>
              <a:latin typeface="Calibri"/>
            </a:endParaRPr>
          </a:p>
          <a:p>
            <a:pPr lvl="1" marL="743040" indent="-285480">
              <a:lnSpc>
                <a:spcPct val="90000"/>
              </a:lnSpc>
              <a:spcBef>
                <a:spcPts val="400"/>
              </a:spcBef>
              <a:buClr>
                <a:srgbClr val="000000"/>
              </a:buClr>
              <a:buFont typeface="Arial"/>
              <a:buChar char="–"/>
            </a:pPr>
            <a:r>
              <a:rPr b="1" lang="en-US" sz="2000" spc="-1" strike="noStrike">
                <a:solidFill>
                  <a:srgbClr val="000000"/>
                </a:solidFill>
                <a:latin typeface="Calibri"/>
              </a:rPr>
              <a:t>convert instructions to machine language,</a:t>
            </a:r>
            <a:br/>
            <a:r>
              <a:rPr b="1" lang="en-US" sz="2000" spc="-1" strike="noStrike">
                <a:solidFill>
                  <a:srgbClr val="000000"/>
                </a:solidFill>
                <a:latin typeface="Calibri"/>
              </a:rPr>
              <a:t>using information from symbol table</a:t>
            </a:r>
            <a:endParaRPr b="0" lang="en-US" sz="2000" spc="-1" strike="noStrike">
              <a:solidFill>
                <a:srgbClr val="000000"/>
              </a:solidFill>
              <a:latin typeface="Calibri"/>
            </a:endParaRPr>
          </a:p>
          <a:p>
            <a:pPr>
              <a:lnSpc>
                <a:spcPct val="90000"/>
              </a:lnSpc>
              <a:spcBef>
                <a:spcPts val="400"/>
              </a:spcBef>
            </a:pPr>
            <a:endParaRPr b="0" lang="en-US" sz="2000" spc="-1" strike="noStrike">
              <a:solidFill>
                <a:srgbClr val="000000"/>
              </a:solidFill>
              <a:latin typeface="Calibri"/>
            </a:endParaRPr>
          </a:p>
          <a:p>
            <a:pPr>
              <a:lnSpc>
                <a:spcPct val="90000"/>
              </a:lnSpc>
              <a:spcBef>
                <a:spcPts val="641"/>
              </a:spcBef>
            </a:pPr>
            <a:endParaRPr b="0" lang="en-US" sz="2000" spc="-1" strike="noStrike">
              <a:solidFill>
                <a:srgbClr val="000000"/>
              </a:solidFill>
              <a:latin typeface="Calibri"/>
            </a:endParaRPr>
          </a:p>
        </p:txBody>
      </p:sp>
      <p:pic>
        <p:nvPicPr>
          <p:cNvPr id="360" name="Picture 4" descr=""/>
          <p:cNvPicPr/>
          <p:nvPr/>
        </p:nvPicPr>
        <p:blipFill>
          <a:blip r:embed="rId1"/>
          <a:stretch/>
        </p:blipFill>
        <p:spPr>
          <a:xfrm>
            <a:off x="1447920" y="1828800"/>
            <a:ext cx="6284520" cy="1599840"/>
          </a:xfrm>
          <a:prstGeom prst="rect">
            <a:avLst/>
          </a:prstGeom>
          <a:ln w="9360">
            <a:noFill/>
          </a:ln>
        </p:spPr>
      </p:pic>
    </p:spTree>
  </p:cSld>
  <p:timing>
    <p:tnLst>
      <p:par>
        <p:cTn id="174" dur="indefinite" restart="never" nodeType="tmRoot">
          <p:childTnLst>
            <p:seq>
              <p:cTn id="175"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TextShape 1"/>
          <p:cNvSpPr txBox="1"/>
          <p:nvPr/>
        </p:nvSpPr>
        <p:spPr>
          <a:xfrm>
            <a:off x="6553080" y="6356520"/>
            <a:ext cx="2133360" cy="364680"/>
          </a:xfrm>
          <a:prstGeom prst="rect">
            <a:avLst/>
          </a:prstGeom>
          <a:noFill/>
          <a:ln>
            <a:noFill/>
          </a:ln>
        </p:spPr>
        <p:txBody>
          <a:bodyPr anchor="ctr"/>
          <a:p>
            <a:pPr algn="r">
              <a:lnSpc>
                <a:spcPct val="100000"/>
              </a:lnSpc>
            </a:pPr>
            <a:fld id="{E76F4DE4-153A-404A-B9FE-EA830D1934B8}" type="slidenum">
              <a:rPr b="0" lang="en-IN" sz="1200" spc="-1" strike="noStrike">
                <a:solidFill>
                  <a:srgbClr val="8b8b8b"/>
                </a:solidFill>
                <a:latin typeface="Calibri"/>
              </a:rPr>
              <a:t>&lt;number&gt;</a:t>
            </a:fld>
            <a:endParaRPr b="0" lang="en-IN" sz="1200" spc="-1" strike="noStrike">
              <a:latin typeface="Times New Roman"/>
            </a:endParaRPr>
          </a:p>
        </p:txBody>
      </p:sp>
      <p:grpSp>
        <p:nvGrpSpPr>
          <p:cNvPr id="362" name="Group 2"/>
          <p:cNvGrpSpPr/>
          <p:nvPr/>
        </p:nvGrpSpPr>
        <p:grpSpPr>
          <a:xfrm>
            <a:off x="736560" y="4724280"/>
            <a:ext cx="2361960" cy="990360"/>
            <a:chOff x="736560" y="4724280"/>
            <a:chExt cx="2361960" cy="990360"/>
          </a:xfrm>
        </p:grpSpPr>
        <p:sp>
          <p:nvSpPr>
            <p:cNvPr id="363" name="CustomShape 3"/>
            <p:cNvSpPr/>
            <p:nvPr/>
          </p:nvSpPr>
          <p:spPr>
            <a:xfrm>
              <a:off x="736560" y="4724280"/>
              <a:ext cx="2361960" cy="990360"/>
            </a:xfrm>
            <a:prstGeom prst="roundRect">
              <a:avLst>
                <a:gd name="adj" fmla="val 16667"/>
              </a:avLst>
            </a:prstGeom>
            <a:solidFill>
              <a:srgbClr val="ffff66"/>
            </a:solidFill>
            <a:ln w="9360">
              <a:solidFill>
                <a:schemeClr val="tx1"/>
              </a:solidFill>
              <a:round/>
            </a:ln>
            <a:effectLst>
              <a:outerShdw algn="ctr" dir="18900000" dist="107763" rotWithShape="0">
                <a:schemeClr val="bg2"/>
              </a:outerShdw>
            </a:effectLst>
          </p:spPr>
          <p:style>
            <a:lnRef idx="0"/>
            <a:fillRef idx="0"/>
            <a:effectRef idx="0"/>
            <a:fontRef idx="minor"/>
          </p:style>
        </p:sp>
        <p:sp>
          <p:nvSpPr>
            <p:cNvPr id="364" name="CustomShape 4"/>
            <p:cNvSpPr/>
            <p:nvPr/>
          </p:nvSpPr>
          <p:spPr>
            <a:xfrm>
              <a:off x="905760" y="4992840"/>
              <a:ext cx="1983960" cy="4561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2400" spc="-1" strike="noStrike">
                  <a:solidFill>
                    <a:srgbClr val="c0504d"/>
                  </a:solidFill>
                  <a:latin typeface="Calibri"/>
                </a:rPr>
                <a:t>Assembler</a:t>
              </a:r>
              <a:endParaRPr b="0" lang="en-IN" sz="2400" spc="-1" strike="noStrike">
                <a:latin typeface="Arial"/>
              </a:endParaRPr>
            </a:p>
          </p:txBody>
        </p:sp>
      </p:grpSp>
      <p:grpSp>
        <p:nvGrpSpPr>
          <p:cNvPr id="365" name="Group 5"/>
          <p:cNvGrpSpPr/>
          <p:nvPr/>
        </p:nvGrpSpPr>
        <p:grpSpPr>
          <a:xfrm>
            <a:off x="0" y="0"/>
            <a:ext cx="5562360" cy="3123720"/>
            <a:chOff x="0" y="0"/>
            <a:chExt cx="5562360" cy="3123720"/>
          </a:xfrm>
        </p:grpSpPr>
        <p:sp>
          <p:nvSpPr>
            <p:cNvPr id="366" name="CustomShape 6"/>
            <p:cNvSpPr/>
            <p:nvPr/>
          </p:nvSpPr>
          <p:spPr>
            <a:xfrm>
              <a:off x="0" y="0"/>
              <a:ext cx="5562360" cy="3123720"/>
            </a:xfrm>
            <a:prstGeom prst="foldedCorner">
              <a:avLst>
                <a:gd name="adj" fmla="val 12500"/>
              </a:avLst>
            </a:prstGeom>
            <a:solidFill>
              <a:srgbClr val="ffff66"/>
            </a:solidFill>
            <a:ln w="9360">
              <a:solidFill>
                <a:schemeClr val="tx1"/>
              </a:solidFill>
              <a:round/>
            </a:ln>
          </p:spPr>
          <p:style>
            <a:lnRef idx="0"/>
            <a:fillRef idx="0"/>
            <a:effectRef idx="0"/>
            <a:fontRef idx="minor"/>
          </p:style>
        </p:sp>
        <p:pic>
          <p:nvPicPr>
            <p:cNvPr id="367" name="Picture 7" descr=""/>
            <p:cNvPicPr/>
            <p:nvPr/>
          </p:nvPicPr>
          <p:blipFill>
            <a:blip r:embed="rId1"/>
            <a:stretch/>
          </p:blipFill>
          <p:spPr>
            <a:xfrm>
              <a:off x="304920" y="304920"/>
              <a:ext cx="4962240" cy="2400120"/>
            </a:xfrm>
            <a:prstGeom prst="rect">
              <a:avLst/>
            </a:prstGeom>
            <a:ln w="9360">
              <a:noFill/>
            </a:ln>
          </p:spPr>
        </p:pic>
        <p:sp>
          <p:nvSpPr>
            <p:cNvPr id="368" name="CustomShape 7"/>
            <p:cNvSpPr/>
            <p:nvPr/>
          </p:nvSpPr>
          <p:spPr>
            <a:xfrm>
              <a:off x="3253320" y="457200"/>
              <a:ext cx="1824120" cy="82188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IN" sz="2400" spc="-1" strike="noStrike">
                  <a:solidFill>
                    <a:srgbClr val="c0504d"/>
                  </a:solidFill>
                  <a:latin typeface="Calibri"/>
                </a:rPr>
                <a:t>Assembly</a:t>
              </a:r>
              <a:endParaRPr b="0" lang="en-IN" sz="2400" spc="-1" strike="noStrike">
                <a:latin typeface="Arial"/>
              </a:endParaRPr>
            </a:p>
            <a:p>
              <a:pPr algn="ctr">
                <a:lnSpc>
                  <a:spcPct val="100000"/>
                </a:lnSpc>
              </a:pPr>
              <a:r>
                <a:rPr b="1" lang="en-IN" sz="2400" spc="-1" strike="noStrike">
                  <a:solidFill>
                    <a:srgbClr val="c0504d"/>
                  </a:solidFill>
                  <a:latin typeface="Calibri"/>
                </a:rPr>
                <a:t>code</a:t>
              </a:r>
              <a:endParaRPr b="0" lang="en-IN" sz="2400" spc="-1" strike="noStrike">
                <a:latin typeface="Arial"/>
              </a:endParaRPr>
            </a:p>
          </p:txBody>
        </p:sp>
      </p:grpSp>
      <p:sp>
        <p:nvSpPr>
          <p:cNvPr id="369" name="CustomShape 8"/>
          <p:cNvSpPr/>
          <p:nvPr/>
        </p:nvSpPr>
        <p:spPr>
          <a:xfrm>
            <a:off x="1676520" y="3124080"/>
            <a:ext cx="456840" cy="1523520"/>
          </a:xfrm>
          <a:prstGeom prst="downArrow">
            <a:avLst>
              <a:gd name="adj1" fmla="val 50000"/>
              <a:gd name="adj2" fmla="val 83333"/>
            </a:avLst>
          </a:prstGeom>
          <a:solidFill>
            <a:srgbClr val="ffff66"/>
          </a:solidFill>
          <a:ln w="9360">
            <a:solidFill>
              <a:schemeClr val="tx1"/>
            </a:solidFill>
            <a:miter/>
          </a:ln>
        </p:spPr>
        <p:style>
          <a:lnRef idx="0"/>
          <a:fillRef idx="0"/>
          <a:effectRef idx="0"/>
          <a:fontRef idx="minor"/>
        </p:style>
      </p:sp>
      <p:sp>
        <p:nvSpPr>
          <p:cNvPr id="370" name="CustomShape 9"/>
          <p:cNvSpPr/>
          <p:nvPr/>
        </p:nvSpPr>
        <p:spPr>
          <a:xfrm>
            <a:off x="3124080" y="4952880"/>
            <a:ext cx="2437920" cy="456840"/>
          </a:xfrm>
          <a:prstGeom prst="rightArrow">
            <a:avLst>
              <a:gd name="adj1" fmla="val 50000"/>
              <a:gd name="adj2" fmla="val 133333"/>
            </a:avLst>
          </a:prstGeom>
          <a:solidFill>
            <a:srgbClr val="ffff66"/>
          </a:solidFill>
          <a:ln w="9360">
            <a:solidFill>
              <a:schemeClr val="tx1"/>
            </a:solidFill>
            <a:miter/>
          </a:ln>
        </p:spPr>
        <p:style>
          <a:lnRef idx="0"/>
          <a:fillRef idx="0"/>
          <a:effectRef idx="0"/>
          <a:fontRef idx="minor"/>
        </p:style>
      </p:sp>
      <p:grpSp>
        <p:nvGrpSpPr>
          <p:cNvPr id="371" name="Group 10"/>
          <p:cNvGrpSpPr/>
          <p:nvPr/>
        </p:nvGrpSpPr>
        <p:grpSpPr>
          <a:xfrm>
            <a:off x="5562720" y="4038480"/>
            <a:ext cx="3580920" cy="2819160"/>
            <a:chOff x="5562720" y="4038480"/>
            <a:chExt cx="3580920" cy="2819160"/>
          </a:xfrm>
        </p:grpSpPr>
        <p:sp>
          <p:nvSpPr>
            <p:cNvPr id="372" name="CustomShape 11"/>
            <p:cNvSpPr/>
            <p:nvPr/>
          </p:nvSpPr>
          <p:spPr>
            <a:xfrm>
              <a:off x="5562720" y="4038480"/>
              <a:ext cx="3580920" cy="2819160"/>
            </a:xfrm>
            <a:prstGeom prst="foldedCorner">
              <a:avLst>
                <a:gd name="adj" fmla="val 12500"/>
              </a:avLst>
            </a:prstGeom>
            <a:solidFill>
              <a:srgbClr val="ffff66"/>
            </a:solidFill>
            <a:ln w="9360">
              <a:solidFill>
                <a:schemeClr val="tx1"/>
              </a:solidFill>
              <a:round/>
            </a:ln>
          </p:spPr>
          <p:style>
            <a:lnRef idx="0"/>
            <a:fillRef idx="0"/>
            <a:effectRef idx="0"/>
            <a:fontRef idx="minor"/>
          </p:style>
        </p:sp>
        <p:pic>
          <p:nvPicPr>
            <p:cNvPr id="373" name="Picture 13" descr=""/>
            <p:cNvPicPr/>
            <p:nvPr/>
          </p:nvPicPr>
          <p:blipFill>
            <a:blip r:embed="rId2"/>
            <a:stretch/>
          </p:blipFill>
          <p:spPr>
            <a:xfrm>
              <a:off x="5943600" y="4572000"/>
              <a:ext cx="2866680" cy="1161720"/>
            </a:xfrm>
            <a:prstGeom prst="rect">
              <a:avLst/>
            </a:prstGeom>
            <a:ln w="9360">
              <a:noFill/>
            </a:ln>
          </p:spPr>
        </p:pic>
        <p:sp>
          <p:nvSpPr>
            <p:cNvPr id="374" name="CustomShape 12"/>
            <p:cNvSpPr/>
            <p:nvPr/>
          </p:nvSpPr>
          <p:spPr>
            <a:xfrm>
              <a:off x="6331320" y="5867280"/>
              <a:ext cx="2218680" cy="4561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2400" spc="-1" strike="noStrike">
                  <a:solidFill>
                    <a:srgbClr val="c0504d"/>
                  </a:solidFill>
                  <a:latin typeface="Calibri"/>
                </a:rPr>
                <a:t>Object code</a:t>
              </a:r>
              <a:endParaRPr b="0" lang="en-IN" sz="2400" spc="-1" strike="noStrike">
                <a:latin typeface="Arial"/>
              </a:endParaRPr>
            </a:p>
          </p:txBody>
        </p:sp>
      </p:grpSp>
    </p:spTree>
  </p:cSld>
  <p:transition spd="slow">
    <p:randomBar dir="horz"/>
  </p:transition>
  <p:timing>
    <p:tnLst>
      <p:par>
        <p:cTn id="176" dur="indefinite" restart="never" nodeType="tmRoot">
          <p:childTnLst>
            <p:seq>
              <p:cTn id="177" dur="indefinite" nodeType="mainSeq">
                <p:childTnLst>
                  <p:par>
                    <p:cTn id="178" fill="hold">
                      <p:stCondLst>
                        <p:cond delay="0"/>
                      </p:stCondLst>
                      <p:childTnLst>
                        <p:par>
                          <p:cTn id="179" fill="hold">
                            <p:stCondLst>
                              <p:cond delay="0"/>
                            </p:stCondLst>
                            <p:childTnLst>
                              <p:par>
                                <p:cTn id="180" nodeType="afterEffect" fill="hold" presetClass="entr" presetID="23" presetSubtype="528">
                                  <p:stCondLst>
                                    <p:cond delay="0"/>
                                  </p:stCondLst>
                                  <p:childTnLst>
                                    <p:set>
                                      <p:cBhvr>
                                        <p:cTn id="181" dur="1" fill="hold">
                                          <p:stCondLst>
                                            <p:cond delay="0"/>
                                          </p:stCondLst>
                                        </p:cTn>
                                        <p:tgtEl>
                                          <p:spTgt spid="365"/>
                                        </p:tgtEl>
                                        <p:attrNameLst>
                                          <p:attrName>style.visibility</p:attrName>
                                        </p:attrNameLst>
                                      </p:cBhvr>
                                      <p:to>
                                        <p:strVal val="visible"/>
                                      </p:to>
                                    </p:set>
                                    <p:anim calcmode="lin" valueType="num">
                                      <p:cBhvr additive="repl">
                                        <p:cTn id="182" dur="500" fill="hold"/>
                                        <p:tgtEl>
                                          <p:spTgt spid="365"/>
                                        </p:tgtEl>
                                        <p:attrNameLst>
                                          <p:attrName>ppt_w</p:attrName>
                                        </p:attrNameLst>
                                      </p:cBhvr>
                                      <p:tavLst>
                                        <p:tav tm="0">
                                          <p:val>
                                            <p:fltVal val="0"/>
                                          </p:val>
                                        </p:tav>
                                        <p:tav tm="100000">
                                          <p:val>
                                            <p:strVal val="#ppt_w"/>
                                          </p:val>
                                        </p:tav>
                                      </p:tavLst>
                                    </p:anim>
                                    <p:anim calcmode="lin" valueType="num">
                                      <p:cBhvr additive="repl">
                                        <p:cTn id="183" dur="500" fill="hold"/>
                                        <p:tgtEl>
                                          <p:spTgt spid="365"/>
                                        </p:tgtEl>
                                        <p:attrNameLst>
                                          <p:attrName>ppt_h</p:attrName>
                                        </p:attrNameLst>
                                      </p:cBhvr>
                                      <p:tavLst>
                                        <p:tav tm="0">
                                          <p:val>
                                            <p:fltVal val="0"/>
                                          </p:val>
                                        </p:tav>
                                        <p:tav tm="100000">
                                          <p:val>
                                            <p:strVal val="#ppt_h"/>
                                          </p:val>
                                        </p:tav>
                                      </p:tavLst>
                                    </p:anim>
                                    <p:anim calcmode="lin" valueType="num">
                                      <p:cBhvr additive="repl">
                                        <p:cTn id="184" dur="500" fill="hold"/>
                                        <p:tgtEl>
                                          <p:spTgt spid="365"/>
                                        </p:tgtEl>
                                        <p:attrNameLst>
                                          <p:attrName>ppt_x</p:attrName>
                                        </p:attrNameLst>
                                      </p:cBhvr>
                                      <p:tavLst>
                                        <p:tav tm="0">
                                          <p:val>
                                            <p:fltVal val="0.5"/>
                                          </p:val>
                                        </p:tav>
                                        <p:tav tm="100000">
                                          <p:val>
                                            <p:strVal val="#ppt_x"/>
                                          </p:val>
                                        </p:tav>
                                      </p:tavLst>
                                    </p:anim>
                                    <p:anim calcmode="lin" valueType="num">
                                      <p:cBhvr additive="repl">
                                        <p:cTn id="185" dur="500" fill="hold"/>
                                        <p:tgtEl>
                                          <p:spTgt spid="365"/>
                                        </p:tgtEl>
                                        <p:attrNameLst>
                                          <p:attrName>ppt_y</p:attrName>
                                        </p:attrNameLst>
                                      </p:cBhvr>
                                      <p:tavLst>
                                        <p:tav tm="0">
                                          <p:val>
                                            <p:fltVal val="0.5"/>
                                          </p:val>
                                        </p:tav>
                                        <p:tav tm="100000">
                                          <p:val>
                                            <p:strVal val="#ppt_y"/>
                                          </p:val>
                                        </p:tav>
                                      </p:tavLst>
                                    </p:anim>
                                  </p:childTnLst>
                                </p:cTn>
                              </p:par>
                            </p:childTnLst>
                          </p:cTn>
                        </p:par>
                        <p:par>
                          <p:cTn id="186" fill="hold">
                            <p:stCondLst>
                              <p:cond delay="500"/>
                            </p:stCondLst>
                            <p:childTnLst>
                              <p:par>
                                <p:cTn id="187" nodeType="afterEffect" fill="hold" presetClass="entr" presetID="22" presetSubtype="1">
                                  <p:stCondLst>
                                    <p:cond delay="2000"/>
                                  </p:stCondLst>
                                  <p:childTnLst>
                                    <p:set>
                                      <p:cBhvr>
                                        <p:cTn id="188" dur="1" fill="hold">
                                          <p:stCondLst>
                                            <p:cond delay="0"/>
                                          </p:stCondLst>
                                        </p:cTn>
                                        <p:tgtEl>
                                          <p:spTgt spid="369"/>
                                        </p:tgtEl>
                                        <p:attrNameLst>
                                          <p:attrName>style.visibility</p:attrName>
                                        </p:attrNameLst>
                                      </p:cBhvr>
                                      <p:to>
                                        <p:strVal val="visible"/>
                                      </p:to>
                                    </p:set>
                                    <p:animEffect filter="wipe(up)" transition="in">
                                      <p:cBhvr additive="repl">
                                        <p:cTn id="189" dur="500"/>
                                        <p:tgtEl>
                                          <p:spTgt spid="369"/>
                                        </p:tgtEl>
                                      </p:cBhvr>
                                    </p:animEffect>
                                  </p:childTnLst>
                                </p:cTn>
                              </p:par>
                            </p:childTnLst>
                          </p:cTn>
                        </p:par>
                        <p:par>
                          <p:cTn id="190" fill="hold">
                            <p:stCondLst>
                              <p:cond delay="3000"/>
                            </p:stCondLst>
                            <p:childTnLst>
                              <p:par>
                                <p:cTn id="191" nodeType="afterEffect" fill="hold" presetClass="entr" presetID="23" presetSubtype="36">
                                  <p:stCondLst>
                                    <p:cond delay="1000"/>
                                  </p:stCondLst>
                                  <p:childTnLst>
                                    <p:set>
                                      <p:cBhvr>
                                        <p:cTn id="192" dur="1" fill="hold">
                                          <p:stCondLst>
                                            <p:cond delay="0"/>
                                          </p:stCondLst>
                                        </p:cTn>
                                        <p:tgtEl>
                                          <p:spTgt spid="362"/>
                                        </p:tgtEl>
                                        <p:attrNameLst>
                                          <p:attrName>style.visibility</p:attrName>
                                        </p:attrNameLst>
                                      </p:cBhvr>
                                      <p:to>
                                        <p:strVal val="visible"/>
                                      </p:to>
                                    </p:set>
                                    <p:anim calcmode="lin" valueType="num">
                                      <p:cBhvr additive="repl">
                                        <p:cTn id="193" dur="500" fill="hold"/>
                                        <p:tgtEl>
                                          <p:spTgt spid="362"/>
                                        </p:tgtEl>
                                        <p:attrNameLst>
                                          <p:attrName>ppt_w</p:attrName>
                                        </p:attrNameLst>
                                      </p:cBhvr>
                                      <p:tavLst>
                                        <p:tav tm="0">
                                          <p:val>
                                            <p:strVal val="(6*min(ma#ppt_x(#ppt_w*#ppt_h,.3),1)-7.4)/-.7*#ppt_w"/>
                                          </p:val>
                                        </p:tav>
                                        <p:tav tm="100000">
                                          <p:val>
                                            <p:strVal val="#ppt_w"/>
                                          </p:val>
                                        </p:tav>
                                      </p:tavLst>
                                    </p:anim>
                                    <p:anim calcmode="lin" valueType="num">
                                      <p:cBhvr additive="repl">
                                        <p:cTn id="194" dur="500" fill="hold"/>
                                        <p:tgtEl>
                                          <p:spTgt spid="362"/>
                                        </p:tgtEl>
                                        <p:attrNameLst>
                                          <p:attrName>ppt_h</p:attrName>
                                        </p:attrNameLst>
                                      </p:cBhvr>
                                      <p:tavLst>
                                        <p:tav tm="0">
                                          <p:val>
                                            <p:strVal val="(6*min(ma#ppt_x(#ppt_w*#ppt_h,.3),1)-7.4)/-.7*#ppt_h"/>
                                          </p:val>
                                        </p:tav>
                                        <p:tav tm="100000">
                                          <p:val>
                                            <p:strVal val="#ppt_h"/>
                                          </p:val>
                                        </p:tav>
                                      </p:tavLst>
                                    </p:anim>
                                    <p:anim calcmode="lin" valueType="num">
                                      <p:cBhvr additive="repl">
                                        <p:cTn id="195" dur="500" fill="hold"/>
                                        <p:tgtEl>
                                          <p:spTgt spid="362"/>
                                        </p:tgtEl>
                                        <p:attrNameLst>
                                          <p:attrName>ppt_x</p:attrName>
                                        </p:attrNameLst>
                                      </p:cBhvr>
                                      <p:tavLst>
                                        <p:tav tm="0">
                                          <p:val>
                                            <p:fltVal val="0.5"/>
                                          </p:val>
                                        </p:tav>
                                        <p:tav tm="100000">
                                          <p:val>
                                            <p:strVal val="#ppt_x"/>
                                          </p:val>
                                        </p:tav>
                                      </p:tavLst>
                                    </p:anim>
                                    <p:anim calcmode="lin" valueType="num">
                                      <p:cBhvr additive="repl">
                                        <p:cTn id="196" dur="500" fill="hold"/>
                                        <p:tgtEl>
                                          <p:spTgt spid="362"/>
                                        </p:tgtEl>
                                        <p:attrNameLst>
                                          <p:attrName>ppt_y</p:attrName>
                                        </p:attrNameLst>
                                      </p:cBhvr>
                                      <p:tavLst>
                                        <p:tav tm="0">
                                          <p:val>
                                            <p:strVal val="1+(6*min(ma#ppt_x(#ppt_w*#ppt_h,.3),1)-7.4)/-.7*#ppt_h/2"/>
                                          </p:val>
                                        </p:tav>
                                        <p:tav tm="100000">
                                          <p:val>
                                            <p:strVal val="#ppt_y"/>
                                          </p:val>
                                        </p:tav>
                                      </p:tavLst>
                                    </p:anim>
                                  </p:childTnLst>
                                </p:cTn>
                              </p:par>
                            </p:childTnLst>
                          </p:cTn>
                        </p:par>
                        <p:par>
                          <p:cTn id="197" fill="hold">
                            <p:stCondLst>
                              <p:cond delay="4500"/>
                            </p:stCondLst>
                            <p:childTnLst>
                              <p:par>
                                <p:cTn id="198" nodeType="afterEffect" fill="hold" presetClass="entr" presetID="22" presetSubtype="8">
                                  <p:stCondLst>
                                    <p:cond delay="1000"/>
                                  </p:stCondLst>
                                  <p:childTnLst>
                                    <p:set>
                                      <p:cBhvr>
                                        <p:cTn id="199" dur="1" fill="hold">
                                          <p:stCondLst>
                                            <p:cond delay="0"/>
                                          </p:stCondLst>
                                        </p:cTn>
                                        <p:tgtEl>
                                          <p:spTgt spid="370"/>
                                        </p:tgtEl>
                                        <p:attrNameLst>
                                          <p:attrName>style.visibility</p:attrName>
                                        </p:attrNameLst>
                                      </p:cBhvr>
                                      <p:to>
                                        <p:strVal val="visible"/>
                                      </p:to>
                                    </p:set>
                                    <p:animEffect filter="wipe(left)" transition="in">
                                      <p:cBhvr additive="repl">
                                        <p:cTn id="200" dur="500"/>
                                        <p:tgtEl>
                                          <p:spTgt spid="370"/>
                                        </p:tgtEl>
                                      </p:cBhvr>
                                    </p:animEffect>
                                  </p:childTnLst>
                                </p:cTn>
                              </p:par>
                            </p:childTnLst>
                          </p:cTn>
                        </p:par>
                        <p:par>
                          <p:cTn id="201" fill="hold">
                            <p:stCondLst>
                              <p:cond delay="6000"/>
                            </p:stCondLst>
                            <p:childTnLst>
                              <p:par>
                                <p:cTn id="202" nodeType="afterEffect" fill="hold" presetClass="entr" presetID="23" presetSubtype="36">
                                  <p:stCondLst>
                                    <p:cond delay="1000"/>
                                  </p:stCondLst>
                                  <p:childTnLst>
                                    <p:set>
                                      <p:cBhvr>
                                        <p:cTn id="203" dur="1" fill="hold">
                                          <p:stCondLst>
                                            <p:cond delay="0"/>
                                          </p:stCondLst>
                                        </p:cTn>
                                        <p:tgtEl>
                                          <p:spTgt spid="371"/>
                                        </p:tgtEl>
                                        <p:attrNameLst>
                                          <p:attrName>style.visibility</p:attrName>
                                        </p:attrNameLst>
                                      </p:cBhvr>
                                      <p:to>
                                        <p:strVal val="visible"/>
                                      </p:to>
                                    </p:set>
                                    <p:anim calcmode="lin" valueType="num">
                                      <p:cBhvr additive="repl">
                                        <p:cTn id="204" dur="500" fill="hold"/>
                                        <p:tgtEl>
                                          <p:spTgt spid="371"/>
                                        </p:tgtEl>
                                        <p:attrNameLst>
                                          <p:attrName>ppt_w</p:attrName>
                                        </p:attrNameLst>
                                      </p:cBhvr>
                                      <p:tavLst>
                                        <p:tav tm="0">
                                          <p:val>
                                            <p:strVal val="(6*min(ma#ppt_x(#ppt_w*#ppt_h,.3),1)-7.4)/-.7*#ppt_w"/>
                                          </p:val>
                                        </p:tav>
                                        <p:tav tm="100000">
                                          <p:val>
                                            <p:strVal val="#ppt_w"/>
                                          </p:val>
                                        </p:tav>
                                      </p:tavLst>
                                    </p:anim>
                                    <p:anim calcmode="lin" valueType="num">
                                      <p:cBhvr additive="repl">
                                        <p:cTn id="205" dur="500" fill="hold"/>
                                        <p:tgtEl>
                                          <p:spTgt spid="371"/>
                                        </p:tgtEl>
                                        <p:attrNameLst>
                                          <p:attrName>ppt_h</p:attrName>
                                        </p:attrNameLst>
                                      </p:cBhvr>
                                      <p:tavLst>
                                        <p:tav tm="0">
                                          <p:val>
                                            <p:strVal val="(6*min(ma#ppt_x(#ppt_w*#ppt_h,.3),1)-7.4)/-.7*#ppt_h"/>
                                          </p:val>
                                        </p:tav>
                                        <p:tav tm="100000">
                                          <p:val>
                                            <p:strVal val="#ppt_h"/>
                                          </p:val>
                                        </p:tav>
                                      </p:tavLst>
                                    </p:anim>
                                    <p:anim calcmode="lin" valueType="num">
                                      <p:cBhvr additive="repl">
                                        <p:cTn id="206" dur="500" fill="hold"/>
                                        <p:tgtEl>
                                          <p:spTgt spid="371"/>
                                        </p:tgtEl>
                                        <p:attrNameLst>
                                          <p:attrName>ppt_x</p:attrName>
                                        </p:attrNameLst>
                                      </p:cBhvr>
                                      <p:tavLst>
                                        <p:tav tm="0">
                                          <p:val>
                                            <p:fltVal val="0.5"/>
                                          </p:val>
                                        </p:tav>
                                        <p:tav tm="100000">
                                          <p:val>
                                            <p:strVal val="#ppt_x"/>
                                          </p:val>
                                        </p:tav>
                                      </p:tavLst>
                                    </p:anim>
                                    <p:anim calcmode="lin" valueType="num">
                                      <p:cBhvr additive="repl">
                                        <p:cTn id="207" dur="500" fill="hold"/>
                                        <p:tgtEl>
                                          <p:spTgt spid="371"/>
                                        </p:tgtEl>
                                        <p:attrNameLst>
                                          <p:attrName>ppt_y</p:attrName>
                                        </p:attrNameLst>
                                      </p:cBhvr>
                                      <p:tavLst>
                                        <p:tav tm="0">
                                          <p:val>
                                            <p:strVal val="1+(6*min(ma#ppt_x(#ppt_w*#ppt_h,.3),1)-7.4)/-.7*#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D. Assembler</a:t>
            </a:r>
            <a:endParaRPr b="0" lang="en-US" sz="4400" spc="-1" strike="noStrike">
              <a:solidFill>
                <a:srgbClr val="000000"/>
              </a:solidFill>
              <a:latin typeface="Calibri"/>
            </a:endParaRPr>
          </a:p>
        </p:txBody>
      </p:sp>
      <p:sp>
        <p:nvSpPr>
          <p:cNvPr id="376" name="TextShape 2"/>
          <p:cNvSpPr txBox="1"/>
          <p:nvPr/>
        </p:nvSpPr>
        <p:spPr>
          <a:xfrm>
            <a:off x="457200" y="1600200"/>
            <a:ext cx="8229240" cy="4525560"/>
          </a:xfrm>
          <a:prstGeom prst="rect">
            <a:avLst/>
          </a:prstGeom>
          <a:noFill/>
          <a:ln>
            <a:noFill/>
          </a:ln>
        </p:spPr>
        <p:txBody>
          <a:bodyPr/>
          <a:p>
            <a:pPr marL="533520" indent="-533160">
              <a:lnSpc>
                <a:spcPct val="100000"/>
              </a:lnSpc>
              <a:spcBef>
                <a:spcPts val="641"/>
              </a:spcBef>
              <a:buClr>
                <a:srgbClr val="000000"/>
              </a:buClr>
              <a:buFont typeface="Wingdings" charset="2"/>
              <a:buAutoNum type="arabicPeriod"/>
            </a:pPr>
            <a:r>
              <a:rPr b="0" lang="en-US" sz="3200" spc="-1" strike="noStrike">
                <a:solidFill>
                  <a:srgbClr val="000000"/>
                </a:solidFill>
                <a:latin typeface="Calibri"/>
              </a:rPr>
              <a:t>Assembly language programming</a:t>
            </a:r>
            <a:endParaRPr b="0" lang="en-US" sz="3200" spc="-1" strike="noStrike">
              <a:solidFill>
                <a:srgbClr val="000000"/>
              </a:solidFill>
              <a:latin typeface="Calibri"/>
            </a:endParaRPr>
          </a:p>
          <a:p>
            <a:pPr marL="533520" indent="-533160">
              <a:lnSpc>
                <a:spcPct val="100000"/>
              </a:lnSpc>
              <a:spcBef>
                <a:spcPts val="641"/>
              </a:spcBef>
              <a:buClr>
                <a:srgbClr val="000000"/>
              </a:buClr>
              <a:buFont typeface="Wingdings" charset="2"/>
              <a:buAutoNum type="arabicPeriod"/>
            </a:pPr>
            <a:r>
              <a:rPr b="0" lang="en-US" sz="3200" spc="-1" strike="noStrike">
                <a:solidFill>
                  <a:srgbClr val="000000"/>
                </a:solidFill>
                <a:latin typeface="Calibri"/>
              </a:rPr>
              <a:t>Simple assembly scheme,</a:t>
            </a:r>
            <a:endParaRPr b="0" lang="en-US" sz="3200" spc="-1" strike="noStrike">
              <a:solidFill>
                <a:srgbClr val="000000"/>
              </a:solidFill>
              <a:latin typeface="Calibri"/>
            </a:endParaRPr>
          </a:p>
          <a:p>
            <a:pPr marL="533520" indent="-533160">
              <a:lnSpc>
                <a:spcPct val="100000"/>
              </a:lnSpc>
              <a:spcBef>
                <a:spcPts val="641"/>
              </a:spcBef>
              <a:buClr>
                <a:srgbClr val="000000"/>
              </a:buClr>
              <a:buFont typeface="Wingdings" charset="2"/>
              <a:buAutoNum type="arabicPeriod"/>
            </a:pPr>
            <a:r>
              <a:rPr b="0" lang="en-US" sz="3200" spc="-1" strike="noStrike">
                <a:solidFill>
                  <a:srgbClr val="000000"/>
                </a:solidFill>
                <a:latin typeface="Calibri"/>
              </a:rPr>
              <a:t>Pass structure of assembler,</a:t>
            </a:r>
            <a:endParaRPr b="0" lang="en-US" sz="3200" spc="-1" strike="noStrike">
              <a:solidFill>
                <a:srgbClr val="000000"/>
              </a:solidFill>
              <a:latin typeface="Calibri"/>
            </a:endParaRPr>
          </a:p>
          <a:p>
            <a:pPr marL="533520" indent="-533160">
              <a:lnSpc>
                <a:spcPct val="100000"/>
              </a:lnSpc>
              <a:spcBef>
                <a:spcPts val="641"/>
              </a:spcBef>
              <a:buClr>
                <a:srgbClr val="000000"/>
              </a:buClr>
              <a:buFont typeface="Wingdings" charset="2"/>
              <a:buAutoNum type="arabicPeriod"/>
            </a:pPr>
            <a:r>
              <a:rPr b="0" lang="en-US" sz="3200" spc="-1" strike="noStrike">
                <a:solidFill>
                  <a:srgbClr val="000000"/>
                </a:solidFill>
                <a:latin typeface="Calibri"/>
              </a:rPr>
              <a:t>Design of two pass assembler</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timing>
    <p:tnLst>
      <p:par>
        <p:cTn id="208" dur="indefinite" restart="never" nodeType="tmRoot">
          <p:childTnLst>
            <p:seq>
              <p:cTn id="209"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TextShape 1"/>
          <p:cNvSpPr txBox="1"/>
          <p:nvPr/>
        </p:nvSpPr>
        <p:spPr>
          <a:xfrm>
            <a:off x="457200" y="274680"/>
            <a:ext cx="8229240" cy="1142640"/>
          </a:xfrm>
          <a:prstGeom prst="rect">
            <a:avLst/>
          </a:prstGeom>
          <a:noFill/>
          <a:ln>
            <a:noFill/>
          </a:ln>
        </p:spPr>
        <p:txBody>
          <a:bodyPr anchor="ctr"/>
          <a:p>
            <a:pPr algn="ctr">
              <a:lnSpc>
                <a:spcPct val="100000"/>
              </a:lnSpc>
            </a:pPr>
            <a:r>
              <a:rPr b="0" lang="en-US" sz="3200" spc="-1" strike="noStrike">
                <a:solidFill>
                  <a:srgbClr val="000000"/>
                </a:solidFill>
                <a:latin typeface="Calibri"/>
              </a:rPr>
              <a:t>Elements of assembly language programming</a:t>
            </a:r>
            <a:endParaRPr b="0" lang="en-US" sz="3200" spc="-1" strike="noStrike">
              <a:solidFill>
                <a:srgbClr val="000000"/>
              </a:solidFill>
              <a:latin typeface="Calibri"/>
            </a:endParaRPr>
          </a:p>
        </p:txBody>
      </p:sp>
      <p:sp>
        <p:nvSpPr>
          <p:cNvPr id="378" name="TextShape 2"/>
          <p:cNvSpPr txBox="1"/>
          <p:nvPr/>
        </p:nvSpPr>
        <p:spPr>
          <a:xfrm>
            <a:off x="838080" y="2362320"/>
            <a:ext cx="7692840" cy="21333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Mnemonic operation code (Mnemonic opcode)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Symbolic operands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Data declarations</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379" name="CustomShape 3"/>
          <p:cNvSpPr/>
          <p:nvPr/>
        </p:nvSpPr>
        <p:spPr>
          <a:xfrm>
            <a:off x="1066680" y="4876920"/>
            <a:ext cx="7695720" cy="1918440"/>
          </a:xfrm>
          <a:prstGeom prst="rect">
            <a:avLst/>
          </a:prstGeom>
          <a:noFill/>
          <a:ln w="9360">
            <a:noFill/>
          </a:ln>
        </p:spPr>
        <p:style>
          <a:lnRef idx="0"/>
          <a:fillRef idx="0"/>
          <a:effectRef idx="0"/>
          <a:fontRef idx="minor"/>
        </p:style>
        <p:txBody>
          <a:bodyPr lIns="90000" rIns="90000" tIns="45000" bIns="45000"/>
          <a:p>
            <a:pPr>
              <a:lnSpc>
                <a:spcPct val="100000"/>
              </a:lnSpc>
            </a:pPr>
            <a:r>
              <a:rPr b="1" lang="en-IN" sz="2400" spc="-1" strike="noStrike">
                <a:solidFill>
                  <a:srgbClr val="000000"/>
                </a:solidFill>
                <a:latin typeface="Calibri"/>
              </a:rPr>
              <a:t>Assembly language is a machine dependent, low level programming language which is specific to a certain computer system (or a family of computer system)</a:t>
            </a:r>
            <a:endParaRPr b="0" lang="en-IN" sz="2400" spc="-1" strike="noStrike">
              <a:latin typeface="Arial"/>
            </a:endParaRPr>
          </a:p>
        </p:txBody>
      </p:sp>
    </p:spTree>
  </p:cSld>
  <p:timing>
    <p:tnLst>
      <p:par>
        <p:cTn id="210" dur="indefinite" restart="never" nodeType="tmRoot">
          <p:childTnLst>
            <p:seq>
              <p:cTn id="211"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TextShape 1"/>
          <p:cNvSpPr txBox="1"/>
          <p:nvPr/>
        </p:nvSpPr>
        <p:spPr>
          <a:xfrm>
            <a:off x="762120" y="762120"/>
            <a:ext cx="7924320" cy="607680"/>
          </a:xfrm>
          <a:prstGeom prst="rect">
            <a:avLst/>
          </a:prstGeom>
          <a:noFill/>
          <a:ln>
            <a:noFill/>
          </a:ln>
        </p:spPr>
        <p:txBody>
          <a:bodyPr anchor="ctr"/>
          <a:p>
            <a:pPr algn="ctr">
              <a:lnSpc>
                <a:spcPct val="100000"/>
              </a:lnSpc>
            </a:pPr>
            <a:r>
              <a:rPr b="0" lang="en-US" sz="2400" spc="-1" strike="noStrike">
                <a:solidFill>
                  <a:srgbClr val="000000"/>
                </a:solidFill>
                <a:latin typeface="Calibri"/>
              </a:rPr>
              <a:t>Assembly Language Syntax</a:t>
            </a:r>
            <a:endParaRPr b="0" lang="en-US" sz="2400" spc="-1" strike="noStrike">
              <a:solidFill>
                <a:srgbClr val="000000"/>
              </a:solidFill>
              <a:latin typeface="Calibri"/>
            </a:endParaRPr>
          </a:p>
        </p:txBody>
      </p:sp>
      <p:sp>
        <p:nvSpPr>
          <p:cNvPr id="381" name="TextShape 2"/>
          <p:cNvSpPr txBox="1"/>
          <p:nvPr/>
        </p:nvSpPr>
        <p:spPr>
          <a:xfrm>
            <a:off x="838080" y="2286000"/>
            <a:ext cx="7543440" cy="2209320"/>
          </a:xfrm>
          <a:prstGeom prst="rect">
            <a:avLst/>
          </a:prstGeom>
          <a:noFill/>
          <a:ln>
            <a:noFill/>
          </a:ln>
        </p:spPr>
        <p:txBody>
          <a:bodyPr>
            <a:normAutofit/>
          </a:bodyPr>
          <a:p>
            <a:pPr marL="343080" indent="-342720">
              <a:lnSpc>
                <a:spcPct val="90000"/>
              </a:lnSpc>
              <a:spcBef>
                <a:spcPts val="400"/>
              </a:spcBef>
              <a:buClr>
                <a:srgbClr val="000000"/>
              </a:buClr>
              <a:buFont typeface="Arial"/>
              <a:buChar char="•"/>
            </a:pPr>
            <a:r>
              <a:rPr b="1" lang="en-US" sz="2000" spc="-1" strike="noStrike">
                <a:solidFill>
                  <a:srgbClr val="000000"/>
                </a:solidFill>
                <a:latin typeface="Calibri"/>
              </a:rPr>
              <a:t>Each line of a program is one of the following:</a:t>
            </a:r>
            <a:endParaRPr b="0" lang="en-US" sz="2000" spc="-1" strike="noStrike">
              <a:solidFill>
                <a:srgbClr val="000000"/>
              </a:solidFill>
              <a:latin typeface="Calibri"/>
            </a:endParaRPr>
          </a:p>
          <a:p>
            <a:pPr lvl="1" marL="743040" indent="-285480">
              <a:lnSpc>
                <a:spcPct val="90000"/>
              </a:lnSpc>
              <a:spcBef>
                <a:spcPts val="360"/>
              </a:spcBef>
              <a:buClr>
                <a:srgbClr val="000000"/>
              </a:buClr>
              <a:buFont typeface="Arial"/>
              <a:buChar char="–"/>
            </a:pPr>
            <a:r>
              <a:rPr b="1" lang="en-US" sz="1800" spc="-1" strike="noStrike">
                <a:solidFill>
                  <a:srgbClr val="000000"/>
                </a:solidFill>
                <a:latin typeface="Calibri"/>
              </a:rPr>
              <a:t>an instruction</a:t>
            </a:r>
            <a:endParaRPr b="0" lang="en-US" sz="1800" spc="-1" strike="noStrike">
              <a:solidFill>
                <a:srgbClr val="000000"/>
              </a:solidFill>
              <a:latin typeface="Calibri"/>
            </a:endParaRPr>
          </a:p>
          <a:p>
            <a:pPr lvl="1" marL="743040" indent="-285480">
              <a:lnSpc>
                <a:spcPct val="90000"/>
              </a:lnSpc>
              <a:spcBef>
                <a:spcPts val="360"/>
              </a:spcBef>
              <a:buClr>
                <a:srgbClr val="000000"/>
              </a:buClr>
              <a:buFont typeface="Arial"/>
              <a:buChar char="–"/>
            </a:pPr>
            <a:r>
              <a:rPr b="1" lang="en-US" sz="1800" spc="-1" strike="noStrike">
                <a:solidFill>
                  <a:srgbClr val="000000"/>
                </a:solidFill>
                <a:latin typeface="Calibri"/>
              </a:rPr>
              <a:t>an assembler directive (or pseudo-op)</a:t>
            </a:r>
            <a:endParaRPr b="0" lang="en-US" sz="1800" spc="-1" strike="noStrike">
              <a:solidFill>
                <a:srgbClr val="000000"/>
              </a:solidFill>
              <a:latin typeface="Calibri"/>
            </a:endParaRPr>
          </a:p>
          <a:p>
            <a:pPr lvl="1" marL="743040" indent="-285480">
              <a:lnSpc>
                <a:spcPct val="90000"/>
              </a:lnSpc>
              <a:spcBef>
                <a:spcPts val="360"/>
              </a:spcBef>
              <a:buClr>
                <a:srgbClr val="000000"/>
              </a:buClr>
              <a:buFont typeface="Arial"/>
              <a:buChar char="–"/>
            </a:pPr>
            <a:r>
              <a:rPr b="1" lang="en-US" sz="1800" spc="-1" strike="noStrike">
                <a:solidFill>
                  <a:srgbClr val="000000"/>
                </a:solidFill>
                <a:latin typeface="Calibri"/>
              </a:rPr>
              <a:t>a comment</a:t>
            </a:r>
            <a:endParaRPr b="0" lang="en-US" sz="1800" spc="-1" strike="noStrike">
              <a:solidFill>
                <a:srgbClr val="000000"/>
              </a:solidFill>
              <a:latin typeface="Calibri"/>
            </a:endParaRPr>
          </a:p>
          <a:p>
            <a:pPr marL="343080" indent="-342720">
              <a:lnSpc>
                <a:spcPct val="90000"/>
              </a:lnSpc>
              <a:spcBef>
                <a:spcPts val="400"/>
              </a:spcBef>
              <a:buClr>
                <a:srgbClr val="000000"/>
              </a:buClr>
              <a:buFont typeface="Arial"/>
              <a:buChar char="•"/>
            </a:pPr>
            <a:r>
              <a:rPr b="1" lang="en-US" sz="2000" spc="-1" strike="noStrike">
                <a:solidFill>
                  <a:srgbClr val="000000"/>
                </a:solidFill>
                <a:latin typeface="Calibri"/>
              </a:rPr>
              <a:t>Whitespace (between symbols) and case are ignored.</a:t>
            </a:r>
            <a:endParaRPr b="0" lang="en-US" sz="2000" spc="-1" strike="noStrike">
              <a:solidFill>
                <a:srgbClr val="000000"/>
              </a:solidFill>
              <a:latin typeface="Calibri"/>
            </a:endParaRPr>
          </a:p>
          <a:p>
            <a:pPr marL="343080" indent="-342720">
              <a:lnSpc>
                <a:spcPct val="90000"/>
              </a:lnSpc>
              <a:spcBef>
                <a:spcPts val="400"/>
              </a:spcBef>
              <a:buClr>
                <a:srgbClr val="000000"/>
              </a:buClr>
              <a:buFont typeface="Arial"/>
              <a:buChar char="•"/>
            </a:pPr>
            <a:r>
              <a:rPr b="1" lang="en-US" sz="2000" spc="-1" strike="noStrike">
                <a:solidFill>
                  <a:srgbClr val="000000"/>
                </a:solidFill>
                <a:latin typeface="Calibri"/>
              </a:rPr>
              <a:t>Comments (beginning with “;”) are also ignored.</a:t>
            </a:r>
            <a:endParaRPr b="0" lang="en-US" sz="2000" spc="-1" strike="noStrike">
              <a:solidFill>
                <a:srgbClr val="000000"/>
              </a:solidFill>
              <a:latin typeface="Calibri"/>
            </a:endParaRPr>
          </a:p>
          <a:p>
            <a:pPr marL="343080" indent="-342720">
              <a:lnSpc>
                <a:spcPct val="90000"/>
              </a:lnSpc>
              <a:spcBef>
                <a:spcPts val="400"/>
              </a:spcBef>
              <a:buClr>
                <a:srgbClr val="000000"/>
              </a:buClr>
              <a:buFont typeface="Arial"/>
              <a:buChar char="•"/>
            </a:pPr>
            <a:r>
              <a:rPr b="1" lang="en-US" sz="2000" spc="-1" strike="noStrike">
                <a:solidFill>
                  <a:srgbClr val="000000"/>
                </a:solidFill>
                <a:latin typeface="Calibri"/>
              </a:rPr>
              <a:t>An instruction has the following format:</a:t>
            </a:r>
            <a:endParaRPr b="0" lang="en-US" sz="2000" spc="-1" strike="noStrike">
              <a:solidFill>
                <a:srgbClr val="000000"/>
              </a:solidFill>
              <a:latin typeface="Calibri"/>
            </a:endParaRPr>
          </a:p>
          <a:p>
            <a:pPr>
              <a:lnSpc>
                <a:spcPct val="90000"/>
              </a:lnSpc>
              <a:spcBef>
                <a:spcPts val="400"/>
              </a:spcBef>
            </a:pPr>
            <a:endParaRPr b="0" lang="en-US" sz="2000" spc="-1" strike="noStrike">
              <a:solidFill>
                <a:srgbClr val="000000"/>
              </a:solidFill>
              <a:latin typeface="Calibri"/>
            </a:endParaRPr>
          </a:p>
        </p:txBody>
      </p:sp>
      <p:sp>
        <p:nvSpPr>
          <p:cNvPr id="382" name="CustomShape 3"/>
          <p:cNvSpPr/>
          <p:nvPr/>
        </p:nvSpPr>
        <p:spPr>
          <a:xfrm>
            <a:off x="2054520" y="4572000"/>
            <a:ext cx="6031800" cy="45612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IN" sz="2400" spc="-1" strike="noStrike">
                <a:solidFill>
                  <a:srgbClr val="000000"/>
                </a:solidFill>
                <a:latin typeface="Courier New"/>
              </a:rPr>
              <a:t>LABEL OPCODE OPERANDS ; COMMENTS</a:t>
            </a:r>
            <a:endParaRPr b="0" lang="en-IN" sz="2400" spc="-1" strike="noStrike">
              <a:latin typeface="Arial"/>
            </a:endParaRPr>
          </a:p>
        </p:txBody>
      </p:sp>
      <p:sp>
        <p:nvSpPr>
          <p:cNvPr id="383" name="Line 4"/>
          <p:cNvSpPr/>
          <p:nvPr/>
        </p:nvSpPr>
        <p:spPr>
          <a:xfrm flipV="1">
            <a:off x="2590560" y="4952880"/>
            <a:ext cx="360" cy="990720"/>
          </a:xfrm>
          <a:prstGeom prst="line">
            <a:avLst/>
          </a:prstGeom>
          <a:ln w="9360">
            <a:solidFill>
              <a:srgbClr val="009900"/>
            </a:solidFill>
            <a:round/>
            <a:tailEnd len="med" type="triangle" w="med"/>
          </a:ln>
        </p:spPr>
        <p:style>
          <a:lnRef idx="0"/>
          <a:fillRef idx="0"/>
          <a:effectRef idx="0"/>
          <a:fontRef idx="minor"/>
        </p:style>
      </p:sp>
      <p:sp>
        <p:nvSpPr>
          <p:cNvPr id="384" name="Line 5"/>
          <p:cNvSpPr/>
          <p:nvPr/>
        </p:nvSpPr>
        <p:spPr>
          <a:xfrm>
            <a:off x="2590560" y="5410080"/>
            <a:ext cx="4343400" cy="360"/>
          </a:xfrm>
          <a:prstGeom prst="line">
            <a:avLst/>
          </a:prstGeom>
          <a:ln w="9360">
            <a:solidFill>
              <a:srgbClr val="009900"/>
            </a:solidFill>
            <a:round/>
          </a:ln>
        </p:spPr>
        <p:style>
          <a:lnRef idx="0"/>
          <a:fillRef idx="0"/>
          <a:effectRef idx="0"/>
          <a:fontRef idx="minor"/>
        </p:style>
      </p:sp>
      <p:sp>
        <p:nvSpPr>
          <p:cNvPr id="385" name="Line 6"/>
          <p:cNvSpPr/>
          <p:nvPr/>
        </p:nvSpPr>
        <p:spPr>
          <a:xfrm flipV="1">
            <a:off x="6933960" y="4952880"/>
            <a:ext cx="360" cy="457200"/>
          </a:xfrm>
          <a:prstGeom prst="line">
            <a:avLst/>
          </a:prstGeom>
          <a:ln w="9360">
            <a:solidFill>
              <a:srgbClr val="009900"/>
            </a:solidFill>
            <a:round/>
            <a:tailEnd len="med" type="triangle" w="med"/>
          </a:ln>
        </p:spPr>
        <p:style>
          <a:lnRef idx="0"/>
          <a:fillRef idx="0"/>
          <a:effectRef idx="0"/>
          <a:fontRef idx="minor"/>
        </p:style>
      </p:sp>
      <p:sp>
        <p:nvSpPr>
          <p:cNvPr id="386" name="CustomShape 7"/>
          <p:cNvSpPr/>
          <p:nvPr/>
        </p:nvSpPr>
        <p:spPr>
          <a:xfrm>
            <a:off x="1886400" y="5867280"/>
            <a:ext cx="1415520" cy="45612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0" i="1" lang="en-IN" sz="2400" spc="-1" strike="noStrike">
                <a:solidFill>
                  <a:srgbClr val="009900"/>
                </a:solidFill>
                <a:latin typeface="Calibri"/>
              </a:rPr>
              <a:t>optional</a:t>
            </a:r>
            <a:endParaRPr b="0" lang="en-IN" sz="2400" spc="-1" strike="noStrike">
              <a:latin typeface="Arial"/>
            </a:endParaRPr>
          </a:p>
        </p:txBody>
      </p:sp>
      <p:sp>
        <p:nvSpPr>
          <p:cNvPr id="387" name="Line 8"/>
          <p:cNvSpPr/>
          <p:nvPr/>
        </p:nvSpPr>
        <p:spPr>
          <a:xfrm flipV="1">
            <a:off x="5333760" y="4952880"/>
            <a:ext cx="360" cy="990720"/>
          </a:xfrm>
          <a:prstGeom prst="line">
            <a:avLst/>
          </a:prstGeom>
          <a:ln w="9360">
            <a:solidFill>
              <a:srgbClr val="ce0000"/>
            </a:solidFill>
            <a:round/>
            <a:tailEnd len="med" type="triangle" w="med"/>
          </a:ln>
        </p:spPr>
        <p:style>
          <a:lnRef idx="0"/>
          <a:fillRef idx="0"/>
          <a:effectRef idx="0"/>
          <a:fontRef idx="minor"/>
        </p:style>
      </p:sp>
      <p:sp>
        <p:nvSpPr>
          <p:cNvPr id="388" name="Line 9"/>
          <p:cNvSpPr/>
          <p:nvPr/>
        </p:nvSpPr>
        <p:spPr>
          <a:xfrm flipV="1">
            <a:off x="3809880" y="4952880"/>
            <a:ext cx="360" cy="304920"/>
          </a:xfrm>
          <a:prstGeom prst="line">
            <a:avLst/>
          </a:prstGeom>
          <a:ln w="9360">
            <a:solidFill>
              <a:srgbClr val="ce0000"/>
            </a:solidFill>
            <a:round/>
            <a:tailEnd len="med" type="triangle" w="med"/>
          </a:ln>
        </p:spPr>
        <p:style>
          <a:lnRef idx="0"/>
          <a:fillRef idx="0"/>
          <a:effectRef idx="0"/>
          <a:fontRef idx="minor"/>
        </p:style>
      </p:sp>
      <p:sp>
        <p:nvSpPr>
          <p:cNvPr id="389" name="Line 10"/>
          <p:cNvSpPr/>
          <p:nvPr/>
        </p:nvSpPr>
        <p:spPr>
          <a:xfrm>
            <a:off x="3809880" y="5257800"/>
            <a:ext cx="1523880" cy="360"/>
          </a:xfrm>
          <a:prstGeom prst="line">
            <a:avLst/>
          </a:prstGeom>
          <a:ln w="9360">
            <a:solidFill>
              <a:srgbClr val="ce0000"/>
            </a:solidFill>
            <a:round/>
          </a:ln>
        </p:spPr>
        <p:style>
          <a:lnRef idx="0"/>
          <a:fillRef idx="0"/>
          <a:effectRef idx="0"/>
          <a:fontRef idx="minor"/>
        </p:style>
      </p:sp>
      <p:sp>
        <p:nvSpPr>
          <p:cNvPr id="390" name="CustomShape 11"/>
          <p:cNvSpPr/>
          <p:nvPr/>
        </p:nvSpPr>
        <p:spPr>
          <a:xfrm>
            <a:off x="4436640" y="5867280"/>
            <a:ext cx="1848600" cy="45612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0" i="1" lang="en-IN" sz="2400" spc="-1" strike="noStrike">
                <a:solidFill>
                  <a:srgbClr val="ce0000"/>
                </a:solidFill>
                <a:latin typeface="Calibri"/>
              </a:rPr>
              <a:t>mandatory</a:t>
            </a:r>
            <a:endParaRPr b="0" lang="en-IN" sz="2400" spc="-1" strike="noStrike">
              <a:latin typeface="Arial"/>
            </a:endParaRPr>
          </a:p>
        </p:txBody>
      </p:sp>
    </p:spTree>
  </p:cSld>
  <p:timing>
    <p:tnLst>
      <p:par>
        <p:cTn id="212" dur="indefinite" restart="never" nodeType="tmRoot">
          <p:childTnLst>
            <p:seq>
              <p:cTn id="213"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TextShape 1"/>
          <p:cNvSpPr txBox="1"/>
          <p:nvPr/>
        </p:nvSpPr>
        <p:spPr>
          <a:xfrm>
            <a:off x="1143000" y="304920"/>
            <a:ext cx="7467120" cy="609120"/>
          </a:xfrm>
          <a:prstGeom prst="rect">
            <a:avLst/>
          </a:prstGeom>
          <a:noFill/>
          <a:ln>
            <a:noFill/>
          </a:ln>
        </p:spPr>
        <p:txBody>
          <a:bodyPr anchor="ctr">
            <a:normAutofit/>
          </a:bodyPr>
          <a:p>
            <a:pPr algn="ctr">
              <a:lnSpc>
                <a:spcPct val="100000"/>
              </a:lnSpc>
            </a:pPr>
            <a:r>
              <a:rPr b="0" lang="en-US" sz="1800" spc="-1" strike="noStrike">
                <a:solidFill>
                  <a:srgbClr val="000000"/>
                </a:solidFill>
                <a:latin typeface="Calibri"/>
              </a:rPr>
              <a:t>Introduction-</a:t>
            </a:r>
            <a:r>
              <a:rPr b="1" lang="en-US" sz="2000" spc="-1" strike="noStrike">
                <a:solidFill>
                  <a:srgbClr val="000000"/>
                </a:solidFill>
                <a:latin typeface="Calibri"/>
                <a:ea typeface="新細明體"/>
              </a:rPr>
              <a:t>Macro Processor</a:t>
            </a:r>
            <a:br/>
            <a:endParaRPr b="0" lang="en-US" sz="2000" spc="-1" strike="noStrike">
              <a:solidFill>
                <a:srgbClr val="000000"/>
              </a:solidFill>
              <a:latin typeface="Calibri"/>
            </a:endParaRPr>
          </a:p>
        </p:txBody>
      </p:sp>
      <p:sp>
        <p:nvSpPr>
          <p:cNvPr id="392" name="TextShape 2"/>
          <p:cNvSpPr txBox="1"/>
          <p:nvPr/>
        </p:nvSpPr>
        <p:spPr>
          <a:xfrm>
            <a:off x="457200" y="1034640"/>
            <a:ext cx="8457840" cy="21333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Macro : a abbreviation for a group of instructions.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Acts as a preprocessor to assembler</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Source prg : assembly program with macros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Target prg : assembly program without macros</a:t>
            </a:r>
            <a:endParaRPr b="0" lang="en-US" sz="3200" spc="-1" strike="noStrike">
              <a:solidFill>
                <a:srgbClr val="000000"/>
              </a:solidFill>
              <a:latin typeface="Calibri"/>
            </a:endParaRPr>
          </a:p>
        </p:txBody>
      </p:sp>
      <p:sp>
        <p:nvSpPr>
          <p:cNvPr id="393" name="CustomShape 3"/>
          <p:cNvSpPr/>
          <p:nvPr/>
        </p:nvSpPr>
        <p:spPr>
          <a:xfrm>
            <a:off x="3962520" y="4267080"/>
            <a:ext cx="1371240" cy="9903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latin typeface="Calibri"/>
              </a:rPr>
              <a:t>Macro </a:t>
            </a:r>
            <a:endParaRPr b="0" lang="en-IN" sz="1800" spc="-1" strike="noStrike">
              <a:latin typeface="Arial"/>
            </a:endParaRPr>
          </a:p>
          <a:p>
            <a:pPr algn="ctr">
              <a:lnSpc>
                <a:spcPct val="100000"/>
              </a:lnSpc>
            </a:pPr>
            <a:r>
              <a:rPr b="0" lang="en-IN" sz="1800" spc="-1" strike="noStrike">
                <a:solidFill>
                  <a:srgbClr val="000000"/>
                </a:solidFill>
                <a:latin typeface="Calibri"/>
              </a:rPr>
              <a:t>processor</a:t>
            </a:r>
            <a:endParaRPr b="0" lang="en-IN" sz="1800" spc="-1" strike="noStrike">
              <a:latin typeface="Arial"/>
            </a:endParaRPr>
          </a:p>
        </p:txBody>
      </p:sp>
      <p:sp>
        <p:nvSpPr>
          <p:cNvPr id="394" name="Line 4"/>
          <p:cNvSpPr/>
          <p:nvPr/>
        </p:nvSpPr>
        <p:spPr>
          <a:xfrm>
            <a:off x="2971800" y="4800600"/>
            <a:ext cx="990360" cy="360"/>
          </a:xfrm>
          <a:prstGeom prst="line">
            <a:avLst/>
          </a:prstGeom>
          <a:ln w="9360">
            <a:solidFill>
              <a:schemeClr val="tx1"/>
            </a:solidFill>
            <a:round/>
            <a:tailEnd len="med" type="triangle" w="med"/>
          </a:ln>
        </p:spPr>
        <p:style>
          <a:lnRef idx="0"/>
          <a:fillRef idx="0"/>
          <a:effectRef idx="0"/>
          <a:fontRef idx="minor"/>
        </p:style>
      </p:sp>
      <p:sp>
        <p:nvSpPr>
          <p:cNvPr id="395" name="Line 5"/>
          <p:cNvSpPr/>
          <p:nvPr/>
        </p:nvSpPr>
        <p:spPr>
          <a:xfrm>
            <a:off x="5333760" y="4800600"/>
            <a:ext cx="762120" cy="360"/>
          </a:xfrm>
          <a:prstGeom prst="line">
            <a:avLst/>
          </a:prstGeom>
          <a:ln w="9360">
            <a:solidFill>
              <a:schemeClr val="tx1"/>
            </a:solidFill>
            <a:round/>
            <a:tailEnd len="med" type="triangle" w="med"/>
          </a:ln>
        </p:spPr>
        <p:style>
          <a:lnRef idx="0"/>
          <a:fillRef idx="0"/>
          <a:effectRef idx="0"/>
          <a:fontRef idx="minor"/>
        </p:style>
      </p:sp>
      <p:sp>
        <p:nvSpPr>
          <p:cNvPr id="396" name="CustomShape 6"/>
          <p:cNvSpPr/>
          <p:nvPr/>
        </p:nvSpPr>
        <p:spPr>
          <a:xfrm>
            <a:off x="1752480" y="4495680"/>
            <a:ext cx="1142640" cy="912600"/>
          </a:xfrm>
          <a:prstGeom prst="rect">
            <a:avLst/>
          </a:prstGeom>
          <a:noFill/>
          <a:ln w="9360">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Source</a:t>
            </a:r>
            <a:endParaRPr b="0" lang="en-IN" sz="1800" spc="-1" strike="noStrike">
              <a:latin typeface="Arial"/>
            </a:endParaRPr>
          </a:p>
          <a:p>
            <a:pPr>
              <a:lnSpc>
                <a:spcPct val="100000"/>
              </a:lnSpc>
            </a:pPr>
            <a:r>
              <a:rPr b="0" lang="en-IN" sz="1800" spc="-1" strike="noStrike">
                <a:solidFill>
                  <a:srgbClr val="000000"/>
                </a:solidFill>
                <a:latin typeface="Calibri"/>
              </a:rPr>
              <a:t>Program</a:t>
            </a:r>
            <a:endParaRPr b="0" lang="en-IN" sz="1800" spc="-1" strike="noStrike">
              <a:latin typeface="Arial"/>
            </a:endParaRPr>
          </a:p>
        </p:txBody>
      </p:sp>
      <p:sp>
        <p:nvSpPr>
          <p:cNvPr id="397" name="CustomShape 7"/>
          <p:cNvSpPr/>
          <p:nvPr/>
        </p:nvSpPr>
        <p:spPr>
          <a:xfrm>
            <a:off x="6248520" y="4495680"/>
            <a:ext cx="1066320" cy="912600"/>
          </a:xfrm>
          <a:prstGeom prst="rect">
            <a:avLst/>
          </a:prstGeom>
          <a:noFill/>
          <a:ln w="9360">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Target</a:t>
            </a:r>
            <a:endParaRPr b="0" lang="en-IN" sz="1800" spc="-1" strike="noStrike">
              <a:latin typeface="Arial"/>
            </a:endParaRPr>
          </a:p>
          <a:p>
            <a:pPr>
              <a:lnSpc>
                <a:spcPct val="100000"/>
              </a:lnSpc>
            </a:pPr>
            <a:r>
              <a:rPr b="0" lang="en-IN" sz="1800" spc="-1" strike="noStrike">
                <a:solidFill>
                  <a:srgbClr val="000000"/>
                </a:solidFill>
                <a:latin typeface="Calibri"/>
              </a:rPr>
              <a:t>program</a:t>
            </a:r>
            <a:endParaRPr b="0" lang="en-IN" sz="1800" spc="-1" strike="noStrike">
              <a:latin typeface="Arial"/>
            </a:endParaRPr>
          </a:p>
        </p:txBody>
      </p:sp>
    </p:spTree>
  </p:cSld>
  <p:timing>
    <p:tnLst>
      <p:par>
        <p:cTn id="214" dur="indefinite" restart="never" nodeType="tmRoot">
          <p:childTnLst>
            <p:seq>
              <p:cTn id="215"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Data structures</a:t>
            </a:r>
            <a:endParaRPr b="0" lang="en-US" sz="4400" spc="-1" strike="noStrike">
              <a:solidFill>
                <a:srgbClr val="000000"/>
              </a:solidFill>
              <a:latin typeface="Calibri"/>
            </a:endParaRPr>
          </a:p>
        </p:txBody>
      </p:sp>
      <p:sp>
        <p:nvSpPr>
          <p:cNvPr id="399"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Macro Name Table (MNT)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Macro Definition Table (MDT)</a:t>
            </a:r>
            <a:endParaRPr b="0" lang="en-US" sz="3200" spc="-1" strike="noStrike">
              <a:solidFill>
                <a:srgbClr val="000000"/>
              </a:solidFill>
              <a:latin typeface="Calibri"/>
            </a:endParaRPr>
          </a:p>
        </p:txBody>
      </p:sp>
    </p:spTree>
  </p:cSld>
  <p:timing>
    <p:tnLst>
      <p:par>
        <p:cTn id="216" dur="indefinite" restart="never" nodeType="tmRoot">
          <p:childTnLst>
            <p:seq>
              <p:cTn id="217"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TextShape 1"/>
          <p:cNvSpPr txBox="1"/>
          <p:nvPr/>
        </p:nvSpPr>
        <p:spPr>
          <a:xfrm>
            <a:off x="533520" y="304920"/>
            <a:ext cx="8076960" cy="1066320"/>
          </a:xfrm>
          <a:prstGeom prst="rect">
            <a:avLst/>
          </a:prstGeom>
          <a:noFill/>
          <a:ln>
            <a:noFill/>
          </a:ln>
        </p:spPr>
        <p:txBody>
          <a:bodyPr anchor="ctr">
            <a:normAutofit/>
          </a:bodyPr>
          <a:p>
            <a:pPr algn="ctr">
              <a:lnSpc>
                <a:spcPct val="100000"/>
              </a:lnSpc>
            </a:pPr>
            <a:r>
              <a:rPr b="0" lang="en-US" sz="4000" spc="-1" strike="noStrike">
                <a:solidFill>
                  <a:srgbClr val="000000"/>
                </a:solidFill>
                <a:latin typeface="Calibri"/>
              </a:rPr>
              <a:t>Macro Name Table (MNT)</a:t>
            </a:r>
            <a:br/>
            <a:endParaRPr b="0" lang="en-US" sz="4000" spc="-1" strike="noStrike">
              <a:solidFill>
                <a:srgbClr val="000000"/>
              </a:solidFill>
              <a:latin typeface="Calibri"/>
            </a:endParaRPr>
          </a:p>
        </p:txBody>
      </p:sp>
      <p:graphicFrame>
        <p:nvGraphicFramePr>
          <p:cNvPr id="401" name="Table 2"/>
          <p:cNvGraphicFramePr/>
          <p:nvPr/>
        </p:nvGraphicFramePr>
        <p:xfrm>
          <a:off x="685800" y="1523880"/>
          <a:ext cx="7924320" cy="4571640"/>
        </p:xfrm>
        <a:graphic>
          <a:graphicData uri="http://schemas.openxmlformats.org/drawingml/2006/table">
            <a:tbl>
              <a:tblPr/>
              <a:tblGrid>
                <a:gridCol w="1981080"/>
                <a:gridCol w="1981080"/>
                <a:gridCol w="1981080"/>
                <a:gridCol w="1981080"/>
              </a:tblGrid>
              <a:tr h="1468080">
                <a:tc>
                  <a:txBody>
                    <a:bodyPr/>
                    <a:p>
                      <a:pPr>
                        <a:lnSpc>
                          <a:spcPct val="100000"/>
                        </a:lnSpc>
                        <a:spcBef>
                          <a:spcPts val="561"/>
                        </a:spcBef>
                      </a:pPr>
                      <a:r>
                        <a:rPr b="0" lang="en-IN" sz="2800" spc="-1" strike="noStrike">
                          <a:solidFill>
                            <a:srgbClr val="000000"/>
                          </a:solidFill>
                          <a:latin typeface="Tahoma"/>
                        </a:rPr>
                        <a:t>Name of macro</a:t>
                      </a:r>
                      <a:endParaRPr b="0" lang="en-IN" sz="28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561"/>
                        </a:spcBef>
                      </a:pPr>
                      <a:r>
                        <a:rPr b="0" lang="en-IN" sz="2800" spc="-1" strike="noStrike">
                          <a:solidFill>
                            <a:srgbClr val="000000"/>
                          </a:solidFill>
                          <a:latin typeface="Tahoma"/>
                        </a:rPr>
                        <a:t>No. of parameters</a:t>
                      </a:r>
                      <a:endParaRPr b="0" lang="en-IN" sz="28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561"/>
                        </a:spcBef>
                      </a:pPr>
                      <a:r>
                        <a:rPr b="0" lang="en-IN" sz="2800" spc="-1" strike="noStrike">
                          <a:solidFill>
                            <a:srgbClr val="000000"/>
                          </a:solidFill>
                          <a:latin typeface="Tahoma"/>
                        </a:rPr>
                        <a:t>Starting Index (row)</a:t>
                      </a:r>
                      <a:endParaRPr b="0" lang="en-IN" sz="28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561"/>
                        </a:spcBef>
                      </a:pPr>
                      <a:r>
                        <a:rPr b="0" lang="en-IN" sz="2800" spc="-1" strike="noStrike">
                          <a:solidFill>
                            <a:srgbClr val="000000"/>
                          </a:solidFill>
                          <a:latin typeface="Tahoma"/>
                        </a:rPr>
                        <a:t>End Index (row)</a:t>
                      </a:r>
                      <a:endParaRPr b="0" lang="en-IN" sz="28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896760">
                <a:tc>
                  <a:txBody>
                    <a:bodyPr/>
                    <a:p>
                      <a:pPr>
                        <a:lnSpc>
                          <a:spcPct val="100000"/>
                        </a:lnSpc>
                        <a:spcBef>
                          <a:spcPts val="561"/>
                        </a:spcBef>
                      </a:pPr>
                      <a:r>
                        <a:rPr b="0" lang="en-IN" sz="2800" spc="-1" strike="noStrike">
                          <a:solidFill>
                            <a:srgbClr val="000000"/>
                          </a:solidFill>
                          <a:latin typeface="Tahoma"/>
                        </a:rPr>
                        <a:t>SAMPLE1</a:t>
                      </a:r>
                      <a:endParaRPr b="0" lang="en-IN" sz="28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spcBef>
                          <a:spcPts val="561"/>
                        </a:spcBef>
                      </a:pPr>
                      <a:r>
                        <a:rPr b="0" lang="en-IN" sz="2800" spc="-1" strike="noStrike">
                          <a:solidFill>
                            <a:srgbClr val="000000"/>
                          </a:solidFill>
                          <a:latin typeface="Tahoma"/>
                        </a:rPr>
                        <a:t>0</a:t>
                      </a:r>
                      <a:endParaRPr b="0" lang="en-IN" sz="2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spcBef>
                          <a:spcPts val="561"/>
                        </a:spcBef>
                      </a:pPr>
                      <a:r>
                        <a:rPr b="0" lang="en-IN" sz="2800" spc="-1" strike="noStrike">
                          <a:solidFill>
                            <a:srgbClr val="000000"/>
                          </a:solidFill>
                          <a:latin typeface="Tahoma"/>
                        </a:rPr>
                        <a:t>1</a:t>
                      </a:r>
                      <a:endParaRPr b="0" lang="en-IN" sz="2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spcBef>
                          <a:spcPts val="561"/>
                        </a:spcBef>
                      </a:pPr>
                      <a:r>
                        <a:rPr b="0" lang="en-IN" sz="2800" spc="-1" strike="noStrike">
                          <a:solidFill>
                            <a:srgbClr val="000000"/>
                          </a:solidFill>
                          <a:latin typeface="Tahoma"/>
                        </a:rPr>
                        <a:t>2</a:t>
                      </a:r>
                      <a:endParaRPr b="0" lang="en-IN" sz="28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1103040">
                <a:tc>
                  <a:txBody>
                    <a:bodyPr/>
                    <a:p>
                      <a:pPr>
                        <a:lnSpc>
                          <a:spcPct val="100000"/>
                        </a:lnSpc>
                        <a:spcBef>
                          <a:spcPts val="561"/>
                        </a:spcBef>
                      </a:pPr>
                      <a:r>
                        <a:rPr b="0" lang="en-IN" sz="2800" spc="-1" strike="noStrike">
                          <a:solidFill>
                            <a:srgbClr val="000000"/>
                          </a:solidFill>
                          <a:latin typeface="Tahoma"/>
                        </a:rPr>
                        <a:t>SAMPLE2</a:t>
                      </a:r>
                      <a:endParaRPr b="0" lang="en-IN" sz="2800" spc="-1" strike="noStrike">
                        <a:latin typeface="Arial"/>
                      </a:endParaRPr>
                    </a:p>
                    <a:p>
                      <a:pPr>
                        <a:lnSpc>
                          <a:spcPct val="100000"/>
                        </a:lnSpc>
                        <a:spcBef>
                          <a:spcPts val="561"/>
                        </a:spcBef>
                      </a:pPr>
                      <a:endParaRPr b="0" lang="en-IN" sz="28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spcBef>
                          <a:spcPts val="561"/>
                        </a:spcBef>
                      </a:pPr>
                      <a:r>
                        <a:rPr b="0" lang="en-IN" sz="2800" spc="-1" strike="noStrike">
                          <a:solidFill>
                            <a:srgbClr val="000000"/>
                          </a:solidFill>
                          <a:latin typeface="Tahoma"/>
                        </a:rPr>
                        <a:t>0</a:t>
                      </a:r>
                      <a:endParaRPr b="0" lang="en-IN" sz="2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spcBef>
                          <a:spcPts val="561"/>
                        </a:spcBef>
                      </a:pPr>
                      <a:r>
                        <a:rPr b="0" lang="en-IN" sz="2800" spc="-1" strike="noStrike">
                          <a:solidFill>
                            <a:srgbClr val="000000"/>
                          </a:solidFill>
                          <a:latin typeface="Tahoma"/>
                        </a:rPr>
                        <a:t>3</a:t>
                      </a:r>
                      <a:endParaRPr b="0" lang="en-IN" sz="2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spcBef>
                          <a:spcPts val="561"/>
                        </a:spcBef>
                      </a:pPr>
                      <a:r>
                        <a:rPr b="0" lang="en-IN" sz="2800" spc="-1" strike="noStrike">
                          <a:solidFill>
                            <a:srgbClr val="000000"/>
                          </a:solidFill>
                          <a:latin typeface="Tahoma"/>
                        </a:rPr>
                        <a:t>4</a:t>
                      </a:r>
                      <a:endParaRPr b="0" lang="en-IN" sz="28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1103760">
                <a:tc>
                  <a:txBody>
                    <a:bodyPr/>
                    <a:p>
                      <a:pPr>
                        <a:lnSpc>
                          <a:spcPct val="100000"/>
                        </a:lnSpc>
                        <a:spcBef>
                          <a:spcPts val="561"/>
                        </a:spcBef>
                      </a:pPr>
                      <a:r>
                        <a:rPr b="0" lang="en-IN" sz="2800" spc="-1" strike="noStrike">
                          <a:solidFill>
                            <a:srgbClr val="000000"/>
                          </a:solidFill>
                          <a:latin typeface="Tahoma"/>
                        </a:rPr>
                        <a:t>SAMPLE3</a:t>
                      </a:r>
                      <a:endParaRPr b="0" lang="en-IN" sz="2800" spc="-1" strike="noStrike">
                        <a:latin typeface="Arial"/>
                      </a:endParaRPr>
                    </a:p>
                    <a:p>
                      <a:pPr>
                        <a:lnSpc>
                          <a:spcPct val="100000"/>
                        </a:lnSpc>
                        <a:spcBef>
                          <a:spcPts val="561"/>
                        </a:spcBef>
                      </a:pPr>
                      <a:endParaRPr b="0" lang="en-IN" sz="28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p>
                      <a:pPr algn="ctr">
                        <a:lnSpc>
                          <a:spcPct val="100000"/>
                        </a:lnSpc>
                        <a:spcBef>
                          <a:spcPts val="561"/>
                        </a:spcBef>
                      </a:pPr>
                      <a:r>
                        <a:rPr b="0" lang="en-IN" sz="2800" spc="-1" strike="noStrike">
                          <a:solidFill>
                            <a:srgbClr val="000000"/>
                          </a:solidFill>
                          <a:latin typeface="Tahoma"/>
                        </a:rPr>
                        <a:t>0</a:t>
                      </a:r>
                      <a:endParaRPr b="0" lang="en-IN" sz="28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p>
                      <a:pPr algn="ctr">
                        <a:lnSpc>
                          <a:spcPct val="100000"/>
                        </a:lnSpc>
                        <a:spcBef>
                          <a:spcPts val="561"/>
                        </a:spcBef>
                      </a:pPr>
                      <a:r>
                        <a:rPr b="0" lang="en-IN" sz="2800" spc="-1" strike="noStrike">
                          <a:solidFill>
                            <a:srgbClr val="000000"/>
                          </a:solidFill>
                          <a:latin typeface="Tahoma"/>
                        </a:rPr>
                        <a:t>5</a:t>
                      </a:r>
                      <a:endParaRPr b="0" lang="en-IN" sz="28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p>
                      <a:pPr algn="ctr">
                        <a:lnSpc>
                          <a:spcPct val="100000"/>
                        </a:lnSpc>
                        <a:spcBef>
                          <a:spcPts val="561"/>
                        </a:spcBef>
                      </a:pPr>
                      <a:r>
                        <a:rPr b="0" lang="en-IN" sz="2800" spc="-1" strike="noStrike">
                          <a:solidFill>
                            <a:srgbClr val="000000"/>
                          </a:solidFill>
                          <a:latin typeface="Tahoma"/>
                        </a:rPr>
                        <a:t>6</a:t>
                      </a:r>
                      <a:endParaRPr b="0" lang="en-IN" sz="28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Tree>
  </p:cSld>
  <p:timing>
    <p:tnLst>
      <p:par>
        <p:cTn id="218" dur="indefinite" restart="never" nodeType="tmRoot">
          <p:childTnLst>
            <p:seq>
              <p:cTn id="219"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TextShape 1"/>
          <p:cNvSpPr txBox="1"/>
          <p:nvPr/>
        </p:nvSpPr>
        <p:spPr>
          <a:xfrm>
            <a:off x="1066680" y="304920"/>
            <a:ext cx="7543440" cy="1431720"/>
          </a:xfrm>
          <a:prstGeom prst="rect">
            <a:avLst/>
          </a:prstGeom>
          <a:noFill/>
          <a:ln>
            <a:noFill/>
          </a:ln>
        </p:spPr>
        <p:txBody>
          <a:bodyPr anchor="ctr"/>
          <a:p>
            <a:pPr algn="ctr">
              <a:lnSpc>
                <a:spcPct val="100000"/>
              </a:lnSpc>
            </a:pPr>
            <a:r>
              <a:rPr b="0" lang="en-US" sz="4000" spc="-1" strike="noStrike">
                <a:solidFill>
                  <a:srgbClr val="000000"/>
                </a:solidFill>
                <a:latin typeface="Calibri"/>
              </a:rPr>
              <a:t>Macro Definition Table (MDT)</a:t>
            </a:r>
            <a:endParaRPr b="0" lang="en-US" sz="4000" spc="-1" strike="noStrike">
              <a:solidFill>
                <a:srgbClr val="000000"/>
              </a:solidFill>
              <a:latin typeface="Calibri"/>
            </a:endParaRPr>
          </a:p>
        </p:txBody>
      </p:sp>
      <p:graphicFrame>
        <p:nvGraphicFramePr>
          <p:cNvPr id="403" name="Table 2"/>
          <p:cNvGraphicFramePr/>
          <p:nvPr/>
        </p:nvGraphicFramePr>
        <p:xfrm>
          <a:off x="2286000" y="1981080"/>
          <a:ext cx="3504960" cy="4114440"/>
        </p:xfrm>
        <a:graphic>
          <a:graphicData uri="http://schemas.openxmlformats.org/drawingml/2006/table">
            <a:tbl>
              <a:tblPr/>
              <a:tblGrid>
                <a:gridCol w="1471320"/>
                <a:gridCol w="2033640"/>
              </a:tblGrid>
              <a:tr h="685800">
                <a:tc>
                  <a:txBody>
                    <a:bodyPr/>
                    <a:p>
                      <a:pPr algn="ctr">
                        <a:lnSpc>
                          <a:spcPct val="100000"/>
                        </a:lnSpc>
                        <a:spcBef>
                          <a:spcPts val="561"/>
                        </a:spcBef>
                      </a:pPr>
                      <a:r>
                        <a:rPr b="0" lang="en-IN" sz="2800" spc="-1" strike="noStrike">
                          <a:solidFill>
                            <a:srgbClr val="000000"/>
                          </a:solidFill>
                          <a:latin typeface="Tahoma"/>
                        </a:rPr>
                        <a:t>1</a:t>
                      </a:r>
                      <a:endParaRPr b="0" lang="en-IN" sz="28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561"/>
                        </a:spcBef>
                      </a:pPr>
                      <a:r>
                        <a:rPr b="1" lang="en-IN" sz="2800" spc="-1" strike="noStrike">
                          <a:solidFill>
                            <a:srgbClr val="000000"/>
                          </a:solidFill>
                          <a:latin typeface="Tahoma"/>
                        </a:rPr>
                        <a:t>LOAD A</a:t>
                      </a:r>
                      <a:r>
                        <a:rPr b="0" lang="en-IN" sz="2800" spc="-1" strike="noStrike">
                          <a:solidFill>
                            <a:srgbClr val="000000"/>
                          </a:solidFill>
                          <a:latin typeface="Tahoma"/>
                        </a:rPr>
                        <a:t> </a:t>
                      </a:r>
                      <a:endParaRPr b="0" lang="en-IN" sz="28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685800">
                <a:tc>
                  <a:txBody>
                    <a:bodyPr/>
                    <a:p>
                      <a:pPr algn="ctr">
                        <a:lnSpc>
                          <a:spcPct val="100000"/>
                        </a:lnSpc>
                        <a:spcBef>
                          <a:spcPts val="561"/>
                        </a:spcBef>
                      </a:pPr>
                      <a:r>
                        <a:rPr b="0" lang="en-IN" sz="2800" spc="-1" strike="noStrike">
                          <a:solidFill>
                            <a:srgbClr val="000000"/>
                          </a:solidFill>
                          <a:latin typeface="Tahoma"/>
                        </a:rPr>
                        <a:t>2</a:t>
                      </a:r>
                      <a:endParaRPr b="0" lang="en-IN" sz="28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561"/>
                        </a:spcBef>
                      </a:pPr>
                      <a:r>
                        <a:rPr b="1" lang="en-IN" sz="2800" spc="-1" strike="noStrike">
                          <a:solidFill>
                            <a:srgbClr val="000000"/>
                          </a:solidFill>
                          <a:latin typeface="Tahoma"/>
                        </a:rPr>
                        <a:t>ADD B</a:t>
                      </a:r>
                      <a:r>
                        <a:rPr b="0" lang="en-IN" sz="2800" spc="-1" strike="noStrike">
                          <a:solidFill>
                            <a:srgbClr val="000000"/>
                          </a:solidFill>
                          <a:latin typeface="Tahoma"/>
                        </a:rPr>
                        <a:t> </a:t>
                      </a:r>
                      <a:endParaRPr b="0" lang="en-IN" sz="28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685800">
                <a:tc>
                  <a:txBody>
                    <a:bodyPr/>
                    <a:p>
                      <a:pPr algn="ctr">
                        <a:lnSpc>
                          <a:spcPct val="100000"/>
                        </a:lnSpc>
                        <a:spcBef>
                          <a:spcPts val="561"/>
                        </a:spcBef>
                      </a:pPr>
                      <a:r>
                        <a:rPr b="0" lang="en-IN" sz="2800" spc="-1" strike="noStrike">
                          <a:solidFill>
                            <a:srgbClr val="000000"/>
                          </a:solidFill>
                          <a:latin typeface="Tahoma"/>
                        </a:rPr>
                        <a:t>3</a:t>
                      </a:r>
                      <a:endParaRPr b="0" lang="en-IN" sz="28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561"/>
                        </a:spcBef>
                      </a:pPr>
                      <a:r>
                        <a:rPr b="1" lang="en-IN" sz="2800" spc="-1" strike="noStrike">
                          <a:solidFill>
                            <a:srgbClr val="000000"/>
                          </a:solidFill>
                          <a:latin typeface="Tahoma"/>
                        </a:rPr>
                        <a:t>LOAD X</a:t>
                      </a:r>
                      <a:r>
                        <a:rPr b="0" lang="en-IN" sz="2800" spc="-1" strike="noStrike">
                          <a:solidFill>
                            <a:srgbClr val="000000"/>
                          </a:solidFill>
                          <a:latin typeface="Tahoma"/>
                        </a:rPr>
                        <a:t> </a:t>
                      </a:r>
                      <a:endParaRPr b="0" lang="en-IN" sz="28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685800">
                <a:tc>
                  <a:txBody>
                    <a:bodyPr/>
                    <a:p>
                      <a:pPr algn="ctr">
                        <a:lnSpc>
                          <a:spcPct val="100000"/>
                        </a:lnSpc>
                        <a:spcBef>
                          <a:spcPts val="561"/>
                        </a:spcBef>
                      </a:pPr>
                      <a:r>
                        <a:rPr b="0" lang="en-IN" sz="2800" spc="-1" strike="noStrike">
                          <a:solidFill>
                            <a:srgbClr val="000000"/>
                          </a:solidFill>
                          <a:latin typeface="Tahoma"/>
                        </a:rPr>
                        <a:t>4</a:t>
                      </a:r>
                      <a:endParaRPr b="0" lang="en-IN" sz="28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561"/>
                        </a:spcBef>
                      </a:pPr>
                      <a:r>
                        <a:rPr b="1" lang="en-IN" sz="2800" spc="-1" strike="noStrike">
                          <a:solidFill>
                            <a:srgbClr val="000000"/>
                          </a:solidFill>
                          <a:latin typeface="Tahoma"/>
                        </a:rPr>
                        <a:t>SUB Y</a:t>
                      </a:r>
                      <a:r>
                        <a:rPr b="0" lang="en-IN" sz="2800" spc="-1" strike="noStrike">
                          <a:solidFill>
                            <a:srgbClr val="000000"/>
                          </a:solidFill>
                          <a:latin typeface="Tahoma"/>
                        </a:rPr>
                        <a:t> </a:t>
                      </a:r>
                      <a:endParaRPr b="0" lang="en-IN" sz="28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685800">
                <a:tc>
                  <a:txBody>
                    <a:bodyPr/>
                    <a:p>
                      <a:pPr algn="ctr">
                        <a:lnSpc>
                          <a:spcPct val="100000"/>
                        </a:lnSpc>
                        <a:spcBef>
                          <a:spcPts val="561"/>
                        </a:spcBef>
                      </a:pPr>
                      <a:r>
                        <a:rPr b="0" lang="en-IN" sz="2800" spc="-1" strike="noStrike">
                          <a:solidFill>
                            <a:srgbClr val="000000"/>
                          </a:solidFill>
                          <a:latin typeface="Tahoma"/>
                        </a:rPr>
                        <a:t>5</a:t>
                      </a:r>
                      <a:endParaRPr b="0" lang="en-IN" sz="28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561"/>
                        </a:spcBef>
                      </a:pPr>
                      <a:r>
                        <a:rPr b="1" lang="en-IN" sz="2800" spc="-1" strike="noStrike">
                          <a:solidFill>
                            <a:srgbClr val="000000"/>
                          </a:solidFill>
                          <a:latin typeface="Tahoma"/>
                        </a:rPr>
                        <a:t>LOAD P</a:t>
                      </a:r>
                      <a:r>
                        <a:rPr b="0" lang="en-IN" sz="2800" spc="-1" strike="noStrike">
                          <a:solidFill>
                            <a:srgbClr val="000000"/>
                          </a:solidFill>
                          <a:latin typeface="Tahoma"/>
                        </a:rPr>
                        <a:t> </a:t>
                      </a:r>
                      <a:endParaRPr b="0" lang="en-IN" sz="28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685800">
                <a:tc>
                  <a:txBody>
                    <a:bodyPr/>
                    <a:p>
                      <a:pPr algn="ctr">
                        <a:lnSpc>
                          <a:spcPct val="100000"/>
                        </a:lnSpc>
                        <a:spcBef>
                          <a:spcPts val="561"/>
                        </a:spcBef>
                      </a:pPr>
                      <a:r>
                        <a:rPr b="0" lang="en-IN" sz="2800" spc="-1" strike="noStrike">
                          <a:solidFill>
                            <a:srgbClr val="000000"/>
                          </a:solidFill>
                          <a:latin typeface="Tahoma"/>
                        </a:rPr>
                        <a:t>6</a:t>
                      </a:r>
                      <a:endParaRPr b="0" lang="en-IN" sz="28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p>
                      <a:pPr>
                        <a:lnSpc>
                          <a:spcPct val="100000"/>
                        </a:lnSpc>
                        <a:spcBef>
                          <a:spcPts val="561"/>
                        </a:spcBef>
                      </a:pPr>
                      <a:r>
                        <a:rPr b="1" lang="en-IN" sz="2800" spc="-1" strike="noStrike">
                          <a:solidFill>
                            <a:srgbClr val="000000"/>
                          </a:solidFill>
                          <a:latin typeface="Tahoma"/>
                        </a:rPr>
                        <a:t>DIV Q</a:t>
                      </a:r>
                      <a:r>
                        <a:rPr b="0" lang="en-IN" sz="2800" spc="-1" strike="noStrike">
                          <a:solidFill>
                            <a:srgbClr val="000000"/>
                          </a:solidFill>
                          <a:latin typeface="Tahoma"/>
                        </a:rPr>
                        <a:t> </a:t>
                      </a:r>
                      <a:endParaRPr b="0" lang="en-IN" sz="28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Tree>
  </p:cSld>
  <p:timing>
    <p:tnLst>
      <p:par>
        <p:cTn id="220" dur="indefinite" restart="never" nodeType="tmRoot">
          <p:childTnLst>
            <p:seq>
              <p:cTn id="221"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LPCC</a:t>
            </a:r>
            <a:endParaRPr b="0" lang="en-US" sz="4400" spc="-1" strike="noStrike">
              <a:solidFill>
                <a:srgbClr val="000000"/>
              </a:solidFill>
              <a:latin typeface="Calibri"/>
            </a:endParaRPr>
          </a:p>
        </p:txBody>
      </p:sp>
      <p:sp>
        <p:nvSpPr>
          <p:cNvPr id="260"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Unit I : Introduction To Systems Programming And Assemblers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Introduction: Need of System Software, Components of System Software, Language Processing Activities, Fundamentals of Language Processing. Assemblers: Elements of Assembly Language Programming, A simple Assembly Scheme, Pass structure of Assemblers, Design of Two Pass Assembler.</a:t>
            </a:r>
            <a:endParaRPr b="0" lang="en-US" sz="3200" spc="-1" strike="noStrike">
              <a:solidFill>
                <a:srgbClr val="000000"/>
              </a:solidFill>
              <a:latin typeface="Calibri"/>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TextShape 1"/>
          <p:cNvSpPr txBox="1"/>
          <p:nvPr/>
        </p:nvSpPr>
        <p:spPr>
          <a:xfrm>
            <a:off x="1066680" y="304920"/>
            <a:ext cx="7543440" cy="837720"/>
          </a:xfrm>
          <a:prstGeom prst="rect">
            <a:avLst/>
          </a:prstGeom>
          <a:noFill/>
          <a:ln>
            <a:noFill/>
          </a:ln>
        </p:spPr>
        <p:txBody>
          <a:bodyPr anchor="ctr"/>
          <a:p>
            <a:pPr algn="ctr">
              <a:lnSpc>
                <a:spcPct val="100000"/>
              </a:lnSpc>
            </a:pPr>
            <a:r>
              <a:rPr b="0" lang="en-US" sz="4000" spc="-1" strike="noStrike">
                <a:solidFill>
                  <a:srgbClr val="000000"/>
                </a:solidFill>
                <a:latin typeface="Calibri"/>
              </a:rPr>
              <a:t>Modified MNT &amp; MDT</a:t>
            </a:r>
            <a:endParaRPr b="0" lang="en-US" sz="4000" spc="-1" strike="noStrike">
              <a:solidFill>
                <a:srgbClr val="000000"/>
              </a:solidFill>
              <a:latin typeface="Calibri"/>
            </a:endParaRPr>
          </a:p>
        </p:txBody>
      </p:sp>
      <p:graphicFrame>
        <p:nvGraphicFramePr>
          <p:cNvPr id="405" name="Table 2"/>
          <p:cNvGraphicFramePr/>
          <p:nvPr/>
        </p:nvGraphicFramePr>
        <p:xfrm>
          <a:off x="228600" y="1676520"/>
          <a:ext cx="5105160" cy="3979440"/>
        </p:xfrm>
        <a:graphic>
          <a:graphicData uri="http://schemas.openxmlformats.org/drawingml/2006/table">
            <a:tbl>
              <a:tblPr/>
              <a:tblGrid>
                <a:gridCol w="1228680"/>
                <a:gridCol w="1915920"/>
                <a:gridCol w="1960560"/>
              </a:tblGrid>
              <a:tr h="1156680">
                <a:tc>
                  <a:txBody>
                    <a:bodyPr/>
                    <a:p>
                      <a:pPr>
                        <a:lnSpc>
                          <a:spcPct val="100000"/>
                        </a:lnSpc>
                        <a:spcBef>
                          <a:spcPts val="479"/>
                        </a:spcBef>
                      </a:pPr>
                      <a:r>
                        <a:rPr b="0" lang="en-IN" sz="2400" spc="-1" strike="noStrike">
                          <a:solidFill>
                            <a:srgbClr val="000000"/>
                          </a:solidFill>
                          <a:latin typeface="Tahoma"/>
                        </a:rPr>
                        <a:t>Name of macro</a:t>
                      </a:r>
                      <a:endParaRPr b="0" lang="en-IN" sz="24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479"/>
                        </a:spcBef>
                      </a:pPr>
                      <a:r>
                        <a:rPr b="0" lang="en-IN" sz="2400" spc="-1" strike="noStrike">
                          <a:solidFill>
                            <a:srgbClr val="000000"/>
                          </a:solidFill>
                          <a:latin typeface="Tahoma"/>
                        </a:rPr>
                        <a:t>No. of parameters</a:t>
                      </a:r>
                      <a:endParaRPr b="0" lang="en-IN" sz="24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479"/>
                        </a:spcBef>
                      </a:pPr>
                      <a:r>
                        <a:rPr b="0" lang="en-IN" sz="2400" spc="-1" strike="noStrike">
                          <a:solidFill>
                            <a:srgbClr val="000000"/>
                          </a:solidFill>
                          <a:latin typeface="Tahoma"/>
                        </a:rPr>
                        <a:t>Starting Index </a:t>
                      </a:r>
                      <a:endParaRPr b="0" lang="en-IN" sz="24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764280">
                <a:tc>
                  <a:txBody>
                    <a:bodyPr/>
                    <a:p>
                      <a:pPr>
                        <a:lnSpc>
                          <a:spcPct val="100000"/>
                        </a:lnSpc>
                        <a:spcBef>
                          <a:spcPts val="400"/>
                        </a:spcBef>
                      </a:pPr>
                      <a:r>
                        <a:rPr b="0" lang="en-IN" sz="2000" spc="-1" strike="noStrike">
                          <a:solidFill>
                            <a:srgbClr val="000000"/>
                          </a:solidFill>
                          <a:latin typeface="Tahoma"/>
                        </a:rPr>
                        <a:t>SAMPLE1</a:t>
                      </a:r>
                      <a:endParaRPr b="0" lang="en-IN" sz="20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561"/>
                        </a:spcBef>
                      </a:pPr>
                      <a:r>
                        <a:rPr b="0" lang="en-IN" sz="2800" spc="-1" strike="noStrike">
                          <a:solidFill>
                            <a:srgbClr val="000000"/>
                          </a:solidFill>
                          <a:latin typeface="Tahoma"/>
                        </a:rPr>
                        <a:t>0</a:t>
                      </a:r>
                      <a:endParaRPr b="0" lang="en-IN" sz="2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561"/>
                        </a:spcBef>
                      </a:pPr>
                      <a:r>
                        <a:rPr b="0" lang="en-IN" sz="2800" spc="-1" strike="noStrike">
                          <a:solidFill>
                            <a:srgbClr val="000000"/>
                          </a:solidFill>
                          <a:latin typeface="Tahoma"/>
                        </a:rPr>
                        <a:t>1</a:t>
                      </a:r>
                      <a:endParaRPr b="0" lang="en-IN" sz="28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1029240">
                <a:tc>
                  <a:txBody>
                    <a:bodyPr/>
                    <a:p>
                      <a:pPr>
                        <a:lnSpc>
                          <a:spcPct val="100000"/>
                        </a:lnSpc>
                        <a:spcBef>
                          <a:spcPts val="400"/>
                        </a:spcBef>
                      </a:pPr>
                      <a:r>
                        <a:rPr b="0" lang="en-IN" sz="2000" spc="-1" strike="noStrike">
                          <a:solidFill>
                            <a:srgbClr val="000000"/>
                          </a:solidFill>
                          <a:latin typeface="Tahoma"/>
                        </a:rPr>
                        <a:t>SAMPLE2</a:t>
                      </a:r>
                      <a:endParaRPr b="0" lang="en-IN" sz="2000" spc="-1" strike="noStrike">
                        <a:latin typeface="Arial"/>
                      </a:endParaRPr>
                    </a:p>
                    <a:p>
                      <a:pPr>
                        <a:lnSpc>
                          <a:spcPct val="100000"/>
                        </a:lnSpc>
                        <a:spcBef>
                          <a:spcPts val="400"/>
                        </a:spcBef>
                      </a:pPr>
                      <a:endParaRPr b="0" lang="en-IN" sz="20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561"/>
                        </a:spcBef>
                      </a:pPr>
                      <a:r>
                        <a:rPr b="0" lang="en-IN" sz="2800" spc="-1" strike="noStrike">
                          <a:solidFill>
                            <a:srgbClr val="000000"/>
                          </a:solidFill>
                          <a:latin typeface="Tahoma"/>
                        </a:rPr>
                        <a:t>0</a:t>
                      </a:r>
                      <a:endParaRPr b="0" lang="en-IN" sz="2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561"/>
                        </a:spcBef>
                      </a:pPr>
                      <a:r>
                        <a:rPr b="0" lang="en-IN" sz="2800" spc="-1" strike="noStrike">
                          <a:solidFill>
                            <a:srgbClr val="000000"/>
                          </a:solidFill>
                          <a:latin typeface="Tahoma"/>
                        </a:rPr>
                        <a:t>4</a:t>
                      </a:r>
                      <a:endParaRPr b="0" lang="en-IN" sz="28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1029240">
                <a:tc>
                  <a:txBody>
                    <a:bodyPr/>
                    <a:p>
                      <a:pPr>
                        <a:lnSpc>
                          <a:spcPct val="100000"/>
                        </a:lnSpc>
                        <a:spcBef>
                          <a:spcPts val="400"/>
                        </a:spcBef>
                      </a:pPr>
                      <a:r>
                        <a:rPr b="0" lang="en-IN" sz="2000" spc="-1" strike="noStrike">
                          <a:solidFill>
                            <a:srgbClr val="000000"/>
                          </a:solidFill>
                          <a:latin typeface="Tahoma"/>
                        </a:rPr>
                        <a:t>SAMPLE3</a:t>
                      </a:r>
                      <a:endParaRPr b="0" lang="en-IN" sz="2000" spc="-1" strike="noStrike">
                        <a:latin typeface="Arial"/>
                      </a:endParaRPr>
                    </a:p>
                    <a:p>
                      <a:pPr>
                        <a:lnSpc>
                          <a:spcPct val="100000"/>
                        </a:lnSpc>
                        <a:spcBef>
                          <a:spcPts val="400"/>
                        </a:spcBef>
                      </a:pPr>
                      <a:endParaRPr b="0" lang="en-IN" sz="20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p>
                      <a:pPr>
                        <a:lnSpc>
                          <a:spcPct val="100000"/>
                        </a:lnSpc>
                        <a:spcBef>
                          <a:spcPts val="561"/>
                        </a:spcBef>
                      </a:pPr>
                      <a:r>
                        <a:rPr b="0" lang="en-IN" sz="2800" spc="-1" strike="noStrike">
                          <a:solidFill>
                            <a:srgbClr val="000000"/>
                          </a:solidFill>
                          <a:latin typeface="Tahoma"/>
                        </a:rPr>
                        <a:t>0</a:t>
                      </a:r>
                      <a:endParaRPr b="0" lang="en-IN" sz="28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p>
                      <a:pPr>
                        <a:lnSpc>
                          <a:spcPct val="100000"/>
                        </a:lnSpc>
                        <a:spcBef>
                          <a:spcPts val="561"/>
                        </a:spcBef>
                      </a:pPr>
                      <a:r>
                        <a:rPr b="0" lang="en-IN" sz="2800" spc="-1" strike="noStrike">
                          <a:solidFill>
                            <a:srgbClr val="000000"/>
                          </a:solidFill>
                          <a:latin typeface="Tahoma"/>
                        </a:rPr>
                        <a:t>7</a:t>
                      </a:r>
                      <a:endParaRPr b="0" lang="en-IN" sz="28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graphicFrame>
        <p:nvGraphicFramePr>
          <p:cNvPr id="406" name="Table 3"/>
          <p:cNvGraphicFramePr/>
          <p:nvPr/>
        </p:nvGraphicFramePr>
        <p:xfrm>
          <a:off x="6172200" y="1219320"/>
          <a:ext cx="2437920" cy="4147920"/>
        </p:xfrm>
        <a:graphic>
          <a:graphicData uri="http://schemas.openxmlformats.org/drawingml/2006/table">
            <a:tbl>
              <a:tblPr/>
              <a:tblGrid>
                <a:gridCol w="952200"/>
                <a:gridCol w="1485720"/>
              </a:tblGrid>
              <a:tr h="504720">
                <a:tc>
                  <a:txBody>
                    <a:bodyPr/>
                    <a:p>
                      <a:pPr>
                        <a:lnSpc>
                          <a:spcPct val="100000"/>
                        </a:lnSpc>
                        <a:spcBef>
                          <a:spcPts val="561"/>
                        </a:spcBef>
                      </a:pPr>
                      <a:r>
                        <a:rPr b="0" lang="en-IN" sz="2800" spc="-1" strike="noStrike">
                          <a:solidFill>
                            <a:srgbClr val="000000"/>
                          </a:solidFill>
                          <a:latin typeface="Tahoma"/>
                        </a:rPr>
                        <a:t>1</a:t>
                      </a:r>
                      <a:endParaRPr b="0" lang="en-IN" sz="28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479"/>
                        </a:spcBef>
                      </a:pPr>
                      <a:r>
                        <a:rPr b="1" lang="en-IN" sz="2400" spc="-1" strike="noStrike">
                          <a:solidFill>
                            <a:srgbClr val="000000"/>
                          </a:solidFill>
                          <a:latin typeface="Tahoma"/>
                        </a:rPr>
                        <a:t>LOAD A</a:t>
                      </a:r>
                      <a:r>
                        <a:rPr b="0" lang="en-IN" sz="2400" spc="-1" strike="noStrike">
                          <a:solidFill>
                            <a:srgbClr val="000000"/>
                          </a:solidFill>
                          <a:latin typeface="Tahoma"/>
                        </a:rPr>
                        <a:t> </a:t>
                      </a:r>
                      <a:endParaRPr b="0" lang="en-IN" sz="24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504720">
                <a:tc>
                  <a:txBody>
                    <a:bodyPr/>
                    <a:p>
                      <a:pPr>
                        <a:lnSpc>
                          <a:spcPct val="100000"/>
                        </a:lnSpc>
                        <a:spcBef>
                          <a:spcPts val="561"/>
                        </a:spcBef>
                      </a:pPr>
                      <a:r>
                        <a:rPr b="0" lang="en-IN" sz="2800" spc="-1" strike="noStrike">
                          <a:solidFill>
                            <a:srgbClr val="000000"/>
                          </a:solidFill>
                          <a:latin typeface="Tahoma"/>
                        </a:rPr>
                        <a:t>2</a:t>
                      </a:r>
                      <a:endParaRPr b="0" lang="en-IN" sz="28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479"/>
                        </a:spcBef>
                      </a:pPr>
                      <a:r>
                        <a:rPr b="1" lang="en-IN" sz="2400" spc="-1" strike="noStrike">
                          <a:solidFill>
                            <a:srgbClr val="000000"/>
                          </a:solidFill>
                          <a:latin typeface="Tahoma"/>
                        </a:rPr>
                        <a:t>ADD B</a:t>
                      </a:r>
                      <a:r>
                        <a:rPr b="0" lang="en-IN" sz="2400" spc="-1" strike="noStrike">
                          <a:solidFill>
                            <a:srgbClr val="000000"/>
                          </a:solidFill>
                          <a:latin typeface="Tahoma"/>
                        </a:rPr>
                        <a:t> </a:t>
                      </a:r>
                      <a:endParaRPr b="0" lang="en-IN" sz="24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504720">
                <a:tc>
                  <a:txBody>
                    <a:bodyPr/>
                    <a:p>
                      <a:pPr>
                        <a:lnSpc>
                          <a:spcPct val="100000"/>
                        </a:lnSpc>
                        <a:spcBef>
                          <a:spcPts val="561"/>
                        </a:spcBef>
                      </a:pPr>
                      <a:r>
                        <a:rPr b="0" lang="en-IN" sz="2800" spc="-1" strike="noStrike">
                          <a:solidFill>
                            <a:srgbClr val="000000"/>
                          </a:solidFill>
                          <a:latin typeface="Tahoma"/>
                        </a:rPr>
                        <a:t>3</a:t>
                      </a:r>
                      <a:endParaRPr b="0" lang="en-IN" sz="28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479"/>
                        </a:spcBef>
                      </a:pPr>
                      <a:r>
                        <a:rPr b="0" lang="en-IN" sz="2400" spc="-1" strike="noStrike">
                          <a:solidFill>
                            <a:srgbClr val="000000"/>
                          </a:solidFill>
                          <a:latin typeface="Tahoma"/>
                        </a:rPr>
                        <a:t>MEND</a:t>
                      </a:r>
                      <a:endParaRPr b="0" lang="en-IN" sz="24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504720">
                <a:tc>
                  <a:txBody>
                    <a:bodyPr/>
                    <a:p>
                      <a:pPr>
                        <a:lnSpc>
                          <a:spcPct val="100000"/>
                        </a:lnSpc>
                        <a:spcBef>
                          <a:spcPts val="561"/>
                        </a:spcBef>
                      </a:pPr>
                      <a:r>
                        <a:rPr b="0" lang="en-IN" sz="2800" spc="-1" strike="noStrike">
                          <a:solidFill>
                            <a:srgbClr val="000000"/>
                          </a:solidFill>
                          <a:latin typeface="Tahoma"/>
                        </a:rPr>
                        <a:t>4</a:t>
                      </a:r>
                      <a:endParaRPr b="0" lang="en-IN" sz="28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479"/>
                        </a:spcBef>
                      </a:pPr>
                      <a:r>
                        <a:rPr b="1" lang="en-IN" sz="2400" spc="-1" strike="noStrike">
                          <a:solidFill>
                            <a:srgbClr val="000000"/>
                          </a:solidFill>
                          <a:latin typeface="Tahoma"/>
                        </a:rPr>
                        <a:t>LOAD X</a:t>
                      </a:r>
                      <a:r>
                        <a:rPr b="0" lang="en-IN" sz="2400" spc="-1" strike="noStrike">
                          <a:solidFill>
                            <a:srgbClr val="000000"/>
                          </a:solidFill>
                          <a:latin typeface="Tahoma"/>
                        </a:rPr>
                        <a:t> </a:t>
                      </a:r>
                      <a:endParaRPr b="0" lang="en-IN" sz="24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504720">
                <a:tc>
                  <a:txBody>
                    <a:bodyPr/>
                    <a:p>
                      <a:pPr>
                        <a:lnSpc>
                          <a:spcPct val="100000"/>
                        </a:lnSpc>
                        <a:spcBef>
                          <a:spcPts val="561"/>
                        </a:spcBef>
                      </a:pPr>
                      <a:r>
                        <a:rPr b="0" lang="en-IN" sz="2800" spc="-1" strike="noStrike">
                          <a:solidFill>
                            <a:srgbClr val="000000"/>
                          </a:solidFill>
                          <a:latin typeface="Tahoma"/>
                        </a:rPr>
                        <a:t>5</a:t>
                      </a:r>
                      <a:endParaRPr b="0" lang="en-IN" sz="28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479"/>
                        </a:spcBef>
                      </a:pPr>
                      <a:r>
                        <a:rPr b="1" lang="en-IN" sz="2400" spc="-1" strike="noStrike">
                          <a:solidFill>
                            <a:srgbClr val="000000"/>
                          </a:solidFill>
                          <a:latin typeface="Tahoma"/>
                        </a:rPr>
                        <a:t>SUB Y</a:t>
                      </a:r>
                      <a:r>
                        <a:rPr b="0" lang="en-IN" sz="2400" spc="-1" strike="noStrike">
                          <a:solidFill>
                            <a:srgbClr val="000000"/>
                          </a:solidFill>
                          <a:latin typeface="Tahoma"/>
                        </a:rPr>
                        <a:t> </a:t>
                      </a:r>
                      <a:endParaRPr b="0" lang="en-IN" sz="24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862560">
                <a:tc>
                  <a:txBody>
                    <a:bodyPr/>
                    <a:p>
                      <a:pPr>
                        <a:lnSpc>
                          <a:spcPct val="100000"/>
                        </a:lnSpc>
                        <a:spcBef>
                          <a:spcPts val="561"/>
                        </a:spcBef>
                      </a:pPr>
                      <a:r>
                        <a:rPr b="0" lang="en-IN" sz="2800" spc="-1" strike="noStrike">
                          <a:solidFill>
                            <a:srgbClr val="000000"/>
                          </a:solidFill>
                          <a:latin typeface="Tahoma"/>
                        </a:rPr>
                        <a:t>6</a:t>
                      </a:r>
                      <a:endParaRPr b="0" lang="en-IN" sz="28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479"/>
                        </a:spcBef>
                      </a:pPr>
                      <a:r>
                        <a:rPr b="0" lang="en-IN" sz="2400" spc="-1" strike="noStrike">
                          <a:solidFill>
                            <a:srgbClr val="000000"/>
                          </a:solidFill>
                          <a:latin typeface="Tahoma"/>
                        </a:rPr>
                        <a:t>MEND</a:t>
                      </a:r>
                      <a:endParaRPr b="0" lang="en-IN" sz="2400" spc="-1" strike="noStrike">
                        <a:latin typeface="Arial"/>
                      </a:endParaRPr>
                    </a:p>
                    <a:p>
                      <a:pPr>
                        <a:lnSpc>
                          <a:spcPct val="100000"/>
                        </a:lnSpc>
                        <a:spcBef>
                          <a:spcPts val="479"/>
                        </a:spcBef>
                      </a:pPr>
                      <a:endParaRPr b="0" lang="en-IN" sz="24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504720">
                <a:tc>
                  <a:txBody>
                    <a:bodyPr/>
                    <a:p>
                      <a:pPr>
                        <a:lnSpc>
                          <a:spcPct val="100000"/>
                        </a:lnSpc>
                        <a:spcBef>
                          <a:spcPts val="561"/>
                        </a:spcBef>
                      </a:pPr>
                      <a:r>
                        <a:rPr b="0" lang="en-IN" sz="2800" spc="-1" strike="noStrike">
                          <a:solidFill>
                            <a:srgbClr val="000000"/>
                          </a:solidFill>
                          <a:latin typeface="Tahoma"/>
                        </a:rPr>
                        <a:t>7</a:t>
                      </a:r>
                      <a:endParaRPr b="0" lang="en-IN" sz="28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479"/>
                        </a:spcBef>
                      </a:pPr>
                      <a:r>
                        <a:rPr b="1" lang="en-IN" sz="2400" spc="-1" strike="noStrike">
                          <a:solidFill>
                            <a:srgbClr val="000000"/>
                          </a:solidFill>
                          <a:latin typeface="Tahoma"/>
                        </a:rPr>
                        <a:t>LOAD P</a:t>
                      </a:r>
                      <a:r>
                        <a:rPr b="0" lang="en-IN" sz="2400" spc="-1" strike="noStrike">
                          <a:solidFill>
                            <a:srgbClr val="000000"/>
                          </a:solidFill>
                          <a:latin typeface="Tahoma"/>
                        </a:rPr>
                        <a:t> </a:t>
                      </a:r>
                      <a:endParaRPr b="0" lang="en-IN" sz="24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504720">
                <a:tc>
                  <a:txBody>
                    <a:bodyPr/>
                    <a:p>
                      <a:pPr>
                        <a:lnSpc>
                          <a:spcPct val="100000"/>
                        </a:lnSpc>
                        <a:spcBef>
                          <a:spcPts val="561"/>
                        </a:spcBef>
                      </a:pPr>
                      <a:r>
                        <a:rPr b="0" lang="en-IN" sz="2800" spc="-1" strike="noStrike">
                          <a:solidFill>
                            <a:srgbClr val="000000"/>
                          </a:solidFill>
                          <a:latin typeface="Tahoma"/>
                        </a:rPr>
                        <a:t>8</a:t>
                      </a:r>
                      <a:endParaRPr b="0" lang="en-IN" sz="28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479"/>
                        </a:spcBef>
                      </a:pPr>
                      <a:r>
                        <a:rPr b="1" lang="en-IN" sz="2400" spc="-1" strike="noStrike">
                          <a:solidFill>
                            <a:srgbClr val="000000"/>
                          </a:solidFill>
                          <a:latin typeface="Tahoma"/>
                        </a:rPr>
                        <a:t>DIV Q</a:t>
                      </a:r>
                      <a:r>
                        <a:rPr b="0" lang="en-IN" sz="2400" spc="-1" strike="noStrike">
                          <a:solidFill>
                            <a:srgbClr val="000000"/>
                          </a:solidFill>
                          <a:latin typeface="Tahoma"/>
                        </a:rPr>
                        <a:t> </a:t>
                      </a:r>
                      <a:endParaRPr b="0" lang="en-IN" sz="24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862560">
                <a:tc>
                  <a:txBody>
                    <a:bodyPr/>
                    <a:p>
                      <a:pPr>
                        <a:lnSpc>
                          <a:spcPct val="100000"/>
                        </a:lnSpc>
                        <a:spcBef>
                          <a:spcPts val="561"/>
                        </a:spcBef>
                      </a:pPr>
                      <a:r>
                        <a:rPr b="0" lang="en-IN" sz="2800" spc="-1" strike="noStrike">
                          <a:solidFill>
                            <a:srgbClr val="000000"/>
                          </a:solidFill>
                          <a:latin typeface="Tahoma"/>
                        </a:rPr>
                        <a:t>9</a:t>
                      </a:r>
                      <a:endParaRPr b="0" lang="en-IN" sz="28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p>
                      <a:pPr>
                        <a:lnSpc>
                          <a:spcPct val="100000"/>
                        </a:lnSpc>
                        <a:spcBef>
                          <a:spcPts val="479"/>
                        </a:spcBef>
                      </a:pPr>
                      <a:r>
                        <a:rPr b="0" lang="en-IN" sz="2400" spc="-1" strike="noStrike">
                          <a:solidFill>
                            <a:srgbClr val="000000"/>
                          </a:solidFill>
                          <a:latin typeface="Tahoma"/>
                        </a:rPr>
                        <a:t>MEND</a:t>
                      </a:r>
                      <a:endParaRPr b="0" lang="en-IN" sz="2400" spc="-1" strike="noStrike">
                        <a:latin typeface="Arial"/>
                      </a:endParaRPr>
                    </a:p>
                    <a:p>
                      <a:pPr>
                        <a:lnSpc>
                          <a:spcPct val="100000"/>
                        </a:lnSpc>
                        <a:spcBef>
                          <a:spcPts val="479"/>
                        </a:spcBef>
                      </a:pPr>
                      <a:endParaRPr b="0" lang="en-IN" sz="24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Tree>
  </p:cSld>
  <p:timing>
    <p:tnLst>
      <p:par>
        <p:cTn id="222" dur="indefinite" restart="never" nodeType="tmRoot">
          <p:childTnLst>
            <p:seq>
              <p:cTn id="223"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TextShape 1"/>
          <p:cNvSpPr txBox="1"/>
          <p:nvPr/>
        </p:nvSpPr>
        <p:spPr>
          <a:xfrm>
            <a:off x="6553080" y="6356520"/>
            <a:ext cx="2133360" cy="364680"/>
          </a:xfrm>
          <a:prstGeom prst="rect">
            <a:avLst/>
          </a:prstGeom>
          <a:noFill/>
          <a:ln>
            <a:noFill/>
          </a:ln>
        </p:spPr>
        <p:txBody>
          <a:bodyPr anchor="ctr"/>
          <a:p>
            <a:pPr algn="r">
              <a:lnSpc>
                <a:spcPct val="100000"/>
              </a:lnSpc>
            </a:pPr>
            <a:fld id="{3F38F7D6-F211-4C96-919E-D3CC8A9A0417}" type="slidenum">
              <a:rPr b="0" lang="en-IN" sz="1200" spc="-1" strike="noStrike">
                <a:solidFill>
                  <a:srgbClr val="8b8b8b"/>
                </a:solidFill>
                <a:latin typeface="Calibri"/>
              </a:rPr>
              <a:t>&lt;number&gt;</a:t>
            </a:fld>
            <a:endParaRPr b="0" lang="en-IN" sz="1200" spc="-1" strike="noStrike">
              <a:latin typeface="Times New Roman"/>
            </a:endParaRPr>
          </a:p>
        </p:txBody>
      </p:sp>
      <p:sp>
        <p:nvSpPr>
          <p:cNvPr id="408" name="TextShape 2"/>
          <p:cNvSpPr txBox="1"/>
          <p:nvPr/>
        </p:nvSpPr>
        <p:spPr>
          <a:xfrm>
            <a:off x="457200" y="274680"/>
            <a:ext cx="8229240" cy="114264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Introduction-Compiler</a:t>
            </a:r>
            <a:br/>
            <a:endParaRPr b="0" lang="en-US" sz="4400" spc="-1" strike="noStrike">
              <a:solidFill>
                <a:srgbClr val="000000"/>
              </a:solidFill>
              <a:latin typeface="Calibri"/>
            </a:endParaRPr>
          </a:p>
        </p:txBody>
      </p:sp>
      <p:sp>
        <p:nvSpPr>
          <p:cNvPr id="409" name="TextShape 3"/>
          <p:cNvSpPr txBox="1"/>
          <p:nvPr/>
        </p:nvSpPr>
        <p:spPr>
          <a:xfrm>
            <a:off x="762120" y="1981080"/>
            <a:ext cx="8381520" cy="2437920"/>
          </a:xfrm>
          <a:prstGeom prst="rect">
            <a:avLst/>
          </a:prstGeom>
          <a:noFill/>
          <a:ln>
            <a:noFill/>
          </a:ln>
        </p:spPr>
        <p:txBody>
          <a:bodyPr/>
          <a:p>
            <a:pPr marL="343080" indent="-342720">
              <a:lnSpc>
                <a:spcPct val="90000"/>
              </a:lnSpc>
              <a:spcBef>
                <a:spcPts val="561"/>
              </a:spcBef>
              <a:buClr>
                <a:srgbClr val="000000"/>
              </a:buClr>
              <a:buFont typeface="Arial"/>
              <a:buChar char="•"/>
            </a:pPr>
            <a:r>
              <a:rPr b="0" lang="en-US" sz="2800" spc="-1" strike="noStrike">
                <a:solidFill>
                  <a:srgbClr val="000000"/>
                </a:solidFill>
                <a:latin typeface="Calibri"/>
              </a:rPr>
              <a:t>Translator for conversion of HLL to machine language</a:t>
            </a:r>
            <a:endParaRPr b="0" lang="en-US" sz="2800" spc="-1" strike="noStrike">
              <a:solidFill>
                <a:srgbClr val="000000"/>
              </a:solidFill>
              <a:latin typeface="Calibri"/>
            </a:endParaRPr>
          </a:p>
          <a:p>
            <a:pPr marL="343080" indent="-342720">
              <a:lnSpc>
                <a:spcPct val="90000"/>
              </a:lnSpc>
              <a:spcBef>
                <a:spcPts val="561"/>
              </a:spcBef>
              <a:buClr>
                <a:srgbClr val="000000"/>
              </a:buClr>
              <a:buFont typeface="Arial"/>
              <a:buChar char="•"/>
            </a:pPr>
            <a:r>
              <a:rPr b="0" lang="en-US" sz="2800" spc="-1" strike="noStrike">
                <a:solidFill>
                  <a:srgbClr val="000000"/>
                </a:solidFill>
                <a:latin typeface="Calibri"/>
              </a:rPr>
              <a:t>Source prg : High Level Language program (e.g. sample.c)</a:t>
            </a:r>
            <a:endParaRPr b="0" lang="en-US" sz="2800" spc="-1" strike="noStrike">
              <a:solidFill>
                <a:srgbClr val="000000"/>
              </a:solidFill>
              <a:latin typeface="Calibri"/>
            </a:endParaRPr>
          </a:p>
          <a:p>
            <a:pPr marL="343080" indent="-342720">
              <a:lnSpc>
                <a:spcPct val="90000"/>
              </a:lnSpc>
              <a:spcBef>
                <a:spcPts val="561"/>
              </a:spcBef>
              <a:buClr>
                <a:srgbClr val="000000"/>
              </a:buClr>
              <a:buFont typeface="Arial"/>
              <a:buChar char="•"/>
            </a:pPr>
            <a:r>
              <a:rPr b="0" lang="en-US" sz="2800" spc="-1" strike="noStrike">
                <a:solidFill>
                  <a:srgbClr val="000000"/>
                </a:solidFill>
                <a:latin typeface="Calibri"/>
              </a:rPr>
              <a:t>Target prg : machine language program (e.g. sample.obj)</a:t>
            </a:r>
            <a:endParaRPr b="0" lang="en-US" sz="2800" spc="-1" strike="noStrike">
              <a:solidFill>
                <a:srgbClr val="000000"/>
              </a:solidFill>
              <a:latin typeface="Calibri"/>
            </a:endParaRPr>
          </a:p>
        </p:txBody>
      </p:sp>
      <p:sp>
        <p:nvSpPr>
          <p:cNvPr id="410" name="CustomShape 4"/>
          <p:cNvSpPr/>
          <p:nvPr/>
        </p:nvSpPr>
        <p:spPr>
          <a:xfrm>
            <a:off x="4038480" y="4572000"/>
            <a:ext cx="1371240" cy="9903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latin typeface="Calibri"/>
              </a:rPr>
              <a:t>Compiler</a:t>
            </a:r>
            <a:endParaRPr b="0" lang="en-IN" sz="1800" spc="-1" strike="noStrike">
              <a:latin typeface="Arial"/>
            </a:endParaRPr>
          </a:p>
        </p:txBody>
      </p:sp>
      <p:sp>
        <p:nvSpPr>
          <p:cNvPr id="411" name="Line 5"/>
          <p:cNvSpPr/>
          <p:nvPr/>
        </p:nvSpPr>
        <p:spPr>
          <a:xfrm>
            <a:off x="3047760" y="5105160"/>
            <a:ext cx="990720" cy="360"/>
          </a:xfrm>
          <a:prstGeom prst="line">
            <a:avLst/>
          </a:prstGeom>
          <a:ln w="9360">
            <a:solidFill>
              <a:schemeClr val="tx1"/>
            </a:solidFill>
            <a:round/>
            <a:tailEnd len="med" type="triangle" w="med"/>
          </a:ln>
        </p:spPr>
        <p:style>
          <a:lnRef idx="0"/>
          <a:fillRef idx="0"/>
          <a:effectRef idx="0"/>
          <a:fontRef idx="minor"/>
        </p:style>
      </p:sp>
      <p:sp>
        <p:nvSpPr>
          <p:cNvPr id="412" name="Line 6"/>
          <p:cNvSpPr/>
          <p:nvPr/>
        </p:nvSpPr>
        <p:spPr>
          <a:xfrm>
            <a:off x="5410080" y="5105160"/>
            <a:ext cx="762120" cy="360"/>
          </a:xfrm>
          <a:prstGeom prst="line">
            <a:avLst/>
          </a:prstGeom>
          <a:ln w="9360">
            <a:solidFill>
              <a:schemeClr val="tx1"/>
            </a:solidFill>
            <a:round/>
            <a:tailEnd len="med" type="triangle" w="med"/>
          </a:ln>
        </p:spPr>
        <p:style>
          <a:lnRef idx="0"/>
          <a:fillRef idx="0"/>
          <a:effectRef idx="0"/>
          <a:fontRef idx="minor"/>
        </p:style>
      </p:sp>
      <p:sp>
        <p:nvSpPr>
          <p:cNvPr id="413" name="CustomShape 7"/>
          <p:cNvSpPr/>
          <p:nvPr/>
        </p:nvSpPr>
        <p:spPr>
          <a:xfrm>
            <a:off x="1828800" y="4800600"/>
            <a:ext cx="1142640" cy="912600"/>
          </a:xfrm>
          <a:prstGeom prst="rect">
            <a:avLst/>
          </a:prstGeom>
          <a:noFill/>
          <a:ln w="9360">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Source</a:t>
            </a:r>
            <a:endParaRPr b="0" lang="en-IN" sz="1800" spc="-1" strike="noStrike">
              <a:latin typeface="Arial"/>
            </a:endParaRPr>
          </a:p>
          <a:p>
            <a:pPr>
              <a:lnSpc>
                <a:spcPct val="100000"/>
              </a:lnSpc>
            </a:pPr>
            <a:r>
              <a:rPr b="0" lang="en-IN" sz="1800" spc="-1" strike="noStrike">
                <a:solidFill>
                  <a:srgbClr val="000000"/>
                </a:solidFill>
                <a:latin typeface="Calibri"/>
              </a:rPr>
              <a:t>Program</a:t>
            </a:r>
            <a:endParaRPr b="0" lang="en-IN" sz="1800" spc="-1" strike="noStrike">
              <a:latin typeface="Arial"/>
            </a:endParaRPr>
          </a:p>
        </p:txBody>
      </p:sp>
      <p:sp>
        <p:nvSpPr>
          <p:cNvPr id="414" name="CustomShape 8"/>
          <p:cNvSpPr/>
          <p:nvPr/>
        </p:nvSpPr>
        <p:spPr>
          <a:xfrm>
            <a:off x="6324480" y="4800600"/>
            <a:ext cx="1066320" cy="912600"/>
          </a:xfrm>
          <a:prstGeom prst="rect">
            <a:avLst/>
          </a:prstGeom>
          <a:noFill/>
          <a:ln w="9360">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rPr>
              <a:t>Target</a:t>
            </a:r>
            <a:endParaRPr b="0" lang="en-IN" sz="1800" spc="-1" strike="noStrike">
              <a:latin typeface="Arial"/>
            </a:endParaRPr>
          </a:p>
          <a:p>
            <a:pPr>
              <a:lnSpc>
                <a:spcPct val="100000"/>
              </a:lnSpc>
            </a:pPr>
            <a:r>
              <a:rPr b="0" lang="en-IN" sz="1800" spc="-1" strike="noStrike">
                <a:solidFill>
                  <a:srgbClr val="000000"/>
                </a:solidFill>
                <a:latin typeface="Calibri"/>
              </a:rPr>
              <a:t>program</a:t>
            </a:r>
            <a:endParaRPr b="0" lang="en-IN" sz="1800" spc="-1" strike="noStrike">
              <a:latin typeface="Arial"/>
            </a:endParaRPr>
          </a:p>
        </p:txBody>
      </p:sp>
      <p:sp>
        <p:nvSpPr>
          <p:cNvPr id="415" name="Line 9"/>
          <p:cNvSpPr/>
          <p:nvPr/>
        </p:nvSpPr>
        <p:spPr>
          <a:xfrm>
            <a:off x="4647960" y="5562360"/>
            <a:ext cx="360" cy="304920"/>
          </a:xfrm>
          <a:prstGeom prst="line">
            <a:avLst/>
          </a:prstGeom>
          <a:ln w="9360">
            <a:solidFill>
              <a:schemeClr val="tx1"/>
            </a:solidFill>
            <a:round/>
            <a:tailEnd len="med" type="triangle" w="med"/>
          </a:ln>
        </p:spPr>
        <p:style>
          <a:lnRef idx="0"/>
          <a:fillRef idx="0"/>
          <a:effectRef idx="0"/>
          <a:fontRef idx="minor"/>
        </p:style>
      </p:sp>
      <p:sp>
        <p:nvSpPr>
          <p:cNvPr id="416" name="CustomShape 10"/>
          <p:cNvSpPr/>
          <p:nvPr/>
        </p:nvSpPr>
        <p:spPr>
          <a:xfrm>
            <a:off x="4038480" y="5867280"/>
            <a:ext cx="1294920" cy="639000"/>
          </a:xfrm>
          <a:prstGeom prst="rect">
            <a:avLst/>
          </a:prstGeom>
          <a:noFill/>
          <a:ln w="9360">
            <a:noFill/>
          </a:ln>
        </p:spPr>
        <p:style>
          <a:lnRef idx="0"/>
          <a:fillRef idx="0"/>
          <a:effectRef idx="0"/>
          <a:fontRef idx="minor"/>
        </p:style>
        <p:txBody>
          <a:bodyPr lIns="90000" rIns="90000" tIns="45000" bIns="45000"/>
          <a:p>
            <a:pPr>
              <a:lnSpc>
                <a:spcPct val="100000"/>
              </a:lnSpc>
              <a:spcBef>
                <a:spcPts val="901"/>
              </a:spcBef>
            </a:pPr>
            <a:r>
              <a:rPr b="0" lang="en-IN" sz="1800" spc="-1" strike="noStrike">
                <a:solidFill>
                  <a:srgbClr val="000000"/>
                </a:solidFill>
                <a:latin typeface="Arial"/>
              </a:rPr>
              <a:t>     </a:t>
            </a:r>
            <a:r>
              <a:rPr b="0" lang="en-IN" sz="1800" spc="-1" strike="noStrike">
                <a:solidFill>
                  <a:srgbClr val="000000"/>
                </a:solidFill>
                <a:latin typeface="Arial"/>
              </a:rPr>
              <a:t>Error Messages</a:t>
            </a:r>
            <a:endParaRPr b="0" lang="en-IN" sz="1800" spc="-1" strike="noStrike">
              <a:latin typeface="Arial"/>
            </a:endParaRPr>
          </a:p>
        </p:txBody>
      </p:sp>
    </p:spTree>
  </p:cSld>
  <p:timing>
    <p:tnLst>
      <p:par>
        <p:cTn id="224" dur="indefinite" restart="never" nodeType="tmRoot">
          <p:childTnLst>
            <p:seq>
              <p:cTn id="225"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TextShape 1"/>
          <p:cNvSpPr txBox="1"/>
          <p:nvPr/>
        </p:nvSpPr>
        <p:spPr>
          <a:xfrm>
            <a:off x="6553080" y="6356520"/>
            <a:ext cx="2133360" cy="364680"/>
          </a:xfrm>
          <a:prstGeom prst="rect">
            <a:avLst/>
          </a:prstGeom>
          <a:noFill/>
          <a:ln>
            <a:noFill/>
          </a:ln>
        </p:spPr>
        <p:txBody>
          <a:bodyPr anchor="ctr"/>
          <a:p>
            <a:pPr algn="r">
              <a:lnSpc>
                <a:spcPct val="100000"/>
              </a:lnSpc>
            </a:pPr>
            <a:fld id="{C4523783-D706-44D2-8418-9BD13EDA2FEA}" type="slidenum">
              <a:rPr b="0" lang="en-IN" sz="1200" spc="-1" strike="noStrike">
                <a:solidFill>
                  <a:srgbClr val="8b8b8b"/>
                </a:solidFill>
                <a:latin typeface="Calibri"/>
              </a:rPr>
              <a:t>&lt;number&gt;</a:t>
            </a:fld>
            <a:endParaRPr b="0" lang="en-IN" sz="1200" spc="-1" strike="noStrike">
              <a:latin typeface="Times New Roman"/>
            </a:endParaRPr>
          </a:p>
        </p:txBody>
      </p:sp>
      <p:sp>
        <p:nvSpPr>
          <p:cNvPr id="418" name="TextShape 2"/>
          <p:cNvSpPr txBox="1"/>
          <p:nvPr/>
        </p:nvSpPr>
        <p:spPr>
          <a:xfrm>
            <a:off x="457200" y="0"/>
            <a:ext cx="8229240" cy="685440"/>
          </a:xfrm>
          <a:prstGeom prst="rect">
            <a:avLst/>
          </a:prstGeom>
          <a:noFill/>
          <a:ln>
            <a:noFill/>
          </a:ln>
        </p:spPr>
        <p:txBody>
          <a:bodyPr anchor="ctr"/>
          <a:p>
            <a:pPr algn="ctr">
              <a:lnSpc>
                <a:spcPct val="100000"/>
              </a:lnSpc>
            </a:pPr>
            <a:r>
              <a:rPr b="0" lang="en-US" sz="2800" spc="-1" strike="noStrike">
                <a:solidFill>
                  <a:srgbClr val="000000"/>
                </a:solidFill>
                <a:latin typeface="Calibri"/>
              </a:rPr>
              <a:t>The phases of a compiler</a:t>
            </a:r>
            <a:endParaRPr b="0" lang="en-US" sz="2800" spc="-1" strike="noStrike">
              <a:solidFill>
                <a:srgbClr val="000000"/>
              </a:solidFill>
              <a:latin typeface="Calibri"/>
            </a:endParaRPr>
          </a:p>
        </p:txBody>
      </p:sp>
      <p:sp>
        <p:nvSpPr>
          <p:cNvPr id="419" name="CustomShape 3"/>
          <p:cNvSpPr/>
          <p:nvPr/>
        </p:nvSpPr>
        <p:spPr>
          <a:xfrm>
            <a:off x="2973240" y="533520"/>
            <a:ext cx="1945800" cy="36468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latin typeface="Arial"/>
              </a:rPr>
              <a:t>Source program</a:t>
            </a:r>
            <a:endParaRPr b="0" lang="en-IN" sz="1800" spc="-1" strike="noStrike">
              <a:latin typeface="Arial"/>
            </a:endParaRPr>
          </a:p>
        </p:txBody>
      </p:sp>
      <p:sp>
        <p:nvSpPr>
          <p:cNvPr id="420" name="CustomShape 4"/>
          <p:cNvSpPr/>
          <p:nvPr/>
        </p:nvSpPr>
        <p:spPr>
          <a:xfrm>
            <a:off x="2209680" y="990720"/>
            <a:ext cx="380952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ffffff"/>
                </a:solidFill>
                <a:latin typeface="Arial"/>
              </a:rPr>
              <a:t>Lexical Analysis</a:t>
            </a:r>
            <a:endParaRPr b="0" lang="en-IN" sz="1800" spc="-1" strike="noStrike">
              <a:latin typeface="Arial"/>
            </a:endParaRPr>
          </a:p>
        </p:txBody>
      </p:sp>
      <p:sp>
        <p:nvSpPr>
          <p:cNvPr id="421" name="CustomShape 5"/>
          <p:cNvSpPr/>
          <p:nvPr/>
        </p:nvSpPr>
        <p:spPr>
          <a:xfrm>
            <a:off x="2209680" y="1752480"/>
            <a:ext cx="380952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ffffff"/>
                </a:solidFill>
                <a:latin typeface="Arial"/>
              </a:rPr>
              <a:t>Syntax Analysis</a:t>
            </a:r>
            <a:endParaRPr b="0" lang="en-IN" sz="1800" spc="-1" strike="noStrike">
              <a:latin typeface="Arial"/>
            </a:endParaRPr>
          </a:p>
        </p:txBody>
      </p:sp>
      <p:sp>
        <p:nvSpPr>
          <p:cNvPr id="422" name="CustomShape 6"/>
          <p:cNvSpPr/>
          <p:nvPr/>
        </p:nvSpPr>
        <p:spPr>
          <a:xfrm>
            <a:off x="2209680" y="2666880"/>
            <a:ext cx="380952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ffffff"/>
                </a:solidFill>
                <a:latin typeface="Arial"/>
              </a:rPr>
              <a:t>Semantic</a:t>
            </a:r>
            <a:r>
              <a:rPr b="0" lang="en-IN" sz="1800" spc="-1" strike="noStrike">
                <a:solidFill>
                  <a:srgbClr val="000000"/>
                </a:solidFill>
                <a:latin typeface="Arial"/>
              </a:rPr>
              <a:t> </a:t>
            </a:r>
            <a:r>
              <a:rPr b="0" lang="en-IN" sz="1800" spc="-1" strike="noStrike">
                <a:solidFill>
                  <a:srgbClr val="ffffff"/>
                </a:solidFill>
                <a:latin typeface="Arial"/>
              </a:rPr>
              <a:t>Analysis</a:t>
            </a:r>
            <a:endParaRPr b="0" lang="en-IN" sz="1800" spc="-1" strike="noStrike">
              <a:latin typeface="Arial"/>
            </a:endParaRPr>
          </a:p>
        </p:txBody>
      </p:sp>
      <p:sp>
        <p:nvSpPr>
          <p:cNvPr id="423" name="CustomShape 7"/>
          <p:cNvSpPr/>
          <p:nvPr/>
        </p:nvSpPr>
        <p:spPr>
          <a:xfrm>
            <a:off x="2209680" y="3657600"/>
            <a:ext cx="380952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ffffff"/>
                </a:solidFill>
                <a:latin typeface="Arial"/>
              </a:rPr>
              <a:t>Intermediate code generation</a:t>
            </a:r>
            <a:endParaRPr b="0" lang="en-IN" sz="1800" spc="-1" strike="noStrike">
              <a:latin typeface="Arial"/>
            </a:endParaRPr>
          </a:p>
        </p:txBody>
      </p:sp>
      <p:sp>
        <p:nvSpPr>
          <p:cNvPr id="424" name="CustomShape 8"/>
          <p:cNvSpPr/>
          <p:nvPr/>
        </p:nvSpPr>
        <p:spPr>
          <a:xfrm>
            <a:off x="2209680" y="4648320"/>
            <a:ext cx="380952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ffffff"/>
                </a:solidFill>
                <a:latin typeface="Arial"/>
              </a:rPr>
              <a:t>Code optimization</a:t>
            </a:r>
            <a:endParaRPr b="0" lang="en-IN" sz="1800" spc="-1" strike="noStrike">
              <a:latin typeface="Arial"/>
            </a:endParaRPr>
          </a:p>
        </p:txBody>
      </p:sp>
      <p:sp>
        <p:nvSpPr>
          <p:cNvPr id="425" name="CustomShape 9"/>
          <p:cNvSpPr/>
          <p:nvPr/>
        </p:nvSpPr>
        <p:spPr>
          <a:xfrm>
            <a:off x="2209680" y="5562720"/>
            <a:ext cx="3809520" cy="53316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ffffff"/>
                </a:solidFill>
                <a:latin typeface="Arial"/>
              </a:rPr>
              <a:t>Code generation</a:t>
            </a:r>
            <a:endParaRPr b="0" lang="en-IN" sz="1800" spc="-1" strike="noStrike">
              <a:latin typeface="Arial"/>
            </a:endParaRPr>
          </a:p>
        </p:txBody>
      </p:sp>
      <p:sp>
        <p:nvSpPr>
          <p:cNvPr id="426" name="CustomShape 10"/>
          <p:cNvSpPr/>
          <p:nvPr/>
        </p:nvSpPr>
        <p:spPr>
          <a:xfrm>
            <a:off x="152280" y="2666880"/>
            <a:ext cx="1066320" cy="137124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ffffff"/>
                </a:solidFill>
                <a:latin typeface="Arial"/>
              </a:rPr>
              <a:t>Symbol</a:t>
            </a:r>
            <a:endParaRPr b="0" lang="en-IN" sz="1800" spc="-1" strike="noStrike">
              <a:latin typeface="Arial"/>
            </a:endParaRPr>
          </a:p>
          <a:p>
            <a:pPr algn="ctr">
              <a:lnSpc>
                <a:spcPct val="100000"/>
              </a:lnSpc>
            </a:pPr>
            <a:r>
              <a:rPr b="0" lang="en-IN" sz="1800" spc="-1" strike="noStrike">
                <a:solidFill>
                  <a:srgbClr val="ffffff"/>
                </a:solidFill>
                <a:latin typeface="Arial"/>
              </a:rPr>
              <a:t> </a:t>
            </a:r>
            <a:r>
              <a:rPr b="0" lang="en-IN" sz="1800" spc="-1" strike="noStrike">
                <a:solidFill>
                  <a:srgbClr val="ffffff"/>
                </a:solidFill>
                <a:latin typeface="Arial"/>
              </a:rPr>
              <a:t>table </a:t>
            </a:r>
            <a:endParaRPr b="0" lang="en-IN" sz="1800" spc="-1" strike="noStrike">
              <a:latin typeface="Arial"/>
            </a:endParaRPr>
          </a:p>
          <a:p>
            <a:pPr algn="ctr">
              <a:lnSpc>
                <a:spcPct val="100000"/>
              </a:lnSpc>
            </a:pPr>
            <a:r>
              <a:rPr b="0" lang="en-IN" sz="1800" spc="-1" strike="noStrike">
                <a:solidFill>
                  <a:srgbClr val="ffffff"/>
                </a:solidFill>
                <a:latin typeface="Arial"/>
              </a:rPr>
              <a:t>manager</a:t>
            </a:r>
            <a:endParaRPr b="0" lang="en-IN" sz="1800" spc="-1" strike="noStrike">
              <a:latin typeface="Arial"/>
            </a:endParaRPr>
          </a:p>
        </p:txBody>
      </p:sp>
      <p:sp>
        <p:nvSpPr>
          <p:cNvPr id="427" name="CustomShape 11"/>
          <p:cNvSpPr/>
          <p:nvPr/>
        </p:nvSpPr>
        <p:spPr>
          <a:xfrm>
            <a:off x="7543800" y="2666880"/>
            <a:ext cx="1218960" cy="129492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ffffff"/>
                </a:solidFill>
                <a:latin typeface="Arial"/>
              </a:rPr>
              <a:t>Error</a:t>
            </a:r>
            <a:r>
              <a:rPr b="0" lang="en-IN" sz="1800" spc="-1" strike="noStrike">
                <a:solidFill>
                  <a:srgbClr val="000000"/>
                </a:solidFill>
                <a:latin typeface="Arial"/>
              </a:rPr>
              <a:t> </a:t>
            </a:r>
            <a:endParaRPr b="0" lang="en-IN" sz="1800" spc="-1" strike="noStrike">
              <a:latin typeface="Arial"/>
            </a:endParaRPr>
          </a:p>
          <a:p>
            <a:pPr algn="ctr">
              <a:lnSpc>
                <a:spcPct val="100000"/>
              </a:lnSpc>
            </a:pPr>
            <a:r>
              <a:rPr b="0" lang="en-IN" sz="1800" spc="-1" strike="noStrike">
                <a:solidFill>
                  <a:srgbClr val="ffffff"/>
                </a:solidFill>
                <a:latin typeface="Arial"/>
              </a:rPr>
              <a:t>handler</a:t>
            </a:r>
            <a:endParaRPr b="0" lang="en-IN" sz="1800" spc="-1" strike="noStrike">
              <a:latin typeface="Arial"/>
            </a:endParaRPr>
          </a:p>
        </p:txBody>
      </p:sp>
      <p:sp>
        <p:nvSpPr>
          <p:cNvPr id="428" name="Line 12"/>
          <p:cNvSpPr/>
          <p:nvPr/>
        </p:nvSpPr>
        <p:spPr>
          <a:xfrm flipH="1">
            <a:off x="1218960" y="1295280"/>
            <a:ext cx="990720" cy="1371600"/>
          </a:xfrm>
          <a:prstGeom prst="line">
            <a:avLst/>
          </a:prstGeom>
          <a:ln w="9360">
            <a:solidFill>
              <a:schemeClr val="tx1"/>
            </a:solidFill>
            <a:round/>
          </a:ln>
        </p:spPr>
        <p:style>
          <a:lnRef idx="0"/>
          <a:fillRef idx="0"/>
          <a:effectRef idx="0"/>
          <a:fontRef idx="minor"/>
        </p:style>
      </p:sp>
      <p:sp>
        <p:nvSpPr>
          <p:cNvPr id="429" name="Line 13"/>
          <p:cNvSpPr/>
          <p:nvPr/>
        </p:nvSpPr>
        <p:spPr>
          <a:xfrm flipH="1" flipV="1">
            <a:off x="1218960" y="3733560"/>
            <a:ext cx="990720" cy="1828800"/>
          </a:xfrm>
          <a:prstGeom prst="line">
            <a:avLst/>
          </a:prstGeom>
          <a:ln w="9360">
            <a:solidFill>
              <a:schemeClr val="tx1"/>
            </a:solidFill>
            <a:round/>
          </a:ln>
        </p:spPr>
        <p:style>
          <a:lnRef idx="0"/>
          <a:fillRef idx="0"/>
          <a:effectRef idx="0"/>
          <a:fontRef idx="minor"/>
        </p:style>
      </p:sp>
      <p:sp>
        <p:nvSpPr>
          <p:cNvPr id="430" name="Line 14"/>
          <p:cNvSpPr/>
          <p:nvPr/>
        </p:nvSpPr>
        <p:spPr>
          <a:xfrm flipH="1" flipV="1">
            <a:off x="1218960" y="3504960"/>
            <a:ext cx="990720" cy="1143000"/>
          </a:xfrm>
          <a:prstGeom prst="line">
            <a:avLst/>
          </a:prstGeom>
          <a:ln w="9360">
            <a:solidFill>
              <a:schemeClr val="tx1"/>
            </a:solidFill>
            <a:round/>
          </a:ln>
        </p:spPr>
        <p:style>
          <a:lnRef idx="0"/>
          <a:fillRef idx="0"/>
          <a:effectRef idx="0"/>
          <a:fontRef idx="minor"/>
        </p:style>
      </p:sp>
      <p:sp>
        <p:nvSpPr>
          <p:cNvPr id="431" name="Line 15"/>
          <p:cNvSpPr/>
          <p:nvPr/>
        </p:nvSpPr>
        <p:spPr>
          <a:xfrm flipH="1" flipV="1">
            <a:off x="1218960" y="3352680"/>
            <a:ext cx="990720" cy="304920"/>
          </a:xfrm>
          <a:prstGeom prst="line">
            <a:avLst/>
          </a:prstGeom>
          <a:ln w="9360">
            <a:solidFill>
              <a:schemeClr val="tx1"/>
            </a:solidFill>
            <a:round/>
          </a:ln>
        </p:spPr>
        <p:style>
          <a:lnRef idx="0"/>
          <a:fillRef idx="0"/>
          <a:effectRef idx="0"/>
          <a:fontRef idx="minor"/>
        </p:style>
      </p:sp>
      <p:sp>
        <p:nvSpPr>
          <p:cNvPr id="432" name="Line 16"/>
          <p:cNvSpPr/>
          <p:nvPr/>
        </p:nvSpPr>
        <p:spPr>
          <a:xfrm flipH="1">
            <a:off x="1218960" y="2666880"/>
            <a:ext cx="990720" cy="457200"/>
          </a:xfrm>
          <a:prstGeom prst="line">
            <a:avLst/>
          </a:prstGeom>
          <a:ln w="9360">
            <a:solidFill>
              <a:schemeClr val="tx1"/>
            </a:solidFill>
            <a:round/>
          </a:ln>
        </p:spPr>
        <p:style>
          <a:lnRef idx="0"/>
          <a:fillRef idx="0"/>
          <a:effectRef idx="0"/>
          <a:fontRef idx="minor"/>
        </p:style>
      </p:sp>
      <p:sp>
        <p:nvSpPr>
          <p:cNvPr id="433" name="Line 17"/>
          <p:cNvSpPr/>
          <p:nvPr/>
        </p:nvSpPr>
        <p:spPr>
          <a:xfrm flipH="1">
            <a:off x="1218960" y="1752480"/>
            <a:ext cx="990720" cy="1143000"/>
          </a:xfrm>
          <a:prstGeom prst="line">
            <a:avLst/>
          </a:prstGeom>
          <a:ln w="9360">
            <a:solidFill>
              <a:schemeClr val="tx1"/>
            </a:solidFill>
            <a:round/>
          </a:ln>
        </p:spPr>
        <p:style>
          <a:lnRef idx="0"/>
          <a:fillRef idx="0"/>
          <a:effectRef idx="0"/>
          <a:fontRef idx="minor"/>
        </p:style>
      </p:sp>
      <p:sp>
        <p:nvSpPr>
          <p:cNvPr id="434" name="Line 18"/>
          <p:cNvSpPr/>
          <p:nvPr/>
        </p:nvSpPr>
        <p:spPr>
          <a:xfrm>
            <a:off x="6019560" y="990360"/>
            <a:ext cx="1524240" cy="1676520"/>
          </a:xfrm>
          <a:prstGeom prst="line">
            <a:avLst/>
          </a:prstGeom>
          <a:ln w="9360">
            <a:solidFill>
              <a:schemeClr val="tx1"/>
            </a:solidFill>
            <a:round/>
          </a:ln>
        </p:spPr>
        <p:style>
          <a:lnRef idx="0"/>
          <a:fillRef idx="0"/>
          <a:effectRef idx="0"/>
          <a:fontRef idx="minor"/>
        </p:style>
      </p:sp>
      <p:sp>
        <p:nvSpPr>
          <p:cNvPr id="435" name="Line 19"/>
          <p:cNvSpPr/>
          <p:nvPr/>
        </p:nvSpPr>
        <p:spPr>
          <a:xfrm flipV="1">
            <a:off x="6019560" y="3962160"/>
            <a:ext cx="1524240" cy="1600200"/>
          </a:xfrm>
          <a:prstGeom prst="line">
            <a:avLst/>
          </a:prstGeom>
          <a:ln w="9360">
            <a:solidFill>
              <a:schemeClr val="tx1"/>
            </a:solidFill>
            <a:round/>
          </a:ln>
        </p:spPr>
        <p:style>
          <a:lnRef idx="0"/>
          <a:fillRef idx="0"/>
          <a:effectRef idx="0"/>
          <a:fontRef idx="minor"/>
        </p:style>
      </p:sp>
      <p:sp>
        <p:nvSpPr>
          <p:cNvPr id="436" name="Line 20"/>
          <p:cNvSpPr/>
          <p:nvPr/>
        </p:nvSpPr>
        <p:spPr>
          <a:xfrm flipV="1">
            <a:off x="6019560" y="3733560"/>
            <a:ext cx="1524240" cy="914400"/>
          </a:xfrm>
          <a:prstGeom prst="line">
            <a:avLst/>
          </a:prstGeom>
          <a:ln w="9360">
            <a:solidFill>
              <a:schemeClr val="tx1"/>
            </a:solidFill>
            <a:round/>
          </a:ln>
        </p:spPr>
        <p:style>
          <a:lnRef idx="0"/>
          <a:fillRef idx="0"/>
          <a:effectRef idx="0"/>
          <a:fontRef idx="minor"/>
        </p:style>
      </p:sp>
      <p:sp>
        <p:nvSpPr>
          <p:cNvPr id="437" name="Line 21"/>
          <p:cNvSpPr/>
          <p:nvPr/>
        </p:nvSpPr>
        <p:spPr>
          <a:xfrm flipV="1">
            <a:off x="6019560" y="3504960"/>
            <a:ext cx="1524240" cy="152640"/>
          </a:xfrm>
          <a:prstGeom prst="line">
            <a:avLst/>
          </a:prstGeom>
          <a:ln w="9360">
            <a:solidFill>
              <a:schemeClr val="tx1"/>
            </a:solidFill>
            <a:round/>
          </a:ln>
        </p:spPr>
        <p:style>
          <a:lnRef idx="0"/>
          <a:fillRef idx="0"/>
          <a:effectRef idx="0"/>
          <a:fontRef idx="minor"/>
        </p:style>
      </p:sp>
      <p:sp>
        <p:nvSpPr>
          <p:cNvPr id="438" name="Line 22"/>
          <p:cNvSpPr/>
          <p:nvPr/>
        </p:nvSpPr>
        <p:spPr>
          <a:xfrm>
            <a:off x="6019560" y="2666880"/>
            <a:ext cx="1524240" cy="457200"/>
          </a:xfrm>
          <a:prstGeom prst="line">
            <a:avLst/>
          </a:prstGeom>
          <a:ln w="9360">
            <a:solidFill>
              <a:schemeClr val="tx1"/>
            </a:solidFill>
            <a:round/>
          </a:ln>
        </p:spPr>
        <p:style>
          <a:lnRef idx="0"/>
          <a:fillRef idx="0"/>
          <a:effectRef idx="0"/>
          <a:fontRef idx="minor"/>
        </p:style>
      </p:sp>
      <p:sp>
        <p:nvSpPr>
          <p:cNvPr id="439" name="Line 23"/>
          <p:cNvSpPr/>
          <p:nvPr/>
        </p:nvSpPr>
        <p:spPr>
          <a:xfrm>
            <a:off x="6019560" y="1752480"/>
            <a:ext cx="1524240" cy="1066680"/>
          </a:xfrm>
          <a:prstGeom prst="line">
            <a:avLst/>
          </a:prstGeom>
          <a:ln w="9360">
            <a:solidFill>
              <a:schemeClr val="tx1"/>
            </a:solidFill>
            <a:round/>
          </a:ln>
        </p:spPr>
        <p:style>
          <a:lnRef idx="0"/>
          <a:fillRef idx="0"/>
          <a:effectRef idx="0"/>
          <a:fontRef idx="minor"/>
        </p:style>
      </p:sp>
      <p:sp>
        <p:nvSpPr>
          <p:cNvPr id="440" name="Line 24"/>
          <p:cNvSpPr/>
          <p:nvPr/>
        </p:nvSpPr>
        <p:spPr>
          <a:xfrm>
            <a:off x="4114800" y="761760"/>
            <a:ext cx="360" cy="228600"/>
          </a:xfrm>
          <a:prstGeom prst="line">
            <a:avLst/>
          </a:prstGeom>
          <a:ln w="9360">
            <a:solidFill>
              <a:schemeClr val="tx1"/>
            </a:solidFill>
            <a:round/>
            <a:tailEnd len="med" type="triangle" w="med"/>
          </a:ln>
        </p:spPr>
        <p:style>
          <a:lnRef idx="0"/>
          <a:fillRef idx="0"/>
          <a:effectRef idx="0"/>
          <a:fontRef idx="minor"/>
        </p:style>
      </p:sp>
      <p:sp>
        <p:nvSpPr>
          <p:cNvPr id="441" name="Line 25"/>
          <p:cNvSpPr/>
          <p:nvPr/>
        </p:nvSpPr>
        <p:spPr>
          <a:xfrm>
            <a:off x="4114800" y="1523880"/>
            <a:ext cx="360" cy="228600"/>
          </a:xfrm>
          <a:prstGeom prst="line">
            <a:avLst/>
          </a:prstGeom>
          <a:ln w="9360">
            <a:solidFill>
              <a:schemeClr val="tx1"/>
            </a:solidFill>
            <a:round/>
            <a:tailEnd len="med" type="triangle" w="med"/>
          </a:ln>
        </p:spPr>
        <p:style>
          <a:lnRef idx="0"/>
          <a:fillRef idx="0"/>
          <a:effectRef idx="0"/>
          <a:fontRef idx="minor"/>
        </p:style>
      </p:sp>
      <p:sp>
        <p:nvSpPr>
          <p:cNvPr id="442" name="Line 26"/>
          <p:cNvSpPr/>
          <p:nvPr/>
        </p:nvSpPr>
        <p:spPr>
          <a:xfrm>
            <a:off x="4114800" y="2286000"/>
            <a:ext cx="360" cy="380880"/>
          </a:xfrm>
          <a:prstGeom prst="line">
            <a:avLst/>
          </a:prstGeom>
          <a:ln w="9360">
            <a:solidFill>
              <a:schemeClr val="tx1"/>
            </a:solidFill>
            <a:round/>
            <a:tailEnd len="med" type="triangle" w="med"/>
          </a:ln>
        </p:spPr>
        <p:style>
          <a:lnRef idx="0"/>
          <a:fillRef idx="0"/>
          <a:effectRef idx="0"/>
          <a:fontRef idx="minor"/>
        </p:style>
      </p:sp>
      <p:sp>
        <p:nvSpPr>
          <p:cNvPr id="443" name="Line 27"/>
          <p:cNvSpPr/>
          <p:nvPr/>
        </p:nvSpPr>
        <p:spPr>
          <a:xfrm>
            <a:off x="4114800" y="3200400"/>
            <a:ext cx="360" cy="457200"/>
          </a:xfrm>
          <a:prstGeom prst="line">
            <a:avLst/>
          </a:prstGeom>
          <a:ln w="9360">
            <a:solidFill>
              <a:schemeClr val="tx1"/>
            </a:solidFill>
            <a:round/>
            <a:tailEnd len="med" type="triangle" w="med"/>
          </a:ln>
        </p:spPr>
        <p:style>
          <a:lnRef idx="0"/>
          <a:fillRef idx="0"/>
          <a:effectRef idx="0"/>
          <a:fontRef idx="minor"/>
        </p:style>
      </p:sp>
      <p:sp>
        <p:nvSpPr>
          <p:cNvPr id="444" name="Line 28"/>
          <p:cNvSpPr/>
          <p:nvPr/>
        </p:nvSpPr>
        <p:spPr>
          <a:xfrm>
            <a:off x="4190760" y="4190760"/>
            <a:ext cx="360" cy="457200"/>
          </a:xfrm>
          <a:prstGeom prst="line">
            <a:avLst/>
          </a:prstGeom>
          <a:ln w="9360">
            <a:solidFill>
              <a:schemeClr val="tx1"/>
            </a:solidFill>
            <a:round/>
            <a:tailEnd len="med" type="triangle" w="med"/>
          </a:ln>
        </p:spPr>
        <p:style>
          <a:lnRef idx="0"/>
          <a:fillRef idx="0"/>
          <a:effectRef idx="0"/>
          <a:fontRef idx="minor"/>
        </p:style>
      </p:sp>
      <p:sp>
        <p:nvSpPr>
          <p:cNvPr id="445" name="Line 29"/>
          <p:cNvSpPr/>
          <p:nvPr/>
        </p:nvSpPr>
        <p:spPr>
          <a:xfrm>
            <a:off x="4190760" y="5181480"/>
            <a:ext cx="360" cy="380880"/>
          </a:xfrm>
          <a:prstGeom prst="line">
            <a:avLst/>
          </a:prstGeom>
          <a:ln w="9360">
            <a:solidFill>
              <a:schemeClr val="tx1"/>
            </a:solidFill>
            <a:round/>
            <a:tailEnd len="med" type="triangle" w="med"/>
          </a:ln>
        </p:spPr>
        <p:style>
          <a:lnRef idx="0"/>
          <a:fillRef idx="0"/>
          <a:effectRef idx="0"/>
          <a:fontRef idx="minor"/>
        </p:style>
      </p:sp>
      <p:sp>
        <p:nvSpPr>
          <p:cNvPr id="446" name="Line 30"/>
          <p:cNvSpPr/>
          <p:nvPr/>
        </p:nvSpPr>
        <p:spPr>
          <a:xfrm>
            <a:off x="4114800" y="6095880"/>
            <a:ext cx="360" cy="380880"/>
          </a:xfrm>
          <a:prstGeom prst="line">
            <a:avLst/>
          </a:prstGeom>
          <a:ln w="9360">
            <a:solidFill>
              <a:schemeClr val="tx1"/>
            </a:solidFill>
            <a:round/>
            <a:tailEnd len="med" type="triangle" w="med"/>
          </a:ln>
        </p:spPr>
        <p:style>
          <a:lnRef idx="0"/>
          <a:fillRef idx="0"/>
          <a:effectRef idx="0"/>
          <a:fontRef idx="minor"/>
        </p:style>
      </p:sp>
      <p:sp>
        <p:nvSpPr>
          <p:cNvPr id="447" name="CustomShape 31"/>
          <p:cNvSpPr/>
          <p:nvPr/>
        </p:nvSpPr>
        <p:spPr>
          <a:xfrm>
            <a:off x="3276720" y="6491160"/>
            <a:ext cx="1872720" cy="364680"/>
          </a:xfrm>
          <a:prstGeom prst="rect">
            <a:avLst/>
          </a:prstGeom>
          <a:noFill/>
          <a:ln w="9360">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latin typeface="Arial"/>
              </a:rPr>
              <a:t>Target program</a:t>
            </a:r>
            <a:endParaRPr b="0" lang="en-IN" sz="1800" spc="-1" strike="noStrike">
              <a:latin typeface="Arial"/>
            </a:endParaRPr>
          </a:p>
        </p:txBody>
      </p:sp>
    </p:spTree>
  </p:cSld>
  <p:timing>
    <p:tnLst>
      <p:par>
        <p:cTn id="226" dur="indefinite" restart="never" nodeType="tmRoot">
          <p:childTnLst>
            <p:seq>
              <p:cTn id="227"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TextShape 1"/>
          <p:cNvSpPr txBox="1"/>
          <p:nvPr/>
        </p:nvSpPr>
        <p:spPr>
          <a:xfrm>
            <a:off x="533520" y="457200"/>
            <a:ext cx="8152920" cy="5668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Lexical Analyzer:</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It combines characters in the source file, to form a "TOKEN". A token is a set of characters that does not have 'space', 'tab' and 'new line'.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It is also called "TOKENIZER"</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It also removes the comments, generates symbol table and relocation table entries</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timing>
    <p:tnLst>
      <p:par>
        <p:cTn id="228" dur="indefinite" restart="never" nodeType="tmRoot">
          <p:childTnLst>
            <p:seq>
              <p:cTn id="229"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TextShape 1"/>
          <p:cNvSpPr txBox="1"/>
          <p:nvPr/>
        </p:nvSpPr>
        <p:spPr>
          <a:xfrm>
            <a:off x="533520" y="457200"/>
            <a:ext cx="8152920" cy="5668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Syntactic Analyzer:</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This unit check for the syntax in the code. For ex:</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int a; int b; int c; int d;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d = a + b - c *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This unit checks this internally by generating the parser tree </a:t>
            </a:r>
            <a:endParaRPr b="0" lang="en-US" sz="3200" spc="-1" strike="noStrike">
              <a:solidFill>
                <a:srgbClr val="000000"/>
              </a:solidFill>
              <a:latin typeface="Calibri"/>
            </a:endParaRPr>
          </a:p>
        </p:txBody>
      </p:sp>
    </p:spTree>
  </p:cSld>
  <p:timing>
    <p:tnLst>
      <p:par>
        <p:cTn id="230" dur="indefinite" restart="never" nodeType="tmRoot">
          <p:childTnLst>
            <p:seq>
              <p:cTn id="231"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TextShape 1"/>
          <p:cNvSpPr txBox="1"/>
          <p:nvPr/>
        </p:nvSpPr>
        <p:spPr>
          <a:xfrm>
            <a:off x="457200" y="274680"/>
            <a:ext cx="8229240" cy="1553760"/>
          </a:xfrm>
          <a:prstGeom prst="rect">
            <a:avLst/>
          </a:prstGeom>
          <a:noFill/>
          <a:ln>
            <a:noFill/>
          </a:ln>
        </p:spPr>
        <p:txBody>
          <a:bodyPr anchor="ctr">
            <a:normAutofit/>
          </a:bodyPr>
          <a:p>
            <a:pPr algn="ctr">
              <a:lnSpc>
                <a:spcPct val="100000"/>
              </a:lnSpc>
            </a:pPr>
            <a:br/>
            <a:br/>
            <a:r>
              <a:rPr b="0" lang="en-US" sz="4400" spc="-1" strike="noStrike">
                <a:solidFill>
                  <a:srgbClr val="000000"/>
                </a:solidFill>
                <a:latin typeface="Calibri"/>
              </a:rPr>
              <a:t>Parse Tree</a:t>
            </a:r>
            <a:br/>
            <a:r>
              <a:rPr b="0" lang="en-US" sz="3100" spc="-1" strike="noStrike">
                <a:solidFill>
                  <a:srgbClr val="000000"/>
                </a:solidFill>
                <a:latin typeface="Calibri"/>
              </a:rPr>
              <a:t>Therefore this unit is also called PARSER</a:t>
            </a:r>
            <a:br/>
            <a:br/>
            <a:endParaRPr b="0" lang="en-US" sz="3100" spc="-1" strike="noStrike">
              <a:solidFill>
                <a:srgbClr val="000000"/>
              </a:solidFill>
              <a:latin typeface="Calibri"/>
            </a:endParaRPr>
          </a:p>
        </p:txBody>
      </p:sp>
      <p:pic>
        <p:nvPicPr>
          <p:cNvPr id="451" name="Content Placeholder 3" descr=""/>
          <p:cNvPicPr/>
          <p:nvPr/>
        </p:nvPicPr>
        <p:blipFill>
          <a:blip r:embed="rId1"/>
          <a:stretch/>
        </p:blipFill>
        <p:spPr>
          <a:xfrm>
            <a:off x="1752480" y="2104560"/>
            <a:ext cx="3742920" cy="2334240"/>
          </a:xfrm>
          <a:prstGeom prst="rect">
            <a:avLst/>
          </a:prstGeom>
          <a:ln>
            <a:noFill/>
          </a:ln>
        </p:spPr>
      </p:pic>
    </p:spTree>
  </p:cSld>
  <p:timing>
    <p:tnLst>
      <p:par>
        <p:cTn id="232" dur="indefinite" restart="never" nodeType="tmRoot">
          <p:childTnLst>
            <p:seq>
              <p:cTn id="233"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TextShape 1"/>
          <p:cNvSpPr txBox="1"/>
          <p:nvPr/>
        </p:nvSpPr>
        <p:spPr>
          <a:xfrm>
            <a:off x="380880" y="228600"/>
            <a:ext cx="8305560" cy="58971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Semantic Analyzer:</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This unit checks the meaning in the statements. For ex</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Int i;</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Int *p;</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P=i;</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The above code generates the error “Assignment of incompatible type”</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timing>
    <p:tnLst>
      <p:par>
        <p:cTn id="234" dur="indefinite" restart="never" nodeType="tmRoot">
          <p:childTnLst>
            <p:seq>
              <p:cTn id="235"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TextShape 1"/>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Code Optimization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This unit optimizes the code in following forms:</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I) Dead code elimination</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II) Sub code elimination</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III) Loop optimization</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timing>
    <p:tnLst>
      <p:par>
        <p:cTn id="236" dur="indefinite" restart="never" nodeType="tmRoot">
          <p:childTnLst>
            <p:seq>
              <p:cTn id="237"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TextShape 1"/>
          <p:cNvSpPr txBox="1"/>
          <p:nvPr/>
        </p:nvSpPr>
        <p:spPr>
          <a:xfrm>
            <a:off x="457200" y="609480"/>
            <a:ext cx="8229240" cy="5516280"/>
          </a:xfrm>
          <a:prstGeom prst="rect">
            <a:avLst/>
          </a:prstGeom>
          <a:noFill/>
          <a:ln>
            <a:noFill/>
          </a:ln>
        </p:spPr>
        <p:txBody>
          <a:bodyPr>
            <a:normAutofit/>
          </a:bodyPr>
          <a:p>
            <a:pPr marL="343080" indent="-342720">
              <a:lnSpc>
                <a:spcPct val="100000"/>
              </a:lnSpc>
              <a:spcBef>
                <a:spcPts val="641"/>
              </a:spcBef>
            </a:pPr>
            <a:r>
              <a:rPr b="1" lang="en-US" sz="3200" spc="-1" strike="noStrike">
                <a:solidFill>
                  <a:srgbClr val="000000"/>
                </a:solidFill>
                <a:latin typeface="Calibri"/>
              </a:rPr>
              <a:t>Dead code elimination</a:t>
            </a:r>
            <a:r>
              <a:rPr b="0" lang="en-US" sz="3200" spc="-1" strike="noStrike">
                <a:solidFill>
                  <a:srgbClr val="000000"/>
                </a:solidFill>
                <a:latin typeface="Calibri"/>
              </a:rPr>
              <a:t>:</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Int a= 10;</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If(a&gt;5)</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Else</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compiler knows the value of 'a' at compile time, therefore it also knows that the if condition is always true. Hence it eliminates the else part in the code</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timing>
    <p:tnLst>
      <p:par>
        <p:cTn id="238" dur="indefinite" restart="never" nodeType="tmRoot">
          <p:childTnLst>
            <p:seq>
              <p:cTn id="239"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TextShape 1"/>
          <p:cNvSpPr txBox="1"/>
          <p:nvPr/>
        </p:nvSpPr>
        <p:spPr>
          <a:xfrm>
            <a:off x="457200" y="380880"/>
            <a:ext cx="8229240" cy="574488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Sub code elimination</a:t>
            </a:r>
            <a:r>
              <a:rPr b="0" lang="en-US" sz="3200" spc="-1" strike="noStrike">
                <a:solidFill>
                  <a:srgbClr val="000000"/>
                </a:solidFill>
                <a:latin typeface="Calibri"/>
              </a:rPr>
              <a:t>:</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Int a, b, c;</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Int x,y;</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int a, b, c; int x, y;</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 */ </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x = a + b; </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y = a + b + c;</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 ... */ </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timing>
    <p:tnLst>
      <p:par>
        <p:cTn id="240" dur="indefinite" restart="never" nodeType="tmRoot">
          <p:childTnLst>
            <p:seq>
              <p:cTn id="241"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UNIT-II</a:t>
            </a:r>
            <a:endParaRPr b="0" lang="en-US" sz="4400" spc="-1" strike="noStrike">
              <a:solidFill>
                <a:srgbClr val="000000"/>
              </a:solidFill>
              <a:latin typeface="Calibri"/>
            </a:endParaRPr>
          </a:p>
        </p:txBody>
      </p:sp>
      <p:sp>
        <p:nvSpPr>
          <p:cNvPr id="262" name="TextShape 2"/>
          <p:cNvSpPr txBox="1"/>
          <p:nvPr/>
        </p:nvSpPr>
        <p:spPr>
          <a:xfrm>
            <a:off x="457200" y="1600200"/>
            <a:ext cx="8229240" cy="4525560"/>
          </a:xfrm>
          <a:prstGeom prst="rect">
            <a:avLst/>
          </a:prstGeom>
          <a:noFill/>
          <a:ln>
            <a:noFill/>
          </a:ln>
        </p:spPr>
        <p:txBody>
          <a:bodyPr>
            <a:normAutofit/>
          </a:bodyPr>
          <a:p>
            <a:pPr marL="743040" indent="-285480">
              <a:lnSpc>
                <a:spcPct val="100000"/>
              </a:lnSpc>
              <a:spcBef>
                <a:spcPts val="561"/>
              </a:spcBef>
            </a:pPr>
            <a:r>
              <a:rPr b="0" lang="en-US" sz="2800" spc="-1" strike="noStrike">
                <a:solidFill>
                  <a:srgbClr val="000000"/>
                </a:solidFill>
                <a:latin typeface="Calibri"/>
              </a:rPr>
              <a:t>Unit II : </a:t>
            </a:r>
            <a:r>
              <a:rPr b="1" lang="en-US" sz="2800" spc="-1" strike="noStrike">
                <a:solidFill>
                  <a:srgbClr val="000000"/>
                </a:solidFill>
                <a:latin typeface="Calibri"/>
              </a:rPr>
              <a:t>Macroprocessors, Loaders And Linkers </a:t>
            </a:r>
            <a:r>
              <a:rPr b="0" lang="en-US" sz="2800" spc="-1" strike="noStrike">
                <a:solidFill>
                  <a:srgbClr val="000000"/>
                </a:solidFill>
                <a:latin typeface="Calibri"/>
              </a:rPr>
              <a:t>Macro Processor: Macro Definition and call, Macro Expansion, Nested Macro Calls and definition, Advanced Macro Facilities, Design of two-pass Macro Processor. Loaders: Loader Schemes, Compile and Go, General Loader Scheme, Absolute Loader Scheme, Subroutine Linkages, Relocation and linking concepts, Self-relocating programs, Relocating Loaders, Direct Linking Loaders, Overlay Structure. Linkers</a:t>
            </a:r>
            <a:endParaRPr b="0" lang="en-US" sz="2800" spc="-1" strike="noStrike">
              <a:solidFill>
                <a:srgbClr val="000000"/>
              </a:solidFill>
              <a:latin typeface="Calibri"/>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TextShape 1"/>
          <p:cNvSpPr txBox="1"/>
          <p:nvPr/>
        </p:nvSpPr>
        <p:spPr>
          <a:xfrm>
            <a:off x="685800" y="457200"/>
            <a:ext cx="8000640" cy="5668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int a, b, c;</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int x, y;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 */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x = a + b;</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y = x + c; // a + b is replaced by x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a:t>
            </a:r>
            <a:endParaRPr b="0" lang="en-US" sz="3200" spc="-1" strike="noStrike">
              <a:solidFill>
                <a:srgbClr val="000000"/>
              </a:solidFill>
              <a:latin typeface="Calibri"/>
            </a:endParaRPr>
          </a:p>
        </p:txBody>
      </p:sp>
    </p:spTree>
  </p:cSld>
  <p:timing>
    <p:tnLst>
      <p:par>
        <p:cTn id="242" dur="indefinite" restart="never" nodeType="tmRoot">
          <p:childTnLst>
            <p:seq>
              <p:cTn id="243" dur="indefinite"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TextShape 1"/>
          <p:cNvSpPr txBox="1"/>
          <p:nvPr/>
        </p:nvSpPr>
        <p:spPr>
          <a:xfrm>
            <a:off x="457200" y="457200"/>
            <a:ext cx="8229240" cy="5668560"/>
          </a:xfrm>
          <a:prstGeom prst="rect">
            <a:avLst/>
          </a:prstGeom>
          <a:noFill/>
          <a:ln>
            <a:noFill/>
          </a:ln>
        </p:spPr>
        <p:txBody>
          <a:bodyPr/>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Loop optimization:</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For ex:</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int a; </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for (i = 0; i &lt; 1000; i++ ) </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 ... */ </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a = 10;</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 ... */ </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 }</a:t>
            </a:r>
            <a:endParaRPr b="0" lang="en-US" sz="3200" spc="-1" strike="noStrike">
              <a:solidFill>
                <a:srgbClr val="000000"/>
              </a:solidFill>
              <a:latin typeface="Calibri"/>
            </a:endParaRPr>
          </a:p>
        </p:txBody>
      </p:sp>
    </p:spTree>
  </p:cSld>
  <p:timing>
    <p:tnLst>
      <p:par>
        <p:cTn id="244" dur="indefinite" restart="never" nodeType="tmRoot">
          <p:childTnLst>
            <p:seq>
              <p:cTn id="245" dur="indefinite"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TextShape 1"/>
          <p:cNvSpPr txBox="1"/>
          <p:nvPr/>
        </p:nvSpPr>
        <p:spPr>
          <a:xfrm>
            <a:off x="457200" y="0"/>
            <a:ext cx="8229240" cy="61257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if 'a' is local and not used in the loop, then it can be optimized as follows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int a;</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a = 10;</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for (i = 0; i &lt; 1000; i++ )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 }</a:t>
            </a:r>
            <a:endParaRPr b="0" lang="en-US" sz="3200" spc="-1" strike="noStrike">
              <a:solidFill>
                <a:srgbClr val="000000"/>
              </a:solidFill>
              <a:latin typeface="Calibri"/>
            </a:endParaRPr>
          </a:p>
        </p:txBody>
      </p:sp>
    </p:spTree>
  </p:cSld>
  <p:timing>
    <p:tnLst>
      <p:par>
        <p:cTn id="246" dur="indefinite" restart="never" nodeType="tmRoot">
          <p:childTnLst>
            <p:seq>
              <p:cTn id="247" dur="indefinite"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1" lang="en-US" sz="4400" spc="-1" strike="noStrike">
                <a:solidFill>
                  <a:srgbClr val="000000"/>
                </a:solidFill>
                <a:latin typeface="Calibri"/>
              </a:rPr>
              <a:t>Code Generation</a:t>
            </a:r>
            <a:br/>
            <a:endParaRPr b="0" lang="en-US" sz="4400" spc="-1" strike="noStrike">
              <a:solidFill>
                <a:srgbClr val="000000"/>
              </a:solidFill>
              <a:latin typeface="Calibri"/>
            </a:endParaRPr>
          </a:p>
        </p:txBody>
      </p:sp>
      <p:sp>
        <p:nvSpPr>
          <p:cNvPr id="460"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It takes the optimized representation of the intermediate code and maps it to the target machine language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It translates the intermediate code into a sequence of (generally) re-locatable machine code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Sequence of instructions of machine code performs the task as the intermediate code would do</a:t>
            </a:r>
            <a:endParaRPr b="0" lang="en-US" sz="3200" spc="-1" strike="noStrike">
              <a:solidFill>
                <a:srgbClr val="000000"/>
              </a:solidFill>
              <a:latin typeface="Calibri"/>
            </a:endParaRPr>
          </a:p>
        </p:txBody>
      </p:sp>
    </p:spTree>
  </p:cSld>
  <p:timing>
    <p:tnLst>
      <p:par>
        <p:cTn id="248" dur="indefinite" restart="never" nodeType="tmRoot">
          <p:childTnLst>
            <p:seq>
              <p:cTn id="249" dur="indefinite"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TextShape 1"/>
          <p:cNvSpPr txBox="1"/>
          <p:nvPr/>
        </p:nvSpPr>
        <p:spPr>
          <a:xfrm>
            <a:off x="457200" y="274680"/>
            <a:ext cx="8229240" cy="791640"/>
          </a:xfrm>
          <a:prstGeom prst="rect">
            <a:avLst/>
          </a:prstGeom>
          <a:noFill/>
          <a:ln>
            <a:noFill/>
          </a:ln>
        </p:spPr>
        <p:txBody>
          <a:bodyPr anchor="ctr">
            <a:normAutofit/>
          </a:bodyPr>
          <a:p>
            <a:pPr algn="ctr">
              <a:lnSpc>
                <a:spcPct val="100000"/>
              </a:lnSpc>
            </a:pPr>
            <a:br/>
            <a:r>
              <a:rPr b="1" lang="en-US" sz="4400" spc="-1" strike="noStrike">
                <a:solidFill>
                  <a:srgbClr val="000000"/>
                </a:solidFill>
                <a:latin typeface="Calibri"/>
              </a:rPr>
              <a:t>Symbol Table</a:t>
            </a:r>
            <a:br/>
            <a:endParaRPr b="0" lang="en-US" sz="4400" spc="-1" strike="noStrike">
              <a:solidFill>
                <a:srgbClr val="000000"/>
              </a:solidFill>
              <a:latin typeface="Calibri"/>
            </a:endParaRPr>
          </a:p>
        </p:txBody>
      </p:sp>
      <p:sp>
        <p:nvSpPr>
          <p:cNvPr id="462" name="TextShape 2"/>
          <p:cNvSpPr txBox="1"/>
          <p:nvPr/>
        </p:nvSpPr>
        <p:spPr>
          <a:xfrm>
            <a:off x="457200" y="1143000"/>
            <a:ext cx="8229240" cy="53337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It is a data-structure maintained throughout all the phases of a compiler</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All the identifier's names along with their types are stored here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The symbol table makes it easier for the compiler to quickly search the identifier record and retrieve it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The symbol table is also used for scope management</a:t>
            </a:r>
            <a:endParaRPr b="0" lang="en-US" sz="3200" spc="-1" strike="noStrike">
              <a:solidFill>
                <a:srgbClr val="000000"/>
              </a:solidFill>
              <a:latin typeface="Calibri"/>
            </a:endParaRPr>
          </a:p>
        </p:txBody>
      </p:sp>
    </p:spTree>
  </p:cSld>
  <p:timing>
    <p:tnLst>
      <p:par>
        <p:cTn id="250" dur="indefinite" restart="never" nodeType="tmRoot">
          <p:childTnLst>
            <p:seq>
              <p:cTn id="251" dur="indefinite"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Interaction of Lexical analyzer with  parser</a:t>
            </a:r>
            <a:endParaRPr b="0" lang="en-US" sz="4400" spc="-1" strike="noStrike">
              <a:solidFill>
                <a:srgbClr val="000000"/>
              </a:solidFill>
              <a:latin typeface="Calibri"/>
            </a:endParaRPr>
          </a:p>
        </p:txBody>
      </p:sp>
      <p:sp>
        <p:nvSpPr>
          <p:cNvPr id="464" name="CustomShape 2"/>
          <p:cNvSpPr/>
          <p:nvPr/>
        </p:nvSpPr>
        <p:spPr>
          <a:xfrm>
            <a:off x="2786760" y="3200400"/>
            <a:ext cx="1269360" cy="700200"/>
          </a:xfrm>
          <a:prstGeom prst="rect">
            <a:avLst/>
          </a:prstGeom>
          <a:noFill/>
          <a:ln w="9360">
            <a:solidFill>
              <a:schemeClr val="tx1"/>
            </a:solidFill>
            <a:miter/>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latin typeface="Calibri"/>
              </a:rPr>
              <a:t>Lexical</a:t>
            </a:r>
            <a:endParaRPr b="0" lang="en-IN" sz="2000" spc="-1" strike="noStrike">
              <a:latin typeface="Arial"/>
            </a:endParaRPr>
          </a:p>
          <a:p>
            <a:pPr>
              <a:lnSpc>
                <a:spcPct val="100000"/>
              </a:lnSpc>
            </a:pPr>
            <a:r>
              <a:rPr b="0" lang="en-IN" sz="2000" spc="-1" strike="noStrike">
                <a:solidFill>
                  <a:srgbClr val="000000"/>
                </a:solidFill>
                <a:latin typeface="Calibri"/>
              </a:rPr>
              <a:t>analyzer</a:t>
            </a:r>
            <a:endParaRPr b="0" lang="en-IN" sz="2000" spc="-1" strike="noStrike">
              <a:latin typeface="Arial"/>
            </a:endParaRPr>
          </a:p>
        </p:txBody>
      </p:sp>
      <p:sp>
        <p:nvSpPr>
          <p:cNvPr id="465" name="CustomShape 3"/>
          <p:cNvSpPr/>
          <p:nvPr/>
        </p:nvSpPr>
        <p:spPr>
          <a:xfrm>
            <a:off x="4640040" y="4952880"/>
            <a:ext cx="1098720" cy="700200"/>
          </a:xfrm>
          <a:prstGeom prst="rect">
            <a:avLst/>
          </a:prstGeom>
          <a:noFill/>
          <a:ln w="9360">
            <a:solidFill>
              <a:schemeClr val="tx1"/>
            </a:solidFill>
            <a:miter/>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latin typeface="Calibri"/>
              </a:rPr>
              <a:t>symbol</a:t>
            </a:r>
            <a:endParaRPr b="0" lang="en-IN" sz="2000" spc="-1" strike="noStrike">
              <a:latin typeface="Arial"/>
            </a:endParaRPr>
          </a:p>
          <a:p>
            <a:pPr>
              <a:lnSpc>
                <a:spcPct val="100000"/>
              </a:lnSpc>
            </a:pPr>
            <a:r>
              <a:rPr b="0" lang="en-IN" sz="2000" spc="-1" strike="noStrike">
                <a:solidFill>
                  <a:srgbClr val="000000"/>
                </a:solidFill>
                <a:latin typeface="Calibri"/>
              </a:rPr>
              <a:t>table</a:t>
            </a:r>
            <a:endParaRPr b="0" lang="en-IN" sz="2000" spc="-1" strike="noStrike">
              <a:latin typeface="Arial"/>
            </a:endParaRPr>
          </a:p>
        </p:txBody>
      </p:sp>
      <p:sp>
        <p:nvSpPr>
          <p:cNvPr id="466" name="CustomShape 4"/>
          <p:cNvSpPr/>
          <p:nvPr/>
        </p:nvSpPr>
        <p:spPr>
          <a:xfrm>
            <a:off x="6097320" y="3276720"/>
            <a:ext cx="996480" cy="395280"/>
          </a:xfrm>
          <a:prstGeom prst="rect">
            <a:avLst/>
          </a:prstGeom>
          <a:noFill/>
          <a:ln w="9360">
            <a:solidFill>
              <a:schemeClr val="tx1"/>
            </a:solidFill>
            <a:miter/>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latin typeface="Calibri"/>
              </a:rPr>
              <a:t>parser</a:t>
            </a:r>
            <a:endParaRPr b="0" lang="en-IN" sz="2000" spc="-1" strike="noStrike">
              <a:latin typeface="Arial"/>
            </a:endParaRPr>
          </a:p>
        </p:txBody>
      </p:sp>
      <p:sp>
        <p:nvSpPr>
          <p:cNvPr id="467" name="CustomShape 5"/>
          <p:cNvSpPr/>
          <p:nvPr/>
        </p:nvSpPr>
        <p:spPr>
          <a:xfrm>
            <a:off x="802080" y="3241800"/>
            <a:ext cx="1266120" cy="70020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latin typeface="Calibri"/>
              </a:rPr>
              <a:t>Source</a:t>
            </a:r>
            <a:endParaRPr b="0" lang="en-IN" sz="2000" spc="-1" strike="noStrike">
              <a:latin typeface="Arial"/>
            </a:endParaRPr>
          </a:p>
          <a:p>
            <a:pPr>
              <a:lnSpc>
                <a:spcPct val="100000"/>
              </a:lnSpc>
            </a:pPr>
            <a:r>
              <a:rPr b="0" lang="en-IN" sz="2000" spc="-1" strike="noStrike">
                <a:solidFill>
                  <a:srgbClr val="000000"/>
                </a:solidFill>
                <a:latin typeface="Calibri"/>
              </a:rPr>
              <a:t>program</a:t>
            </a:r>
            <a:endParaRPr b="0" lang="en-IN" sz="2000" spc="-1" strike="noStrike">
              <a:latin typeface="Arial"/>
            </a:endParaRPr>
          </a:p>
        </p:txBody>
      </p:sp>
      <p:sp>
        <p:nvSpPr>
          <p:cNvPr id="468" name="Line 6"/>
          <p:cNvSpPr/>
          <p:nvPr/>
        </p:nvSpPr>
        <p:spPr>
          <a:xfrm>
            <a:off x="2133360" y="3657600"/>
            <a:ext cx="762120" cy="360"/>
          </a:xfrm>
          <a:prstGeom prst="line">
            <a:avLst/>
          </a:prstGeom>
          <a:ln w="9360">
            <a:solidFill>
              <a:schemeClr val="tx1"/>
            </a:solidFill>
            <a:round/>
            <a:tailEnd len="med" type="triangle" w="med"/>
          </a:ln>
        </p:spPr>
        <p:style>
          <a:lnRef idx="0"/>
          <a:fillRef idx="0"/>
          <a:effectRef idx="0"/>
          <a:fontRef idx="minor"/>
        </p:style>
      </p:sp>
      <p:sp>
        <p:nvSpPr>
          <p:cNvPr id="469" name="Line 7"/>
          <p:cNvSpPr/>
          <p:nvPr/>
        </p:nvSpPr>
        <p:spPr>
          <a:xfrm>
            <a:off x="4114800" y="3352680"/>
            <a:ext cx="2057400" cy="360"/>
          </a:xfrm>
          <a:prstGeom prst="line">
            <a:avLst/>
          </a:prstGeom>
          <a:ln w="9360">
            <a:solidFill>
              <a:schemeClr val="tx1"/>
            </a:solidFill>
            <a:round/>
            <a:tailEnd len="med" type="triangle" w="med"/>
          </a:ln>
        </p:spPr>
        <p:style>
          <a:lnRef idx="0"/>
          <a:fillRef idx="0"/>
          <a:effectRef idx="0"/>
          <a:fontRef idx="minor"/>
        </p:style>
      </p:sp>
      <p:sp>
        <p:nvSpPr>
          <p:cNvPr id="470" name="CustomShape 8"/>
          <p:cNvSpPr/>
          <p:nvPr/>
        </p:nvSpPr>
        <p:spPr>
          <a:xfrm>
            <a:off x="4590000" y="2819520"/>
            <a:ext cx="891360" cy="39528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latin typeface="Calibri"/>
              </a:rPr>
              <a:t>token</a:t>
            </a:r>
            <a:endParaRPr b="0" lang="en-IN" sz="2000" spc="-1" strike="noStrike">
              <a:latin typeface="Arial"/>
            </a:endParaRPr>
          </a:p>
        </p:txBody>
      </p:sp>
      <p:sp>
        <p:nvSpPr>
          <p:cNvPr id="471" name="Line 9"/>
          <p:cNvSpPr/>
          <p:nvPr/>
        </p:nvSpPr>
        <p:spPr>
          <a:xfrm flipH="1">
            <a:off x="4114800" y="3581280"/>
            <a:ext cx="2057400" cy="360"/>
          </a:xfrm>
          <a:prstGeom prst="line">
            <a:avLst/>
          </a:prstGeom>
          <a:ln w="9360">
            <a:solidFill>
              <a:schemeClr val="tx1"/>
            </a:solidFill>
            <a:round/>
            <a:tailEnd len="med" type="triangle" w="med"/>
          </a:ln>
        </p:spPr>
        <p:style>
          <a:lnRef idx="0"/>
          <a:fillRef idx="0"/>
          <a:effectRef idx="0"/>
          <a:fontRef idx="minor"/>
        </p:style>
      </p:sp>
      <p:sp>
        <p:nvSpPr>
          <p:cNvPr id="472" name="CustomShape 10"/>
          <p:cNvSpPr/>
          <p:nvPr/>
        </p:nvSpPr>
        <p:spPr>
          <a:xfrm>
            <a:off x="4479840" y="3546360"/>
            <a:ext cx="184320" cy="399600"/>
          </a:xfrm>
          <a:prstGeom prst="rect">
            <a:avLst/>
          </a:prstGeom>
          <a:noFill/>
          <a:ln>
            <a:noFill/>
          </a:ln>
        </p:spPr>
        <p:style>
          <a:lnRef idx="0"/>
          <a:fillRef idx="0"/>
          <a:effectRef idx="0"/>
          <a:fontRef idx="minor"/>
        </p:style>
      </p:sp>
      <p:sp>
        <p:nvSpPr>
          <p:cNvPr id="473" name="CustomShape 11"/>
          <p:cNvSpPr/>
          <p:nvPr/>
        </p:nvSpPr>
        <p:spPr>
          <a:xfrm>
            <a:off x="4227480" y="3699000"/>
            <a:ext cx="2099880" cy="39528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000" spc="-1" strike="noStrike">
                <a:solidFill>
                  <a:srgbClr val="000000"/>
                </a:solidFill>
                <a:latin typeface="Calibri"/>
              </a:rPr>
              <a:t>getNexttoken()</a:t>
            </a:r>
            <a:endParaRPr b="0" lang="en-IN" sz="2000" spc="-1" strike="noStrike">
              <a:latin typeface="Arial"/>
            </a:endParaRPr>
          </a:p>
        </p:txBody>
      </p:sp>
      <p:sp>
        <p:nvSpPr>
          <p:cNvPr id="474" name="Line 12"/>
          <p:cNvSpPr/>
          <p:nvPr/>
        </p:nvSpPr>
        <p:spPr>
          <a:xfrm>
            <a:off x="3504960" y="4038480"/>
            <a:ext cx="1219320" cy="1295280"/>
          </a:xfrm>
          <a:prstGeom prst="line">
            <a:avLst/>
          </a:prstGeom>
          <a:ln w="9360">
            <a:solidFill>
              <a:schemeClr val="tx1"/>
            </a:solidFill>
            <a:round/>
            <a:tailEnd len="med" type="triangle" w="med"/>
          </a:ln>
        </p:spPr>
        <p:style>
          <a:lnRef idx="0"/>
          <a:fillRef idx="0"/>
          <a:effectRef idx="0"/>
          <a:fontRef idx="minor"/>
        </p:style>
      </p:sp>
      <p:sp>
        <p:nvSpPr>
          <p:cNvPr id="475" name="Line 13"/>
          <p:cNvSpPr/>
          <p:nvPr/>
        </p:nvSpPr>
        <p:spPr>
          <a:xfrm flipH="1" flipV="1">
            <a:off x="3504960" y="4038480"/>
            <a:ext cx="1219320" cy="1295280"/>
          </a:xfrm>
          <a:prstGeom prst="line">
            <a:avLst/>
          </a:prstGeom>
          <a:ln w="9360">
            <a:solidFill>
              <a:schemeClr val="tx1"/>
            </a:solidFill>
            <a:round/>
            <a:tailEnd len="med" type="triangle" w="med"/>
          </a:ln>
        </p:spPr>
        <p:style>
          <a:lnRef idx="0"/>
          <a:fillRef idx="0"/>
          <a:effectRef idx="0"/>
          <a:fontRef idx="minor"/>
        </p:style>
      </p:sp>
      <p:sp>
        <p:nvSpPr>
          <p:cNvPr id="476" name="Line 14"/>
          <p:cNvSpPr/>
          <p:nvPr/>
        </p:nvSpPr>
        <p:spPr>
          <a:xfrm flipV="1">
            <a:off x="5790960" y="3733560"/>
            <a:ext cx="914400" cy="1600200"/>
          </a:xfrm>
          <a:prstGeom prst="line">
            <a:avLst/>
          </a:prstGeom>
          <a:ln w="9360">
            <a:solidFill>
              <a:schemeClr val="tx1"/>
            </a:solidFill>
            <a:round/>
            <a:tailEnd len="med" type="triangle" w="med"/>
          </a:ln>
        </p:spPr>
        <p:style>
          <a:lnRef idx="0"/>
          <a:fillRef idx="0"/>
          <a:effectRef idx="0"/>
          <a:fontRef idx="minor"/>
        </p:style>
      </p:sp>
      <p:sp>
        <p:nvSpPr>
          <p:cNvPr id="477" name="Line 15"/>
          <p:cNvSpPr/>
          <p:nvPr/>
        </p:nvSpPr>
        <p:spPr>
          <a:xfrm flipH="1">
            <a:off x="5790960" y="3733560"/>
            <a:ext cx="914400" cy="1600200"/>
          </a:xfrm>
          <a:prstGeom prst="line">
            <a:avLst/>
          </a:prstGeom>
          <a:ln w="9360">
            <a:solidFill>
              <a:schemeClr val="tx1"/>
            </a:solidFill>
            <a:round/>
            <a:tailEnd len="med" type="triangle" w="med"/>
          </a:ln>
        </p:spPr>
        <p:style>
          <a:lnRef idx="0"/>
          <a:fillRef idx="0"/>
          <a:effectRef idx="0"/>
          <a:fontRef idx="minor"/>
        </p:style>
      </p:sp>
      <p:sp>
        <p:nvSpPr>
          <p:cNvPr id="478" name="Line 16"/>
          <p:cNvSpPr/>
          <p:nvPr/>
        </p:nvSpPr>
        <p:spPr>
          <a:xfrm>
            <a:off x="7162560" y="3504960"/>
            <a:ext cx="685800" cy="360"/>
          </a:xfrm>
          <a:prstGeom prst="line">
            <a:avLst/>
          </a:prstGeom>
          <a:ln w="9360">
            <a:solidFill>
              <a:schemeClr val="tx1"/>
            </a:solidFill>
            <a:round/>
            <a:tailEnd len="med" type="triangle" w="med"/>
          </a:ln>
        </p:spPr>
        <p:style>
          <a:lnRef idx="0"/>
          <a:fillRef idx="0"/>
          <a:effectRef idx="0"/>
          <a:fontRef idx="minor"/>
        </p:style>
      </p:sp>
    </p:spTree>
  </p:cSld>
  <p:timing>
    <p:tnLst>
      <p:par>
        <p:cTn id="252" dur="indefinite" restart="never" nodeType="tmRoot">
          <p:childTnLst>
            <p:seq>
              <p:cTn id="253" dur="indefinite"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TextShape 1"/>
          <p:cNvSpPr txBox="1"/>
          <p:nvPr/>
        </p:nvSpPr>
        <p:spPr>
          <a:xfrm>
            <a:off x="685800" y="685800"/>
            <a:ext cx="7772040" cy="5409720"/>
          </a:xfrm>
          <a:prstGeom prst="rect">
            <a:avLst/>
          </a:prstGeom>
          <a:noFill/>
          <a:ln>
            <a:noFill/>
          </a:ln>
        </p:spPr>
        <p:txBody>
          <a:bodyPr>
            <a:normAutofit/>
          </a:bodyPr>
          <a:p>
            <a:pPr marL="343080" indent="-342720">
              <a:lnSpc>
                <a:spcPct val="100000"/>
              </a:lnSpc>
              <a:spcBef>
                <a:spcPts val="720"/>
              </a:spcBef>
              <a:buClr>
                <a:srgbClr val="000000"/>
              </a:buClr>
              <a:buFont typeface="Arial"/>
              <a:buChar char="•"/>
            </a:pPr>
            <a:r>
              <a:rPr b="0" lang="en-US" sz="3600" spc="-1" strike="noStrike">
                <a:solidFill>
                  <a:srgbClr val="000000"/>
                </a:solidFill>
                <a:latin typeface="Calibri"/>
              </a:rPr>
              <a:t>Some terminology:</a:t>
            </a:r>
            <a:endParaRPr b="0" lang="en-US" sz="36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1" i="1" lang="en-US" sz="2400" spc="-1" strike="noStrike">
                <a:solidFill>
                  <a:srgbClr val="000000"/>
                </a:solidFill>
                <a:latin typeface="Calibri"/>
              </a:rPr>
              <a:t>Token</a:t>
            </a:r>
            <a:r>
              <a:rPr b="0" lang="en-US" sz="2400" spc="-1" strike="noStrike">
                <a:solidFill>
                  <a:srgbClr val="000000"/>
                </a:solidFill>
                <a:latin typeface="Calibri"/>
              </a:rPr>
              <a:t>: a group of characters having a collective meaning. A </a:t>
            </a:r>
            <a:r>
              <a:rPr b="0" i="1" lang="en-US" sz="2400" spc="-1" strike="noStrike">
                <a:solidFill>
                  <a:srgbClr val="000000"/>
                </a:solidFill>
                <a:latin typeface="Calibri"/>
              </a:rPr>
              <a:t>lexeme</a:t>
            </a:r>
            <a:r>
              <a:rPr b="0" lang="en-US" sz="2400" spc="-1" strike="noStrike">
                <a:solidFill>
                  <a:srgbClr val="000000"/>
                </a:solidFill>
                <a:latin typeface="Calibri"/>
              </a:rPr>
              <a:t> is a particular instant of a token.</a:t>
            </a:r>
            <a:endParaRPr b="0" lang="en-US" sz="24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E.g. token: identifier, lexeme: pi, etc.</a:t>
            </a:r>
            <a:endParaRPr b="0" lang="en-US" sz="24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1" i="1" lang="en-US" sz="2400" spc="-1" strike="noStrike">
                <a:solidFill>
                  <a:srgbClr val="000000"/>
                </a:solidFill>
                <a:latin typeface="Calibri"/>
              </a:rPr>
              <a:t>pattern</a:t>
            </a:r>
            <a:r>
              <a:rPr b="0" lang="en-US" sz="2400" spc="-1" strike="noStrike">
                <a:solidFill>
                  <a:srgbClr val="000000"/>
                </a:solidFill>
                <a:latin typeface="Calibri"/>
              </a:rPr>
              <a:t>: the rule describing how a token can be formed</a:t>
            </a:r>
            <a:r>
              <a:rPr b="0" lang="en-US" sz="2800" spc="-1" strike="noStrike">
                <a:solidFill>
                  <a:srgbClr val="000000"/>
                </a:solidFill>
                <a:latin typeface="Calibri"/>
              </a:rPr>
              <a:t>.</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E.g: identifier:    ([a-z]|[A-Z]) ([a-z]|[A-Z]|[0-9])*</a:t>
            </a:r>
            <a:endParaRPr b="0" lang="en-US" sz="2400" spc="-1" strike="noStrike">
              <a:solidFill>
                <a:srgbClr val="000000"/>
              </a:solidFill>
              <a:latin typeface="Calibri"/>
            </a:endParaRPr>
          </a:p>
          <a:p>
            <a:endParaRPr b="0" lang="en-US" sz="24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Lexical analyzer does not have to be an individual phase. </a:t>
            </a:r>
            <a:endParaRPr b="0" lang="en-US" sz="2800" spc="-1" strike="noStrike">
              <a:solidFill>
                <a:srgbClr val="000000"/>
              </a:solidFill>
              <a:latin typeface="Calibri"/>
            </a:endParaRPr>
          </a:p>
          <a:p>
            <a:pPr marL="343080" indent="-342720">
              <a:lnSpc>
                <a:spcPct val="100000"/>
              </a:lnSpc>
              <a:spcBef>
                <a:spcPts val="720"/>
              </a:spcBef>
              <a:buClr>
                <a:srgbClr val="000000"/>
              </a:buClr>
              <a:buFont typeface="Arial"/>
              <a:buChar char="•"/>
            </a:pPr>
            <a:r>
              <a:rPr b="0" lang="en-US" sz="2800" spc="-1" strike="noStrike">
                <a:solidFill>
                  <a:srgbClr val="000000"/>
                </a:solidFill>
                <a:latin typeface="Calibri"/>
              </a:rPr>
              <a:t>But having a separate phase simplifies the design and improves the efficiency and portability</a:t>
            </a:r>
            <a:r>
              <a:rPr b="0" lang="en-US" sz="3600" spc="-1" strike="noStrike">
                <a:solidFill>
                  <a:srgbClr val="000000"/>
                </a:solidFill>
                <a:latin typeface="Calibri"/>
              </a:rPr>
              <a:t>.</a:t>
            </a:r>
            <a:endParaRPr b="0" lang="en-US" sz="3600" spc="-1" strike="noStrike">
              <a:solidFill>
                <a:srgbClr val="000000"/>
              </a:solidFill>
              <a:latin typeface="Calibri"/>
            </a:endParaRPr>
          </a:p>
        </p:txBody>
      </p:sp>
    </p:spTree>
  </p:cSld>
  <p:timing>
    <p:tnLst>
      <p:par>
        <p:cTn id="254" dur="indefinite" restart="never" nodeType="tmRoot">
          <p:childTnLst>
            <p:seq>
              <p:cTn id="255" dur="indefinite"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0"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Specification of tokens</a:t>
            </a:r>
            <a:endParaRPr b="0" lang="en-US" sz="4400" spc="-1" strike="noStrike">
              <a:solidFill>
                <a:srgbClr val="000000"/>
              </a:solidFill>
              <a:latin typeface="Calibri"/>
            </a:endParaRPr>
          </a:p>
        </p:txBody>
      </p:sp>
      <p:sp>
        <p:nvSpPr>
          <p:cNvPr id="481"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In theory of compilation regular expressions are used to formalize the specification of tokens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Regular expressions are means for specifying regular languages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Example:</a:t>
            </a:r>
            <a:endParaRPr b="0" lang="en-US" sz="32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Letter_(letter_ | digit)*</a:t>
            </a:r>
            <a:endParaRPr b="0" lang="en-US" sz="24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Each regular expression is a pattern specifying the form of strings</a:t>
            </a:r>
            <a:endParaRPr b="0" lang="en-US" sz="3200" spc="-1" strike="noStrike">
              <a:solidFill>
                <a:srgbClr val="000000"/>
              </a:solidFill>
              <a:latin typeface="Calibri"/>
            </a:endParaRPr>
          </a:p>
        </p:txBody>
      </p:sp>
    </p:spTree>
  </p:cSld>
  <p:timing>
    <p:tnLst>
      <p:par>
        <p:cTn id="256" dur="indefinite" restart="never" nodeType="tmRoot">
          <p:childTnLst>
            <p:seq>
              <p:cTn id="257" dur="indefinite"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Regular expressions</a:t>
            </a:r>
            <a:endParaRPr b="0" lang="en-US" sz="4400" spc="-1" strike="noStrike">
              <a:solidFill>
                <a:srgbClr val="000000"/>
              </a:solidFill>
              <a:latin typeface="Calibri"/>
            </a:endParaRPr>
          </a:p>
        </p:txBody>
      </p:sp>
      <p:sp>
        <p:nvSpPr>
          <p:cNvPr id="483"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2000" spc="-1" strike="noStrike">
                <a:solidFill>
                  <a:srgbClr val="000000"/>
                </a:solidFill>
                <a:latin typeface="MS Mincho"/>
                <a:ea typeface="MS Mincho"/>
              </a:rPr>
              <a:t>Ɛ</a:t>
            </a:r>
            <a:r>
              <a:rPr b="0" lang="en-US" sz="3200" spc="-1" strike="noStrike">
                <a:solidFill>
                  <a:srgbClr val="000000"/>
                </a:solidFill>
                <a:latin typeface="Calibri"/>
                <a:ea typeface="MS Mincho"/>
              </a:rPr>
              <a:t> is a regular expression, L(</a:t>
            </a:r>
            <a:r>
              <a:rPr b="0" lang="en-US" sz="2000" spc="-1" strike="noStrike">
                <a:solidFill>
                  <a:srgbClr val="000000"/>
                </a:solidFill>
                <a:latin typeface="MS Mincho"/>
                <a:ea typeface="MS Mincho"/>
              </a:rPr>
              <a:t>Ɛ</a:t>
            </a:r>
            <a:r>
              <a:rPr b="0" lang="en-US" sz="3200" spc="-1" strike="noStrike">
                <a:solidFill>
                  <a:srgbClr val="000000"/>
                </a:solidFill>
                <a:latin typeface="Calibri"/>
                <a:ea typeface="MS Mincho"/>
              </a:rPr>
              <a:t>) = {</a:t>
            </a:r>
            <a:r>
              <a:rPr b="0" lang="en-US" sz="2000" spc="-1" strike="noStrike">
                <a:solidFill>
                  <a:srgbClr val="000000"/>
                </a:solidFill>
                <a:latin typeface="MS Mincho"/>
                <a:ea typeface="MS Mincho"/>
              </a:rPr>
              <a:t>Ɛ</a:t>
            </a:r>
            <a:r>
              <a:rPr b="0" lang="en-US" sz="3200" spc="-1" strike="noStrike">
                <a:solidFill>
                  <a:srgbClr val="000000"/>
                </a:solidFill>
                <a:latin typeface="Calibri"/>
                <a:ea typeface="MS Mincho"/>
              </a:rPr>
              <a: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ea typeface="MS Mincho"/>
              </a:rPr>
              <a:t>If a is a symbol in </a:t>
            </a:r>
            <a:r>
              <a:rPr b="0" lang="en-US" sz="3200" spc="-1" strike="noStrike">
                <a:solidFill>
                  <a:srgbClr val="000000"/>
                </a:solidFill>
                <a:latin typeface="MS Mincho"/>
                <a:ea typeface="MS Mincho"/>
              </a:rPr>
              <a:t>∑</a:t>
            </a:r>
            <a:r>
              <a:rPr b="0" lang="en-US" sz="3200" spc="-1" strike="noStrike">
                <a:solidFill>
                  <a:srgbClr val="000000"/>
                </a:solidFill>
                <a:latin typeface="Calibri"/>
                <a:ea typeface="MS Mincho"/>
              </a:rPr>
              <a:t>then a is a regular expression, L(a) = {a}</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ea typeface="MS Mincho"/>
              </a:rPr>
              <a:t>(r) | (s) is a regular expression denoting the language L(r) </a:t>
            </a:r>
            <a:r>
              <a:rPr b="0" lang="en-US" sz="3200" spc="-1" strike="noStrike">
                <a:solidFill>
                  <a:srgbClr val="000000"/>
                </a:solidFill>
                <a:latin typeface="MS Mincho"/>
                <a:ea typeface="MS Mincho"/>
              </a:rPr>
              <a:t>∪ </a:t>
            </a:r>
            <a:r>
              <a:rPr b="0" lang="en-US" sz="3200" spc="-1" strike="noStrike">
                <a:solidFill>
                  <a:srgbClr val="000000"/>
                </a:solidFill>
                <a:latin typeface="Calibri"/>
                <a:ea typeface="MS Mincho"/>
              </a:rPr>
              <a:t>L(s)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ea typeface="MS Mincho"/>
              </a:rPr>
              <a:t> </a:t>
            </a:r>
            <a:r>
              <a:rPr b="0" lang="en-US" sz="3200" spc="-1" strike="noStrike">
                <a:solidFill>
                  <a:srgbClr val="000000"/>
                </a:solidFill>
                <a:latin typeface="Calibri"/>
                <a:ea typeface="MS Mincho"/>
              </a:rPr>
              <a:t>(r)(s) is a regular expression denoting the language L(r)L(s)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ea typeface="MS Mincho"/>
              </a:rPr>
              <a:t>(r)* is a regular expression denoting (L(r))*</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ea typeface="MS Mincho"/>
              </a:rPr>
              <a:t>(r) is a regular expression denting L(r)</a:t>
            </a:r>
            <a:endParaRPr b="0" lang="en-US" sz="3200" spc="-1" strike="noStrike">
              <a:solidFill>
                <a:srgbClr val="000000"/>
              </a:solidFill>
              <a:latin typeface="Calibri"/>
            </a:endParaRPr>
          </a:p>
        </p:txBody>
      </p:sp>
    </p:spTree>
  </p:cSld>
  <p:timing>
    <p:tnLst>
      <p:par>
        <p:cTn id="258" dur="indefinite" restart="never" nodeType="tmRoot">
          <p:childTnLst>
            <p:seq>
              <p:cTn id="259" dur="indefinite"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4" name="TextShape 1"/>
          <p:cNvSpPr txBox="1"/>
          <p:nvPr/>
        </p:nvSpPr>
        <p:spPr>
          <a:xfrm>
            <a:off x="457200" y="0"/>
            <a:ext cx="8229240" cy="1142640"/>
          </a:xfrm>
          <a:prstGeom prst="rect">
            <a:avLst/>
          </a:prstGeom>
          <a:noFill/>
          <a:ln>
            <a:noFill/>
          </a:ln>
        </p:spPr>
        <p:txBody>
          <a:bodyPr anchor="ctr">
            <a:normAutofit/>
          </a:bodyPr>
          <a:p>
            <a:pPr algn="ctr">
              <a:lnSpc>
                <a:spcPct val="100000"/>
              </a:lnSpc>
            </a:pPr>
            <a:br/>
            <a:br/>
            <a:br/>
            <a:r>
              <a:rPr b="0" lang="en-US" sz="4400" spc="-1" strike="noStrike">
                <a:solidFill>
                  <a:srgbClr val="000000"/>
                </a:solidFill>
                <a:latin typeface="Calibri"/>
              </a:rPr>
              <a:t>Automatic construction of lexical</a:t>
            </a:r>
            <a:br/>
            <a:r>
              <a:rPr b="0" lang="en-US" sz="4400" spc="-1" strike="noStrike">
                <a:solidFill>
                  <a:srgbClr val="000000"/>
                </a:solidFill>
                <a:latin typeface="Calibri"/>
              </a:rPr>
              <a:t>analyzer using LEX</a:t>
            </a:r>
            <a:br/>
            <a:br/>
            <a:r>
              <a:rPr b="0" lang="en-US" sz="4400" spc="-1" strike="noStrike">
                <a:solidFill>
                  <a:srgbClr val="000000"/>
                </a:solidFill>
                <a:latin typeface="Calibri"/>
              </a:rPr>
              <a:t>Lex </a:t>
            </a:r>
            <a:endParaRPr b="0" lang="en-US" sz="4400" spc="-1" strike="noStrike">
              <a:solidFill>
                <a:srgbClr val="000000"/>
              </a:solidFill>
              <a:latin typeface="Calibri"/>
            </a:endParaRPr>
          </a:p>
        </p:txBody>
      </p:sp>
      <p:sp>
        <p:nvSpPr>
          <p:cNvPr id="485" name="TextShape 2"/>
          <p:cNvSpPr txBox="1"/>
          <p:nvPr/>
        </p:nvSpPr>
        <p:spPr>
          <a:xfrm>
            <a:off x="457200" y="1981080"/>
            <a:ext cx="8229240" cy="4525560"/>
          </a:xfrm>
          <a:prstGeom prst="rect">
            <a:avLst/>
          </a:prstGeom>
          <a:noFill/>
          <a:ln>
            <a:noFill/>
          </a:ln>
        </p:spPr>
        <p:txBody>
          <a:bodyPr/>
          <a:p>
            <a:pPr>
              <a:lnSpc>
                <a:spcPct val="100000"/>
              </a:lnSpc>
              <a:spcBef>
                <a:spcPts val="641"/>
              </a:spcBef>
            </a:pPr>
            <a:endParaRPr b="0" lang="en-US" sz="32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generates C code for the lexical analyzer (scanner)</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Token patterns specified by regular expressions</a:t>
            </a:r>
            <a:endParaRPr b="0" lang="en-US" sz="2000" spc="-1" strike="noStrike">
              <a:solidFill>
                <a:srgbClr val="000000"/>
              </a:solidFill>
              <a:latin typeface="Calibri"/>
            </a:endParaRPr>
          </a:p>
        </p:txBody>
      </p:sp>
    </p:spTree>
  </p:cSld>
  <p:timing>
    <p:tnLst>
      <p:par>
        <p:cTn id="260" dur="indefinite" restart="never" nodeType="tmRoot">
          <p:childTnLst>
            <p:seq>
              <p:cTn id="261"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Unit III:</a:t>
            </a:r>
            <a:endParaRPr b="0" lang="en-US" sz="4400" spc="-1" strike="noStrike">
              <a:solidFill>
                <a:srgbClr val="000000"/>
              </a:solidFill>
              <a:latin typeface="Calibri"/>
            </a:endParaRPr>
          </a:p>
        </p:txBody>
      </p:sp>
      <p:sp>
        <p:nvSpPr>
          <p:cNvPr id="264"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Unit III : Introduction To Compilers Phase structure of Compiler and entire compilation process. Lexical Analyzer: The Role of the Lexical Analyzer, Input Buffering. Specification of Tokens, Recognition Tokens, Design of Lexical Analyzer using Uniform Symbol Table, Lexical Errors. LEX: LEX Specification, Generation of Lexical Analyzer by LEX</a:t>
            </a:r>
            <a:endParaRPr b="0" lang="en-US" sz="3200" spc="-1" strike="noStrike">
              <a:solidFill>
                <a:srgbClr val="000000"/>
              </a:solidFill>
              <a:latin typeface="Calibri"/>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6"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Lex</a:t>
            </a:r>
            <a:endParaRPr b="0" lang="en-US" sz="4400" spc="-1" strike="noStrike">
              <a:solidFill>
                <a:srgbClr val="000000"/>
              </a:solidFill>
              <a:latin typeface="Calibri"/>
            </a:endParaRPr>
          </a:p>
        </p:txBody>
      </p:sp>
      <p:sp>
        <p:nvSpPr>
          <p:cNvPr id="487"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lex.yy.c</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Lex Source file </a:t>
            </a:r>
            <a:r>
              <a:rPr b="0" lang="en-US" sz="3200" spc="-1" strike="noStrike">
                <a:solidFill>
                  <a:srgbClr val="000000"/>
                </a:solidFill>
                <a:latin typeface="Wingdings"/>
              </a:rPr>
              <a:t></a:t>
            </a:r>
            <a:r>
              <a:rPr b="0" lang="en-US" sz="3200" spc="-1" strike="noStrike">
                <a:solidFill>
                  <a:srgbClr val="000000"/>
                </a:solidFill>
                <a:latin typeface="Calibri"/>
              </a:rPr>
              <a:t> Lex compiler</a:t>
            </a:r>
            <a:r>
              <a:rPr b="0" lang="en-US" sz="3200" spc="-1" strike="noStrike">
                <a:solidFill>
                  <a:srgbClr val="000000"/>
                </a:solidFill>
                <a:latin typeface="Wingdings"/>
              </a:rPr>
              <a:t></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C compiler</a:t>
            </a:r>
            <a:r>
              <a:rPr b="0" lang="en-US" sz="3200" spc="-1" strike="noStrike">
                <a:solidFill>
                  <a:srgbClr val="000000"/>
                </a:solidFill>
                <a:latin typeface="Wingdings"/>
              </a:rPr>
              <a:t></a:t>
            </a:r>
            <a:r>
              <a:rPr b="0" lang="en-US" sz="3200" spc="-1" strike="noStrike">
                <a:solidFill>
                  <a:srgbClr val="000000"/>
                </a:solidFill>
                <a:latin typeface="Calibri"/>
              </a:rPr>
              <a:t> a.out</a:t>
            </a:r>
            <a:endParaRPr b="0" lang="en-US" sz="3200" spc="-1" strike="noStrike">
              <a:solidFill>
                <a:srgbClr val="000000"/>
              </a:solidFill>
              <a:latin typeface="Calibri"/>
            </a:endParaRPr>
          </a:p>
          <a:p>
            <a:pPr marL="343080" indent="-342720">
              <a:lnSpc>
                <a:spcPct val="100000"/>
              </a:lnSpc>
              <a:spcBef>
                <a:spcPts val="641"/>
              </a:spcBef>
            </a:pPr>
            <a:r>
              <a:rPr b="0" lang="en-US" sz="3200" spc="-1" strike="noStrike">
                <a:solidFill>
                  <a:srgbClr val="000000"/>
                </a:solidFill>
                <a:latin typeface="Calibri"/>
              </a:rPr>
              <a:t>Input stream </a:t>
            </a:r>
            <a:r>
              <a:rPr b="0" lang="en-US" sz="3200" spc="-1" strike="noStrike">
                <a:solidFill>
                  <a:srgbClr val="000000"/>
                </a:solidFill>
                <a:latin typeface="Wingdings"/>
              </a:rPr>
              <a:t></a:t>
            </a:r>
            <a:r>
              <a:rPr b="0" lang="en-US" sz="3200" spc="-1" strike="noStrike">
                <a:solidFill>
                  <a:srgbClr val="000000"/>
                </a:solidFill>
                <a:latin typeface="Calibri"/>
              </a:rPr>
              <a:t> Scanner</a:t>
            </a:r>
            <a:r>
              <a:rPr b="0" lang="en-US" sz="3200" spc="-1" strike="noStrike">
                <a:solidFill>
                  <a:srgbClr val="000000"/>
                </a:solidFill>
                <a:latin typeface="Wingdings"/>
              </a:rPr>
              <a:t></a:t>
            </a:r>
            <a:r>
              <a:rPr b="0" lang="en-US" sz="3200" spc="-1" strike="noStrike">
                <a:solidFill>
                  <a:srgbClr val="000000"/>
                </a:solidFill>
                <a:latin typeface="Calibri"/>
              </a:rPr>
              <a:t> Sequence of tokens</a:t>
            </a:r>
            <a:endParaRPr b="0" lang="en-US" sz="3200" spc="-1" strike="noStrike">
              <a:solidFill>
                <a:srgbClr val="000000"/>
              </a:solidFill>
              <a:latin typeface="Calibri"/>
            </a:endParaRPr>
          </a:p>
        </p:txBody>
      </p:sp>
    </p:spTree>
  </p:cSld>
  <p:timing>
    <p:tnLst>
      <p:par>
        <p:cTn id="262" dur="indefinite" restart="never" nodeType="tmRoot">
          <p:childTnLst>
            <p:seq>
              <p:cTn id="263" dur="indefinite"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8"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Lexical Analyzer Generator - Lex</a:t>
            </a:r>
            <a:endParaRPr b="0" lang="en-US" sz="4400" spc="-1" strike="noStrike">
              <a:solidFill>
                <a:srgbClr val="000000"/>
              </a:solidFill>
              <a:latin typeface="Calibri"/>
            </a:endParaRPr>
          </a:p>
        </p:txBody>
      </p:sp>
      <p:sp>
        <p:nvSpPr>
          <p:cNvPr id="489" name="CustomShape 2"/>
          <p:cNvSpPr/>
          <p:nvPr/>
        </p:nvSpPr>
        <p:spPr>
          <a:xfrm>
            <a:off x="3657600" y="2362320"/>
            <a:ext cx="2057040" cy="91404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latin typeface="Calibri"/>
              </a:rPr>
              <a:t>Lexical Compiler</a:t>
            </a:r>
            <a:endParaRPr b="0" lang="en-IN" sz="1800" spc="-1" strike="noStrike">
              <a:latin typeface="Arial"/>
            </a:endParaRPr>
          </a:p>
        </p:txBody>
      </p:sp>
      <p:sp>
        <p:nvSpPr>
          <p:cNvPr id="490" name="CustomShape 3"/>
          <p:cNvSpPr/>
          <p:nvPr/>
        </p:nvSpPr>
        <p:spPr>
          <a:xfrm>
            <a:off x="2514600" y="2819520"/>
            <a:ext cx="1142640" cy="108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491" name="CustomShape 4"/>
          <p:cNvSpPr/>
          <p:nvPr/>
        </p:nvSpPr>
        <p:spPr>
          <a:xfrm>
            <a:off x="533520" y="2416320"/>
            <a:ext cx="2271240" cy="1004400"/>
          </a:xfrm>
          <a:prstGeom prst="rect">
            <a:avLst/>
          </a:prstGeom>
          <a:noFill/>
          <a:ln w="9360">
            <a:noFill/>
          </a:ln>
        </p:spPr>
        <p:style>
          <a:lnRef idx="0"/>
          <a:fillRef idx="0"/>
          <a:effectRef idx="0"/>
          <a:fontRef idx="minor"/>
        </p:style>
        <p:txBody>
          <a:bodyPr lIns="90000" rIns="90000" tIns="45000" bIns="45000"/>
          <a:p>
            <a:pPr>
              <a:lnSpc>
                <a:spcPct val="100000"/>
              </a:lnSpc>
            </a:pPr>
            <a:r>
              <a:rPr b="0" lang="en-IN" sz="2000" spc="-1" strike="noStrike">
                <a:solidFill>
                  <a:srgbClr val="000000"/>
                </a:solidFill>
                <a:latin typeface="Calibri"/>
              </a:rPr>
              <a:t>Lex Source program</a:t>
            </a:r>
            <a:endParaRPr b="0" lang="en-IN" sz="2000" spc="-1" strike="noStrike">
              <a:latin typeface="Arial"/>
            </a:endParaRPr>
          </a:p>
          <a:p>
            <a:pPr>
              <a:lnSpc>
                <a:spcPct val="100000"/>
              </a:lnSpc>
            </a:pPr>
            <a:r>
              <a:rPr b="0" lang="en-IN" sz="2000" spc="-1" strike="noStrike">
                <a:solidFill>
                  <a:srgbClr val="000000"/>
                </a:solidFill>
                <a:latin typeface="Calibri"/>
              </a:rPr>
              <a:t>lex.l</a:t>
            </a:r>
            <a:endParaRPr b="0" lang="en-IN" sz="2000" spc="-1" strike="noStrike">
              <a:latin typeface="Arial"/>
            </a:endParaRPr>
          </a:p>
        </p:txBody>
      </p:sp>
      <p:sp>
        <p:nvSpPr>
          <p:cNvPr id="492" name="CustomShape 5"/>
          <p:cNvSpPr/>
          <p:nvPr/>
        </p:nvSpPr>
        <p:spPr>
          <a:xfrm>
            <a:off x="5715000" y="2819520"/>
            <a:ext cx="1142640" cy="108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493" name="CustomShape 6"/>
          <p:cNvSpPr/>
          <p:nvPr/>
        </p:nvSpPr>
        <p:spPr>
          <a:xfrm>
            <a:off x="7024680" y="2590920"/>
            <a:ext cx="1280880" cy="395280"/>
          </a:xfrm>
          <a:prstGeom prst="rect">
            <a:avLst/>
          </a:prstGeom>
          <a:noFill/>
          <a:ln w="9360">
            <a:noFill/>
          </a:ln>
        </p:spPr>
        <p:style>
          <a:lnRef idx="0"/>
          <a:fillRef idx="0"/>
          <a:effectRef idx="0"/>
          <a:fontRef idx="minor"/>
        </p:style>
        <p:txBody>
          <a:bodyPr lIns="90000" rIns="90000" tIns="45000" bIns="45000"/>
          <a:p>
            <a:pPr>
              <a:lnSpc>
                <a:spcPct val="100000"/>
              </a:lnSpc>
            </a:pPr>
            <a:r>
              <a:rPr b="0" lang="en-IN" sz="2000" spc="-1" strike="noStrike">
                <a:solidFill>
                  <a:srgbClr val="000000"/>
                </a:solidFill>
                <a:latin typeface="Calibri"/>
              </a:rPr>
              <a:t>lex.yy.c</a:t>
            </a:r>
            <a:endParaRPr b="0" lang="en-IN" sz="2000" spc="-1" strike="noStrike">
              <a:latin typeface="Arial"/>
            </a:endParaRPr>
          </a:p>
        </p:txBody>
      </p:sp>
      <p:sp>
        <p:nvSpPr>
          <p:cNvPr id="494" name="CustomShape 7"/>
          <p:cNvSpPr/>
          <p:nvPr/>
        </p:nvSpPr>
        <p:spPr>
          <a:xfrm>
            <a:off x="3657600" y="3581280"/>
            <a:ext cx="2057040" cy="91404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latin typeface="Calibri"/>
              </a:rPr>
              <a:t>C</a:t>
            </a:r>
            <a:endParaRPr b="0" lang="en-IN" sz="1800" spc="-1" strike="noStrike">
              <a:latin typeface="Arial"/>
            </a:endParaRPr>
          </a:p>
          <a:p>
            <a:pPr algn="ctr">
              <a:lnSpc>
                <a:spcPct val="100000"/>
              </a:lnSpc>
            </a:pPr>
            <a:r>
              <a:rPr b="0" lang="en-IN" sz="1800" spc="-1" strike="noStrike">
                <a:solidFill>
                  <a:srgbClr val="ffffff"/>
                </a:solidFill>
                <a:latin typeface="Calibri"/>
              </a:rPr>
              <a:t>compiler</a:t>
            </a:r>
            <a:endParaRPr b="0" lang="en-IN" sz="1800" spc="-1" strike="noStrike">
              <a:latin typeface="Arial"/>
            </a:endParaRPr>
          </a:p>
        </p:txBody>
      </p:sp>
      <p:sp>
        <p:nvSpPr>
          <p:cNvPr id="495" name="CustomShape 8"/>
          <p:cNvSpPr/>
          <p:nvPr/>
        </p:nvSpPr>
        <p:spPr>
          <a:xfrm>
            <a:off x="2514600" y="4038480"/>
            <a:ext cx="1142640" cy="108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496" name="CustomShape 9"/>
          <p:cNvSpPr/>
          <p:nvPr/>
        </p:nvSpPr>
        <p:spPr>
          <a:xfrm>
            <a:off x="1066680" y="3809880"/>
            <a:ext cx="1585440" cy="395280"/>
          </a:xfrm>
          <a:prstGeom prst="rect">
            <a:avLst/>
          </a:prstGeom>
          <a:noFill/>
          <a:ln w="9360">
            <a:noFill/>
          </a:ln>
        </p:spPr>
        <p:style>
          <a:lnRef idx="0"/>
          <a:fillRef idx="0"/>
          <a:effectRef idx="0"/>
          <a:fontRef idx="minor"/>
        </p:style>
        <p:txBody>
          <a:bodyPr lIns="90000" rIns="90000" tIns="45000" bIns="45000"/>
          <a:p>
            <a:pPr>
              <a:lnSpc>
                <a:spcPct val="100000"/>
              </a:lnSpc>
            </a:pPr>
            <a:r>
              <a:rPr b="0" lang="en-IN" sz="2000" spc="-1" strike="noStrike">
                <a:solidFill>
                  <a:srgbClr val="000000"/>
                </a:solidFill>
                <a:latin typeface="Calibri"/>
              </a:rPr>
              <a:t>lex.yy.c</a:t>
            </a:r>
            <a:endParaRPr b="0" lang="en-IN" sz="2000" spc="-1" strike="noStrike">
              <a:latin typeface="Arial"/>
            </a:endParaRPr>
          </a:p>
        </p:txBody>
      </p:sp>
      <p:sp>
        <p:nvSpPr>
          <p:cNvPr id="497" name="CustomShape 10"/>
          <p:cNvSpPr/>
          <p:nvPr/>
        </p:nvSpPr>
        <p:spPr>
          <a:xfrm>
            <a:off x="5715000" y="4038480"/>
            <a:ext cx="1142640" cy="108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498" name="CustomShape 11"/>
          <p:cNvSpPr/>
          <p:nvPr/>
        </p:nvSpPr>
        <p:spPr>
          <a:xfrm>
            <a:off x="7024680" y="3809880"/>
            <a:ext cx="1280880" cy="395280"/>
          </a:xfrm>
          <a:prstGeom prst="rect">
            <a:avLst/>
          </a:prstGeom>
          <a:noFill/>
          <a:ln w="9360">
            <a:noFill/>
          </a:ln>
        </p:spPr>
        <p:style>
          <a:lnRef idx="0"/>
          <a:fillRef idx="0"/>
          <a:effectRef idx="0"/>
          <a:fontRef idx="minor"/>
        </p:style>
        <p:txBody>
          <a:bodyPr lIns="90000" rIns="90000" tIns="45000" bIns="45000"/>
          <a:p>
            <a:pPr>
              <a:lnSpc>
                <a:spcPct val="100000"/>
              </a:lnSpc>
            </a:pPr>
            <a:r>
              <a:rPr b="0" lang="en-IN" sz="2000" spc="-1" strike="noStrike">
                <a:solidFill>
                  <a:srgbClr val="000000"/>
                </a:solidFill>
                <a:latin typeface="Calibri"/>
              </a:rPr>
              <a:t>a.out</a:t>
            </a:r>
            <a:endParaRPr b="0" lang="en-IN" sz="2000" spc="-1" strike="noStrike">
              <a:latin typeface="Arial"/>
            </a:endParaRPr>
          </a:p>
        </p:txBody>
      </p:sp>
      <p:sp>
        <p:nvSpPr>
          <p:cNvPr id="499" name="CustomShape 12"/>
          <p:cNvSpPr/>
          <p:nvPr/>
        </p:nvSpPr>
        <p:spPr>
          <a:xfrm>
            <a:off x="3657600" y="4724280"/>
            <a:ext cx="2057040" cy="91404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latin typeface="Calibri"/>
              </a:rPr>
              <a:t>a.out</a:t>
            </a:r>
            <a:endParaRPr b="0" lang="en-IN" sz="1800" spc="-1" strike="noStrike">
              <a:latin typeface="Arial"/>
            </a:endParaRPr>
          </a:p>
        </p:txBody>
      </p:sp>
      <p:sp>
        <p:nvSpPr>
          <p:cNvPr id="500" name="CustomShape 13"/>
          <p:cNvSpPr/>
          <p:nvPr/>
        </p:nvSpPr>
        <p:spPr>
          <a:xfrm>
            <a:off x="2514600" y="5181480"/>
            <a:ext cx="1142640" cy="108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501" name="CustomShape 14"/>
          <p:cNvSpPr/>
          <p:nvPr/>
        </p:nvSpPr>
        <p:spPr>
          <a:xfrm>
            <a:off x="990720" y="4952880"/>
            <a:ext cx="1585440" cy="699480"/>
          </a:xfrm>
          <a:prstGeom prst="rect">
            <a:avLst/>
          </a:prstGeom>
          <a:noFill/>
          <a:ln w="9360">
            <a:noFill/>
          </a:ln>
        </p:spPr>
        <p:style>
          <a:lnRef idx="0"/>
          <a:fillRef idx="0"/>
          <a:effectRef idx="0"/>
          <a:fontRef idx="minor"/>
        </p:style>
        <p:txBody>
          <a:bodyPr lIns="90000" rIns="90000" tIns="45000" bIns="45000"/>
          <a:p>
            <a:pPr>
              <a:lnSpc>
                <a:spcPct val="100000"/>
              </a:lnSpc>
            </a:pPr>
            <a:r>
              <a:rPr b="0" lang="en-IN" sz="2000" spc="-1" strike="noStrike">
                <a:solidFill>
                  <a:srgbClr val="000000"/>
                </a:solidFill>
                <a:latin typeface="Calibri"/>
              </a:rPr>
              <a:t>Input stream</a:t>
            </a:r>
            <a:endParaRPr b="0" lang="en-IN" sz="2000" spc="-1" strike="noStrike">
              <a:latin typeface="Arial"/>
            </a:endParaRPr>
          </a:p>
        </p:txBody>
      </p:sp>
      <p:sp>
        <p:nvSpPr>
          <p:cNvPr id="502" name="CustomShape 15"/>
          <p:cNvSpPr/>
          <p:nvPr/>
        </p:nvSpPr>
        <p:spPr>
          <a:xfrm>
            <a:off x="5715000" y="5181480"/>
            <a:ext cx="1142640" cy="108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503" name="CustomShape 16"/>
          <p:cNvSpPr/>
          <p:nvPr/>
        </p:nvSpPr>
        <p:spPr>
          <a:xfrm>
            <a:off x="7024680" y="4854600"/>
            <a:ext cx="1280880" cy="1004400"/>
          </a:xfrm>
          <a:prstGeom prst="rect">
            <a:avLst/>
          </a:prstGeom>
          <a:noFill/>
          <a:ln w="9360">
            <a:noFill/>
          </a:ln>
        </p:spPr>
        <p:style>
          <a:lnRef idx="0"/>
          <a:fillRef idx="0"/>
          <a:effectRef idx="0"/>
          <a:fontRef idx="minor"/>
        </p:style>
        <p:txBody>
          <a:bodyPr lIns="90000" rIns="90000" tIns="45000" bIns="45000"/>
          <a:p>
            <a:pPr>
              <a:lnSpc>
                <a:spcPct val="100000"/>
              </a:lnSpc>
            </a:pPr>
            <a:r>
              <a:rPr b="0" lang="en-IN" sz="2000" spc="-1" strike="noStrike">
                <a:solidFill>
                  <a:srgbClr val="000000"/>
                </a:solidFill>
                <a:latin typeface="Calibri"/>
              </a:rPr>
              <a:t>Sequence of tokens</a:t>
            </a:r>
            <a:endParaRPr b="0" lang="en-IN" sz="2000" spc="-1" strike="noStrike">
              <a:latin typeface="Arial"/>
            </a:endParaRPr>
          </a:p>
        </p:txBody>
      </p:sp>
    </p:spTree>
  </p:cSld>
  <p:timing>
    <p:tnLst>
      <p:par>
        <p:cTn id="264" dur="indefinite" restart="never" nodeType="tmRoot">
          <p:childTnLst>
            <p:seq>
              <p:cTn id="265" dur="indefinite"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4"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Lex program structure</a:t>
            </a:r>
            <a:endParaRPr b="0" lang="en-US" sz="4400" spc="-1" strike="noStrike">
              <a:solidFill>
                <a:srgbClr val="000000"/>
              </a:solidFill>
              <a:latin typeface="Calibri"/>
            </a:endParaRPr>
          </a:p>
        </p:txBody>
      </p:sp>
      <p:sp>
        <p:nvSpPr>
          <p:cNvPr id="505" name="TextShape 2"/>
          <p:cNvSpPr txBox="1"/>
          <p:nvPr/>
        </p:nvSpPr>
        <p:spPr>
          <a:xfrm>
            <a:off x="457200" y="1600200"/>
            <a:ext cx="8229240" cy="4525560"/>
          </a:xfrm>
          <a:prstGeom prst="rect">
            <a:avLst/>
          </a:prstGeom>
          <a:noFill/>
          <a:ln>
            <a:noFill/>
          </a:ln>
        </p:spPr>
        <p:txBody>
          <a:bodyPr/>
          <a:p>
            <a:pPr marL="343080" indent="-342720">
              <a:lnSpc>
                <a:spcPct val="90000"/>
              </a:lnSpc>
              <a:spcBef>
                <a:spcPts val="561"/>
              </a:spcBef>
            </a:pPr>
            <a:r>
              <a:rPr b="0" lang="en-US" sz="2800" spc="-1" strike="noStrike">
                <a:solidFill>
                  <a:srgbClr val="000000"/>
                </a:solidFill>
                <a:latin typeface="Calibri"/>
                <a:ea typeface="SimSun"/>
              </a:rPr>
              <a:t>… </a:t>
            </a:r>
            <a:r>
              <a:rPr b="0" lang="en-US" sz="2800" spc="-1" strike="noStrike">
                <a:solidFill>
                  <a:srgbClr val="000000"/>
                </a:solidFill>
                <a:latin typeface="Calibri"/>
                <a:ea typeface="SimSun"/>
              </a:rPr>
              <a:t>definitions …</a:t>
            </a:r>
            <a:endParaRPr b="0" lang="en-US" sz="2800" spc="-1" strike="noStrike">
              <a:solidFill>
                <a:srgbClr val="000000"/>
              </a:solidFill>
              <a:latin typeface="Calibri"/>
            </a:endParaRPr>
          </a:p>
          <a:p>
            <a:pPr marL="343080" indent="-342720">
              <a:lnSpc>
                <a:spcPct val="90000"/>
              </a:lnSpc>
              <a:spcBef>
                <a:spcPts val="561"/>
              </a:spcBef>
            </a:pPr>
            <a:r>
              <a:rPr b="0" lang="en-US" sz="2800" spc="-1" strike="noStrike">
                <a:solidFill>
                  <a:srgbClr val="000000"/>
                </a:solidFill>
                <a:latin typeface="Calibri"/>
                <a:ea typeface="SimSun"/>
              </a:rPr>
              <a:t>%%</a:t>
            </a:r>
            <a:endParaRPr b="0" lang="en-US" sz="2800" spc="-1" strike="noStrike">
              <a:solidFill>
                <a:srgbClr val="000000"/>
              </a:solidFill>
              <a:latin typeface="Calibri"/>
            </a:endParaRPr>
          </a:p>
          <a:p>
            <a:pPr marL="343080" indent="-342720">
              <a:lnSpc>
                <a:spcPct val="90000"/>
              </a:lnSpc>
              <a:spcBef>
                <a:spcPts val="561"/>
              </a:spcBef>
            </a:pPr>
            <a:r>
              <a:rPr b="0" lang="en-US" sz="2800" spc="-1" strike="noStrike">
                <a:solidFill>
                  <a:srgbClr val="000000"/>
                </a:solidFill>
                <a:latin typeface="Calibri"/>
                <a:ea typeface="SimSun"/>
              </a:rPr>
              <a:t>… </a:t>
            </a:r>
            <a:r>
              <a:rPr b="0" lang="en-US" sz="2800" spc="-1" strike="noStrike">
                <a:solidFill>
                  <a:srgbClr val="000000"/>
                </a:solidFill>
                <a:latin typeface="Calibri"/>
                <a:ea typeface="SimSun"/>
              </a:rPr>
              <a:t>rules …</a:t>
            </a:r>
            <a:endParaRPr b="0" lang="en-US" sz="2800" spc="-1" strike="noStrike">
              <a:solidFill>
                <a:srgbClr val="000000"/>
              </a:solidFill>
              <a:latin typeface="Calibri"/>
            </a:endParaRPr>
          </a:p>
          <a:p>
            <a:pPr marL="343080" indent="-342720">
              <a:lnSpc>
                <a:spcPct val="90000"/>
              </a:lnSpc>
              <a:spcBef>
                <a:spcPts val="561"/>
              </a:spcBef>
            </a:pPr>
            <a:r>
              <a:rPr b="0" lang="en-US" sz="2800" spc="-1" strike="noStrike">
                <a:solidFill>
                  <a:srgbClr val="000000"/>
                </a:solidFill>
                <a:latin typeface="Calibri"/>
                <a:ea typeface="SimSun"/>
              </a:rPr>
              <a:t>%%</a:t>
            </a:r>
            <a:endParaRPr b="0" lang="en-US" sz="2800" spc="-1" strike="noStrike">
              <a:solidFill>
                <a:srgbClr val="000000"/>
              </a:solidFill>
              <a:latin typeface="Calibri"/>
            </a:endParaRPr>
          </a:p>
          <a:p>
            <a:pPr marL="343080" indent="-342720">
              <a:lnSpc>
                <a:spcPct val="90000"/>
              </a:lnSpc>
              <a:spcBef>
                <a:spcPts val="561"/>
              </a:spcBef>
            </a:pPr>
            <a:r>
              <a:rPr b="0" lang="en-US" sz="2800" spc="-1" strike="noStrike">
                <a:solidFill>
                  <a:srgbClr val="000000"/>
                </a:solidFill>
                <a:latin typeface="Calibri"/>
                <a:ea typeface="SimSun"/>
              </a:rPr>
              <a:t>… </a:t>
            </a:r>
            <a:r>
              <a:rPr b="0" lang="en-US" sz="2800" spc="-1" strike="noStrike">
                <a:solidFill>
                  <a:srgbClr val="000000"/>
                </a:solidFill>
                <a:latin typeface="Calibri"/>
                <a:ea typeface="SimSun"/>
              </a:rPr>
              <a:t>subroutines …</a:t>
            </a:r>
            <a:endParaRPr b="0" lang="en-US" sz="2800" spc="-1" strike="noStrike">
              <a:solidFill>
                <a:srgbClr val="000000"/>
              </a:solidFill>
              <a:latin typeface="Calibri"/>
            </a:endParaRPr>
          </a:p>
          <a:p>
            <a:pPr marL="343080" indent="-342720">
              <a:lnSpc>
                <a:spcPct val="90000"/>
              </a:lnSpc>
              <a:spcBef>
                <a:spcPts val="641"/>
              </a:spcBef>
            </a:pPr>
            <a:endParaRPr b="0" lang="en-US" sz="2800" spc="-1" strike="noStrike">
              <a:solidFill>
                <a:srgbClr val="000000"/>
              </a:solidFill>
              <a:latin typeface="Calibri"/>
            </a:endParaRPr>
          </a:p>
        </p:txBody>
      </p:sp>
    </p:spTree>
  </p:cSld>
  <p:timing>
    <p:tnLst>
      <p:par>
        <p:cTn id="266" dur="indefinite" restart="never" nodeType="tmRoot">
          <p:childTnLst>
            <p:seq>
              <p:cTn id="267" dur="indefinite"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6" name="TextShape 1"/>
          <p:cNvSpPr txBox="1"/>
          <p:nvPr/>
        </p:nvSpPr>
        <p:spPr>
          <a:xfrm>
            <a:off x="457200" y="6356520"/>
            <a:ext cx="2133360" cy="364680"/>
          </a:xfrm>
          <a:prstGeom prst="rect">
            <a:avLst/>
          </a:prstGeom>
          <a:noFill/>
          <a:ln>
            <a:noFill/>
          </a:ln>
        </p:spPr>
        <p:txBody>
          <a:bodyPr anchor="ctr"/>
          <a:p>
            <a:pPr>
              <a:lnSpc>
                <a:spcPct val="100000"/>
              </a:lnSpc>
            </a:pPr>
            <a:r>
              <a:rPr b="0" lang="en-IN" sz="1200" spc="-1" strike="noStrike">
                <a:solidFill>
                  <a:srgbClr val="8b8b8b"/>
                </a:solidFill>
                <a:latin typeface="Calibri"/>
              </a:rPr>
              <a:t>CS331 • Lexical Analysis</a:t>
            </a:r>
            <a:endParaRPr b="0" lang="en-IN" sz="1200" spc="-1" strike="noStrike">
              <a:latin typeface="Times New Roman"/>
            </a:endParaRPr>
          </a:p>
        </p:txBody>
      </p:sp>
      <p:sp>
        <p:nvSpPr>
          <p:cNvPr id="507" name="TextShape 2"/>
          <p:cNvSpPr txBox="1"/>
          <p:nvPr/>
        </p:nvSpPr>
        <p:spPr>
          <a:xfrm>
            <a:off x="685800" y="344520"/>
            <a:ext cx="7772040" cy="906120"/>
          </a:xfrm>
          <a:prstGeom prst="rect">
            <a:avLst/>
          </a:prstGeom>
          <a:noFill/>
          <a:ln>
            <a:noFill/>
          </a:ln>
        </p:spPr>
        <p:txBody>
          <a:bodyPr lIns="92160" rIns="92160" tIns="46080" bIns="46080" anchor="ctr"/>
          <a:p>
            <a:pPr algn="ctr">
              <a:lnSpc>
                <a:spcPct val="100000"/>
              </a:lnSpc>
            </a:pPr>
            <a:r>
              <a:rPr b="0" lang="en-US" sz="4400" spc="-1" strike="noStrike">
                <a:solidFill>
                  <a:srgbClr val="000000"/>
                </a:solidFill>
                <a:latin typeface="Calibri"/>
              </a:rPr>
              <a:t>Three parts to Lex</a:t>
            </a:r>
            <a:endParaRPr b="0" lang="en-US" sz="4400" spc="-1" strike="noStrike">
              <a:solidFill>
                <a:srgbClr val="000000"/>
              </a:solidFill>
              <a:latin typeface="Calibri"/>
            </a:endParaRPr>
          </a:p>
        </p:txBody>
      </p:sp>
      <p:sp>
        <p:nvSpPr>
          <p:cNvPr id="508" name="TextShape 3"/>
          <p:cNvSpPr txBox="1"/>
          <p:nvPr/>
        </p:nvSpPr>
        <p:spPr>
          <a:xfrm>
            <a:off x="685800" y="1400040"/>
            <a:ext cx="7772040" cy="4608000"/>
          </a:xfrm>
          <a:prstGeom prst="rect">
            <a:avLst/>
          </a:prstGeom>
          <a:noFill/>
          <a:ln>
            <a:noFill/>
          </a:ln>
        </p:spPr>
        <p:txBody>
          <a:bodyPr lIns="92160" rIns="92160" tIns="46080" bIns="46080">
            <a:normAutofit/>
          </a:bodyPr>
          <a:p>
            <a:pPr marL="609480" indent="-609120">
              <a:lnSpc>
                <a:spcPct val="90000"/>
              </a:lnSpc>
              <a:spcBef>
                <a:spcPts val="479"/>
              </a:spcBef>
              <a:buClr>
                <a:srgbClr val="c0504d"/>
              </a:buClr>
              <a:buFont typeface="Times"/>
              <a:buAutoNum type="arabicPeriod"/>
            </a:pPr>
            <a:r>
              <a:rPr b="1" lang="en-US" sz="2400" spc="-1" strike="noStrike">
                <a:solidFill>
                  <a:srgbClr val="c0504d"/>
                </a:solidFill>
                <a:latin typeface="Calibri"/>
              </a:rPr>
              <a:t>Declarations</a:t>
            </a:r>
            <a:endParaRPr b="0" lang="en-US" sz="2400" spc="-1" strike="noStrike">
              <a:solidFill>
                <a:srgbClr val="000000"/>
              </a:solidFill>
              <a:latin typeface="Calibri"/>
            </a:endParaRPr>
          </a:p>
          <a:p>
            <a:pPr marL="609480" indent="-609120">
              <a:lnSpc>
                <a:spcPct val="90000"/>
              </a:lnSpc>
              <a:spcBef>
                <a:spcPts val="479"/>
              </a:spcBef>
            </a:pPr>
            <a:r>
              <a:rPr b="1" lang="en-US" sz="2400" spc="-1" strike="noStrike">
                <a:solidFill>
                  <a:srgbClr val="c0504d"/>
                </a:solidFill>
                <a:latin typeface="Calibri"/>
              </a:rPr>
              <a:t>It has global C and Lex declaration</a:t>
            </a:r>
            <a:endParaRPr b="0" lang="en-US" sz="2400" spc="-1" strike="noStrike">
              <a:solidFill>
                <a:srgbClr val="000000"/>
              </a:solidFill>
              <a:latin typeface="Calibri"/>
            </a:endParaRPr>
          </a:p>
          <a:p>
            <a:pPr lvl="1" marL="990720" indent="-533160">
              <a:lnSpc>
                <a:spcPct val="90000"/>
              </a:lnSpc>
              <a:spcBef>
                <a:spcPts val="360"/>
              </a:spcBef>
              <a:buClr>
                <a:srgbClr val="000000"/>
              </a:buClr>
              <a:buFont typeface="Arial"/>
              <a:buChar char="–"/>
            </a:pPr>
            <a:r>
              <a:rPr b="0" lang="en-US" sz="1800" spc="-1" strike="noStrike">
                <a:solidFill>
                  <a:srgbClr val="000000"/>
                </a:solidFill>
                <a:latin typeface="Calibri"/>
              </a:rPr>
              <a:t>Regular expression definitions of tokens</a:t>
            </a:r>
            <a:endParaRPr b="0" lang="en-US" sz="1800" spc="-1" strike="noStrike">
              <a:solidFill>
                <a:srgbClr val="000000"/>
              </a:solidFill>
              <a:latin typeface="Calibri"/>
            </a:endParaRPr>
          </a:p>
          <a:p>
            <a:pPr marL="1752480" indent="-380520">
              <a:lnSpc>
                <a:spcPct val="90000"/>
              </a:lnSpc>
              <a:spcBef>
                <a:spcPts val="241"/>
              </a:spcBef>
            </a:pPr>
            <a:r>
              <a:rPr b="1" lang="en-US" sz="1200" spc="-1" strike="noStrike">
                <a:solidFill>
                  <a:srgbClr val="c0504d"/>
                </a:solidFill>
                <a:latin typeface="Courier New"/>
              </a:rPr>
              <a:t>%{ This is a sample Lex program written by....%} </a:t>
            </a:r>
            <a:endParaRPr b="0" lang="en-US" sz="1200" spc="-1" strike="noStrike">
              <a:solidFill>
                <a:srgbClr val="000000"/>
              </a:solidFill>
              <a:latin typeface="Calibri"/>
            </a:endParaRPr>
          </a:p>
          <a:p>
            <a:pPr marL="1752480" indent="-380520">
              <a:lnSpc>
                <a:spcPct val="90000"/>
              </a:lnSpc>
              <a:spcBef>
                <a:spcPts val="241"/>
              </a:spcBef>
            </a:pPr>
            <a:r>
              <a:rPr b="1" lang="en-US" sz="1200" spc="-1" strike="noStrike">
                <a:solidFill>
                  <a:srgbClr val="c0504d"/>
                </a:solidFill>
                <a:latin typeface="Courier New"/>
              </a:rPr>
              <a:t>digit   --&gt;   [0-9]</a:t>
            </a:r>
            <a:endParaRPr b="0" lang="en-US" sz="1200" spc="-1" strike="noStrike">
              <a:solidFill>
                <a:srgbClr val="000000"/>
              </a:solidFill>
              <a:latin typeface="Calibri"/>
            </a:endParaRPr>
          </a:p>
          <a:p>
            <a:pPr marL="1752480" indent="-380520">
              <a:lnSpc>
                <a:spcPct val="90000"/>
              </a:lnSpc>
              <a:spcBef>
                <a:spcPts val="241"/>
              </a:spcBef>
            </a:pPr>
            <a:r>
              <a:rPr b="1" lang="en-US" sz="1200" spc="-1" strike="noStrike">
                <a:solidFill>
                  <a:srgbClr val="c0504d"/>
                </a:solidFill>
                <a:latin typeface="Courier New"/>
              </a:rPr>
              <a:t>number  -- &gt; {digit} +</a:t>
            </a:r>
            <a:endParaRPr b="0" lang="en-US" sz="1200" spc="-1" strike="noStrike">
              <a:solidFill>
                <a:srgbClr val="000000"/>
              </a:solidFill>
              <a:latin typeface="Calibri"/>
            </a:endParaRPr>
          </a:p>
          <a:p>
            <a:pPr marL="609480" indent="-609120">
              <a:lnSpc>
                <a:spcPct val="90000"/>
              </a:lnSpc>
              <a:spcBef>
                <a:spcPts val="479"/>
              </a:spcBef>
            </a:pPr>
            <a:r>
              <a:rPr b="1" lang="en-US" sz="2400" spc="-1" strike="noStrike">
                <a:solidFill>
                  <a:srgbClr val="c0504d"/>
                </a:solidFill>
                <a:latin typeface="Calibri"/>
              </a:rPr>
              <a:t>2. Transition Rules</a:t>
            </a:r>
            <a:endParaRPr b="0" lang="en-US" sz="2400" spc="-1" strike="noStrike">
              <a:solidFill>
                <a:srgbClr val="000000"/>
              </a:solidFill>
              <a:latin typeface="Calibri"/>
            </a:endParaRPr>
          </a:p>
          <a:p>
            <a:pPr marL="609480" indent="-609120">
              <a:lnSpc>
                <a:spcPct val="90000"/>
              </a:lnSpc>
              <a:spcBef>
                <a:spcPts val="479"/>
              </a:spcBef>
            </a:pPr>
            <a:r>
              <a:rPr b="1" lang="en-US" sz="2400" spc="-1" strike="noStrike">
                <a:solidFill>
                  <a:srgbClr val="c0504d"/>
                </a:solidFill>
                <a:latin typeface="Calibri"/>
              </a:rPr>
              <a:t>	</a:t>
            </a:r>
            <a:r>
              <a:rPr b="1" lang="en-US" sz="2400" spc="-1" strike="noStrike">
                <a:solidFill>
                  <a:srgbClr val="c0504d"/>
                </a:solidFill>
                <a:latin typeface="Calibri"/>
              </a:rPr>
              <a:t>pattern </a:t>
            </a:r>
            <a:endParaRPr b="0" lang="en-US" sz="2400" spc="-1" strike="noStrike">
              <a:solidFill>
                <a:srgbClr val="000000"/>
              </a:solidFill>
              <a:latin typeface="Calibri"/>
            </a:endParaRPr>
          </a:p>
          <a:p>
            <a:pPr lvl="1" marL="990720" indent="-533160">
              <a:lnSpc>
                <a:spcPct val="90000"/>
              </a:lnSpc>
              <a:spcBef>
                <a:spcPts val="360"/>
              </a:spcBef>
              <a:buClr>
                <a:srgbClr val="000000"/>
              </a:buClr>
              <a:buFont typeface="Arial"/>
              <a:buChar char="–"/>
            </a:pPr>
            <a:r>
              <a:rPr b="0" lang="en-US" sz="1800" spc="-1" strike="noStrike">
                <a:solidFill>
                  <a:srgbClr val="000000"/>
                </a:solidFill>
                <a:latin typeface="Calibri"/>
              </a:rPr>
              <a:t>Regular Expression +Action when matched</a:t>
            </a:r>
            <a:endParaRPr b="0" lang="en-US" sz="1800" spc="-1" strike="noStrike">
              <a:solidFill>
                <a:srgbClr val="000000"/>
              </a:solidFill>
              <a:latin typeface="Calibri"/>
            </a:endParaRPr>
          </a:p>
          <a:p>
            <a:pPr marL="1752480" indent="-380520">
              <a:lnSpc>
                <a:spcPct val="90000"/>
              </a:lnSpc>
              <a:spcBef>
                <a:spcPts val="241"/>
              </a:spcBef>
            </a:pPr>
            <a:r>
              <a:rPr b="1" lang="en-US" sz="1200" spc="-1" strike="noStrike">
                <a:solidFill>
                  <a:srgbClr val="c0504d"/>
                </a:solidFill>
                <a:latin typeface="Courier New"/>
              </a:rPr>
              <a:t>{number} { printf("The number is %s\n", yytext); }</a:t>
            </a:r>
            <a:endParaRPr b="0" lang="en-US" sz="1200" spc="-1" strike="noStrike">
              <a:solidFill>
                <a:srgbClr val="000000"/>
              </a:solidFill>
              <a:latin typeface="Calibri"/>
            </a:endParaRPr>
          </a:p>
          <a:p>
            <a:pPr marL="1752480" indent="-380520">
              <a:lnSpc>
                <a:spcPct val="90000"/>
              </a:lnSpc>
              <a:spcBef>
                <a:spcPts val="241"/>
              </a:spcBef>
            </a:pPr>
            <a:r>
              <a:rPr b="1" lang="en-US" sz="1200" spc="-1" strike="noStrike">
                <a:solidFill>
                  <a:srgbClr val="c0504d"/>
                </a:solidFill>
                <a:latin typeface="Courier New"/>
              </a:rPr>
              <a:t>junk     { printf("Junk is not a valid input!\n"); }</a:t>
            </a:r>
            <a:endParaRPr b="0" lang="en-US" sz="1200" spc="-1" strike="noStrike">
              <a:solidFill>
                <a:srgbClr val="000000"/>
              </a:solidFill>
              <a:latin typeface="Calibri"/>
            </a:endParaRPr>
          </a:p>
          <a:p>
            <a:pPr marL="1752480" indent="-380520">
              <a:lnSpc>
                <a:spcPct val="90000"/>
              </a:lnSpc>
              <a:spcBef>
                <a:spcPts val="241"/>
              </a:spcBef>
            </a:pPr>
            <a:r>
              <a:rPr b="1" lang="en-US" sz="1200" spc="-1" strike="noStrike">
                <a:solidFill>
                  <a:srgbClr val="c0504d"/>
                </a:solidFill>
                <a:latin typeface="Courier New"/>
              </a:rPr>
              <a:t>quit     { return 0; }</a:t>
            </a:r>
            <a:r>
              <a:rPr b="0" lang="en-US" sz="1200" spc="-1" strike="noStrike">
                <a:solidFill>
                  <a:srgbClr val="c0504d"/>
                </a:solidFill>
                <a:latin typeface="Calibri"/>
              </a:rPr>
              <a:t> </a:t>
            </a:r>
            <a:endParaRPr b="0" lang="en-US" sz="1200" spc="-1" strike="noStrike">
              <a:solidFill>
                <a:srgbClr val="000000"/>
              </a:solidFill>
              <a:latin typeface="Calibri"/>
            </a:endParaRPr>
          </a:p>
          <a:p>
            <a:pPr marL="609480" indent="-609120">
              <a:lnSpc>
                <a:spcPct val="90000"/>
              </a:lnSpc>
              <a:spcBef>
                <a:spcPts val="479"/>
              </a:spcBef>
            </a:pPr>
            <a:r>
              <a:rPr b="1" lang="en-US" sz="2400" spc="-1" strike="noStrike">
                <a:solidFill>
                  <a:srgbClr val="c0504d"/>
                </a:solidFill>
                <a:latin typeface="Calibri"/>
              </a:rPr>
              <a:t>3. Auxilliary Procedures</a:t>
            </a:r>
            <a:endParaRPr b="0" lang="en-US" sz="2400" spc="-1" strike="noStrike">
              <a:solidFill>
                <a:srgbClr val="000000"/>
              </a:solidFill>
              <a:latin typeface="Calibri"/>
            </a:endParaRPr>
          </a:p>
          <a:p>
            <a:pPr lvl="1" marL="990720" indent="-533160">
              <a:lnSpc>
                <a:spcPct val="90000"/>
              </a:lnSpc>
              <a:spcBef>
                <a:spcPts val="360"/>
              </a:spcBef>
              <a:buClr>
                <a:srgbClr val="000000"/>
              </a:buClr>
              <a:buFont typeface="Arial"/>
              <a:buChar char="–"/>
            </a:pPr>
            <a:r>
              <a:rPr b="0" lang="en-US" sz="1800" spc="-1" strike="noStrike">
                <a:solidFill>
                  <a:srgbClr val="000000"/>
                </a:solidFill>
                <a:latin typeface="Calibri"/>
              </a:rPr>
              <a:t>Written into the C program…..</a:t>
            </a:r>
            <a:endParaRPr b="0" lang="en-US" sz="1800" spc="-1" strike="noStrike">
              <a:solidFill>
                <a:srgbClr val="000000"/>
              </a:solidFill>
              <a:latin typeface="Calibri"/>
            </a:endParaRPr>
          </a:p>
          <a:p>
            <a:pPr lvl="1" marL="990720" indent="-533160">
              <a:lnSpc>
                <a:spcPct val="90000"/>
              </a:lnSpc>
              <a:spcBef>
                <a:spcPts val="360"/>
              </a:spcBef>
              <a:buClr>
                <a:srgbClr val="000000"/>
              </a:buClr>
              <a:buFont typeface="Arial"/>
              <a:buChar char="–"/>
            </a:pPr>
            <a:r>
              <a:rPr b="0" lang="en-US" sz="1800" spc="-1" strike="noStrike">
                <a:solidFill>
                  <a:srgbClr val="000000"/>
                </a:solidFill>
                <a:latin typeface="Calibri"/>
              </a:rPr>
              <a:t>int main() is required</a:t>
            </a:r>
            <a:endParaRPr b="0" lang="en-US" sz="1800" spc="-1" strike="noStrike">
              <a:solidFill>
                <a:srgbClr val="000000"/>
              </a:solidFill>
              <a:latin typeface="Calibri"/>
            </a:endParaRPr>
          </a:p>
          <a:p>
            <a:endParaRPr b="0" lang="en-US" sz="1800" spc="-1" strike="noStrike">
              <a:solidFill>
                <a:srgbClr val="000000"/>
              </a:solidFill>
              <a:latin typeface="Calibri"/>
            </a:endParaRPr>
          </a:p>
          <a:p>
            <a:pPr marL="609480" indent="-609120" algn="ctr">
              <a:lnSpc>
                <a:spcPct val="90000"/>
              </a:lnSpc>
              <a:spcBef>
                <a:spcPts val="479"/>
              </a:spcBef>
            </a:pPr>
            <a:r>
              <a:rPr b="0" lang="en-US" sz="2400" spc="-1" strike="noStrike">
                <a:solidFill>
                  <a:srgbClr val="ff0714"/>
                </a:solidFill>
                <a:latin typeface="Calibri"/>
              </a:rPr>
              <a:t>%% separates the three parts</a:t>
            </a:r>
            <a:endParaRPr b="0" lang="en-US" sz="2400" spc="-1" strike="noStrike">
              <a:solidFill>
                <a:srgbClr val="000000"/>
              </a:solidFill>
              <a:latin typeface="Calibri"/>
            </a:endParaRPr>
          </a:p>
        </p:txBody>
      </p:sp>
    </p:spTree>
  </p:cSld>
  <p:timing>
    <p:tnLst>
      <p:par>
        <p:cTn id="268" dur="indefinite" restart="never" nodeType="tmRoot">
          <p:childTnLst>
            <p:seq>
              <p:cTn id="269" dur="indefinite"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TextShape 1"/>
          <p:cNvSpPr txBox="1"/>
          <p:nvPr/>
        </p:nvSpPr>
        <p:spPr>
          <a:xfrm>
            <a:off x="457200" y="274680"/>
            <a:ext cx="8229240" cy="791640"/>
          </a:xfrm>
          <a:prstGeom prst="rect">
            <a:avLst/>
          </a:prstGeom>
          <a:noFill/>
          <a:ln>
            <a:noFill/>
          </a:ln>
        </p:spPr>
        <p:txBody>
          <a:bodyPr anchor="ctr"/>
          <a:p>
            <a:pPr algn="ctr">
              <a:lnSpc>
                <a:spcPct val="100000"/>
              </a:lnSpc>
            </a:pPr>
            <a:r>
              <a:rPr b="0" lang="en-US" sz="4400" spc="-1" strike="noStrike">
                <a:solidFill>
                  <a:srgbClr val="000000"/>
                </a:solidFill>
                <a:latin typeface="Calibri"/>
              </a:rPr>
              <a:t>LEX program</a:t>
            </a:r>
            <a:endParaRPr b="0" lang="en-US" sz="4400" spc="-1" strike="noStrike">
              <a:solidFill>
                <a:srgbClr val="000000"/>
              </a:solidFill>
              <a:latin typeface="Calibri"/>
            </a:endParaRPr>
          </a:p>
        </p:txBody>
      </p:sp>
      <p:sp>
        <p:nvSpPr>
          <p:cNvPr id="510" name="TextShape 2"/>
          <p:cNvSpPr txBox="1"/>
          <p:nvPr/>
        </p:nvSpPr>
        <p:spPr>
          <a:xfrm>
            <a:off x="457200" y="1143000"/>
            <a:ext cx="8229240" cy="5714640"/>
          </a:xfrm>
          <a:prstGeom prst="rect">
            <a:avLst/>
          </a:prstGeom>
          <a:noFill/>
          <a:ln>
            <a:noFill/>
          </a:ln>
        </p:spPr>
        <p:txBody>
          <a:bodyPr/>
          <a:p>
            <a:pPr marL="343080" indent="-342720">
              <a:lnSpc>
                <a:spcPct val="100000"/>
              </a:lnSpc>
              <a:spcBef>
                <a:spcPts val="400"/>
              </a:spcBef>
            </a:pPr>
            <a:r>
              <a:rPr b="0" lang="en-US" sz="2000" spc="-1" strike="noStrike">
                <a:solidFill>
                  <a:srgbClr val="000000"/>
                </a:solidFill>
                <a:latin typeface="Calibri"/>
              </a:rPr>
              <a:t>%{/*recognition of Verb*/%}</a:t>
            </a:r>
            <a:endParaRPr b="0" lang="en-US" sz="2000" spc="-1" strike="noStrike">
              <a:solidFill>
                <a:srgbClr val="000000"/>
              </a:solidFill>
              <a:latin typeface="Calibri"/>
            </a:endParaRPr>
          </a:p>
          <a:p>
            <a:pPr marL="343080" indent="-342720">
              <a:lnSpc>
                <a:spcPct val="100000"/>
              </a:lnSpc>
              <a:spcBef>
                <a:spcPts val="400"/>
              </a:spcBef>
            </a:pPr>
            <a:r>
              <a:rPr b="0" lang="en-US" sz="2000" spc="-1" strike="noStrike">
                <a:solidFill>
                  <a:srgbClr val="000000"/>
                </a:solidFill>
                <a:latin typeface="Calibri"/>
              </a:rPr>
              <a:t>%%</a:t>
            </a:r>
            <a:endParaRPr b="0" lang="en-US" sz="2000" spc="-1" strike="noStrike">
              <a:solidFill>
                <a:srgbClr val="000000"/>
              </a:solidFill>
              <a:latin typeface="Calibri"/>
            </a:endParaRPr>
          </a:p>
          <a:p>
            <a:pPr marL="343080" indent="-342720">
              <a:lnSpc>
                <a:spcPct val="100000"/>
              </a:lnSpc>
              <a:spcBef>
                <a:spcPts val="400"/>
              </a:spcBef>
            </a:pPr>
            <a:r>
              <a:rPr b="0" lang="en-US" sz="2000" spc="-1" strike="noStrike">
                <a:solidFill>
                  <a:srgbClr val="000000"/>
                </a:solidFill>
                <a:latin typeface="Calibri"/>
              </a:rPr>
              <a:t>[/t  ]+  ;</a:t>
            </a:r>
            <a:endParaRPr b="0" lang="en-US" sz="2000" spc="-1" strike="noStrike">
              <a:solidFill>
                <a:srgbClr val="000000"/>
              </a:solidFill>
              <a:latin typeface="Calibri"/>
            </a:endParaRPr>
          </a:p>
          <a:p>
            <a:pPr marL="343080" indent="-342720">
              <a:lnSpc>
                <a:spcPct val="100000"/>
              </a:lnSpc>
              <a:spcBef>
                <a:spcPts val="400"/>
              </a:spcBef>
            </a:pPr>
            <a:r>
              <a:rPr b="0" lang="en-US" sz="2000" spc="-1" strike="noStrike">
                <a:solidFill>
                  <a:srgbClr val="000000"/>
                </a:solidFill>
                <a:latin typeface="Calibri"/>
              </a:rPr>
              <a:t>is I</a:t>
            </a:r>
            <a:br/>
            <a:r>
              <a:rPr b="0" lang="en-US" sz="2000" spc="-1" strike="noStrike">
                <a:solidFill>
                  <a:srgbClr val="000000"/>
                </a:solidFill>
                <a:latin typeface="Calibri"/>
              </a:rPr>
              <a:t>am I</a:t>
            </a:r>
            <a:br/>
            <a:r>
              <a:rPr b="0" lang="en-US" sz="2000" spc="-1" strike="noStrike">
                <a:solidFill>
                  <a:srgbClr val="000000"/>
                </a:solidFill>
                <a:latin typeface="Calibri"/>
              </a:rPr>
              <a:t>are I</a:t>
            </a:r>
            <a:br/>
            <a:r>
              <a:rPr b="0" lang="en-US" sz="2000" spc="-1" strike="noStrike">
                <a:solidFill>
                  <a:srgbClr val="000000"/>
                </a:solidFill>
                <a:latin typeface="Calibri"/>
              </a:rPr>
              <a:t>were I</a:t>
            </a:r>
            <a:br/>
            <a:r>
              <a:rPr b="1" lang="en-US" sz="2000" spc="-1" strike="noStrike">
                <a:solidFill>
                  <a:srgbClr val="000000"/>
                </a:solidFill>
                <a:latin typeface="Calibri"/>
              </a:rPr>
              <a:t>was </a:t>
            </a:r>
            <a:r>
              <a:rPr b="0" lang="en-US" sz="2000" spc="-1" strike="noStrike">
                <a:solidFill>
                  <a:srgbClr val="000000"/>
                </a:solidFill>
                <a:latin typeface="Calibri"/>
              </a:rPr>
              <a:t>I</a:t>
            </a:r>
            <a:br/>
            <a:r>
              <a:rPr b="0" lang="en-US" sz="2000" spc="-1" strike="noStrike">
                <a:solidFill>
                  <a:srgbClr val="000000"/>
                </a:solidFill>
                <a:latin typeface="Calibri"/>
              </a:rPr>
              <a:t>be  {printf("%s: is a verb\nn, </a:t>
            </a:r>
            <a:r>
              <a:rPr b="1" lang="en-US" sz="2000" spc="-1" strike="noStrike">
                <a:solidFill>
                  <a:srgbClr val="000000"/>
                </a:solidFill>
                <a:latin typeface="Calibri"/>
              </a:rPr>
              <a:t>yytext); }</a:t>
            </a:r>
            <a:endParaRPr b="0" lang="en-US" sz="2000" spc="-1" strike="noStrike">
              <a:solidFill>
                <a:srgbClr val="000000"/>
              </a:solidFill>
              <a:latin typeface="Calibri"/>
            </a:endParaRPr>
          </a:p>
          <a:p>
            <a:pPr marL="343080" indent="-342720">
              <a:lnSpc>
                <a:spcPct val="100000"/>
              </a:lnSpc>
              <a:spcBef>
                <a:spcPts val="400"/>
              </a:spcBef>
            </a:pPr>
            <a:r>
              <a:rPr b="1" lang="en-US" sz="2000" spc="-1" strike="noStrike">
                <a:solidFill>
                  <a:srgbClr val="000000"/>
                </a:solidFill>
                <a:latin typeface="Calibri"/>
              </a:rPr>
              <a:t>[a-zA-Z]+  {printf(“%s:is not a verb\n”, yytext);}</a:t>
            </a:r>
            <a:endParaRPr b="0" lang="en-US" sz="2000" spc="-1" strike="noStrike">
              <a:solidFill>
                <a:srgbClr val="000000"/>
              </a:solidFill>
              <a:latin typeface="Calibri"/>
            </a:endParaRPr>
          </a:p>
          <a:p>
            <a:pPr marL="343080" indent="-342720">
              <a:lnSpc>
                <a:spcPct val="100000"/>
              </a:lnSpc>
              <a:spcBef>
                <a:spcPts val="400"/>
              </a:spcBef>
            </a:pPr>
            <a:br/>
            <a:r>
              <a:rPr b="0" lang="en-US" sz="2000" spc="-1" strike="noStrike">
                <a:solidFill>
                  <a:srgbClr val="000000"/>
                </a:solidFill>
                <a:latin typeface="Calibri"/>
              </a:rPr>
              <a:t>%%</a:t>
            </a:r>
            <a:endParaRPr b="0" lang="en-US" sz="2000" spc="-1" strike="noStrike">
              <a:solidFill>
                <a:srgbClr val="000000"/>
              </a:solidFill>
              <a:latin typeface="Calibri"/>
            </a:endParaRPr>
          </a:p>
          <a:p>
            <a:pPr marL="343080" indent="-342720">
              <a:lnSpc>
                <a:spcPct val="100000"/>
              </a:lnSpc>
              <a:spcBef>
                <a:spcPts val="400"/>
              </a:spcBef>
            </a:pPr>
            <a:r>
              <a:rPr b="0" lang="en-US" sz="2000" spc="-1" strike="noStrike">
                <a:solidFill>
                  <a:srgbClr val="000000"/>
                </a:solidFill>
                <a:latin typeface="Calibri"/>
              </a:rPr>
              <a:t>Main()</a:t>
            </a:r>
            <a:endParaRPr b="0" lang="en-US" sz="2000" spc="-1" strike="noStrike">
              <a:solidFill>
                <a:srgbClr val="000000"/>
              </a:solidFill>
              <a:latin typeface="Calibri"/>
            </a:endParaRPr>
          </a:p>
          <a:p>
            <a:pPr marL="343080" indent="-342720">
              <a:lnSpc>
                <a:spcPct val="100000"/>
              </a:lnSpc>
              <a:spcBef>
                <a:spcPts val="400"/>
              </a:spcBef>
            </a:pPr>
            <a:r>
              <a:rPr b="0" lang="en-US" sz="2000" spc="-1" strike="noStrike">
                <a:solidFill>
                  <a:srgbClr val="000000"/>
                </a:solidFill>
                <a:latin typeface="Calibri"/>
              </a:rPr>
              <a:t>{</a:t>
            </a:r>
            <a:endParaRPr b="0" lang="en-US" sz="2000" spc="-1" strike="noStrike">
              <a:solidFill>
                <a:srgbClr val="000000"/>
              </a:solidFill>
              <a:latin typeface="Calibri"/>
            </a:endParaRPr>
          </a:p>
          <a:p>
            <a:pPr marL="343080" indent="-342720">
              <a:lnSpc>
                <a:spcPct val="100000"/>
              </a:lnSpc>
              <a:spcBef>
                <a:spcPts val="400"/>
              </a:spcBef>
            </a:pPr>
            <a:r>
              <a:rPr b="0" lang="en-US" sz="2000" spc="-1" strike="noStrike">
                <a:solidFill>
                  <a:srgbClr val="000000"/>
                </a:solidFill>
                <a:latin typeface="Calibri"/>
              </a:rPr>
              <a:t>yylex();</a:t>
            </a:r>
            <a:endParaRPr b="0" lang="en-US" sz="2000" spc="-1" strike="noStrike">
              <a:solidFill>
                <a:srgbClr val="000000"/>
              </a:solidFill>
              <a:latin typeface="Calibri"/>
            </a:endParaRPr>
          </a:p>
          <a:p>
            <a:pPr marL="343080" indent="-342720">
              <a:lnSpc>
                <a:spcPct val="100000"/>
              </a:lnSpc>
              <a:spcBef>
                <a:spcPts val="400"/>
              </a:spcBef>
            </a:pPr>
            <a:r>
              <a:rPr b="0" lang="en-US" sz="2000" spc="-1" strike="noStrike">
                <a:solidFill>
                  <a:srgbClr val="000000"/>
                </a:solidFill>
                <a:latin typeface="Calibri"/>
              </a:rPr>
              <a:t>}</a:t>
            </a:r>
            <a:br/>
            <a:br/>
            <a:endParaRPr b="0" lang="en-US" sz="2000" spc="-1" strike="noStrike">
              <a:solidFill>
                <a:srgbClr val="000000"/>
              </a:solidFill>
              <a:latin typeface="Calibri"/>
            </a:endParaRPr>
          </a:p>
        </p:txBody>
      </p:sp>
    </p:spTree>
  </p:cSld>
  <p:timing>
    <p:tnLst>
      <p:par>
        <p:cTn id="270" dur="indefinite" restart="never" nodeType="tmRoot">
          <p:childTnLst>
            <p:seq>
              <p:cTn id="271" dur="indefinite"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1" name="TextShape 1"/>
          <p:cNvSpPr txBox="1"/>
          <p:nvPr/>
        </p:nvSpPr>
        <p:spPr>
          <a:xfrm>
            <a:off x="628560" y="1180440"/>
            <a:ext cx="7886520" cy="4309200"/>
          </a:xfrm>
          <a:prstGeom prst="rect">
            <a:avLst/>
          </a:prstGeom>
          <a:noFill/>
          <a:ln>
            <a:noFill/>
          </a:ln>
        </p:spPr>
        <p:txBody>
          <a:bodyPr>
            <a:normAutofit/>
          </a:bodyPr>
          <a:p>
            <a:pPr>
              <a:lnSpc>
                <a:spcPct val="100000"/>
              </a:lnSpc>
              <a:spcBef>
                <a:spcPts val="641"/>
              </a:spcBef>
            </a:pPr>
            <a:r>
              <a:rPr b="1" lang="en-US" sz="3200" spc="-1" strike="noStrike">
                <a:solidFill>
                  <a:srgbClr val="000000"/>
                </a:solidFill>
                <a:latin typeface="Calibri"/>
              </a:rPr>
              <a:t>Assignment 3</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Write a program to implement a lexical analyzer for parts of speech.</a:t>
            </a:r>
            <a:endParaRPr b="0" lang="en-US" sz="3200" spc="-1" strike="noStrike">
              <a:solidFill>
                <a:srgbClr val="000000"/>
              </a:solidFill>
              <a:latin typeface="Calibri"/>
            </a:endParaRPr>
          </a:p>
          <a:p>
            <a:pPr>
              <a:lnSpc>
                <a:spcPct val="100000"/>
              </a:lnSpc>
              <a:spcBef>
                <a:spcPts val="641"/>
              </a:spcBef>
            </a:pPr>
            <a:r>
              <a:rPr b="1" lang="en-US" sz="3200" spc="-1" strike="noStrike">
                <a:solidFill>
                  <a:srgbClr val="000000"/>
                </a:solidFill>
                <a:latin typeface="Calibri"/>
              </a:rPr>
              <a:t>INPUT:</a:t>
            </a:r>
            <a:endParaRPr b="0" lang="en-US" sz="3200" spc="-1" strike="noStrike">
              <a:solidFill>
                <a:srgbClr val="000000"/>
              </a:solidFill>
              <a:latin typeface="Calibri"/>
            </a:endParaRPr>
          </a:p>
          <a:p>
            <a:pPr>
              <a:lnSpc>
                <a:spcPct val="100000"/>
              </a:lnSpc>
              <a:spcBef>
                <a:spcPts val="641"/>
              </a:spcBef>
            </a:pPr>
            <a:r>
              <a:rPr b="1" lang="en-US" sz="3200" spc="-1" strike="noStrike">
                <a:solidFill>
                  <a:srgbClr val="000000"/>
                </a:solidFill>
                <a:latin typeface="Calibri"/>
              </a:rPr>
              <a:t>Ram ran quickly</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r>
              <a:rPr b="1" lang="en-US" sz="3200" spc="-1" strike="noStrike">
                <a:solidFill>
                  <a:srgbClr val="000000"/>
                </a:solidFill>
                <a:latin typeface="Calibri"/>
              </a:rPr>
              <a:t>OUTPUT:</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r>
              <a:rPr b="1" lang="en-US" sz="3200" spc="-1" strike="noStrike">
                <a:solidFill>
                  <a:srgbClr val="000000"/>
                </a:solidFill>
                <a:latin typeface="Calibri"/>
              </a:rPr>
              <a:t>Noun: Ram</a:t>
            </a:r>
            <a:endParaRPr b="0" lang="en-US" sz="3200" spc="-1" strike="noStrike">
              <a:solidFill>
                <a:srgbClr val="000000"/>
              </a:solidFill>
              <a:latin typeface="Calibri"/>
            </a:endParaRPr>
          </a:p>
          <a:p>
            <a:pPr>
              <a:lnSpc>
                <a:spcPct val="100000"/>
              </a:lnSpc>
              <a:spcBef>
                <a:spcPts val="641"/>
              </a:spcBef>
            </a:pPr>
            <a:r>
              <a:rPr b="1" lang="en-US" sz="3200" spc="-1" strike="noStrike">
                <a:solidFill>
                  <a:srgbClr val="000000"/>
                </a:solidFill>
                <a:latin typeface="Calibri"/>
              </a:rPr>
              <a:t>Verb: ran</a:t>
            </a:r>
            <a:endParaRPr b="0" lang="en-US" sz="3200" spc="-1" strike="noStrike">
              <a:solidFill>
                <a:srgbClr val="000000"/>
              </a:solidFill>
              <a:latin typeface="Calibri"/>
            </a:endParaRPr>
          </a:p>
          <a:p>
            <a:pPr>
              <a:lnSpc>
                <a:spcPct val="100000"/>
              </a:lnSpc>
              <a:spcBef>
                <a:spcPts val="641"/>
              </a:spcBef>
            </a:pPr>
            <a:r>
              <a:rPr b="1" lang="en-US" sz="3200" spc="-1" strike="noStrike">
                <a:solidFill>
                  <a:srgbClr val="000000"/>
                </a:solidFill>
                <a:latin typeface="Calibri"/>
              </a:rPr>
              <a:t>Adverb: quickly</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timing>
    <p:tnLst>
      <p:par>
        <p:cTn id="272" dur="indefinite" restart="never" nodeType="tmRoot">
          <p:childTnLst>
            <p:seq>
              <p:cTn id="273" dur="indefinite"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TextShape 1"/>
          <p:cNvSpPr txBox="1"/>
          <p:nvPr/>
        </p:nvSpPr>
        <p:spPr>
          <a:xfrm>
            <a:off x="628560" y="1290960"/>
            <a:ext cx="7886520" cy="4476960"/>
          </a:xfrm>
          <a:prstGeom prst="rect">
            <a:avLst/>
          </a:prstGeom>
          <a:noFill/>
          <a:ln>
            <a:noFill/>
          </a:ln>
        </p:spPr>
        <p:txBody>
          <a:bodyPr/>
          <a:p>
            <a:pPr>
              <a:lnSpc>
                <a:spcPct val="100000"/>
              </a:lnSpc>
              <a:spcBef>
                <a:spcPts val="300"/>
              </a:spcBef>
            </a:pPr>
            <a:r>
              <a:rPr b="0" lang="en-US" sz="1500" spc="-1" strike="noStrike">
                <a:solidFill>
                  <a:srgbClr val="000000"/>
                </a:solidFill>
                <a:latin typeface="Calibri"/>
              </a:rPr>
              <a:t>%{</a:t>
            </a:r>
            <a:endParaRPr b="0" lang="en-US" sz="1500" spc="-1" strike="noStrike">
              <a:solidFill>
                <a:srgbClr val="000000"/>
              </a:solidFill>
              <a:latin typeface="Calibri"/>
            </a:endParaRPr>
          </a:p>
          <a:p>
            <a:pPr>
              <a:lnSpc>
                <a:spcPct val="100000"/>
              </a:lnSpc>
              <a:spcBef>
                <a:spcPts val="300"/>
              </a:spcBef>
            </a:pPr>
            <a:r>
              <a:rPr b="0" lang="en-US" sz="1500" spc="-1" strike="noStrike">
                <a:solidFill>
                  <a:srgbClr val="000000"/>
                </a:solidFill>
                <a:latin typeface="Calibri"/>
              </a:rPr>
              <a:t>/* Part of speech program */</a:t>
            </a:r>
            <a:endParaRPr b="0" lang="en-US" sz="1500" spc="-1" strike="noStrike">
              <a:solidFill>
                <a:srgbClr val="000000"/>
              </a:solidFill>
              <a:latin typeface="Calibri"/>
            </a:endParaRPr>
          </a:p>
          <a:p>
            <a:pPr>
              <a:lnSpc>
                <a:spcPct val="100000"/>
              </a:lnSpc>
              <a:spcBef>
                <a:spcPts val="300"/>
              </a:spcBef>
            </a:pPr>
            <a:r>
              <a:rPr b="0" lang="en-US" sz="1500" spc="-1" strike="noStrike">
                <a:solidFill>
                  <a:srgbClr val="000000"/>
                </a:solidFill>
                <a:latin typeface="Calibri"/>
              </a:rPr>
              <a:t>%}</a:t>
            </a:r>
            <a:endParaRPr b="0" lang="en-US" sz="1500" spc="-1" strike="noStrike">
              <a:solidFill>
                <a:srgbClr val="000000"/>
              </a:solidFill>
              <a:latin typeface="Calibri"/>
            </a:endParaRPr>
          </a:p>
          <a:p>
            <a:pPr>
              <a:lnSpc>
                <a:spcPct val="100000"/>
              </a:lnSpc>
              <a:spcBef>
                <a:spcPts val="300"/>
              </a:spcBef>
            </a:pPr>
            <a:r>
              <a:rPr b="0" lang="en-US" sz="1500" spc="-1" strike="noStrike">
                <a:solidFill>
                  <a:srgbClr val="000000"/>
                </a:solidFill>
                <a:latin typeface="Calibri"/>
              </a:rPr>
              <a:t>%%</a:t>
            </a:r>
            <a:endParaRPr b="0" lang="en-US" sz="1500" spc="-1" strike="noStrike">
              <a:solidFill>
                <a:srgbClr val="000000"/>
              </a:solidFill>
              <a:latin typeface="Calibri"/>
            </a:endParaRPr>
          </a:p>
          <a:p>
            <a:pPr>
              <a:lnSpc>
                <a:spcPct val="100000"/>
              </a:lnSpc>
              <a:spcBef>
                <a:spcPts val="300"/>
              </a:spcBef>
            </a:pPr>
            <a:r>
              <a:rPr b="0" lang="en-US" sz="1500" spc="-1" strike="noStrike">
                <a:solidFill>
                  <a:srgbClr val="000000"/>
                </a:solidFill>
                <a:latin typeface="Calibri"/>
              </a:rPr>
              <a:t>Ram|</a:t>
            </a:r>
            <a:endParaRPr b="0" lang="en-US" sz="1500" spc="-1" strike="noStrike">
              <a:solidFill>
                <a:srgbClr val="000000"/>
              </a:solidFill>
              <a:latin typeface="Calibri"/>
            </a:endParaRPr>
          </a:p>
          <a:p>
            <a:pPr>
              <a:lnSpc>
                <a:spcPct val="100000"/>
              </a:lnSpc>
              <a:spcBef>
                <a:spcPts val="300"/>
              </a:spcBef>
            </a:pPr>
            <a:r>
              <a:rPr b="0" lang="en-US" sz="1500" spc="-1" strike="noStrike">
                <a:solidFill>
                  <a:srgbClr val="000000"/>
                </a:solidFill>
                <a:latin typeface="Calibri"/>
              </a:rPr>
              <a:t>SAM        { printf(“%s, is a Noun”,yytext); }</a:t>
            </a:r>
            <a:endParaRPr b="0" lang="en-US" sz="1500" spc="-1" strike="noStrike">
              <a:solidFill>
                <a:srgbClr val="000000"/>
              </a:solidFill>
              <a:latin typeface="Calibri"/>
            </a:endParaRPr>
          </a:p>
          <a:p>
            <a:pPr>
              <a:lnSpc>
                <a:spcPct val="100000"/>
              </a:lnSpc>
              <a:spcBef>
                <a:spcPts val="300"/>
              </a:spcBef>
            </a:pPr>
            <a:r>
              <a:rPr b="0" lang="en-US" sz="1500" spc="-1" strike="noStrike">
                <a:solidFill>
                  <a:srgbClr val="000000"/>
                </a:solidFill>
                <a:latin typeface="Calibri"/>
              </a:rPr>
              <a:t>ran |</a:t>
            </a:r>
            <a:endParaRPr b="0" lang="en-US" sz="1500" spc="-1" strike="noStrike">
              <a:solidFill>
                <a:srgbClr val="000000"/>
              </a:solidFill>
              <a:latin typeface="Calibri"/>
            </a:endParaRPr>
          </a:p>
          <a:p>
            <a:pPr>
              <a:lnSpc>
                <a:spcPct val="100000"/>
              </a:lnSpc>
              <a:spcBef>
                <a:spcPts val="300"/>
              </a:spcBef>
            </a:pPr>
            <a:r>
              <a:rPr b="0" lang="en-US" sz="1500" spc="-1" strike="noStrike">
                <a:solidFill>
                  <a:srgbClr val="000000"/>
                </a:solidFill>
                <a:latin typeface="Calibri"/>
              </a:rPr>
              <a:t>walk      { printf(“%s, is a verb”,yytext); }</a:t>
            </a:r>
            <a:endParaRPr b="0" lang="en-US" sz="1500" spc="-1" strike="noStrike">
              <a:solidFill>
                <a:srgbClr val="000000"/>
              </a:solidFill>
              <a:latin typeface="Calibri"/>
            </a:endParaRPr>
          </a:p>
          <a:p>
            <a:pPr>
              <a:lnSpc>
                <a:spcPct val="100000"/>
              </a:lnSpc>
              <a:spcBef>
                <a:spcPts val="300"/>
              </a:spcBef>
            </a:pPr>
            <a:r>
              <a:rPr b="0" lang="en-US" sz="1500" spc="-1" strike="noStrike">
                <a:solidFill>
                  <a:srgbClr val="000000"/>
                </a:solidFill>
                <a:latin typeface="Calibri"/>
              </a:rPr>
              <a:t>quickly |</a:t>
            </a:r>
            <a:endParaRPr b="0" lang="en-US" sz="1500" spc="-1" strike="noStrike">
              <a:solidFill>
                <a:srgbClr val="000000"/>
              </a:solidFill>
              <a:latin typeface="Calibri"/>
            </a:endParaRPr>
          </a:p>
          <a:p>
            <a:pPr>
              <a:lnSpc>
                <a:spcPct val="100000"/>
              </a:lnSpc>
              <a:spcBef>
                <a:spcPts val="300"/>
              </a:spcBef>
            </a:pPr>
            <a:r>
              <a:rPr b="0" lang="en-US" sz="1500" spc="-1" strike="noStrike">
                <a:solidFill>
                  <a:srgbClr val="000000"/>
                </a:solidFill>
                <a:latin typeface="Calibri"/>
              </a:rPr>
              <a:t>Slowly       { printf(“%s, is a adverb”,yytext); }</a:t>
            </a:r>
            <a:endParaRPr b="0" lang="en-US" sz="1500" spc="-1" strike="noStrike">
              <a:solidFill>
                <a:srgbClr val="000000"/>
              </a:solidFill>
              <a:latin typeface="Calibri"/>
            </a:endParaRPr>
          </a:p>
          <a:p>
            <a:pPr>
              <a:lnSpc>
                <a:spcPct val="100000"/>
              </a:lnSpc>
              <a:spcBef>
                <a:spcPts val="300"/>
              </a:spcBef>
            </a:pPr>
            <a:r>
              <a:rPr b="0" lang="en-US" sz="1500" spc="-1" strike="noStrike">
                <a:solidFill>
                  <a:srgbClr val="000000"/>
                </a:solidFill>
                <a:latin typeface="Calibri"/>
              </a:rPr>
              <a:t>%%</a:t>
            </a:r>
            <a:endParaRPr b="0" lang="en-US" sz="1500" spc="-1" strike="noStrike">
              <a:solidFill>
                <a:srgbClr val="000000"/>
              </a:solidFill>
              <a:latin typeface="Calibri"/>
            </a:endParaRPr>
          </a:p>
          <a:p>
            <a:pPr>
              <a:lnSpc>
                <a:spcPct val="100000"/>
              </a:lnSpc>
              <a:spcBef>
                <a:spcPts val="300"/>
              </a:spcBef>
            </a:pPr>
            <a:r>
              <a:rPr b="0" lang="en-US" sz="1500" spc="-1" strike="noStrike">
                <a:solidFill>
                  <a:srgbClr val="000000"/>
                </a:solidFill>
                <a:latin typeface="Calibri"/>
              </a:rPr>
              <a:t>Main()</a:t>
            </a:r>
            <a:endParaRPr b="0" lang="en-US" sz="1500" spc="-1" strike="noStrike">
              <a:solidFill>
                <a:srgbClr val="000000"/>
              </a:solidFill>
              <a:latin typeface="Calibri"/>
            </a:endParaRPr>
          </a:p>
          <a:p>
            <a:pPr>
              <a:lnSpc>
                <a:spcPct val="100000"/>
              </a:lnSpc>
              <a:spcBef>
                <a:spcPts val="300"/>
              </a:spcBef>
            </a:pPr>
            <a:r>
              <a:rPr b="0" lang="en-US" sz="1500" spc="-1" strike="noStrike">
                <a:solidFill>
                  <a:srgbClr val="000000"/>
                </a:solidFill>
                <a:latin typeface="Calibri"/>
              </a:rPr>
              <a:t>{</a:t>
            </a:r>
            <a:endParaRPr b="0" lang="en-US" sz="1500" spc="-1" strike="noStrike">
              <a:solidFill>
                <a:srgbClr val="000000"/>
              </a:solidFill>
              <a:latin typeface="Calibri"/>
            </a:endParaRPr>
          </a:p>
          <a:p>
            <a:pPr>
              <a:lnSpc>
                <a:spcPct val="100000"/>
              </a:lnSpc>
              <a:spcBef>
                <a:spcPts val="300"/>
              </a:spcBef>
            </a:pPr>
            <a:r>
              <a:rPr b="0" lang="en-US" sz="1500" spc="-1" strike="noStrike">
                <a:solidFill>
                  <a:srgbClr val="000000"/>
                </a:solidFill>
                <a:latin typeface="Calibri"/>
              </a:rPr>
              <a:t>	</a:t>
            </a:r>
            <a:r>
              <a:rPr b="0" lang="en-US" sz="1500" spc="-1" strike="noStrike">
                <a:solidFill>
                  <a:srgbClr val="000000"/>
                </a:solidFill>
                <a:latin typeface="Calibri"/>
              </a:rPr>
              <a:t>yylex();</a:t>
            </a:r>
            <a:endParaRPr b="0" lang="en-US" sz="1500" spc="-1" strike="noStrike">
              <a:solidFill>
                <a:srgbClr val="000000"/>
              </a:solidFill>
              <a:latin typeface="Calibri"/>
            </a:endParaRPr>
          </a:p>
          <a:p>
            <a:pPr>
              <a:lnSpc>
                <a:spcPct val="100000"/>
              </a:lnSpc>
              <a:spcBef>
                <a:spcPts val="300"/>
              </a:spcBef>
            </a:pPr>
            <a:r>
              <a:rPr b="0" lang="en-US" sz="1500" spc="-1" strike="noStrike">
                <a:solidFill>
                  <a:srgbClr val="000000"/>
                </a:solidFill>
                <a:latin typeface="Calibri"/>
              </a:rPr>
              <a:t>}</a:t>
            </a:r>
            <a:endParaRPr b="0" lang="en-US" sz="1500" spc="-1" strike="noStrike">
              <a:solidFill>
                <a:srgbClr val="000000"/>
              </a:solidFill>
              <a:latin typeface="Calibri"/>
            </a:endParaRPr>
          </a:p>
          <a:p>
            <a:pPr>
              <a:lnSpc>
                <a:spcPct val="100000"/>
              </a:lnSpc>
              <a:spcBef>
                <a:spcPts val="300"/>
              </a:spcBef>
            </a:pPr>
            <a:endParaRPr b="0" lang="en-US" sz="1500" spc="-1" strike="noStrike">
              <a:solidFill>
                <a:srgbClr val="000000"/>
              </a:solidFill>
              <a:latin typeface="Calibri"/>
            </a:endParaRPr>
          </a:p>
        </p:txBody>
      </p:sp>
    </p:spTree>
  </p:cSld>
  <p:timing>
    <p:tnLst>
      <p:par>
        <p:cTn id="274" dur="indefinite" restart="never" nodeType="tmRoot">
          <p:childTnLst>
            <p:seq>
              <p:cTn id="275" dur="indefinite"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TextShape 1"/>
          <p:cNvSpPr txBox="1"/>
          <p:nvPr/>
        </p:nvSpPr>
        <p:spPr>
          <a:xfrm>
            <a:off x="457200" y="6356520"/>
            <a:ext cx="2133360" cy="364680"/>
          </a:xfrm>
          <a:prstGeom prst="rect">
            <a:avLst/>
          </a:prstGeom>
          <a:noFill/>
          <a:ln>
            <a:noFill/>
          </a:ln>
        </p:spPr>
        <p:txBody>
          <a:bodyPr anchor="ctr"/>
          <a:p>
            <a:pPr>
              <a:lnSpc>
                <a:spcPct val="100000"/>
              </a:lnSpc>
            </a:pPr>
            <a:r>
              <a:rPr b="0" lang="en-IN" sz="1200" spc="-1" strike="noStrike">
                <a:solidFill>
                  <a:srgbClr val="8b8b8b"/>
                </a:solidFill>
                <a:latin typeface="Calibri"/>
              </a:rPr>
              <a:t>CS331 • Lexical Analysis</a:t>
            </a:r>
            <a:endParaRPr b="0" lang="en-IN" sz="1200" spc="-1" strike="noStrike">
              <a:latin typeface="Times New Roman"/>
            </a:endParaRPr>
          </a:p>
        </p:txBody>
      </p:sp>
      <p:sp>
        <p:nvSpPr>
          <p:cNvPr id="514" name="TextShape 2"/>
          <p:cNvSpPr txBox="1"/>
          <p:nvPr/>
        </p:nvSpPr>
        <p:spPr>
          <a:xfrm>
            <a:off x="457200" y="274680"/>
            <a:ext cx="8229240" cy="1142640"/>
          </a:xfrm>
          <a:prstGeom prst="rect">
            <a:avLst/>
          </a:prstGeom>
          <a:noFill/>
          <a:ln>
            <a:noFill/>
          </a:ln>
        </p:spPr>
        <p:txBody>
          <a:bodyPr lIns="92160" rIns="92160" tIns="46080" bIns="46080" anchor="ctr"/>
          <a:p>
            <a:pPr algn="ctr">
              <a:lnSpc>
                <a:spcPct val="100000"/>
              </a:lnSpc>
            </a:pPr>
            <a:r>
              <a:rPr b="0" lang="en-US" sz="4400" spc="-1" strike="noStrike">
                <a:solidFill>
                  <a:srgbClr val="000000"/>
                </a:solidFill>
                <a:latin typeface="Calibri"/>
              </a:rPr>
              <a:t>Example</a:t>
            </a:r>
            <a:endParaRPr b="0" lang="en-US" sz="4400" spc="-1" strike="noStrike">
              <a:solidFill>
                <a:srgbClr val="000000"/>
              </a:solidFill>
              <a:latin typeface="Calibri"/>
            </a:endParaRPr>
          </a:p>
        </p:txBody>
      </p:sp>
      <p:sp>
        <p:nvSpPr>
          <p:cNvPr id="515" name="TextShape 3"/>
          <p:cNvSpPr txBox="1"/>
          <p:nvPr/>
        </p:nvSpPr>
        <p:spPr>
          <a:xfrm>
            <a:off x="571680" y="1806480"/>
            <a:ext cx="8000640" cy="4431960"/>
          </a:xfrm>
          <a:prstGeom prst="rect">
            <a:avLst/>
          </a:prstGeom>
          <a:noFill/>
          <a:ln>
            <a:noFill/>
          </a:ln>
        </p:spPr>
        <p:txBody>
          <a:bodyPr lIns="92160" rIns="92160" tIns="46080" bIns="46080">
            <a:normAutofit/>
          </a:bodyPr>
          <a:p>
            <a:pPr marL="343080" indent="-342720">
              <a:lnSpc>
                <a:spcPct val="80000"/>
              </a:lnSpc>
              <a:spcBef>
                <a:spcPts val="159"/>
              </a:spcBef>
            </a:pPr>
            <a:r>
              <a:rPr b="1" lang="en-US" sz="1600" spc="-1" strike="noStrike">
                <a:solidFill>
                  <a:srgbClr val="c0504d"/>
                </a:solidFill>
                <a:latin typeface="Courier New"/>
              </a:rPr>
              <a:t>% { </a:t>
            </a:r>
            <a:endParaRPr b="0" lang="en-US" sz="1600" spc="-1" strike="noStrike">
              <a:solidFill>
                <a:srgbClr val="000000"/>
              </a:solidFill>
              <a:latin typeface="Calibri"/>
            </a:endParaRPr>
          </a:p>
          <a:p>
            <a:pPr marL="343080" indent="-342720">
              <a:lnSpc>
                <a:spcPct val="80000"/>
              </a:lnSpc>
              <a:spcBef>
                <a:spcPts val="159"/>
              </a:spcBef>
            </a:pPr>
            <a:r>
              <a:rPr b="1" lang="en-US" sz="1600" spc="-1" strike="noStrike">
                <a:solidFill>
                  <a:srgbClr val="c0504d"/>
                </a:solidFill>
                <a:latin typeface="Courier New"/>
              </a:rPr>
              <a:t>% }</a:t>
            </a:r>
            <a:endParaRPr b="0" lang="en-US" sz="1600" spc="-1" strike="noStrike">
              <a:solidFill>
                <a:srgbClr val="000000"/>
              </a:solidFill>
              <a:latin typeface="Calibri"/>
            </a:endParaRPr>
          </a:p>
          <a:p>
            <a:pPr marL="343080" indent="-342720">
              <a:lnSpc>
                <a:spcPct val="80000"/>
              </a:lnSpc>
              <a:spcBef>
                <a:spcPts val="159"/>
              </a:spcBef>
            </a:pPr>
            <a:endParaRPr b="0" lang="en-US" sz="1600" spc="-1" strike="noStrike">
              <a:solidFill>
                <a:srgbClr val="000000"/>
              </a:solidFill>
              <a:latin typeface="Calibri"/>
            </a:endParaRPr>
          </a:p>
          <a:p>
            <a:pPr marL="343080" indent="-342720">
              <a:lnSpc>
                <a:spcPct val="80000"/>
              </a:lnSpc>
              <a:spcBef>
                <a:spcPts val="159"/>
              </a:spcBef>
            </a:pPr>
            <a:r>
              <a:rPr b="1" lang="en-US" sz="1600" spc="-1" strike="noStrike">
                <a:solidFill>
                  <a:srgbClr val="c0504d"/>
                </a:solidFill>
                <a:latin typeface="Courier New"/>
              </a:rPr>
              <a:t>delim</a:t>
            </a:r>
            <a:r>
              <a:rPr b="1" lang="en-US" sz="1600" spc="-1" strike="noStrike">
                <a:solidFill>
                  <a:srgbClr val="c0504d"/>
                </a:solidFill>
                <a:latin typeface="Courier New"/>
              </a:rPr>
              <a:t>	</a:t>
            </a:r>
            <a:r>
              <a:rPr b="1" lang="en-US" sz="1600" spc="-1" strike="noStrike">
                <a:solidFill>
                  <a:srgbClr val="c0504d"/>
                </a:solidFill>
                <a:latin typeface="Courier New"/>
              </a:rPr>
              <a:t>	</a:t>
            </a:r>
            <a:r>
              <a:rPr b="1" lang="en-US" sz="1600" spc="-1" strike="noStrike">
                <a:solidFill>
                  <a:srgbClr val="c0504d"/>
                </a:solidFill>
                <a:latin typeface="Courier New"/>
              </a:rPr>
              <a:t>[ \t\n]</a:t>
            </a:r>
            <a:endParaRPr b="0" lang="en-US" sz="1600" spc="-1" strike="noStrike">
              <a:solidFill>
                <a:srgbClr val="000000"/>
              </a:solidFill>
              <a:latin typeface="Calibri"/>
            </a:endParaRPr>
          </a:p>
          <a:p>
            <a:pPr marL="343080" indent="-342720">
              <a:lnSpc>
                <a:spcPct val="80000"/>
              </a:lnSpc>
              <a:spcBef>
                <a:spcPts val="159"/>
              </a:spcBef>
            </a:pPr>
            <a:r>
              <a:rPr b="1" lang="en-US" sz="1600" spc="-1" strike="noStrike">
                <a:solidFill>
                  <a:srgbClr val="c0504d"/>
                </a:solidFill>
                <a:latin typeface="Courier New"/>
              </a:rPr>
              <a:t>ws</a:t>
            </a:r>
            <a:r>
              <a:rPr b="1" lang="en-US" sz="1600" spc="-1" strike="noStrike">
                <a:solidFill>
                  <a:srgbClr val="c0504d"/>
                </a:solidFill>
                <a:latin typeface="Courier New"/>
              </a:rPr>
              <a:t>	</a:t>
            </a:r>
            <a:r>
              <a:rPr b="1" lang="en-US" sz="1600" spc="-1" strike="noStrike">
                <a:solidFill>
                  <a:srgbClr val="c0504d"/>
                </a:solidFill>
                <a:latin typeface="Courier New"/>
              </a:rPr>
              <a:t>	</a:t>
            </a:r>
            <a:r>
              <a:rPr b="1" lang="en-US" sz="1600" spc="-1" strike="noStrike">
                <a:solidFill>
                  <a:srgbClr val="c0504d"/>
                </a:solidFill>
                <a:latin typeface="Courier New"/>
              </a:rPr>
              <a:t>	</a:t>
            </a:r>
            <a:r>
              <a:rPr b="1" lang="en-US" sz="1600" spc="-1" strike="noStrike">
                <a:solidFill>
                  <a:srgbClr val="c0504d"/>
                </a:solidFill>
                <a:latin typeface="Courier New"/>
              </a:rPr>
              <a:t>{delim}+</a:t>
            </a:r>
            <a:endParaRPr b="0" lang="en-US" sz="1600" spc="-1" strike="noStrike">
              <a:solidFill>
                <a:srgbClr val="000000"/>
              </a:solidFill>
              <a:latin typeface="Calibri"/>
            </a:endParaRPr>
          </a:p>
          <a:p>
            <a:pPr marL="343080" indent="-342720">
              <a:lnSpc>
                <a:spcPct val="80000"/>
              </a:lnSpc>
              <a:spcBef>
                <a:spcPts val="159"/>
              </a:spcBef>
            </a:pPr>
            <a:r>
              <a:rPr b="1" lang="en-US" sz="1600" spc="-1" strike="noStrike">
                <a:solidFill>
                  <a:srgbClr val="c0504d"/>
                </a:solidFill>
                <a:latin typeface="Courier New"/>
              </a:rPr>
              <a:t>letter</a:t>
            </a:r>
            <a:r>
              <a:rPr b="1" lang="en-US" sz="1600" spc="-1" strike="noStrike">
                <a:solidFill>
                  <a:srgbClr val="c0504d"/>
                </a:solidFill>
                <a:latin typeface="Courier New"/>
              </a:rPr>
              <a:t>	</a:t>
            </a:r>
            <a:r>
              <a:rPr b="1" lang="en-US" sz="1600" spc="-1" strike="noStrike">
                <a:solidFill>
                  <a:srgbClr val="c0504d"/>
                </a:solidFill>
                <a:latin typeface="Courier New"/>
              </a:rPr>
              <a:t>	</a:t>
            </a:r>
            <a:r>
              <a:rPr b="1" lang="en-US" sz="1600" spc="-1" strike="noStrike">
                <a:solidFill>
                  <a:srgbClr val="c0504d"/>
                </a:solidFill>
                <a:latin typeface="Courier New"/>
              </a:rPr>
              <a:t>[A-Za-z]</a:t>
            </a:r>
            <a:endParaRPr b="0" lang="en-US" sz="1600" spc="-1" strike="noStrike">
              <a:solidFill>
                <a:srgbClr val="000000"/>
              </a:solidFill>
              <a:latin typeface="Calibri"/>
            </a:endParaRPr>
          </a:p>
          <a:p>
            <a:pPr marL="343080" indent="-342720">
              <a:lnSpc>
                <a:spcPct val="80000"/>
              </a:lnSpc>
              <a:spcBef>
                <a:spcPts val="159"/>
              </a:spcBef>
            </a:pPr>
            <a:r>
              <a:rPr b="1" lang="en-US" sz="1600" spc="-1" strike="noStrike">
                <a:solidFill>
                  <a:srgbClr val="c0504d"/>
                </a:solidFill>
                <a:latin typeface="Courier New"/>
              </a:rPr>
              <a:t>digit</a:t>
            </a:r>
            <a:r>
              <a:rPr b="1" lang="en-US" sz="1600" spc="-1" strike="noStrike">
                <a:solidFill>
                  <a:srgbClr val="c0504d"/>
                </a:solidFill>
                <a:latin typeface="Courier New"/>
              </a:rPr>
              <a:t>	</a:t>
            </a:r>
            <a:r>
              <a:rPr b="1" lang="en-US" sz="1600" spc="-1" strike="noStrike">
                <a:solidFill>
                  <a:srgbClr val="c0504d"/>
                </a:solidFill>
                <a:latin typeface="Courier New"/>
              </a:rPr>
              <a:t>	</a:t>
            </a:r>
            <a:r>
              <a:rPr b="1" lang="en-US" sz="1600" spc="-1" strike="noStrike">
                <a:solidFill>
                  <a:srgbClr val="c0504d"/>
                </a:solidFill>
                <a:latin typeface="Courier New"/>
              </a:rPr>
              <a:t>[0-9]</a:t>
            </a:r>
            <a:endParaRPr b="0" lang="en-US" sz="1600" spc="-1" strike="noStrike">
              <a:solidFill>
                <a:srgbClr val="000000"/>
              </a:solidFill>
              <a:latin typeface="Calibri"/>
            </a:endParaRPr>
          </a:p>
          <a:p>
            <a:pPr marL="343080" indent="-342720">
              <a:lnSpc>
                <a:spcPct val="80000"/>
              </a:lnSpc>
              <a:spcBef>
                <a:spcPts val="159"/>
              </a:spcBef>
            </a:pPr>
            <a:r>
              <a:rPr b="1" lang="en-US" sz="1600" spc="-1" strike="noStrike">
                <a:solidFill>
                  <a:srgbClr val="c0504d"/>
                </a:solidFill>
                <a:latin typeface="Courier New"/>
              </a:rPr>
              <a:t>id</a:t>
            </a:r>
            <a:r>
              <a:rPr b="1" lang="en-US" sz="1600" spc="-1" strike="noStrike">
                <a:solidFill>
                  <a:srgbClr val="c0504d"/>
                </a:solidFill>
                <a:latin typeface="Courier New"/>
              </a:rPr>
              <a:t>	</a:t>
            </a:r>
            <a:r>
              <a:rPr b="1" lang="en-US" sz="1600" spc="-1" strike="noStrike">
                <a:solidFill>
                  <a:srgbClr val="c0504d"/>
                </a:solidFill>
                <a:latin typeface="Courier New"/>
              </a:rPr>
              <a:t>	</a:t>
            </a:r>
            <a:r>
              <a:rPr b="1" lang="en-US" sz="1600" spc="-1" strike="noStrike">
                <a:solidFill>
                  <a:srgbClr val="c0504d"/>
                </a:solidFill>
                <a:latin typeface="Courier New"/>
              </a:rPr>
              <a:t>	</a:t>
            </a:r>
            <a:r>
              <a:rPr b="1" lang="en-US" sz="1600" spc="-1" strike="noStrike">
                <a:solidFill>
                  <a:srgbClr val="c0504d"/>
                </a:solidFill>
                <a:latin typeface="Courier New"/>
              </a:rPr>
              <a:t>{letter}({letter}|{digit})*</a:t>
            </a:r>
            <a:endParaRPr b="0" lang="en-US" sz="1600" spc="-1" strike="noStrike">
              <a:solidFill>
                <a:srgbClr val="000000"/>
              </a:solidFill>
              <a:latin typeface="Calibri"/>
            </a:endParaRPr>
          </a:p>
          <a:p>
            <a:pPr marL="343080" indent="-342720">
              <a:lnSpc>
                <a:spcPct val="80000"/>
              </a:lnSpc>
              <a:spcBef>
                <a:spcPts val="159"/>
              </a:spcBef>
            </a:pPr>
            <a:r>
              <a:rPr b="1" lang="en-US" sz="1600" spc="-1" strike="noStrike">
                <a:solidFill>
                  <a:srgbClr val="c0504d"/>
                </a:solidFill>
                <a:latin typeface="Courier New"/>
              </a:rPr>
              <a:t>number</a:t>
            </a:r>
            <a:r>
              <a:rPr b="1" lang="en-US" sz="1600" spc="-1" strike="noStrike">
                <a:solidFill>
                  <a:srgbClr val="c0504d"/>
                </a:solidFill>
                <a:latin typeface="Courier New"/>
              </a:rPr>
              <a:t>	</a:t>
            </a:r>
            <a:r>
              <a:rPr b="1" lang="en-US" sz="1600" spc="-1" strike="noStrike">
                <a:solidFill>
                  <a:srgbClr val="c0504d"/>
                </a:solidFill>
                <a:latin typeface="Courier New"/>
              </a:rPr>
              <a:t>	</a:t>
            </a:r>
            <a:r>
              <a:rPr b="1" lang="en-US" sz="1600" spc="-1" strike="noStrike">
                <a:solidFill>
                  <a:srgbClr val="c0504d"/>
                </a:solidFill>
                <a:latin typeface="Courier New"/>
              </a:rPr>
              <a:t>{digit}+(\.{digit}+)?(E[+\-]?{digit}+)?</a:t>
            </a:r>
            <a:endParaRPr b="0" lang="en-US" sz="1600" spc="-1" strike="noStrike">
              <a:solidFill>
                <a:srgbClr val="000000"/>
              </a:solidFill>
              <a:latin typeface="Calibri"/>
            </a:endParaRPr>
          </a:p>
          <a:p>
            <a:pPr marL="343080" indent="-342720">
              <a:lnSpc>
                <a:spcPct val="80000"/>
              </a:lnSpc>
              <a:spcBef>
                <a:spcPts val="159"/>
              </a:spcBef>
            </a:pPr>
            <a:endParaRPr b="0" lang="en-US" sz="1600" spc="-1" strike="noStrike">
              <a:solidFill>
                <a:srgbClr val="000000"/>
              </a:solidFill>
              <a:latin typeface="Calibri"/>
            </a:endParaRPr>
          </a:p>
          <a:p>
            <a:pPr marL="343080" indent="-342720">
              <a:lnSpc>
                <a:spcPct val="80000"/>
              </a:lnSpc>
              <a:spcBef>
                <a:spcPts val="159"/>
              </a:spcBef>
            </a:pPr>
            <a:r>
              <a:rPr b="1" lang="en-US" sz="1600" spc="-1" strike="noStrike">
                <a:solidFill>
                  <a:srgbClr val="c0504d"/>
                </a:solidFill>
                <a:latin typeface="Courier New"/>
              </a:rPr>
              <a:t>%%</a:t>
            </a:r>
            <a:endParaRPr b="0" lang="en-US" sz="1600" spc="-1" strike="noStrike">
              <a:solidFill>
                <a:srgbClr val="000000"/>
              </a:solidFill>
              <a:latin typeface="Calibri"/>
            </a:endParaRPr>
          </a:p>
          <a:p>
            <a:pPr marL="343080" indent="-342720">
              <a:lnSpc>
                <a:spcPct val="80000"/>
              </a:lnSpc>
              <a:spcBef>
                <a:spcPts val="159"/>
              </a:spcBef>
            </a:pPr>
            <a:endParaRPr b="0" lang="en-US" sz="1600" spc="-1" strike="noStrike">
              <a:solidFill>
                <a:srgbClr val="000000"/>
              </a:solidFill>
              <a:latin typeface="Calibri"/>
            </a:endParaRPr>
          </a:p>
          <a:p>
            <a:pPr marL="343080" indent="-342720">
              <a:lnSpc>
                <a:spcPct val="80000"/>
              </a:lnSpc>
              <a:spcBef>
                <a:spcPts val="159"/>
              </a:spcBef>
            </a:pPr>
            <a:r>
              <a:rPr b="1" lang="en-US" sz="1600" spc="-1" strike="noStrike">
                <a:solidFill>
                  <a:srgbClr val="c0504d"/>
                </a:solidFill>
                <a:latin typeface="Courier New"/>
              </a:rPr>
              <a:t>{ws}</a:t>
            </a:r>
            <a:r>
              <a:rPr b="1" lang="en-US" sz="1600" spc="-1" strike="noStrike">
                <a:solidFill>
                  <a:srgbClr val="c0504d"/>
                </a:solidFill>
                <a:latin typeface="Courier New"/>
              </a:rPr>
              <a:t>	</a:t>
            </a:r>
            <a:r>
              <a:rPr b="1" lang="en-US" sz="1600" spc="-1" strike="noStrike">
                <a:solidFill>
                  <a:srgbClr val="c0504d"/>
                </a:solidFill>
                <a:latin typeface="Courier New"/>
              </a:rPr>
              <a:t>	</a:t>
            </a:r>
            <a:r>
              <a:rPr b="1" lang="en-US" sz="1600" spc="-1" strike="noStrike">
                <a:solidFill>
                  <a:srgbClr val="c0504d"/>
                </a:solidFill>
                <a:latin typeface="Courier New"/>
              </a:rPr>
              <a:t>{ /* no action and no return */ }</a:t>
            </a:r>
            <a:endParaRPr b="0" lang="en-US" sz="1600" spc="-1" strike="noStrike">
              <a:solidFill>
                <a:srgbClr val="000000"/>
              </a:solidFill>
              <a:latin typeface="Calibri"/>
            </a:endParaRPr>
          </a:p>
          <a:p>
            <a:pPr marL="343080" indent="-342720">
              <a:lnSpc>
                <a:spcPct val="80000"/>
              </a:lnSpc>
              <a:spcBef>
                <a:spcPts val="159"/>
              </a:spcBef>
            </a:pPr>
            <a:r>
              <a:rPr b="1" lang="en-US" sz="1600" spc="-1" strike="noStrike">
                <a:solidFill>
                  <a:srgbClr val="c0504d"/>
                </a:solidFill>
                <a:latin typeface="Courier New"/>
              </a:rPr>
              <a:t>if</a:t>
            </a:r>
            <a:r>
              <a:rPr b="1" lang="en-US" sz="1600" spc="-1" strike="noStrike">
                <a:solidFill>
                  <a:srgbClr val="c0504d"/>
                </a:solidFill>
                <a:latin typeface="Courier New"/>
              </a:rPr>
              <a:t>	</a:t>
            </a:r>
            <a:r>
              <a:rPr b="1" lang="en-US" sz="1600" spc="-1" strike="noStrike">
                <a:solidFill>
                  <a:srgbClr val="c0504d"/>
                </a:solidFill>
                <a:latin typeface="Courier New"/>
              </a:rPr>
              <a:t>	</a:t>
            </a:r>
            <a:r>
              <a:rPr b="1" lang="en-US" sz="1600" spc="-1" strike="noStrike">
                <a:solidFill>
                  <a:srgbClr val="c0504d"/>
                </a:solidFill>
                <a:latin typeface="Courier New"/>
              </a:rPr>
              <a:t>	</a:t>
            </a:r>
            <a:r>
              <a:rPr b="1" lang="en-US" sz="1600" spc="-1" strike="noStrike">
                <a:solidFill>
                  <a:srgbClr val="c0504d"/>
                </a:solidFill>
                <a:latin typeface="Courier New"/>
              </a:rPr>
              <a:t>{return(IF);}</a:t>
            </a:r>
            <a:endParaRPr b="0" lang="en-US" sz="1600" spc="-1" strike="noStrike">
              <a:solidFill>
                <a:srgbClr val="000000"/>
              </a:solidFill>
              <a:latin typeface="Calibri"/>
            </a:endParaRPr>
          </a:p>
          <a:p>
            <a:pPr marL="343080" indent="-342720">
              <a:lnSpc>
                <a:spcPct val="80000"/>
              </a:lnSpc>
              <a:spcBef>
                <a:spcPts val="159"/>
              </a:spcBef>
            </a:pPr>
            <a:r>
              <a:rPr b="1" lang="en-US" sz="1600" spc="-1" strike="noStrike">
                <a:solidFill>
                  <a:srgbClr val="c0504d"/>
                </a:solidFill>
                <a:latin typeface="Courier New"/>
              </a:rPr>
              <a:t>then</a:t>
            </a:r>
            <a:r>
              <a:rPr b="1" lang="en-US" sz="1600" spc="-1" strike="noStrike">
                <a:solidFill>
                  <a:srgbClr val="c0504d"/>
                </a:solidFill>
                <a:latin typeface="Courier New"/>
              </a:rPr>
              <a:t>	</a:t>
            </a:r>
            <a:r>
              <a:rPr b="1" lang="en-US" sz="1600" spc="-1" strike="noStrike">
                <a:solidFill>
                  <a:srgbClr val="c0504d"/>
                </a:solidFill>
                <a:latin typeface="Courier New"/>
              </a:rPr>
              <a:t>	</a:t>
            </a:r>
            <a:r>
              <a:rPr b="1" lang="en-US" sz="1600" spc="-1" strike="noStrike">
                <a:solidFill>
                  <a:srgbClr val="c0504d"/>
                </a:solidFill>
                <a:latin typeface="Courier New"/>
              </a:rPr>
              <a:t>{return(THEN);}</a:t>
            </a:r>
            <a:endParaRPr b="0" lang="en-US" sz="1600" spc="-1" strike="noStrike">
              <a:solidFill>
                <a:srgbClr val="000000"/>
              </a:solidFill>
              <a:latin typeface="Calibri"/>
            </a:endParaRPr>
          </a:p>
          <a:p>
            <a:pPr marL="343080" indent="-342720">
              <a:lnSpc>
                <a:spcPct val="80000"/>
              </a:lnSpc>
              <a:spcBef>
                <a:spcPts val="159"/>
              </a:spcBef>
            </a:pPr>
            <a:r>
              <a:rPr b="1" lang="en-US" sz="1600" spc="-1" strike="noStrike">
                <a:solidFill>
                  <a:srgbClr val="c0504d"/>
                </a:solidFill>
                <a:latin typeface="Courier New"/>
              </a:rPr>
              <a:t>else</a:t>
            </a:r>
            <a:r>
              <a:rPr b="1" lang="en-US" sz="1600" spc="-1" strike="noStrike">
                <a:solidFill>
                  <a:srgbClr val="c0504d"/>
                </a:solidFill>
                <a:latin typeface="Courier New"/>
              </a:rPr>
              <a:t>	</a:t>
            </a:r>
            <a:r>
              <a:rPr b="1" lang="en-US" sz="1600" spc="-1" strike="noStrike">
                <a:solidFill>
                  <a:srgbClr val="c0504d"/>
                </a:solidFill>
                <a:latin typeface="Courier New"/>
              </a:rPr>
              <a:t>	</a:t>
            </a:r>
            <a:r>
              <a:rPr b="1" lang="en-US" sz="1600" spc="-1" strike="noStrike">
                <a:solidFill>
                  <a:srgbClr val="c0504d"/>
                </a:solidFill>
                <a:latin typeface="Courier New"/>
              </a:rPr>
              <a:t>{return(ELSE);}</a:t>
            </a:r>
            <a:endParaRPr b="0" lang="en-US" sz="1600" spc="-1" strike="noStrike">
              <a:solidFill>
                <a:srgbClr val="000000"/>
              </a:solidFill>
              <a:latin typeface="Calibri"/>
            </a:endParaRPr>
          </a:p>
          <a:p>
            <a:pPr marL="343080" indent="-342720">
              <a:lnSpc>
                <a:spcPct val="80000"/>
              </a:lnSpc>
              <a:spcBef>
                <a:spcPts val="159"/>
              </a:spcBef>
            </a:pPr>
            <a:r>
              <a:rPr b="1" lang="en-US" sz="1600" spc="-1" strike="noStrike">
                <a:solidFill>
                  <a:srgbClr val="c0504d"/>
                </a:solidFill>
                <a:latin typeface="Courier New"/>
              </a:rPr>
              <a:t>{id}</a:t>
            </a:r>
            <a:r>
              <a:rPr b="1" lang="en-US" sz="1600" spc="-1" strike="noStrike">
                <a:solidFill>
                  <a:srgbClr val="c0504d"/>
                </a:solidFill>
                <a:latin typeface="Courier New"/>
              </a:rPr>
              <a:t>	</a:t>
            </a:r>
            <a:r>
              <a:rPr b="1" lang="en-US" sz="1600" spc="-1" strike="noStrike">
                <a:solidFill>
                  <a:srgbClr val="c0504d"/>
                </a:solidFill>
                <a:latin typeface="Courier New"/>
              </a:rPr>
              <a:t>	</a:t>
            </a:r>
            <a:r>
              <a:rPr b="1" lang="en-US" sz="1600" spc="-1" strike="noStrike">
                <a:solidFill>
                  <a:srgbClr val="c0504d"/>
                </a:solidFill>
                <a:latin typeface="Courier New"/>
              </a:rPr>
              <a:t>{yylval = install_id(); return(ID);}</a:t>
            </a:r>
            <a:endParaRPr b="0" lang="en-US" sz="1600" spc="-1" strike="noStrike">
              <a:solidFill>
                <a:srgbClr val="000000"/>
              </a:solidFill>
              <a:latin typeface="Calibri"/>
            </a:endParaRPr>
          </a:p>
          <a:p>
            <a:pPr marL="343080" indent="-342720">
              <a:lnSpc>
                <a:spcPct val="80000"/>
              </a:lnSpc>
              <a:spcBef>
                <a:spcPts val="170"/>
              </a:spcBef>
            </a:pPr>
            <a:r>
              <a:rPr b="1" lang="en-US" sz="1600" spc="-1" strike="noStrike">
                <a:solidFill>
                  <a:srgbClr val="c0504d"/>
                </a:solidFill>
                <a:latin typeface="Courier New"/>
              </a:rPr>
              <a:t>{number}</a:t>
            </a:r>
            <a:r>
              <a:rPr b="1" lang="en-US" sz="1600" spc="-1" strike="noStrike">
                <a:solidFill>
                  <a:srgbClr val="c0504d"/>
                </a:solidFill>
                <a:latin typeface="Courier New"/>
              </a:rPr>
              <a:t>	</a:t>
            </a:r>
            <a:r>
              <a:rPr b="1" lang="en-US" sz="1600" spc="-1" strike="noStrike">
                <a:solidFill>
                  <a:srgbClr val="c0504d"/>
                </a:solidFill>
                <a:latin typeface="Courier New"/>
              </a:rPr>
              <a:t>{yylval = </a:t>
            </a:r>
            <a:r>
              <a:rPr b="1" lang="en-US" sz="1700" spc="-1" strike="noStrike">
                <a:solidFill>
                  <a:srgbClr val="c0504d"/>
                </a:solidFill>
                <a:latin typeface="Courier New"/>
              </a:rPr>
              <a:t>install_num();return(NUMBER);}</a:t>
            </a:r>
            <a:endParaRPr b="0" lang="en-US" sz="1700" spc="-1" strike="noStrike">
              <a:solidFill>
                <a:srgbClr val="000000"/>
              </a:solidFill>
              <a:latin typeface="Calibri"/>
            </a:endParaRPr>
          </a:p>
          <a:p>
            <a:pPr marL="343080" indent="-342720">
              <a:lnSpc>
                <a:spcPct val="80000"/>
              </a:lnSpc>
              <a:spcBef>
                <a:spcPts val="159"/>
              </a:spcBef>
            </a:pPr>
            <a:r>
              <a:rPr b="1" lang="en-US" sz="1600" spc="-1" strike="noStrike">
                <a:solidFill>
                  <a:srgbClr val="c0504d"/>
                </a:solidFill>
                <a:latin typeface="Courier New"/>
              </a:rPr>
              <a:t>…</a:t>
            </a:r>
            <a:endParaRPr b="0" lang="en-US" sz="1600" spc="-1" strike="noStrike">
              <a:solidFill>
                <a:srgbClr val="000000"/>
              </a:solidFill>
              <a:latin typeface="Calibri"/>
            </a:endParaRPr>
          </a:p>
          <a:p>
            <a:pPr marL="343080" indent="-342720">
              <a:lnSpc>
                <a:spcPct val="80000"/>
              </a:lnSpc>
              <a:spcBef>
                <a:spcPts val="159"/>
              </a:spcBef>
            </a:pPr>
            <a:r>
              <a:rPr b="1" lang="en-US" sz="1600" spc="-1" strike="noStrike">
                <a:solidFill>
                  <a:srgbClr val="c0504d"/>
                </a:solidFill>
                <a:latin typeface="Courier New"/>
              </a:rPr>
              <a:t>%%</a:t>
            </a:r>
            <a:endParaRPr b="0" lang="en-US" sz="1600" spc="-1" strike="noStrike">
              <a:solidFill>
                <a:srgbClr val="000000"/>
              </a:solidFill>
              <a:latin typeface="Calibri"/>
            </a:endParaRPr>
          </a:p>
        </p:txBody>
      </p:sp>
    </p:spTree>
  </p:cSld>
  <p:timing>
    <p:tnLst>
      <p:par>
        <p:cTn id="276" dur="indefinite" restart="never" nodeType="tmRoot">
          <p:childTnLst>
            <p:seq>
              <p:cTn id="277" dur="indefinite" nodeType="mainSeq"/>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6" name="TextShape 1"/>
          <p:cNvSpPr txBox="1"/>
          <p:nvPr/>
        </p:nvSpPr>
        <p:spPr>
          <a:xfrm>
            <a:off x="457200" y="6356520"/>
            <a:ext cx="2133360" cy="364680"/>
          </a:xfrm>
          <a:prstGeom prst="rect">
            <a:avLst/>
          </a:prstGeom>
          <a:noFill/>
          <a:ln>
            <a:noFill/>
          </a:ln>
        </p:spPr>
        <p:txBody>
          <a:bodyPr anchor="ctr"/>
          <a:p>
            <a:pPr>
              <a:lnSpc>
                <a:spcPct val="100000"/>
              </a:lnSpc>
            </a:pPr>
            <a:r>
              <a:rPr b="0" lang="en-IN" sz="1200" spc="-1" strike="noStrike">
                <a:solidFill>
                  <a:srgbClr val="8b8b8b"/>
                </a:solidFill>
                <a:latin typeface="Calibri"/>
              </a:rPr>
              <a:t>CS331 • Lexical Analysis</a:t>
            </a:r>
            <a:endParaRPr b="0" lang="en-IN" sz="1200" spc="-1" strike="noStrike">
              <a:latin typeface="Times New Roman"/>
            </a:endParaRPr>
          </a:p>
        </p:txBody>
      </p:sp>
      <p:sp>
        <p:nvSpPr>
          <p:cNvPr id="517" name="TextShape 2"/>
          <p:cNvSpPr txBox="1"/>
          <p:nvPr/>
        </p:nvSpPr>
        <p:spPr>
          <a:xfrm>
            <a:off x="876240" y="304920"/>
            <a:ext cx="7391160" cy="5790960"/>
          </a:xfrm>
          <a:prstGeom prst="rect">
            <a:avLst/>
          </a:prstGeom>
          <a:noFill/>
          <a:ln>
            <a:noFill/>
          </a:ln>
        </p:spPr>
        <p:txBody>
          <a:bodyPr lIns="92160" rIns="92160" tIns="46080" bIns="46080">
            <a:normAutofit/>
          </a:bodyPr>
          <a:p>
            <a:pPr marL="343080" indent="-342720">
              <a:lnSpc>
                <a:spcPct val="90000"/>
              </a:lnSpc>
              <a:spcBef>
                <a:spcPts val="641"/>
              </a:spcBef>
              <a:buClr>
                <a:srgbClr val="c0504d"/>
              </a:buClr>
              <a:buFont typeface="Arial"/>
              <a:buChar char="•"/>
            </a:pPr>
            <a:r>
              <a:rPr b="1" lang="en-US" sz="3200" spc="-1" strike="noStrike">
                <a:solidFill>
                  <a:srgbClr val="c0504d"/>
                </a:solidFill>
                <a:latin typeface="Calibri"/>
              </a:rPr>
              <a:t>Available variables</a:t>
            </a:r>
            <a:endParaRPr b="0" lang="en-US" sz="3200" spc="-1" strike="noStrike">
              <a:solidFill>
                <a:srgbClr val="000000"/>
              </a:solidFill>
              <a:latin typeface="Calibri"/>
            </a:endParaRPr>
          </a:p>
          <a:p>
            <a:pPr lvl="1" marL="743040" indent="-285480">
              <a:lnSpc>
                <a:spcPct val="90000"/>
              </a:lnSpc>
              <a:spcBef>
                <a:spcPts val="479"/>
              </a:spcBef>
              <a:buClr>
                <a:srgbClr val="000000"/>
              </a:buClr>
              <a:buFont typeface="Arial"/>
              <a:buChar char="–"/>
            </a:pPr>
            <a:r>
              <a:rPr b="1" lang="en-US" sz="2400" spc="-1" strike="noStrike">
                <a:solidFill>
                  <a:srgbClr val="000000"/>
                </a:solidFill>
                <a:latin typeface="Courier New"/>
              </a:rPr>
              <a:t>Yylval –value associated with token</a:t>
            </a:r>
            <a:endParaRPr b="0" lang="en-US" sz="2400" spc="-1" strike="noStrike">
              <a:solidFill>
                <a:srgbClr val="000000"/>
              </a:solidFill>
              <a:latin typeface="Calibri"/>
            </a:endParaRPr>
          </a:p>
          <a:p>
            <a:pPr lvl="1" marL="743040" indent="-285480">
              <a:lnSpc>
                <a:spcPct val="90000"/>
              </a:lnSpc>
              <a:spcBef>
                <a:spcPts val="479"/>
              </a:spcBef>
              <a:buClr>
                <a:srgbClr val="000000"/>
              </a:buClr>
              <a:buFont typeface="Arial"/>
              <a:buChar char="–"/>
            </a:pPr>
            <a:r>
              <a:rPr b="1" lang="en-US" sz="2400" spc="-1" strike="noStrike">
                <a:solidFill>
                  <a:srgbClr val="000000"/>
                </a:solidFill>
                <a:latin typeface="Courier New"/>
              </a:rPr>
              <a:t>yytext</a:t>
            </a:r>
            <a:r>
              <a:rPr b="0" lang="en-US" sz="2400" spc="-1" strike="noStrike">
                <a:solidFill>
                  <a:srgbClr val="000000"/>
                </a:solidFill>
                <a:latin typeface="Calibri"/>
              </a:rPr>
              <a:t> (null terminated string)</a:t>
            </a:r>
            <a:endParaRPr b="0" lang="en-US" sz="2400" spc="-1" strike="noStrike">
              <a:solidFill>
                <a:srgbClr val="000000"/>
              </a:solidFill>
              <a:latin typeface="Calibri"/>
            </a:endParaRPr>
          </a:p>
          <a:p>
            <a:pPr lvl="1" marL="743040" indent="-285480">
              <a:lnSpc>
                <a:spcPct val="90000"/>
              </a:lnSpc>
              <a:spcBef>
                <a:spcPts val="479"/>
              </a:spcBef>
              <a:buClr>
                <a:srgbClr val="000000"/>
              </a:buClr>
              <a:buFont typeface="Arial"/>
              <a:buChar char="–"/>
            </a:pPr>
            <a:r>
              <a:rPr b="1" lang="en-US" sz="2400" spc="-1" strike="noStrike">
                <a:solidFill>
                  <a:srgbClr val="000000"/>
                </a:solidFill>
                <a:latin typeface="Courier New"/>
              </a:rPr>
              <a:t>yyleng</a:t>
            </a:r>
            <a:r>
              <a:rPr b="0" lang="en-US" sz="2400" spc="-1" strike="noStrike">
                <a:solidFill>
                  <a:srgbClr val="000000"/>
                </a:solidFill>
                <a:latin typeface="Calibri"/>
              </a:rPr>
              <a:t> (length of the matching string)</a:t>
            </a:r>
            <a:endParaRPr b="0" lang="en-US" sz="2400" spc="-1" strike="noStrike">
              <a:solidFill>
                <a:srgbClr val="000000"/>
              </a:solidFill>
              <a:latin typeface="Calibri"/>
            </a:endParaRPr>
          </a:p>
          <a:p>
            <a:pPr lvl="1" marL="743040" indent="-285480">
              <a:lnSpc>
                <a:spcPct val="90000"/>
              </a:lnSpc>
              <a:spcBef>
                <a:spcPts val="479"/>
              </a:spcBef>
              <a:buClr>
                <a:srgbClr val="000000"/>
              </a:buClr>
              <a:buFont typeface="Arial"/>
              <a:buChar char="–"/>
            </a:pPr>
            <a:r>
              <a:rPr b="1" lang="en-US" sz="2400" spc="-1" strike="noStrike">
                <a:solidFill>
                  <a:srgbClr val="000000"/>
                </a:solidFill>
                <a:latin typeface="Courier New"/>
              </a:rPr>
              <a:t>yyin</a:t>
            </a:r>
            <a:r>
              <a:rPr b="0" lang="en-US" sz="2400" spc="-1" strike="noStrike">
                <a:solidFill>
                  <a:srgbClr val="000000"/>
                </a:solidFill>
                <a:latin typeface="Calibri"/>
              </a:rPr>
              <a:t> : the file handle</a:t>
            </a:r>
            <a:endParaRPr b="0" lang="en-US" sz="2400" spc="-1" strike="noStrike">
              <a:solidFill>
                <a:srgbClr val="000000"/>
              </a:solidFill>
              <a:latin typeface="Calibri"/>
            </a:endParaRPr>
          </a:p>
          <a:p>
            <a:pPr lvl="2" marL="1143000" indent="-228240">
              <a:lnSpc>
                <a:spcPct val="90000"/>
              </a:lnSpc>
              <a:spcBef>
                <a:spcPts val="400"/>
              </a:spcBef>
              <a:buClr>
                <a:srgbClr val="000000"/>
              </a:buClr>
              <a:buFont typeface="Arial"/>
              <a:buChar char="•"/>
            </a:pPr>
            <a:r>
              <a:rPr b="1" lang="en-US" sz="2000" spc="-1" strike="noStrike">
                <a:solidFill>
                  <a:srgbClr val="000000"/>
                </a:solidFill>
                <a:latin typeface="Courier New"/>
              </a:rPr>
              <a:t>yyin = fopen(args[0], “r”)</a:t>
            </a:r>
            <a:endParaRPr b="0" lang="en-US" sz="2000" spc="-1" strike="noStrike">
              <a:solidFill>
                <a:srgbClr val="000000"/>
              </a:solidFill>
              <a:latin typeface="Calibri"/>
            </a:endParaRPr>
          </a:p>
          <a:p>
            <a:pPr marL="343080" indent="-342720">
              <a:lnSpc>
                <a:spcPct val="90000"/>
              </a:lnSpc>
              <a:spcBef>
                <a:spcPts val="641"/>
              </a:spcBef>
              <a:buClr>
                <a:srgbClr val="c0504d"/>
              </a:buClr>
              <a:buFont typeface="Arial"/>
              <a:buChar char="•"/>
            </a:pPr>
            <a:r>
              <a:rPr b="1" lang="en-US" sz="3200" spc="-1" strike="noStrike">
                <a:solidFill>
                  <a:srgbClr val="c0504d"/>
                </a:solidFill>
                <a:latin typeface="Calibri"/>
              </a:rPr>
              <a:t>Available functions</a:t>
            </a:r>
            <a:endParaRPr b="0" lang="en-US" sz="3200" spc="-1" strike="noStrike">
              <a:solidFill>
                <a:srgbClr val="000000"/>
              </a:solidFill>
              <a:latin typeface="Calibri"/>
            </a:endParaRPr>
          </a:p>
          <a:p>
            <a:pPr lvl="1" marL="743040" indent="-285480">
              <a:lnSpc>
                <a:spcPct val="90000"/>
              </a:lnSpc>
              <a:spcBef>
                <a:spcPts val="479"/>
              </a:spcBef>
              <a:buClr>
                <a:srgbClr val="000000"/>
              </a:buClr>
              <a:buFont typeface="Arial"/>
              <a:buChar char="–"/>
            </a:pPr>
            <a:r>
              <a:rPr b="1" lang="en-US" sz="2400" spc="-1" strike="noStrike">
                <a:solidFill>
                  <a:srgbClr val="000000"/>
                </a:solidFill>
                <a:latin typeface="Courier New"/>
              </a:rPr>
              <a:t>yylex()</a:t>
            </a:r>
            <a:r>
              <a:rPr b="0" lang="en-US" sz="2400" spc="-1" strike="noStrike">
                <a:solidFill>
                  <a:srgbClr val="000000"/>
                </a:solidFill>
                <a:latin typeface="Calibri"/>
              </a:rPr>
              <a:t> (the primary function generated)-starts the analysis</a:t>
            </a:r>
            <a:endParaRPr b="0" lang="en-US" sz="2400" spc="-1" strike="noStrike">
              <a:solidFill>
                <a:srgbClr val="000000"/>
              </a:solidFill>
              <a:latin typeface="Calibri"/>
            </a:endParaRPr>
          </a:p>
          <a:p>
            <a:pPr lvl="1" marL="743040" indent="-285480">
              <a:lnSpc>
                <a:spcPct val="90000"/>
              </a:lnSpc>
              <a:spcBef>
                <a:spcPts val="479"/>
              </a:spcBef>
              <a:buClr>
                <a:srgbClr val="000000"/>
              </a:buClr>
              <a:buFont typeface="Arial"/>
              <a:buChar char="–"/>
            </a:pPr>
            <a:r>
              <a:rPr b="1" lang="en-US" sz="2400" spc="-1" strike="noStrike">
                <a:solidFill>
                  <a:srgbClr val="000000"/>
                </a:solidFill>
                <a:latin typeface="Courier New"/>
              </a:rPr>
              <a:t>input()</a:t>
            </a:r>
            <a:r>
              <a:rPr b="0" lang="en-US" sz="2400" spc="-1" strike="noStrike">
                <a:solidFill>
                  <a:srgbClr val="000000"/>
                </a:solidFill>
                <a:latin typeface="Calibri"/>
              </a:rPr>
              <a:t> - Returns the next character from the input</a:t>
            </a:r>
            <a:endParaRPr b="0" lang="en-US" sz="2400" spc="-1" strike="noStrike">
              <a:solidFill>
                <a:srgbClr val="000000"/>
              </a:solidFill>
              <a:latin typeface="Calibri"/>
            </a:endParaRPr>
          </a:p>
          <a:p>
            <a:pPr lvl="1" marL="743040" indent="-285480">
              <a:lnSpc>
                <a:spcPct val="90000"/>
              </a:lnSpc>
              <a:spcBef>
                <a:spcPts val="479"/>
              </a:spcBef>
              <a:buClr>
                <a:srgbClr val="000000"/>
              </a:buClr>
              <a:buFont typeface="Arial"/>
              <a:buChar char="–"/>
            </a:pPr>
            <a:r>
              <a:rPr b="1" lang="en-US" sz="2400" spc="-1" strike="noStrike">
                <a:solidFill>
                  <a:srgbClr val="000000"/>
                </a:solidFill>
                <a:latin typeface="Courier New"/>
              </a:rPr>
              <a:t>int main(int argc, char *argv[])</a:t>
            </a:r>
            <a:endParaRPr b="0" lang="en-US" sz="2400" spc="-1" strike="noStrike">
              <a:solidFill>
                <a:srgbClr val="000000"/>
              </a:solidFill>
              <a:latin typeface="Calibri"/>
            </a:endParaRPr>
          </a:p>
          <a:p>
            <a:pPr lvl="2" marL="1143000" indent="-228240">
              <a:lnSpc>
                <a:spcPct val="90000"/>
              </a:lnSpc>
              <a:spcBef>
                <a:spcPts val="400"/>
              </a:spcBef>
              <a:buClr>
                <a:srgbClr val="000000"/>
              </a:buClr>
              <a:buFont typeface="Arial"/>
              <a:buChar char="•"/>
            </a:pPr>
            <a:r>
              <a:rPr b="0" lang="en-US" sz="2000" spc="-1" strike="noStrike">
                <a:solidFill>
                  <a:srgbClr val="000000"/>
                </a:solidFill>
                <a:latin typeface="Calibri"/>
              </a:rPr>
              <a:t>Calls yylex to perform the lexical analysis</a:t>
            </a:r>
            <a:endParaRPr b="0" lang="en-US" sz="2000" spc="-1" strike="noStrike">
              <a:solidFill>
                <a:srgbClr val="000000"/>
              </a:solidFill>
              <a:latin typeface="Calibri"/>
            </a:endParaRPr>
          </a:p>
          <a:p>
            <a:pPr lvl="2" marL="1143000" indent="-228240">
              <a:lnSpc>
                <a:spcPct val="90000"/>
              </a:lnSpc>
              <a:spcBef>
                <a:spcPts val="400"/>
              </a:spcBef>
              <a:buClr>
                <a:srgbClr val="000000"/>
              </a:buClr>
              <a:buFont typeface="Arial"/>
              <a:buChar char="•"/>
            </a:pPr>
            <a:r>
              <a:rPr b="1" lang="en-US" sz="2000" spc="-1" strike="noStrike">
                <a:solidFill>
                  <a:srgbClr val="000000"/>
                </a:solidFill>
                <a:latin typeface="Courier New"/>
              </a:rPr>
              <a:t>Int yywrap(void) wrapup, return 1 if done, 0 if not done</a:t>
            </a:r>
            <a:endParaRPr b="0" lang="en-US" sz="2000" spc="-1" strike="noStrike">
              <a:solidFill>
                <a:srgbClr val="000000"/>
              </a:solidFill>
              <a:latin typeface="Calibri"/>
            </a:endParaRPr>
          </a:p>
        </p:txBody>
      </p:sp>
    </p:spTree>
  </p:cSld>
  <p:timing>
    <p:tnLst>
      <p:par>
        <p:cTn id="278" dur="indefinite" restart="never" nodeType="tmRoot">
          <p:childTnLst>
            <p:seq>
              <p:cTn id="279" dur="indefinite" nodeType="mainSeq"/>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Regular Expression in Lex</a:t>
            </a:r>
            <a:endParaRPr b="0" lang="en-US" sz="4400" spc="-1" strike="noStrike">
              <a:solidFill>
                <a:srgbClr val="000000"/>
              </a:solidFill>
              <a:latin typeface="Calibri"/>
            </a:endParaRPr>
          </a:p>
        </p:txBody>
      </p:sp>
      <p:sp>
        <p:nvSpPr>
          <p:cNvPr id="519"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 matches A</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abc –matches abc</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[abc]- matches a, b or c</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[0-9] - matches any digit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[0-9]+ - matches any integer</a:t>
            </a:r>
            <a:endParaRPr b="0" lang="en-US" sz="3200" spc="-1" strike="noStrike">
              <a:solidFill>
                <a:srgbClr val="000000"/>
              </a:solidFill>
              <a:latin typeface="Calibri"/>
            </a:endParaRPr>
          </a:p>
        </p:txBody>
      </p:sp>
    </p:spTree>
  </p:cSld>
  <p:timing>
    <p:tnLst>
      <p:par>
        <p:cTn id="280" dur="indefinite" restart="never" nodeType="tmRoot">
          <p:childTnLst>
            <p:seq>
              <p:cTn id="281"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UNIT IV : Parsers </a:t>
            </a:r>
            <a:endParaRPr b="0" lang="en-US" sz="4400" spc="-1" strike="noStrike">
              <a:solidFill>
                <a:srgbClr val="000000"/>
              </a:solidFill>
              <a:latin typeface="Calibri"/>
            </a:endParaRPr>
          </a:p>
        </p:txBody>
      </p:sp>
      <p:sp>
        <p:nvSpPr>
          <p:cNvPr id="266"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Role of parsers, Classification of Parsers: Top down parsers- recursive descent parser and predictive parser (LL parser), Bottom up Parsers – Shift Reduce parser, LR parser. YACC specification and Automatic construction of Parser (YACC). </a:t>
            </a:r>
            <a:endParaRPr b="0" lang="en-US" sz="3200" spc="-1" strike="noStrike">
              <a:solidFill>
                <a:srgbClr val="000000"/>
              </a:solidFill>
              <a:latin typeface="Calibri"/>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0"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Transition diagrams</a:t>
            </a:r>
            <a:endParaRPr b="0" lang="en-US" sz="4400" spc="-1" strike="noStrike">
              <a:solidFill>
                <a:srgbClr val="000000"/>
              </a:solidFill>
              <a:latin typeface="Calibri"/>
            </a:endParaRPr>
          </a:p>
        </p:txBody>
      </p:sp>
      <p:sp>
        <p:nvSpPr>
          <p:cNvPr id="521"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Transition diagram for relop</a:t>
            </a:r>
            <a:endParaRPr b="0" lang="en-US" sz="3200" spc="-1" strike="noStrike">
              <a:solidFill>
                <a:srgbClr val="000000"/>
              </a:solidFill>
              <a:latin typeface="Calibri"/>
            </a:endParaRPr>
          </a:p>
        </p:txBody>
      </p:sp>
      <p:pic>
        <p:nvPicPr>
          <p:cNvPr id="522" name="Picture 5" descr=""/>
          <p:cNvPicPr/>
          <p:nvPr/>
        </p:nvPicPr>
        <p:blipFill>
          <a:blip r:embed="rId1"/>
          <a:stretch/>
        </p:blipFill>
        <p:spPr>
          <a:xfrm>
            <a:off x="1733400" y="2610000"/>
            <a:ext cx="5676480" cy="4095360"/>
          </a:xfrm>
          <a:prstGeom prst="rect">
            <a:avLst/>
          </a:prstGeom>
          <a:ln w="9360">
            <a:noFill/>
          </a:ln>
        </p:spPr>
      </p:pic>
    </p:spTree>
  </p:cSld>
  <p:timing>
    <p:tnLst>
      <p:par>
        <p:cTn id="282" dur="indefinite" restart="never" nodeType="tmRoot">
          <p:childTnLst>
            <p:seq>
              <p:cTn id="283" dur="indefinite" nodeType="mainSeq"/>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Transition diagrams (cont.)</a:t>
            </a:r>
            <a:endParaRPr b="0" lang="en-US" sz="4400" spc="-1" strike="noStrike">
              <a:solidFill>
                <a:srgbClr val="000000"/>
              </a:solidFill>
              <a:latin typeface="Calibri"/>
            </a:endParaRPr>
          </a:p>
        </p:txBody>
      </p:sp>
      <p:sp>
        <p:nvSpPr>
          <p:cNvPr id="524"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Transition diagram for reserved words and identifiers</a:t>
            </a:r>
            <a:endParaRPr b="0" lang="en-US" sz="3200" spc="-1" strike="noStrike">
              <a:solidFill>
                <a:srgbClr val="000000"/>
              </a:solidFill>
              <a:latin typeface="Calibri"/>
            </a:endParaRPr>
          </a:p>
        </p:txBody>
      </p:sp>
      <p:pic>
        <p:nvPicPr>
          <p:cNvPr id="525" name="Picture 4" descr=""/>
          <p:cNvPicPr/>
          <p:nvPr/>
        </p:nvPicPr>
        <p:blipFill>
          <a:blip r:embed="rId1"/>
          <a:stretch/>
        </p:blipFill>
        <p:spPr>
          <a:xfrm>
            <a:off x="1238400" y="2881440"/>
            <a:ext cx="6667200" cy="1095120"/>
          </a:xfrm>
          <a:prstGeom prst="rect">
            <a:avLst/>
          </a:prstGeom>
          <a:ln w="9360">
            <a:noFill/>
          </a:ln>
        </p:spPr>
      </p:pic>
    </p:spTree>
  </p:cSld>
  <p:timing>
    <p:tnLst>
      <p:par>
        <p:cTn id="284" dur="indefinite" restart="never" nodeType="tmRoot">
          <p:childTnLst>
            <p:seq>
              <p:cTn id="285" dur="indefinite" nodeType="mainSeq"/>
              <p:prevCondLst>
                <p:cond delay="0" evt="onPrev">
                  <p:tgtEl>
                    <p:sldTgt/>
                  </p:tgtEl>
                </p:cond>
              </p:prevCondLst>
              <p:nextCondLst>
                <p:cond delay="0"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Transition diagrams (cont.)</a:t>
            </a:r>
            <a:endParaRPr b="0" lang="en-US" sz="4400" spc="-1" strike="noStrike">
              <a:solidFill>
                <a:srgbClr val="000000"/>
              </a:solidFill>
              <a:latin typeface="Calibri"/>
            </a:endParaRPr>
          </a:p>
        </p:txBody>
      </p:sp>
      <p:sp>
        <p:nvSpPr>
          <p:cNvPr id="527"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Transition diagram for unsigned numbers</a:t>
            </a:r>
            <a:endParaRPr b="0" lang="en-US" sz="3200" spc="-1" strike="noStrike">
              <a:solidFill>
                <a:srgbClr val="000000"/>
              </a:solidFill>
              <a:latin typeface="Calibri"/>
            </a:endParaRPr>
          </a:p>
        </p:txBody>
      </p:sp>
      <p:pic>
        <p:nvPicPr>
          <p:cNvPr id="528" name="Picture 4" descr=""/>
          <p:cNvPicPr/>
          <p:nvPr/>
        </p:nvPicPr>
        <p:blipFill>
          <a:blip r:embed="rId1"/>
          <a:stretch/>
        </p:blipFill>
        <p:spPr>
          <a:xfrm>
            <a:off x="828720" y="2962440"/>
            <a:ext cx="7486200" cy="2523600"/>
          </a:xfrm>
          <a:prstGeom prst="rect">
            <a:avLst/>
          </a:prstGeom>
          <a:ln w="9360">
            <a:noFill/>
          </a:ln>
        </p:spPr>
      </p:pic>
    </p:spTree>
  </p:cSld>
  <p:timing>
    <p:tnLst>
      <p:par>
        <p:cTn id="286" dur="indefinite" restart="never" nodeType="tmRoot">
          <p:childTnLst>
            <p:seq>
              <p:cTn id="287" dur="indefinite" nodeType="mainSeq"/>
              <p:prevCondLst>
                <p:cond delay="0" evt="onPrev">
                  <p:tgtEl>
                    <p:sldTgt/>
                  </p:tgtEl>
                </p:cond>
              </p:prevCondLst>
              <p:nextCondLst>
                <p:cond delay="0"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9" name="TextShape 1"/>
          <p:cNvSpPr txBox="1"/>
          <p:nvPr/>
        </p:nvSpPr>
        <p:spPr>
          <a:xfrm>
            <a:off x="457200" y="274680"/>
            <a:ext cx="8229240" cy="1142640"/>
          </a:xfrm>
          <a:prstGeom prst="rect">
            <a:avLst/>
          </a:prstGeom>
          <a:noFill/>
          <a:ln>
            <a:noFill/>
          </a:ln>
        </p:spPr>
        <p:txBody>
          <a:bodyPr anchor="ctr"/>
          <a:p>
            <a:pPr algn="ctr">
              <a:lnSpc>
                <a:spcPct val="100000"/>
              </a:lnSpc>
            </a:pPr>
            <a:r>
              <a:rPr b="0" lang="en-US" sz="4000" spc="-1" strike="noStrike">
                <a:solidFill>
                  <a:srgbClr val="000000"/>
                </a:solidFill>
                <a:latin typeface="Calibri"/>
              </a:rPr>
              <a:t>A. LOADERS AND LINKERS</a:t>
            </a:r>
            <a:endParaRPr b="0" lang="en-US" sz="4000" spc="-1" strike="noStrike">
              <a:solidFill>
                <a:srgbClr val="000000"/>
              </a:solidFill>
              <a:latin typeface="Calibri"/>
            </a:endParaRPr>
          </a:p>
        </p:txBody>
      </p:sp>
      <p:sp>
        <p:nvSpPr>
          <p:cNvPr id="530" name="TextShape 2"/>
          <p:cNvSpPr txBox="1"/>
          <p:nvPr/>
        </p:nvSpPr>
        <p:spPr>
          <a:xfrm>
            <a:off x="457200" y="1901880"/>
            <a:ext cx="8229240" cy="422892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 loader is a program which load programs from a secondary to main memory so as to be executed.</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Loader is a program which accepts the object program decks, prepare these programs for execution by the computer, and initiates the execution.</a:t>
            </a:r>
            <a:endParaRPr b="0" lang="en-US" sz="3200" spc="-1" strike="noStrike">
              <a:solidFill>
                <a:srgbClr val="000000"/>
              </a:solidFill>
              <a:latin typeface="Calibri"/>
            </a:endParaRPr>
          </a:p>
        </p:txBody>
      </p:sp>
    </p:spTree>
  </p:cSld>
  <p:timing>
    <p:tnLst>
      <p:par>
        <p:cTn id="288" dur="indefinite" restart="never" nodeType="tmRoot">
          <p:childTnLst>
            <p:seq>
              <p:cTn id="289" dur="indefinite" nodeType="mainSeq"/>
              <p:prevCondLst>
                <p:cond delay="0" evt="onPrev">
                  <p:tgtEl>
                    <p:sldTgt/>
                  </p:tgtEl>
                </p:cond>
              </p:prevCondLst>
              <p:nextCondLst>
                <p:cond delay="0"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1" name="TextShape 1"/>
          <p:cNvSpPr txBox="1"/>
          <p:nvPr/>
        </p:nvSpPr>
        <p:spPr>
          <a:xfrm>
            <a:off x="457200" y="457200"/>
            <a:ext cx="8229240" cy="5668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Linker</a:t>
            </a:r>
            <a:r>
              <a:rPr b="0" lang="en-US" sz="3200" spc="-1" strike="noStrike">
                <a:solidFill>
                  <a:srgbClr val="000000"/>
                </a:solidFill>
                <a:latin typeface="Calibri"/>
              </a:rPr>
              <a:t>  is a computer program that takes one or more object files generated by a compiler and combines them into a single executable file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Many programming languages allow you to write different pieces of code,  called </a:t>
            </a:r>
            <a:r>
              <a:rPr b="0" i="1" lang="en-US" sz="3200" spc="-1" strike="noStrike">
                <a:solidFill>
                  <a:srgbClr val="000000"/>
                </a:solidFill>
                <a:latin typeface="Calibri"/>
              </a:rPr>
              <a:t>modules, </a:t>
            </a:r>
            <a:r>
              <a:rPr b="0" lang="en-US" sz="3200" spc="-1" strike="noStrike">
                <a:solidFill>
                  <a:srgbClr val="000000"/>
                </a:solidFill>
                <a:latin typeface="Calibri"/>
              </a:rPr>
              <a:t>separately.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This simplifies the programming task because you can break a large program into small, more manageable pieces.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Eventually, though, you need to put all the modules together.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This is the job of the linker</a:t>
            </a:r>
            <a:endParaRPr b="0" lang="en-US" sz="3200" spc="-1" strike="noStrike">
              <a:solidFill>
                <a:srgbClr val="000000"/>
              </a:solidFill>
              <a:latin typeface="Calibri"/>
            </a:endParaRPr>
          </a:p>
        </p:txBody>
      </p:sp>
    </p:spTree>
  </p:cSld>
  <p:timing>
    <p:tnLst>
      <p:par>
        <p:cTn id="290" dur="indefinite" restart="never" nodeType="tmRoot">
          <p:childTnLst>
            <p:seq>
              <p:cTn id="291" dur="indefinite" nodeType="mainSeq"/>
              <p:prevCondLst>
                <p:cond delay="0" evt="onPrev">
                  <p:tgtEl>
                    <p:sldTgt/>
                  </p:tgtEl>
                </p:cond>
              </p:prevCondLst>
              <p:nextCondLst>
                <p:cond delay="0"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2" name="TextShape 1"/>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 linker also replaces symbolic addresses with real addresses</a:t>
            </a:r>
            <a:endParaRPr b="0" lang="en-US" sz="3200" spc="-1" strike="noStrike">
              <a:solidFill>
                <a:srgbClr val="000000"/>
              </a:solidFill>
              <a:latin typeface="Calibri"/>
            </a:endParaRPr>
          </a:p>
        </p:txBody>
      </p:sp>
    </p:spTree>
  </p:cSld>
  <p:timing>
    <p:tnLst>
      <p:par>
        <p:cTn id="292" dur="indefinite" restart="never" nodeType="tmRoot">
          <p:childTnLst>
            <p:seq>
              <p:cTn id="293" dur="indefinite" nodeType="mainSeq"/>
              <p:prevCondLst>
                <p:cond delay="0" evt="onPrev">
                  <p:tgtEl>
                    <p:sldTgt/>
                  </p:tgtEl>
                </p:cond>
              </p:prevCondLst>
              <p:nextCondLst>
                <p:cond delay="0"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3"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Role of a Loader</a:t>
            </a:r>
            <a:endParaRPr b="0" lang="en-US" sz="4400" spc="-1" strike="noStrike">
              <a:solidFill>
                <a:srgbClr val="000000"/>
              </a:solidFill>
              <a:latin typeface="Calibri"/>
            </a:endParaRPr>
          </a:p>
        </p:txBody>
      </p:sp>
      <p:sp>
        <p:nvSpPr>
          <p:cNvPr id="534" name="CustomShape 2"/>
          <p:cNvSpPr/>
          <p:nvPr/>
        </p:nvSpPr>
        <p:spPr>
          <a:xfrm>
            <a:off x="304920" y="1066680"/>
            <a:ext cx="3962160" cy="685440"/>
          </a:xfrm>
          <a:prstGeom prst="rect">
            <a:avLst/>
          </a:prstGeom>
          <a:noFill/>
          <a:ln w="9360">
            <a:noFill/>
          </a:ln>
        </p:spPr>
        <p:style>
          <a:lnRef idx="0"/>
          <a:fillRef idx="0"/>
          <a:effectRef idx="0"/>
          <a:fontRef idx="minor"/>
        </p:style>
      </p:sp>
      <p:sp>
        <p:nvSpPr>
          <p:cNvPr id="535" name="CustomShape 3"/>
          <p:cNvSpPr/>
          <p:nvPr/>
        </p:nvSpPr>
        <p:spPr>
          <a:xfrm>
            <a:off x="533520" y="2286000"/>
            <a:ext cx="1599840" cy="1339200"/>
          </a:xfrm>
          <a:prstGeom prst="rect">
            <a:avLst/>
          </a:prstGeom>
          <a:noFill/>
          <a:ln w="28440">
            <a:noFill/>
          </a:ln>
        </p:spPr>
        <p:style>
          <a:lnRef idx="0"/>
          <a:fillRef idx="0"/>
          <a:effectRef idx="0"/>
          <a:fontRef idx="minor"/>
        </p:style>
        <p:txBody>
          <a:bodyPr lIns="90000" rIns="90000" tIns="45000" bIns="45000"/>
          <a:p>
            <a:pPr algn="ctr">
              <a:lnSpc>
                <a:spcPct val="100000"/>
              </a:lnSpc>
              <a:spcBef>
                <a:spcPts val="1199"/>
              </a:spcBef>
            </a:pPr>
            <a:r>
              <a:rPr b="1" lang="en-IN" sz="2400" spc="-1" strike="noStrike">
                <a:solidFill>
                  <a:srgbClr val="000000"/>
                </a:solidFill>
                <a:latin typeface="Calibri"/>
                <a:ea typeface="新細明體"/>
              </a:rPr>
              <a:t>Source</a:t>
            </a:r>
            <a:endParaRPr b="0" lang="en-IN" sz="2400" spc="-1" strike="noStrike">
              <a:latin typeface="Arial"/>
            </a:endParaRPr>
          </a:p>
          <a:p>
            <a:pPr algn="ctr">
              <a:lnSpc>
                <a:spcPct val="100000"/>
              </a:lnSpc>
              <a:spcBef>
                <a:spcPts val="1199"/>
              </a:spcBef>
            </a:pPr>
            <a:r>
              <a:rPr b="1" lang="en-IN" sz="2400" spc="-1" strike="noStrike">
                <a:solidFill>
                  <a:srgbClr val="000000"/>
                </a:solidFill>
                <a:latin typeface="Calibri"/>
                <a:ea typeface="新細明體"/>
              </a:rPr>
              <a:t>Program</a:t>
            </a:r>
            <a:endParaRPr b="0" lang="en-IN" sz="2400" spc="-1" strike="noStrike">
              <a:latin typeface="Arial"/>
            </a:endParaRPr>
          </a:p>
        </p:txBody>
      </p:sp>
      <p:sp>
        <p:nvSpPr>
          <p:cNvPr id="536" name="CustomShape 4"/>
          <p:cNvSpPr/>
          <p:nvPr/>
        </p:nvSpPr>
        <p:spPr>
          <a:xfrm>
            <a:off x="2514600" y="2286000"/>
            <a:ext cx="1523520" cy="1218960"/>
          </a:xfrm>
          <a:prstGeom prst="flowChartAlternateProcess">
            <a:avLst/>
          </a:prstGeom>
          <a:no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1" lang="en-IN" sz="2400" spc="-1" strike="noStrike">
                <a:solidFill>
                  <a:srgbClr val="cc0000"/>
                </a:solidFill>
                <a:latin typeface="Calibri"/>
                <a:ea typeface="新細明體"/>
              </a:rPr>
              <a:t>Assembler</a:t>
            </a:r>
            <a:endParaRPr b="0" lang="en-IN" sz="2400" spc="-1" strike="noStrike">
              <a:latin typeface="Arial"/>
            </a:endParaRPr>
          </a:p>
        </p:txBody>
      </p:sp>
      <p:sp>
        <p:nvSpPr>
          <p:cNvPr id="537" name="Line 5"/>
          <p:cNvSpPr/>
          <p:nvPr/>
        </p:nvSpPr>
        <p:spPr>
          <a:xfrm>
            <a:off x="2057400" y="2895480"/>
            <a:ext cx="457200" cy="360"/>
          </a:xfrm>
          <a:prstGeom prst="line">
            <a:avLst/>
          </a:prstGeom>
          <a:ln w="9360">
            <a:solidFill>
              <a:schemeClr val="tx1"/>
            </a:solidFill>
            <a:round/>
            <a:tailEnd len="med" type="triangle" w="med"/>
          </a:ln>
        </p:spPr>
        <p:style>
          <a:lnRef idx="0"/>
          <a:fillRef idx="0"/>
          <a:effectRef idx="0"/>
          <a:fontRef idx="minor"/>
        </p:style>
      </p:sp>
      <p:sp>
        <p:nvSpPr>
          <p:cNvPr id="538" name="CustomShape 6"/>
          <p:cNvSpPr/>
          <p:nvPr/>
        </p:nvSpPr>
        <p:spPr>
          <a:xfrm>
            <a:off x="4343400" y="2438280"/>
            <a:ext cx="1371240" cy="1339200"/>
          </a:xfrm>
          <a:prstGeom prst="rect">
            <a:avLst/>
          </a:prstGeom>
          <a:noFill/>
          <a:ln w="28440">
            <a:noFill/>
          </a:ln>
        </p:spPr>
        <p:style>
          <a:lnRef idx="0"/>
          <a:fillRef idx="0"/>
          <a:effectRef idx="0"/>
          <a:fontRef idx="minor"/>
        </p:style>
        <p:txBody>
          <a:bodyPr lIns="90000" rIns="90000" tIns="45000" bIns="45000"/>
          <a:p>
            <a:pPr algn="ctr">
              <a:lnSpc>
                <a:spcPct val="100000"/>
              </a:lnSpc>
              <a:spcBef>
                <a:spcPts val="1199"/>
              </a:spcBef>
            </a:pPr>
            <a:r>
              <a:rPr b="1" lang="en-IN" sz="2400" spc="-1" strike="noStrike">
                <a:solidFill>
                  <a:srgbClr val="000000"/>
                </a:solidFill>
                <a:latin typeface="Calibri"/>
                <a:ea typeface="新細明體"/>
              </a:rPr>
              <a:t>Object</a:t>
            </a:r>
            <a:endParaRPr b="0" lang="en-IN" sz="2400" spc="-1" strike="noStrike">
              <a:latin typeface="Arial"/>
            </a:endParaRPr>
          </a:p>
          <a:p>
            <a:pPr algn="ctr">
              <a:lnSpc>
                <a:spcPct val="100000"/>
              </a:lnSpc>
              <a:spcBef>
                <a:spcPts val="1199"/>
              </a:spcBef>
            </a:pPr>
            <a:r>
              <a:rPr b="1" lang="en-IN" sz="2400" spc="-1" strike="noStrike">
                <a:solidFill>
                  <a:srgbClr val="000000"/>
                </a:solidFill>
                <a:latin typeface="Calibri"/>
                <a:ea typeface="新細明體"/>
              </a:rPr>
              <a:t>Program</a:t>
            </a:r>
            <a:endParaRPr b="0" lang="en-IN" sz="2400" spc="-1" strike="noStrike">
              <a:latin typeface="Arial"/>
            </a:endParaRPr>
          </a:p>
        </p:txBody>
      </p:sp>
      <p:sp>
        <p:nvSpPr>
          <p:cNvPr id="539" name="Line 7"/>
          <p:cNvSpPr/>
          <p:nvPr/>
        </p:nvSpPr>
        <p:spPr>
          <a:xfrm>
            <a:off x="4038480" y="2895480"/>
            <a:ext cx="457200" cy="360"/>
          </a:xfrm>
          <a:prstGeom prst="line">
            <a:avLst/>
          </a:prstGeom>
          <a:ln w="9360">
            <a:solidFill>
              <a:schemeClr val="tx1"/>
            </a:solidFill>
            <a:round/>
            <a:tailEnd len="med" type="triangle" w="med"/>
          </a:ln>
        </p:spPr>
        <p:style>
          <a:lnRef idx="0"/>
          <a:fillRef idx="0"/>
          <a:effectRef idx="0"/>
          <a:fontRef idx="minor"/>
        </p:style>
      </p:sp>
      <p:sp>
        <p:nvSpPr>
          <p:cNvPr id="540" name="Line 8"/>
          <p:cNvSpPr/>
          <p:nvPr/>
        </p:nvSpPr>
        <p:spPr>
          <a:xfrm>
            <a:off x="5486400" y="2895480"/>
            <a:ext cx="380880" cy="360"/>
          </a:xfrm>
          <a:prstGeom prst="line">
            <a:avLst/>
          </a:prstGeom>
          <a:ln w="9360">
            <a:solidFill>
              <a:schemeClr val="tx1"/>
            </a:solidFill>
            <a:round/>
            <a:tailEnd len="med" type="triangle" w="med"/>
          </a:ln>
        </p:spPr>
        <p:style>
          <a:lnRef idx="0"/>
          <a:fillRef idx="0"/>
          <a:effectRef idx="0"/>
          <a:fontRef idx="minor"/>
        </p:style>
      </p:sp>
      <p:sp>
        <p:nvSpPr>
          <p:cNvPr id="541" name="CustomShape 9"/>
          <p:cNvSpPr/>
          <p:nvPr/>
        </p:nvSpPr>
        <p:spPr>
          <a:xfrm>
            <a:off x="5867280" y="2362320"/>
            <a:ext cx="1447560" cy="1142640"/>
          </a:xfrm>
          <a:prstGeom prst="flowChartAlternateProcess">
            <a:avLst/>
          </a:prstGeom>
          <a:no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1" lang="en-IN" sz="2400" spc="-1" strike="noStrike">
                <a:solidFill>
                  <a:srgbClr val="cc0000"/>
                </a:solidFill>
                <a:latin typeface="Calibri"/>
                <a:ea typeface="新細明體"/>
              </a:rPr>
              <a:t>Loader</a:t>
            </a:r>
            <a:endParaRPr b="0" lang="en-IN" sz="2400" spc="-1" strike="noStrike">
              <a:latin typeface="Arial"/>
            </a:endParaRPr>
          </a:p>
        </p:txBody>
      </p:sp>
      <p:sp>
        <p:nvSpPr>
          <p:cNvPr id="542" name="CustomShape 10"/>
          <p:cNvSpPr/>
          <p:nvPr/>
        </p:nvSpPr>
        <p:spPr>
          <a:xfrm>
            <a:off x="7620120" y="1676520"/>
            <a:ext cx="1294920" cy="3733560"/>
          </a:xfrm>
          <a:prstGeom prst="rect">
            <a:avLst/>
          </a:prstGeom>
          <a:noFill/>
          <a:ln w="28440">
            <a:solidFill>
              <a:schemeClr val="tx1"/>
            </a:solidFill>
            <a:miter/>
          </a:ln>
        </p:spPr>
        <p:style>
          <a:lnRef idx="0"/>
          <a:fillRef idx="0"/>
          <a:effectRef idx="0"/>
          <a:fontRef idx="minor"/>
        </p:style>
      </p:sp>
      <p:sp>
        <p:nvSpPr>
          <p:cNvPr id="543" name="CustomShape 11"/>
          <p:cNvSpPr/>
          <p:nvPr/>
        </p:nvSpPr>
        <p:spPr>
          <a:xfrm>
            <a:off x="7772400" y="2438280"/>
            <a:ext cx="1142640" cy="1063800"/>
          </a:xfrm>
          <a:prstGeom prst="rect">
            <a:avLst/>
          </a:prstGeom>
          <a:noFill/>
          <a:ln w="9360">
            <a:noFill/>
          </a:ln>
        </p:spPr>
        <p:style>
          <a:lnRef idx="0"/>
          <a:fillRef idx="0"/>
          <a:effectRef idx="0"/>
          <a:fontRef idx="minor"/>
        </p:style>
        <p:txBody>
          <a:bodyPr lIns="90000" rIns="90000" tIns="45000" bIns="45000"/>
          <a:p>
            <a:pPr>
              <a:lnSpc>
                <a:spcPct val="100000"/>
              </a:lnSpc>
              <a:spcBef>
                <a:spcPts val="799"/>
              </a:spcBef>
            </a:pPr>
            <a:r>
              <a:rPr b="1" lang="en-IN" sz="1600" spc="-1" strike="noStrike">
                <a:solidFill>
                  <a:srgbClr val="000000"/>
                </a:solidFill>
                <a:latin typeface="Arial"/>
              </a:rPr>
              <a:t>Object program ready for execution</a:t>
            </a:r>
            <a:endParaRPr b="0" lang="en-IN" sz="1600" spc="-1" strike="noStrike">
              <a:latin typeface="Arial"/>
            </a:endParaRPr>
          </a:p>
        </p:txBody>
      </p:sp>
      <p:sp>
        <p:nvSpPr>
          <p:cNvPr id="544" name="Line 12"/>
          <p:cNvSpPr/>
          <p:nvPr/>
        </p:nvSpPr>
        <p:spPr>
          <a:xfrm>
            <a:off x="7315200" y="2971800"/>
            <a:ext cx="304560" cy="360"/>
          </a:xfrm>
          <a:prstGeom prst="line">
            <a:avLst/>
          </a:prstGeom>
          <a:ln w="9360">
            <a:solidFill>
              <a:schemeClr val="tx1"/>
            </a:solidFill>
            <a:round/>
            <a:tailEnd len="med" type="triangle" w="med"/>
          </a:ln>
        </p:spPr>
        <p:style>
          <a:lnRef idx="0"/>
          <a:fillRef idx="0"/>
          <a:effectRef idx="0"/>
          <a:fontRef idx="minor"/>
        </p:style>
      </p:sp>
    </p:spTree>
  </p:cSld>
  <p:timing>
    <p:tnLst>
      <p:par>
        <p:cTn id="294" dur="indefinite" restart="never" nodeType="tmRoot">
          <p:childTnLst>
            <p:seq>
              <p:cTn id="295" dur="indefinite" nodeType="mainSeq"/>
              <p:prevCondLst>
                <p:cond delay="0" evt="onPrev">
                  <p:tgtEl>
                    <p:sldTgt/>
                  </p:tgtEl>
                </p:cond>
              </p:prevCondLst>
              <p:nextCondLst>
                <p:cond delay="0"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5"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Role of a Loader and Linker</a:t>
            </a:r>
            <a:endParaRPr b="0" lang="en-US" sz="4400" spc="-1" strike="noStrike">
              <a:solidFill>
                <a:srgbClr val="000000"/>
              </a:solidFill>
              <a:latin typeface="Calibri"/>
            </a:endParaRPr>
          </a:p>
        </p:txBody>
      </p:sp>
      <p:sp>
        <p:nvSpPr>
          <p:cNvPr id="546" name="CustomShape 2"/>
          <p:cNvSpPr/>
          <p:nvPr/>
        </p:nvSpPr>
        <p:spPr>
          <a:xfrm>
            <a:off x="304920" y="2286000"/>
            <a:ext cx="1371240" cy="1339200"/>
          </a:xfrm>
          <a:prstGeom prst="rect">
            <a:avLst/>
          </a:prstGeom>
          <a:noFill/>
          <a:ln w="28440">
            <a:noFill/>
          </a:ln>
        </p:spPr>
        <p:style>
          <a:lnRef idx="0"/>
          <a:fillRef idx="0"/>
          <a:effectRef idx="0"/>
          <a:fontRef idx="minor"/>
        </p:style>
        <p:txBody>
          <a:bodyPr lIns="90000" rIns="90000" tIns="45000" bIns="45000"/>
          <a:p>
            <a:pPr algn="ctr">
              <a:lnSpc>
                <a:spcPct val="100000"/>
              </a:lnSpc>
              <a:spcBef>
                <a:spcPts val="1199"/>
              </a:spcBef>
            </a:pPr>
            <a:r>
              <a:rPr b="1" lang="en-IN" sz="2400" spc="-1" strike="noStrike">
                <a:solidFill>
                  <a:srgbClr val="000000"/>
                </a:solidFill>
                <a:latin typeface="Calibri"/>
                <a:ea typeface="新細明體"/>
              </a:rPr>
              <a:t>Source</a:t>
            </a:r>
            <a:endParaRPr b="0" lang="en-IN" sz="2400" spc="-1" strike="noStrike">
              <a:latin typeface="Arial"/>
            </a:endParaRPr>
          </a:p>
          <a:p>
            <a:pPr algn="ctr">
              <a:lnSpc>
                <a:spcPct val="100000"/>
              </a:lnSpc>
              <a:spcBef>
                <a:spcPts val="1199"/>
              </a:spcBef>
            </a:pPr>
            <a:r>
              <a:rPr b="1" lang="en-IN" sz="2400" spc="-1" strike="noStrike">
                <a:solidFill>
                  <a:srgbClr val="000000"/>
                </a:solidFill>
                <a:latin typeface="Calibri"/>
                <a:ea typeface="新細明體"/>
              </a:rPr>
              <a:t>Program</a:t>
            </a:r>
            <a:endParaRPr b="0" lang="en-IN" sz="2400" spc="-1" strike="noStrike">
              <a:latin typeface="Arial"/>
            </a:endParaRPr>
          </a:p>
        </p:txBody>
      </p:sp>
      <p:sp>
        <p:nvSpPr>
          <p:cNvPr id="547" name="CustomShape 3"/>
          <p:cNvSpPr/>
          <p:nvPr/>
        </p:nvSpPr>
        <p:spPr>
          <a:xfrm>
            <a:off x="2209680" y="2286000"/>
            <a:ext cx="1523520" cy="1218960"/>
          </a:xfrm>
          <a:prstGeom prst="flowChartAlternateProcess">
            <a:avLst/>
          </a:prstGeom>
          <a:no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1" lang="en-IN" sz="2400" spc="-1" strike="noStrike">
                <a:solidFill>
                  <a:srgbClr val="cc0000"/>
                </a:solidFill>
                <a:latin typeface="Calibri"/>
                <a:ea typeface="新細明體"/>
              </a:rPr>
              <a:t>Assembler</a:t>
            </a:r>
            <a:endParaRPr b="0" lang="en-IN" sz="2400" spc="-1" strike="noStrike">
              <a:latin typeface="Arial"/>
            </a:endParaRPr>
          </a:p>
        </p:txBody>
      </p:sp>
      <p:sp>
        <p:nvSpPr>
          <p:cNvPr id="548" name="Line 4"/>
          <p:cNvSpPr/>
          <p:nvPr/>
        </p:nvSpPr>
        <p:spPr>
          <a:xfrm>
            <a:off x="1676160" y="2819160"/>
            <a:ext cx="457200" cy="360"/>
          </a:xfrm>
          <a:prstGeom prst="line">
            <a:avLst/>
          </a:prstGeom>
          <a:ln w="9360">
            <a:solidFill>
              <a:schemeClr val="tx1"/>
            </a:solidFill>
            <a:round/>
            <a:tailEnd len="med" type="triangle" w="med"/>
          </a:ln>
        </p:spPr>
        <p:style>
          <a:lnRef idx="0"/>
          <a:fillRef idx="0"/>
          <a:effectRef idx="0"/>
          <a:fontRef idx="minor"/>
        </p:style>
      </p:sp>
      <p:sp>
        <p:nvSpPr>
          <p:cNvPr id="549" name="CustomShape 5"/>
          <p:cNvSpPr/>
          <p:nvPr/>
        </p:nvSpPr>
        <p:spPr>
          <a:xfrm>
            <a:off x="4038480" y="2438280"/>
            <a:ext cx="1371240" cy="1339200"/>
          </a:xfrm>
          <a:prstGeom prst="rect">
            <a:avLst/>
          </a:prstGeom>
          <a:noFill/>
          <a:ln w="28440">
            <a:noFill/>
          </a:ln>
        </p:spPr>
        <p:style>
          <a:lnRef idx="0"/>
          <a:fillRef idx="0"/>
          <a:effectRef idx="0"/>
          <a:fontRef idx="minor"/>
        </p:style>
        <p:txBody>
          <a:bodyPr lIns="90000" rIns="90000" tIns="45000" bIns="45000"/>
          <a:p>
            <a:pPr algn="ctr">
              <a:lnSpc>
                <a:spcPct val="100000"/>
              </a:lnSpc>
              <a:spcBef>
                <a:spcPts val="1199"/>
              </a:spcBef>
            </a:pPr>
            <a:r>
              <a:rPr b="1" lang="en-IN" sz="2400" spc="-1" strike="noStrike">
                <a:solidFill>
                  <a:srgbClr val="000000"/>
                </a:solidFill>
                <a:latin typeface="Calibri"/>
                <a:ea typeface="新細明體"/>
              </a:rPr>
              <a:t>Object</a:t>
            </a:r>
            <a:endParaRPr b="0" lang="en-IN" sz="2400" spc="-1" strike="noStrike">
              <a:latin typeface="Arial"/>
            </a:endParaRPr>
          </a:p>
          <a:p>
            <a:pPr algn="ctr">
              <a:lnSpc>
                <a:spcPct val="100000"/>
              </a:lnSpc>
              <a:spcBef>
                <a:spcPts val="1199"/>
              </a:spcBef>
            </a:pPr>
            <a:r>
              <a:rPr b="1" lang="en-IN" sz="2400" spc="-1" strike="noStrike">
                <a:solidFill>
                  <a:srgbClr val="000000"/>
                </a:solidFill>
                <a:latin typeface="Calibri"/>
                <a:ea typeface="新細明體"/>
              </a:rPr>
              <a:t>Program</a:t>
            </a:r>
            <a:endParaRPr b="0" lang="en-IN" sz="2400" spc="-1" strike="noStrike">
              <a:latin typeface="Arial"/>
            </a:endParaRPr>
          </a:p>
        </p:txBody>
      </p:sp>
      <p:sp>
        <p:nvSpPr>
          <p:cNvPr id="550" name="Line 6"/>
          <p:cNvSpPr/>
          <p:nvPr/>
        </p:nvSpPr>
        <p:spPr>
          <a:xfrm>
            <a:off x="3733560" y="2895480"/>
            <a:ext cx="457200" cy="360"/>
          </a:xfrm>
          <a:prstGeom prst="line">
            <a:avLst/>
          </a:prstGeom>
          <a:ln w="9360">
            <a:solidFill>
              <a:schemeClr val="tx1"/>
            </a:solidFill>
            <a:round/>
            <a:tailEnd len="med" type="triangle" w="med"/>
          </a:ln>
        </p:spPr>
        <p:style>
          <a:lnRef idx="0"/>
          <a:fillRef idx="0"/>
          <a:effectRef idx="0"/>
          <a:fontRef idx="minor"/>
        </p:style>
      </p:sp>
      <p:sp>
        <p:nvSpPr>
          <p:cNvPr id="551" name="CustomShape 7"/>
          <p:cNvSpPr/>
          <p:nvPr/>
        </p:nvSpPr>
        <p:spPr>
          <a:xfrm>
            <a:off x="5638680" y="2362320"/>
            <a:ext cx="1447560" cy="1142640"/>
          </a:xfrm>
          <a:prstGeom prst="flowChartAlternateProcess">
            <a:avLst/>
          </a:prstGeom>
          <a:no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1" lang="en-IN" sz="2400" spc="-1" strike="noStrike">
                <a:solidFill>
                  <a:srgbClr val="cc0000"/>
                </a:solidFill>
                <a:latin typeface="Calibri"/>
                <a:ea typeface="新細明體"/>
              </a:rPr>
              <a:t>Linker</a:t>
            </a:r>
            <a:endParaRPr b="0" lang="en-IN" sz="2400" spc="-1" strike="noStrike">
              <a:latin typeface="Arial"/>
            </a:endParaRPr>
          </a:p>
        </p:txBody>
      </p:sp>
      <p:sp>
        <p:nvSpPr>
          <p:cNvPr id="552" name="Line 8"/>
          <p:cNvSpPr/>
          <p:nvPr/>
        </p:nvSpPr>
        <p:spPr>
          <a:xfrm>
            <a:off x="5181480" y="2971800"/>
            <a:ext cx="380880" cy="360"/>
          </a:xfrm>
          <a:prstGeom prst="line">
            <a:avLst/>
          </a:prstGeom>
          <a:ln w="9360">
            <a:solidFill>
              <a:schemeClr val="tx1"/>
            </a:solidFill>
            <a:round/>
            <a:tailEnd len="med" type="triangle" w="med"/>
          </a:ln>
        </p:spPr>
        <p:style>
          <a:lnRef idx="0"/>
          <a:fillRef idx="0"/>
          <a:effectRef idx="0"/>
          <a:fontRef idx="minor"/>
        </p:style>
      </p:sp>
      <p:sp>
        <p:nvSpPr>
          <p:cNvPr id="553" name="CustomShape 9"/>
          <p:cNvSpPr/>
          <p:nvPr/>
        </p:nvSpPr>
        <p:spPr>
          <a:xfrm>
            <a:off x="5398200" y="3886200"/>
            <a:ext cx="2179080" cy="821880"/>
          </a:xfrm>
          <a:prstGeom prst="rect">
            <a:avLst/>
          </a:prstGeom>
          <a:noFill/>
          <a:ln w="28440">
            <a:noFill/>
          </a:ln>
        </p:spPr>
        <p:style>
          <a:lnRef idx="0"/>
          <a:fillRef idx="0"/>
          <a:effectRef idx="0"/>
          <a:fontRef idx="minor"/>
        </p:style>
        <p:txBody>
          <a:bodyPr wrap="none" lIns="90000" rIns="90000" tIns="45000" bIns="45000"/>
          <a:p>
            <a:pPr algn="ctr">
              <a:lnSpc>
                <a:spcPct val="100000"/>
              </a:lnSpc>
            </a:pPr>
            <a:r>
              <a:rPr b="1" lang="en-IN" sz="2400" spc="-1" strike="noStrike">
                <a:solidFill>
                  <a:srgbClr val="000000"/>
                </a:solidFill>
                <a:latin typeface="Calibri"/>
                <a:ea typeface="新細明體"/>
              </a:rPr>
              <a:t>Executable </a:t>
            </a:r>
            <a:endParaRPr b="0" lang="en-IN" sz="2400" spc="-1" strike="noStrike">
              <a:latin typeface="Arial"/>
            </a:endParaRPr>
          </a:p>
          <a:p>
            <a:pPr algn="ctr">
              <a:lnSpc>
                <a:spcPct val="100000"/>
              </a:lnSpc>
            </a:pPr>
            <a:r>
              <a:rPr b="1" lang="en-IN" sz="2400" spc="-1" strike="noStrike">
                <a:solidFill>
                  <a:srgbClr val="000000"/>
                </a:solidFill>
                <a:latin typeface="Calibri"/>
                <a:ea typeface="新細明體"/>
              </a:rPr>
              <a:t>Code</a:t>
            </a:r>
            <a:endParaRPr b="0" lang="en-IN" sz="2400" spc="-1" strike="noStrike">
              <a:latin typeface="Arial"/>
            </a:endParaRPr>
          </a:p>
        </p:txBody>
      </p:sp>
      <p:sp>
        <p:nvSpPr>
          <p:cNvPr id="554" name="CustomShape 10"/>
          <p:cNvSpPr/>
          <p:nvPr/>
        </p:nvSpPr>
        <p:spPr>
          <a:xfrm>
            <a:off x="5715000" y="4952880"/>
            <a:ext cx="1447560" cy="1142640"/>
          </a:xfrm>
          <a:prstGeom prst="flowChartAlternateProcess">
            <a:avLst/>
          </a:prstGeom>
          <a:noFill/>
          <a:ln w="9360">
            <a:solidFill>
              <a:schemeClr val="tx1"/>
            </a:solidFill>
            <a:miter/>
          </a:ln>
        </p:spPr>
        <p:style>
          <a:lnRef idx="0"/>
          <a:fillRef idx="0"/>
          <a:effectRef idx="0"/>
          <a:fontRef idx="minor"/>
        </p:style>
        <p:txBody>
          <a:bodyPr wrap="none" lIns="90000" rIns="90000" tIns="45000" bIns="45000" anchor="ctr"/>
          <a:p>
            <a:pPr algn="ctr">
              <a:lnSpc>
                <a:spcPct val="100000"/>
              </a:lnSpc>
            </a:pPr>
            <a:r>
              <a:rPr b="1" lang="en-IN" sz="2400" spc="-1" strike="noStrike">
                <a:solidFill>
                  <a:srgbClr val="cc0000"/>
                </a:solidFill>
                <a:latin typeface="Calibri"/>
                <a:ea typeface="新細明體"/>
              </a:rPr>
              <a:t>Loader</a:t>
            </a:r>
            <a:endParaRPr b="0" lang="en-IN" sz="2400" spc="-1" strike="noStrike">
              <a:latin typeface="Arial"/>
            </a:endParaRPr>
          </a:p>
        </p:txBody>
      </p:sp>
      <p:sp>
        <p:nvSpPr>
          <p:cNvPr id="555" name="Line 11"/>
          <p:cNvSpPr/>
          <p:nvPr/>
        </p:nvSpPr>
        <p:spPr>
          <a:xfrm>
            <a:off x="6324480" y="3504960"/>
            <a:ext cx="360" cy="533520"/>
          </a:xfrm>
          <a:prstGeom prst="line">
            <a:avLst/>
          </a:prstGeom>
          <a:ln w="9360">
            <a:solidFill>
              <a:schemeClr val="tx1"/>
            </a:solidFill>
            <a:round/>
            <a:tailEnd len="med" type="triangle" w="med"/>
          </a:ln>
        </p:spPr>
        <p:style>
          <a:lnRef idx="0"/>
          <a:fillRef idx="0"/>
          <a:effectRef idx="0"/>
          <a:fontRef idx="minor"/>
        </p:style>
      </p:sp>
      <p:sp>
        <p:nvSpPr>
          <p:cNvPr id="556" name="Line 12"/>
          <p:cNvSpPr/>
          <p:nvPr/>
        </p:nvSpPr>
        <p:spPr>
          <a:xfrm>
            <a:off x="6324480" y="4495680"/>
            <a:ext cx="360" cy="457200"/>
          </a:xfrm>
          <a:prstGeom prst="line">
            <a:avLst/>
          </a:prstGeom>
          <a:ln w="9360">
            <a:solidFill>
              <a:schemeClr val="tx1"/>
            </a:solidFill>
            <a:round/>
            <a:tailEnd len="med" type="triangle" w="med"/>
          </a:ln>
        </p:spPr>
        <p:style>
          <a:lnRef idx="0"/>
          <a:fillRef idx="0"/>
          <a:effectRef idx="0"/>
          <a:fontRef idx="minor"/>
        </p:style>
      </p:sp>
      <p:sp>
        <p:nvSpPr>
          <p:cNvPr id="557" name="CustomShape 13"/>
          <p:cNvSpPr/>
          <p:nvPr/>
        </p:nvSpPr>
        <p:spPr>
          <a:xfrm>
            <a:off x="7620120" y="2286000"/>
            <a:ext cx="1294920" cy="3733560"/>
          </a:xfrm>
          <a:prstGeom prst="rect">
            <a:avLst/>
          </a:prstGeom>
          <a:noFill/>
          <a:ln w="28440">
            <a:solidFill>
              <a:schemeClr val="tx1"/>
            </a:solidFill>
            <a:miter/>
          </a:ln>
        </p:spPr>
        <p:style>
          <a:lnRef idx="0"/>
          <a:fillRef idx="0"/>
          <a:effectRef idx="0"/>
          <a:fontRef idx="minor"/>
        </p:style>
      </p:sp>
      <p:sp>
        <p:nvSpPr>
          <p:cNvPr id="558" name="CustomShape 14"/>
          <p:cNvSpPr/>
          <p:nvPr/>
        </p:nvSpPr>
        <p:spPr>
          <a:xfrm>
            <a:off x="7696080" y="3200400"/>
            <a:ext cx="1142640" cy="1063800"/>
          </a:xfrm>
          <a:prstGeom prst="rect">
            <a:avLst/>
          </a:prstGeom>
          <a:noFill/>
          <a:ln w="9360">
            <a:noFill/>
          </a:ln>
        </p:spPr>
        <p:style>
          <a:lnRef idx="0"/>
          <a:fillRef idx="0"/>
          <a:effectRef idx="0"/>
          <a:fontRef idx="minor"/>
        </p:style>
        <p:txBody>
          <a:bodyPr lIns="90000" rIns="90000" tIns="45000" bIns="45000"/>
          <a:p>
            <a:pPr>
              <a:lnSpc>
                <a:spcPct val="100000"/>
              </a:lnSpc>
              <a:spcBef>
                <a:spcPts val="799"/>
              </a:spcBef>
            </a:pPr>
            <a:r>
              <a:rPr b="1" lang="en-IN" sz="1600" spc="-1" strike="noStrike">
                <a:solidFill>
                  <a:srgbClr val="000000"/>
                </a:solidFill>
                <a:latin typeface="Arial"/>
              </a:rPr>
              <a:t>Object program ready for execution</a:t>
            </a:r>
            <a:endParaRPr b="0" lang="en-IN" sz="1600" spc="-1" strike="noStrike">
              <a:latin typeface="Arial"/>
            </a:endParaRPr>
          </a:p>
        </p:txBody>
      </p:sp>
      <p:sp>
        <p:nvSpPr>
          <p:cNvPr id="559" name="Line 15"/>
          <p:cNvSpPr/>
          <p:nvPr/>
        </p:nvSpPr>
        <p:spPr>
          <a:xfrm>
            <a:off x="7162560" y="5410080"/>
            <a:ext cx="457200" cy="360"/>
          </a:xfrm>
          <a:prstGeom prst="line">
            <a:avLst/>
          </a:prstGeom>
          <a:ln w="9360">
            <a:solidFill>
              <a:schemeClr val="tx1"/>
            </a:solidFill>
            <a:round/>
            <a:tailEnd len="med" type="triangle" w="med"/>
          </a:ln>
        </p:spPr>
        <p:style>
          <a:lnRef idx="0"/>
          <a:fillRef idx="0"/>
          <a:effectRef idx="0"/>
          <a:fontRef idx="minor"/>
        </p:style>
      </p:sp>
      <p:sp>
        <p:nvSpPr>
          <p:cNvPr id="560" name="CustomShape 16"/>
          <p:cNvSpPr/>
          <p:nvPr/>
        </p:nvSpPr>
        <p:spPr>
          <a:xfrm>
            <a:off x="7620120" y="1752480"/>
            <a:ext cx="1218960" cy="395280"/>
          </a:xfrm>
          <a:prstGeom prst="rect">
            <a:avLst/>
          </a:prstGeom>
          <a:noFill/>
          <a:ln w="9360">
            <a:noFill/>
          </a:ln>
        </p:spPr>
        <p:style>
          <a:lnRef idx="0"/>
          <a:fillRef idx="0"/>
          <a:effectRef idx="0"/>
          <a:fontRef idx="minor"/>
        </p:style>
        <p:txBody>
          <a:bodyPr lIns="90000" rIns="90000" tIns="45000" bIns="45000"/>
          <a:p>
            <a:pPr>
              <a:lnSpc>
                <a:spcPct val="100000"/>
              </a:lnSpc>
              <a:spcBef>
                <a:spcPts val="1001"/>
              </a:spcBef>
            </a:pPr>
            <a:r>
              <a:rPr b="1" lang="en-IN" sz="2000" spc="-1" strike="noStrike">
                <a:solidFill>
                  <a:srgbClr val="000000"/>
                </a:solidFill>
                <a:latin typeface="Arial"/>
              </a:rPr>
              <a:t>Memory</a:t>
            </a:r>
            <a:endParaRPr b="0" lang="en-IN" sz="2000" spc="-1" strike="noStrike">
              <a:latin typeface="Arial"/>
            </a:endParaRPr>
          </a:p>
        </p:txBody>
      </p:sp>
    </p:spTree>
  </p:cSld>
  <p:timing>
    <p:tnLst>
      <p:par>
        <p:cTn id="296" dur="indefinite" restart="never" nodeType="tmRoot">
          <p:childTnLst>
            <p:seq>
              <p:cTn id="297"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UNIT-V Semantic Analysis </a:t>
            </a:r>
            <a:endParaRPr b="0" lang="en-US" sz="4400" spc="-1" strike="noStrike">
              <a:solidFill>
                <a:srgbClr val="000000"/>
              </a:solidFill>
              <a:latin typeface="Calibri"/>
            </a:endParaRPr>
          </a:p>
        </p:txBody>
      </p:sp>
      <p:sp>
        <p:nvSpPr>
          <p:cNvPr id="268"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Need, Syntax Directed Translation, Syntax Directed Definitions, Translation of assignment Statements, iterative statements, Boolean expressions, conditional statements, Type Checking and Type conversion. Intermediate Code Formats: Postfix notation, Parse and syntax tress, Three address code, Quadruples and triples</a:t>
            </a:r>
            <a:endParaRPr b="0" lang="en-US" sz="3200" spc="-1" strike="noStrike">
              <a:solidFill>
                <a:srgbClr val="000000"/>
              </a:solidFill>
              <a:latin typeface="Calibri"/>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Unit VI : Code Generation And Optimization</a:t>
            </a:r>
            <a:endParaRPr b="0" lang="en-US" sz="4400" spc="-1" strike="noStrike">
              <a:solidFill>
                <a:srgbClr val="000000"/>
              </a:solidFill>
              <a:latin typeface="Calibri"/>
            </a:endParaRPr>
          </a:p>
        </p:txBody>
      </p:sp>
      <p:sp>
        <p:nvSpPr>
          <p:cNvPr id="270"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Code Generation: Code generation Issues. Basic blocks and flow graphs, A Simple Code Generator. Code Optimization: Machine Independent: Peephole optimizations: Common Sub-expression elimination, Removing of loop invariants, Induction variables and Reduction in strengths, Use of machine idioms, Dynamic Programming Code Generation. Machine dependent Issues: Assignment and use of registers</a:t>
            </a:r>
            <a:endParaRPr b="0" lang="en-US" sz="3200" spc="-1" strike="noStrike">
              <a:solidFill>
                <a:srgbClr val="000000"/>
              </a:solidFill>
              <a:latin typeface="Calibri"/>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4272</TotalTime>
  <Application>LibreOffice/6.0.7.3$Linux_X86_64 LibreOffice_project/00m0$Build-3</Application>
  <Words>2993</Words>
  <Paragraphs>600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2017-12-18T07:48:42Z</dcterms:created>
  <dc:creator>Shweta</dc:creator>
  <dc:description/>
  <dc:language>en-IN</dc:language>
  <cp:lastModifiedBy/>
  <dcterms:modified xsi:type="dcterms:W3CDTF">2020-10-02T20:33:24Z</dcterms:modified>
  <cp:revision>91</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7</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77</vt:i4>
  </property>
</Properties>
</file>