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7781180130263"/>
          <c:y val="6.3351536703073391E-2"/>
          <c:w val="0.8519851511616604"/>
          <c:h val="0.6942320717974769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586-4DCC-BD8C-856511A330EE}"/>
                </c:ext>
              </c:extLst>
            </c:dLbl>
            <c:dLbl>
              <c:idx val="14"/>
              <c:layout>
                <c:manualLayout>
                  <c:x val="-3.4726049868766512E-2"/>
                  <c:y val="-3.2459016393442626E-2"/>
                </c:manualLayout>
              </c:layout>
              <c:tx>
                <c:rich>
                  <a:bodyPr/>
                  <a:lstStyle/>
                  <a:p>
                    <a:fld id="{F57F761A-5FB9-4019-8781-1EF814704817}" type="CELLREF">
                      <a:rPr lang="en-US" smtClean="0"/>
                      <a:pPr/>
                      <a:t>[CELLREF]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{F57F761A-5FB9-4019-8781-1EF814704817}</c15:txfldGUID>
                      <c15:f>Sheet1!$B$16</c15:f>
                      <c15:dlblFieldTableCache>
                        <c:ptCount val="1"/>
                        <c:pt idx="0">
                          <c:v>34,234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2-B586-4DCC-BD8C-856511A330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2002-03</c:v>
                </c:pt>
                <c:pt idx="1">
                  <c:v>2003-04</c:v>
                </c:pt>
                <c:pt idx="2">
                  <c:v>2004-05</c:v>
                </c:pt>
                <c:pt idx="3">
                  <c:v>2005-06</c:v>
                </c:pt>
                <c:pt idx="4">
                  <c:v>2006-07</c:v>
                </c:pt>
                <c:pt idx="5">
                  <c:v>2007-08</c:v>
                </c:pt>
                <c:pt idx="6">
                  <c:v>2008-09</c:v>
                </c:pt>
                <c:pt idx="7">
                  <c:v>2009-10</c:v>
                </c:pt>
                <c:pt idx="8">
                  <c:v>2010-11</c:v>
                </c:pt>
                <c:pt idx="9">
                  <c:v>2011-12</c:v>
                </c:pt>
                <c:pt idx="10">
                  <c:v>2012-13</c:v>
                </c:pt>
                <c:pt idx="11">
                  <c:v>2013-14</c:v>
                </c:pt>
                <c:pt idx="12">
                  <c:v>2014-15</c:v>
                </c:pt>
                <c:pt idx="13">
                  <c:v>2015-16</c:v>
                </c:pt>
                <c:pt idx="14">
                  <c:v>2016-17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27853</c:v>
                </c:pt>
                <c:pt idx="1">
                  <c:v>30762</c:v>
                </c:pt>
                <c:pt idx="2">
                  <c:v>34445</c:v>
                </c:pt>
                <c:pt idx="3">
                  <c:v>33017</c:v>
                </c:pt>
                <c:pt idx="4">
                  <c:v>34356</c:v>
                </c:pt>
                <c:pt idx="5">
                  <c:v>35956</c:v>
                </c:pt>
                <c:pt idx="6">
                  <c:v>33950</c:v>
                </c:pt>
                <c:pt idx="7">
                  <c:v>34745</c:v>
                </c:pt>
                <c:pt idx="8">
                  <c:v>34117</c:v>
                </c:pt>
                <c:pt idx="9">
                  <c:v>33972</c:v>
                </c:pt>
                <c:pt idx="10">
                  <c:v>32697</c:v>
                </c:pt>
                <c:pt idx="11">
                  <c:v>32189</c:v>
                </c:pt>
                <c:pt idx="12">
                  <c:v>33107</c:v>
                </c:pt>
                <c:pt idx="13">
                  <c:v>32748</c:v>
                </c:pt>
                <c:pt idx="14">
                  <c:v>34234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12-47CE-8526-CE739CF78F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Students Accepted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3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586-4DCC-BD8C-856511A330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2002-03</c:v>
                </c:pt>
                <c:pt idx="1">
                  <c:v>2003-04</c:v>
                </c:pt>
                <c:pt idx="2">
                  <c:v>2004-05</c:v>
                </c:pt>
                <c:pt idx="3">
                  <c:v>2005-06</c:v>
                </c:pt>
                <c:pt idx="4">
                  <c:v>2006-07</c:v>
                </c:pt>
                <c:pt idx="5">
                  <c:v>2007-08</c:v>
                </c:pt>
                <c:pt idx="6">
                  <c:v>2008-09</c:v>
                </c:pt>
                <c:pt idx="7">
                  <c:v>2009-10</c:v>
                </c:pt>
                <c:pt idx="8">
                  <c:v>2010-11</c:v>
                </c:pt>
                <c:pt idx="9">
                  <c:v>2011-12</c:v>
                </c:pt>
                <c:pt idx="10">
                  <c:v>2012-13</c:v>
                </c:pt>
                <c:pt idx="11">
                  <c:v>2013-14</c:v>
                </c:pt>
                <c:pt idx="12">
                  <c:v>2014-15</c:v>
                </c:pt>
                <c:pt idx="13">
                  <c:v>2015-16</c:v>
                </c:pt>
                <c:pt idx="14">
                  <c:v>2016-17</c:v>
                </c:pt>
              </c:strCache>
            </c:strRef>
          </c:cat>
          <c:val>
            <c:numRef>
              <c:f>Sheet1!$C$2:$C$16</c:f>
              <c:numCache>
                <c:formatCode>#,##0</c:formatCode>
                <c:ptCount val="15"/>
                <c:pt idx="0">
                  <c:v>8244</c:v>
                </c:pt>
                <c:pt idx="1">
                  <c:v>8177</c:v>
                </c:pt>
                <c:pt idx="2">
                  <c:v>8375</c:v>
                </c:pt>
                <c:pt idx="3">
                  <c:v>8766</c:v>
                </c:pt>
                <c:pt idx="4">
                  <c:v>9167</c:v>
                </c:pt>
                <c:pt idx="5">
                  <c:v>9513</c:v>
                </c:pt>
                <c:pt idx="6">
                  <c:v>9730</c:v>
                </c:pt>
                <c:pt idx="7">
                  <c:v>10013</c:v>
                </c:pt>
                <c:pt idx="8">
                  <c:v>9821</c:v>
                </c:pt>
                <c:pt idx="9">
                  <c:v>9992</c:v>
                </c:pt>
                <c:pt idx="10">
                  <c:v>10185</c:v>
                </c:pt>
                <c:pt idx="11">
                  <c:v>10005</c:v>
                </c:pt>
                <c:pt idx="12">
                  <c:v>10129</c:v>
                </c:pt>
                <c:pt idx="13">
                  <c:v>10349</c:v>
                </c:pt>
                <c:pt idx="14">
                  <c:v>10207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12-47CE-8526-CE739CF78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27688"/>
        <c:axId val="192021896"/>
      </c:lineChart>
      <c:catAx>
        <c:axId val="191027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2021896"/>
        <c:crosses val="autoZero"/>
        <c:auto val="1"/>
        <c:lblAlgn val="ctr"/>
        <c:lblOffset val="100"/>
        <c:noMultiLvlLbl val="0"/>
      </c:catAx>
      <c:valAx>
        <c:axId val="192021896"/>
        <c:scaling>
          <c:orientation val="minMax"/>
          <c:max val="36000"/>
          <c:min val="8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1027688"/>
        <c:crosses val="autoZero"/>
        <c:crossBetween val="between"/>
        <c:majorUnit val="4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0.66667</cdr:x>
      <cdr:y>0.20968</cdr:y>
    </cdr:from>
    <cdr:to>
      <cdr:x>0.77778</cdr:x>
      <cdr:y>0.40323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486400" y="990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0.40304</cdr:x>
      <cdr:y>0.11475</cdr:y>
    </cdr:from>
    <cdr:to>
      <cdr:x>0.51416</cdr:x>
      <cdr:y>0.17925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439747" y="533400"/>
          <a:ext cx="948258" cy="2998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Applications</a:t>
          </a:r>
          <a:r>
            <a:rPr lang="en-US" sz="12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cdr:txBody>
    </cdr:sp>
  </cdr:relSizeAnchor>
  <cdr:relSizeAnchor xmlns:cdr="http://schemas.openxmlformats.org/drawingml/2006/chartDrawing">
    <cdr:from>
      <cdr:x>0.66318</cdr:x>
      <cdr:y>0.57377</cdr:y>
    </cdr:from>
    <cdr:to>
      <cdr:x>0.90425</cdr:x>
      <cdr:y>0.63934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5659812" y="2667000"/>
          <a:ext cx="20574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rPr>
            <a:t>Students Accepted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9ED2-12CC-4CFA-93EF-F71B6FBC1C04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71DB-3118-4F71-88AE-346D3B367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141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270" y="1014174"/>
            <a:ext cx="8229600" cy="1297214"/>
          </a:xfrm>
        </p:spPr>
        <p:txBody>
          <a:bodyPr anchor="ctr">
            <a:normAutofit/>
          </a:bodyPr>
          <a:lstStyle>
            <a:lvl1pPr algn="ctr">
              <a:defRPr sz="3600" cap="all">
                <a:latin typeface="Avenir Light"/>
                <a:cs typeface="Avenir Ligh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70" y="28892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ADEA_logo-white-tag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347396"/>
            <a:ext cx="3657600" cy="619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5943714"/>
            <a:ext cx="4571429" cy="9142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52141" cy="6934200"/>
          </a:xfrm>
          <a:prstGeom prst="rect">
            <a:avLst/>
          </a:prstGeom>
        </p:spPr>
      </p:pic>
      <p:pic>
        <p:nvPicPr>
          <p:cNvPr id="9" name="Picture 8" descr="ADEA_logo-white-tagline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0800" y="5347396"/>
            <a:ext cx="3657600" cy="619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55" y="5943714"/>
            <a:ext cx="457142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3166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DEA_logo-white-tagli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691" y="6464808"/>
            <a:ext cx="1914029" cy="324321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00800"/>
            <a:ext cx="9144000" cy="457200"/>
          </a:xfrm>
          <a:prstGeom prst="rect">
            <a:avLst/>
          </a:prstGeom>
        </p:spPr>
      </p:pic>
      <p:pic>
        <p:nvPicPr>
          <p:cNvPr id="6" name="Picture 5" descr="ADEA_logo-white-taglin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29691" y="6464808"/>
            <a:ext cx="1914029" cy="324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5965"/>
            <a:ext cx="4010025" cy="802005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86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American Dental Education Association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6642953-EB25-364F-98E1-6322234C59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6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Light"/>
          <a:ea typeface="+mn-ea"/>
          <a:cs typeface="Avenir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Light"/>
          <a:ea typeface="+mn-ea"/>
          <a:cs typeface="Avenir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Light"/>
          <a:ea typeface="+mn-ea"/>
          <a:cs typeface="Avenir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Light"/>
          <a:ea typeface="+mn-ea"/>
          <a:cs typeface="Avenir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276872"/>
              </p:ext>
            </p:extLst>
          </p:nvPr>
        </p:nvGraphicFramePr>
        <p:xfrm>
          <a:off x="304800" y="1143000"/>
          <a:ext cx="8534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Number of Applications and Number of Students Accepted into Accredited Dental Hygiene Programs, 2002-03 to 2016-17</a:t>
            </a:r>
          </a:p>
        </p:txBody>
      </p:sp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6019800"/>
            <a:ext cx="5323417" cy="2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9871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WO - 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Avenir Book</vt:lpstr>
      <vt:lpstr>Avenir Light</vt:lpstr>
      <vt:lpstr>Calibri</vt:lpstr>
      <vt:lpstr>POWERPOINT TWO - V2</vt:lpstr>
      <vt:lpstr>Number of Applications and Number of Students Accepted into Accredited Dental Hygiene Programs, 2002-03 to 2016-17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and Type of Accredited Allied Dental Education Programs,1970‒2012</dc:title>
  <dc:creator>Asguet, Emmanuel</dc:creator>
  <cp:lastModifiedBy>Dangi, Roshani</cp:lastModifiedBy>
  <cp:revision>32</cp:revision>
  <dcterms:created xsi:type="dcterms:W3CDTF">2013-12-05T19:36:44Z</dcterms:created>
  <dcterms:modified xsi:type="dcterms:W3CDTF">2018-03-05T15:27:12Z</dcterms:modified>
</cp:coreProperties>
</file>