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9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462372495431369E-2"/>
          <c:y val="8.1202269071204813E-2"/>
          <c:w val="0.87877706692913382"/>
          <c:h val="0.810195368724070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6838691412614947E-2"/>
                  <c:y val="3.3723224113114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77-4E50-A036-3A66A78E6E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CC-432B-85A0-C2092E65AAC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CC-432B-85A0-C2092E65AAC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CC-432B-85A0-C2092E65AAC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CC-432B-85A0-C2092E65AAC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CC-432B-85A0-C2092E65AAC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CC-432B-85A0-C2092E65AAC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CC-432B-85A0-C2092E65AA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BCC-432B-85A0-C2092E65AAC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BCC-432B-85A0-C2092E65AAC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BCC-432B-85A0-C2092E65AAC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BCC-432B-85A0-C2092E65AAC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BCC-432B-85A0-C2092E65AAC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BCC-432B-85A0-C2092E65AAC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BCC-432B-85A0-C2092E65AAC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BCC-432B-85A0-C2092E65AACF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BCC-432B-85A0-C2092E65AACF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BCC-432B-85A0-C2092E65AAC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BCC-432B-85A0-C2092E65AACF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BCC-432B-85A0-C2092E65AAC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77-4E50-A036-3A66A78E6EC0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77-4E50-A036-3A66A78E6EC0}"/>
                </c:ext>
              </c:extLst>
            </c:dLbl>
            <c:dLbl>
              <c:idx val="26"/>
              <c:layout>
                <c:manualLayout>
                  <c:x val="-9.4953917355067412E-3"/>
                  <c:y val="-4.17875285750571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77-4E50-A036-3A66A78E6EC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6">
                  <c:v>2016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3953</c:v>
                </c:pt>
                <c:pt idx="1">
                  <c:v>4229</c:v>
                </c:pt>
                <c:pt idx="2">
                  <c:v>4431</c:v>
                </c:pt>
                <c:pt idx="3">
                  <c:v>4637</c:v>
                </c:pt>
                <c:pt idx="4">
                  <c:v>4553</c:v>
                </c:pt>
                <c:pt idx="5">
                  <c:v>4668</c:v>
                </c:pt>
                <c:pt idx="6">
                  <c:v>4855</c:v>
                </c:pt>
                <c:pt idx="7">
                  <c:v>5023</c:v>
                </c:pt>
                <c:pt idx="8">
                  <c:v>5281</c:v>
                </c:pt>
                <c:pt idx="9">
                  <c:v>5345</c:v>
                </c:pt>
                <c:pt idx="10">
                  <c:v>5438</c:v>
                </c:pt>
                <c:pt idx="11">
                  <c:v>5521</c:v>
                </c:pt>
                <c:pt idx="12">
                  <c:v>5693</c:v>
                </c:pt>
                <c:pt idx="13">
                  <c:v>5760</c:v>
                </c:pt>
                <c:pt idx="14">
                  <c:v>6072</c:v>
                </c:pt>
                <c:pt idx="15">
                  <c:v>6126</c:v>
                </c:pt>
                <c:pt idx="16">
                  <c:v>6273</c:v>
                </c:pt>
                <c:pt idx="17">
                  <c:v>6652</c:v>
                </c:pt>
                <c:pt idx="18">
                  <c:v>6723</c:v>
                </c:pt>
                <c:pt idx="19">
                  <c:v>6777</c:v>
                </c:pt>
                <c:pt idx="20" formatCode="#,##0">
                  <c:v>7000</c:v>
                </c:pt>
                <c:pt idx="21" formatCode="#,##0">
                  <c:v>6929</c:v>
                </c:pt>
                <c:pt idx="22" formatCode="#,##0">
                  <c:v>7097</c:v>
                </c:pt>
                <c:pt idx="23" formatCode="#,##0">
                  <c:v>7277</c:v>
                </c:pt>
                <c:pt idx="24" formatCode="#,##0">
                  <c:v>7298</c:v>
                </c:pt>
                <c:pt idx="25">
                  <c:v>7323</c:v>
                </c:pt>
                <c:pt idx="26" formatCode="#,##0">
                  <c:v>7385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6BCC-432B-85A0-C2092E65A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73800"/>
        <c:axId val="196095928"/>
      </c:lineChart>
      <c:catAx>
        <c:axId val="19557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095928"/>
        <c:crosses val="autoZero"/>
        <c:auto val="1"/>
        <c:lblAlgn val="ctr"/>
        <c:lblOffset val="100"/>
        <c:noMultiLvlLbl val="0"/>
      </c:catAx>
      <c:valAx>
        <c:axId val="196095928"/>
        <c:scaling>
          <c:orientation val="minMax"/>
          <c:max val="8000"/>
          <c:min val="3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5573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0F04-3E4C-4CF5-8E10-07047E9D0A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E48D-74E2-4F5D-B8D8-49E619C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41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270" y="1014174"/>
            <a:ext cx="8229600" cy="1297214"/>
          </a:xfrm>
        </p:spPr>
        <p:txBody>
          <a:bodyPr anchor="ctr">
            <a:normAutofit/>
          </a:bodyPr>
          <a:lstStyle>
            <a:lvl1pPr algn="ctr">
              <a:defRPr sz="3600" cap="all">
                <a:latin typeface="Avenir Light"/>
                <a:cs typeface="Avenir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70" y="2889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ADEA_logo-white-tag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347396"/>
            <a:ext cx="3657600" cy="61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5943714"/>
            <a:ext cx="4571429" cy="9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141" cy="6934200"/>
          </a:xfrm>
          <a:prstGeom prst="rect">
            <a:avLst/>
          </a:prstGeom>
        </p:spPr>
      </p:pic>
      <p:pic>
        <p:nvPicPr>
          <p:cNvPr id="9" name="Picture 8" descr="ADEA_logo-white-tag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0800" y="5347396"/>
            <a:ext cx="3657600" cy="619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5943714"/>
            <a:ext cx="457142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3166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DEA_logo-white-tagli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691" y="6464808"/>
            <a:ext cx="1914029" cy="324321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pic>
        <p:nvPicPr>
          <p:cNvPr id="6" name="Picture 5" descr="ADEA_logo-white-tagli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691" y="6464808"/>
            <a:ext cx="1914029" cy="324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5965"/>
            <a:ext cx="4010025" cy="80200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5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American Dental Education Association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6642953-EB25-364F-98E1-6322234C59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0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65919"/>
            <a:ext cx="70866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ＭＳ Ｐゴシック" pitchFamily="34" charset="-128"/>
              </a:rPr>
              <a:t>Dental Hygiene Graduates, 1990 to 2016</a:t>
            </a:r>
            <a:endParaRPr lang="en-US" sz="2400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8263999"/>
              </p:ext>
            </p:extLst>
          </p:nvPr>
        </p:nvGraphicFramePr>
        <p:xfrm>
          <a:off x="457199" y="990600"/>
          <a:ext cx="8251371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5852319"/>
            <a:ext cx="52284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Source:  American Dental Association, Survey Center, Surveys of Allied Dental Education</a:t>
            </a:r>
            <a:endParaRPr lang="en-US" sz="1000" dirty="0">
              <a:solidFill>
                <a:prstClr val="black"/>
              </a:solidFill>
              <a:latin typeface="Arial" pitchFamily="34" charset="0"/>
              <a:ea typeface="ＭＳ Ｐゴシック" pitchFamily="-11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9736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WO -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Avenir Book</vt:lpstr>
      <vt:lpstr>Avenir Light</vt:lpstr>
      <vt:lpstr>Calibri</vt:lpstr>
      <vt:lpstr>POWERPOINT TWO - V2</vt:lpstr>
      <vt:lpstr>Dental Hygiene Graduates, 1990 to 2016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Assisting Graduates, 1990-2012</dc:title>
  <dc:creator>Asguet, Emmanuel</dc:creator>
  <cp:lastModifiedBy>Dangi, Roshani</cp:lastModifiedBy>
  <cp:revision>21</cp:revision>
  <dcterms:created xsi:type="dcterms:W3CDTF">2013-12-05T20:14:32Z</dcterms:created>
  <dcterms:modified xsi:type="dcterms:W3CDTF">2018-02-28T16:46:00Z</dcterms:modified>
</cp:coreProperties>
</file>