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5" r:id="rId8"/>
    <p:sldId id="299" r:id="rId9"/>
    <p:sldId id="367" r:id="rId10"/>
    <p:sldId id="276" r:id="rId11"/>
    <p:sldId id="368" r:id="rId12"/>
    <p:sldId id="278" r:id="rId13"/>
    <p:sldId id="283" r:id="rId14"/>
    <p:sldId id="293" r:id="rId15"/>
    <p:sldId id="294" r:id="rId16"/>
    <p:sldId id="298" r:id="rId17"/>
    <p:sldId id="295" r:id="rId18"/>
    <p:sldId id="365" r:id="rId19"/>
    <p:sldId id="366" r:id="rId20"/>
    <p:sldId id="363" r:id="rId21"/>
    <p:sldId id="364" r:id="rId22"/>
    <p:sldId id="362" r:id="rId23"/>
    <p:sldId id="360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F207"/>
    <a:srgbClr val="2C1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8" y="-270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3219" y="650378"/>
            <a:ext cx="6405562" cy="1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00580" y="2382591"/>
            <a:ext cx="9955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en-US" sz="3600" dirty="0">
                <a:solidFill>
                  <a:srgbClr val="FFFFFF"/>
                </a:solidFill>
                <a:latin typeface="Times New Roman" panose="02020603050405020304" pitchFamily="18" charset="0"/>
              </a:rPr>
              <a:t>2D SUDOKU ASSOCIATED BIJECTIONS FOR IMAGE </a:t>
            </a:r>
            <a:r>
              <a:rPr lang="de-DE" altLang="en-US" sz="36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SCRAMBLING</a:t>
            </a:r>
            <a:endParaRPr lang="de-DE" altLang="en-US" sz="3600" dirty="0">
              <a:latin typeface="Times New Roman" panose="02020603050405020304" pitchFamily="18" charset="0"/>
            </a:endParaRPr>
          </a:p>
          <a:p>
            <a:pPr algn="r"/>
            <a:endParaRPr lang="de-DE" altLang="en-US" sz="1200" dirty="0">
              <a:latin typeface="Times New Roman" panose="02020603050405020304" pitchFamily="18" charset="0"/>
            </a:endParaRPr>
          </a:p>
          <a:p>
            <a:pPr algn="ctr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93949" y="4237149"/>
            <a:ext cx="4272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 MEMBERS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AASHIKA PREMKUMAR       119004002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MONISHAA P                            119004100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VENNILA K                               119004221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VISHALI S                                 119004228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3296" y="423714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V. PADMAPRIYA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0924" y="5945308"/>
            <a:ext cx="355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BECCEC608/MINI PROJECT - 1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1640" y="781685"/>
            <a:ext cx="88080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000" b="1">
                <a:solidFill>
                  <a:schemeClr val="bg1"/>
                </a:solidFill>
                <a:latin typeface="Times New Roman" panose="02020603050405020304" pitchFamily="18" charset="0"/>
              </a:rPr>
              <a:t>BLOCK SCRAMBLING ALGORITHM</a:t>
            </a:r>
            <a:endParaRPr lang="en-IN" altLang="en-US" sz="4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75460" y="2348230"/>
            <a:ext cx="767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49020" y="1997710"/>
            <a:ext cx="1044067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Split the original image into red, green and blue channels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Convert the image into blocks using </a:t>
            </a:r>
            <a:r>
              <a:rPr lang="en-I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mat2cell( )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&amp; name it as CA_1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Extract a value from Parametric Array &amp; 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Note its row &amp; column as (R1,C1)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Find that value in Fixed Array &amp; 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Note its row &amp; column as (R2,C2)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Now place BLOCK (R1,C1) of CA_1 to (R2,C2) of CA_2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I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Repeat the above process for 'N' times, N - no. of blocks</a:t>
            </a: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I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>
                <a:solidFill>
                  <a:schemeClr val="bg1"/>
                </a:solidFill>
              </a:rPr>
              <a:t> 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/>
          <p:nvPr/>
        </p:nvGraphicFramePr>
        <p:xfrm>
          <a:off x="6427470" y="3438525"/>
          <a:ext cx="300609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</a:tblGrid>
              <a:tr h="279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2127885" y="3438525"/>
          <a:ext cx="3063240" cy="264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</a:tblGrid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127885" y="558800"/>
          <a:ext cx="3063240" cy="264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</a:tblGrid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427470" y="558800"/>
          <a:ext cx="300609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  <a:gridCol w="334010"/>
              </a:tblGrid>
              <a:tr h="279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17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18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26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45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34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36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80  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79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63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62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81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70</a:t>
                      </a:r>
                      <a:endParaRPr lang="en-IN" altLang="en-US" sz="1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28320" y="1430655"/>
            <a:ext cx="1496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ORIGINAL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IMAGE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94055" y="4210685"/>
            <a:ext cx="1163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BLOCK 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DIGIT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773920" y="1430655"/>
            <a:ext cx="1870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SCRAMBLED 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IMAGE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773920" y="4210685"/>
            <a:ext cx="1340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ROW 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COLUMN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98115" y="4157980"/>
            <a:ext cx="4441825" cy="10496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2890" y="3674745"/>
            <a:ext cx="2432050" cy="83058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0645" y="5427345"/>
            <a:ext cx="2658745" cy="5435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2570" y="-134620"/>
            <a:ext cx="12843510" cy="72212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-121285" y="3256280"/>
            <a:ext cx="13963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en-US" sz="2000" b="1">
                <a:latin typeface="Times New Roman" panose="02020603050405020304" pitchFamily="18" charset="0"/>
              </a:rPr>
              <a:t>TOTAL</a:t>
            </a:r>
            <a:endParaRPr lang="en-IN" altLang="en-US" sz="2000" b="1">
              <a:latin typeface="Times New Roman" panose="02020603050405020304" pitchFamily="18" charset="0"/>
            </a:endParaRPr>
          </a:p>
          <a:p>
            <a:pPr algn="ctr"/>
            <a:r>
              <a:rPr lang="en-IN" altLang="en-US" sz="2000" b="1">
                <a:latin typeface="Times New Roman" panose="02020603050405020304" pitchFamily="18" charset="0"/>
              </a:rPr>
              <a:t>24 </a:t>
            </a:r>
            <a:endParaRPr lang="en-IN" altLang="en-US" sz="2000" b="1">
              <a:latin typeface="Times New Roman" panose="02020603050405020304" pitchFamily="18" charset="0"/>
            </a:endParaRPr>
          </a:p>
          <a:p>
            <a:pPr algn="ctr"/>
            <a:r>
              <a:rPr lang="en-IN" altLang="en-US" sz="2000" b="1">
                <a:latin typeface="Times New Roman" panose="02020603050405020304" pitchFamily="18" charset="0"/>
              </a:rPr>
              <a:t>MAPPING</a:t>
            </a:r>
            <a:endParaRPr lang="en-I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57170" y="878205"/>
            <a:ext cx="658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BITWISE ALGORITHM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69950" y="1755775"/>
            <a:ext cx="1036066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Flatten the scrambled image into a 1D array by connecting each row together - use </a:t>
            </a:r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horzcat( )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function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Array length will be P, where P - no of pixels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Create a column having its binary value - use </a:t>
            </a:r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de2bi( )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function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This gives a 2D array of size 8 X P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Reshape it accordingly - use </a:t>
            </a:r>
            <a:r>
              <a:rPr lang="en-I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reshape( )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function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Char char=""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02945" y="833120"/>
            <a:ext cx="10786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BIT SCRAMBLING MATRIX GENERATION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1586" t="18521" r="8713" b="17085"/>
          <a:stretch>
            <a:fillRect/>
          </a:stretch>
        </p:blipFill>
        <p:spPr>
          <a:xfrm>
            <a:off x="2159000" y="1583055"/>
            <a:ext cx="7546975" cy="453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02945" y="833120"/>
            <a:ext cx="10786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BITWISE ALGORITHM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6780" y="1801495"/>
            <a:ext cx="101206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Perform the same puzzle pair scrambling to this 2D array </a:t>
            </a: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Reshape it into 8 X P - use</a:t>
            </a:r>
            <a:r>
              <a:rPr lang="en-I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 reshape( ) </a:t>
            </a: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function</a:t>
            </a: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Extract each column and convert this binary values to decimal - use</a:t>
            </a:r>
            <a:r>
              <a:rPr lang="en-I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 num2str( )</a:t>
            </a: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&amp; </a:t>
            </a:r>
            <a:r>
              <a:rPr lang="en-IN" altLang="en-US" sz="3200">
                <a:solidFill>
                  <a:srgbClr val="FFFF00"/>
                </a:solidFill>
                <a:latin typeface="Times New Roman" panose="02020603050405020304" pitchFamily="18" charset="0"/>
              </a:rPr>
              <a:t>bin2dec( ) </a:t>
            </a: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function</a:t>
            </a: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EF53A5"/>
              </a:buClr>
              <a:buFont typeface="Wingdings" panose="05000000000000000000" charset="0"/>
              <a:buChar char=""/>
            </a:pPr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This decimal corresponds to new pixel values</a:t>
            </a: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EF53A5"/>
              </a:buClr>
              <a:buFont typeface="Wingdings" panose="05000000000000000000" charset="0"/>
              <a:buNone/>
            </a:pPr>
            <a:endParaRPr lang="en-I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10795"/>
            <a:ext cx="12623165" cy="70973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0820" y="3215640"/>
            <a:ext cx="149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</a:rPr>
              <a:t>BITWISE OUTPUT</a:t>
            </a:r>
            <a:endParaRPr lang="en-I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36625" y="887730"/>
            <a:ext cx="1027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DESCRAMBLING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8595" y="1532890"/>
            <a:ext cx="92303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To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descramble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the image to its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original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form, one must simply exchange roles of prepared Sudoku puzzles and r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everse the scrambling steps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This will successfully restore the image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0966" t="18133" r="32107" b="17520"/>
          <a:stretch>
            <a:fillRect/>
          </a:stretch>
        </p:blipFill>
        <p:spPr>
          <a:xfrm>
            <a:off x="3970020" y="3070225"/>
            <a:ext cx="3084195" cy="302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36625" y="887730"/>
            <a:ext cx="1027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CORRELATION RESULTS</a:t>
            </a:r>
            <a:endParaRPr lang="en-IN" altLang="en-US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270090" y="2549344"/>
          <a:ext cx="9211310" cy="230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045"/>
                <a:gridCol w="1678305"/>
                <a:gridCol w="1904365"/>
                <a:gridCol w="1712595"/>
              </a:tblGrid>
              <a:tr h="1151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COLOR</a:t>
                      </a:r>
                      <a:endParaRPr lang="en-I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RED</a:t>
                      </a:r>
                      <a:endParaRPr lang="en-I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GREEN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BLUE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151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ROW DIGIT - ROW COLUMN FORWARD MAPPING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0.0495</a:t>
                      </a:r>
                      <a:endParaRPr lang="en-I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0.0246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0.0283</a:t>
                      </a:r>
                      <a:endParaRPr lang="en-I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72410" y="676275"/>
            <a:ext cx="664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HISTOGRAM  OUTPUT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7776" t="11885" r="8025" b="10713"/>
          <a:stretch>
            <a:fillRect/>
          </a:stretch>
        </p:blipFill>
        <p:spPr>
          <a:xfrm>
            <a:off x="1978025" y="1955800"/>
            <a:ext cx="2549525" cy="1873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9401" t="13743" r="8371" b="10296"/>
          <a:stretch>
            <a:fillRect/>
          </a:stretch>
        </p:blipFill>
        <p:spPr>
          <a:xfrm>
            <a:off x="5306060" y="1955800"/>
            <a:ext cx="2698115" cy="187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9753" t="13942" r="8142" b="10088"/>
          <a:stretch>
            <a:fillRect/>
          </a:stretch>
        </p:blipFill>
        <p:spPr>
          <a:xfrm>
            <a:off x="8610600" y="1956435"/>
            <a:ext cx="2661920" cy="1872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l="9753" t="12918" r="7561" b="9263"/>
          <a:stretch>
            <a:fillRect/>
          </a:stretch>
        </p:blipFill>
        <p:spPr>
          <a:xfrm>
            <a:off x="1978025" y="4221480"/>
            <a:ext cx="2549525" cy="191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 l="9401" t="13743" r="8371" b="9471"/>
          <a:stretch>
            <a:fillRect/>
          </a:stretch>
        </p:blipFill>
        <p:spPr>
          <a:xfrm>
            <a:off x="5306060" y="4221480"/>
            <a:ext cx="2698115" cy="1916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 l="8820" t="13534" r="8142" b="9879"/>
          <a:stretch>
            <a:fillRect/>
          </a:stretch>
        </p:blipFill>
        <p:spPr>
          <a:xfrm>
            <a:off x="8610600" y="4220845"/>
            <a:ext cx="2661920" cy="19164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1965" y="2412365"/>
            <a:ext cx="1496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ORIGINAL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IMAGE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81965" y="4672330"/>
            <a:ext cx="1434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SCRAMB-LED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IMAGE</a:t>
            </a:r>
            <a:endParaRPr lang="en-I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779395" y="1431290"/>
            <a:ext cx="142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RED</a:t>
            </a:r>
            <a:endParaRPr lang="en-I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906770" y="1431290"/>
            <a:ext cx="161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GREEN</a:t>
            </a:r>
            <a:endParaRPr lang="en-I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419590" y="1431290"/>
            <a:ext cx="1464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BLUE</a:t>
            </a:r>
            <a:endParaRPr lang="en-I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092" y="2194559"/>
            <a:ext cx="9228406" cy="424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Sudoku - 2D number puzzle 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Alternate method of matrix representation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Sudoku associated image scrambler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2D associated </a:t>
            </a:r>
            <a:r>
              <a:rPr lang="en-IN" altLang="en-US" sz="3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bijection</a:t>
            </a: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 for image scrambling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9325" y="984739"/>
            <a:ext cx="5105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IN" altLang="en-US" sz="4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NTRODUCTION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08530" y="264477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3320" y="947420"/>
            <a:ext cx="9803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ENTROPY COMPARISION FOR BITWISE - FORWARD MAPPING METHODOLOGY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163320" y="2216150"/>
          <a:ext cx="913003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20"/>
                <a:gridCol w="3750310"/>
              </a:tblGrid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MAPPING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 ROW COLUMN</a:t>
                      </a:r>
                      <a:endParaRPr lang="en-IN" altLang="en-US" sz="200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ROW DIGIT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7.3873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DIGIT ROW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7.6278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COLUMN DIGIT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7.6254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DIGIT COLUMN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7.6285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BLOCK DIGIT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7.6294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DIGIT BLOCK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7.6280</a:t>
                      </a:r>
                      <a:endParaRPr lang="en-IN" altLang="en-US" sz="20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08530" y="2644775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543" y="1001486"/>
            <a:ext cx="9652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 IMAGE SCRAMBLING TECHNIQUES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0171" y="2119086"/>
            <a:ext cx="96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77258" y="2252170"/>
          <a:ext cx="9463494" cy="343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010"/>
                <a:gridCol w="2365828"/>
                <a:gridCol w="2365828"/>
                <a:gridCol w="2365828"/>
              </a:tblGrid>
              <a:tr h="904301"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4F207"/>
                          </a:solidFill>
                          <a:latin typeface="Times New Roman" panose="02020603050405020304" pitchFamily="18" charset="0"/>
                        </a:rPr>
                        <a:t>PARAMETER</a:t>
                      </a:r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4F207"/>
                          </a:solidFill>
                          <a:latin typeface="Times New Roman" panose="02020603050405020304" pitchFamily="18" charset="0"/>
                        </a:rPr>
                        <a:t>RUBIKS CUBE</a:t>
                      </a:r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4F207"/>
                          </a:solidFill>
                          <a:latin typeface="Times New Roman" panose="02020603050405020304" pitchFamily="18" charset="0"/>
                        </a:rPr>
                        <a:t>ARNOLD’S CAT</a:t>
                      </a:r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4F207"/>
                          </a:solidFill>
                          <a:latin typeface="Times New Roman" panose="02020603050405020304" pitchFamily="18" charset="0"/>
                        </a:rPr>
                        <a:t>SUDOKU</a:t>
                      </a:r>
                      <a:r>
                        <a:rPr lang="en-US" b="1" baseline="0" dirty="0" smtClean="0">
                          <a:solidFill>
                            <a:srgbClr val="F4F207"/>
                          </a:solidFill>
                          <a:latin typeface="Times New Roman" panose="02020603050405020304" pitchFamily="18" charset="0"/>
                        </a:rPr>
                        <a:t> PUZZLE</a:t>
                      </a:r>
                      <a:endParaRPr lang="en-US" b="1" baseline="0" dirty="0" smtClean="0">
                        <a:solidFill>
                          <a:srgbClr val="F4F20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BASIC UNIT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PIXEL/BLOCK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PIXEL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BLOCK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SCRAMBLING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 TIMES</a:t>
                      </a:r>
                      <a:endParaRPr lang="en-US" b="1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ANY NO OF TIMES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FIXED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ANY NO OF TIMES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27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AREA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ANY TYPE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SQUARE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SQUARE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27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REASSEMBLY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BY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 REVERSING</a:t>
                      </a:r>
                      <a:endParaRPr lang="en-US" b="1" baseline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BY RE-SCRAMBLING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BY REVERSING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63893" y="1081859"/>
            <a:ext cx="92640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IMAGE SCRAMBLING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405" y="2044065"/>
            <a:ext cx="10537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Scrambled images are used to improve image security.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This technique is most widely used for military information as this avoids decoding of sensitive information.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It is also used to encrypt medical images to protect patients’ privacy.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Image scrambling is necessary for secure end to end data transmission.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17470" y="1090295"/>
            <a:ext cx="6957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REFERENCE PAPERS</a:t>
            </a:r>
            <a:endParaRPr lang="en-IN" altLang="en-US" sz="4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40510" y="2540635"/>
            <a:ext cx="515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6795" y="2253615"/>
            <a:ext cx="96380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A Comprehensive Survey on Image Scrambling Techniques  </a:t>
            </a:r>
            <a:r>
              <a:rPr lang="en-I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- 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 Prarthana Madan Modak1, Dr. Vijaykumar Pawar</a:t>
            </a: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2D Sudoku associated bijections for image scrambling </a:t>
            </a:r>
            <a:r>
              <a:rPr lang="en-I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- 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Yue Wua, Yicong Zhoub, Sos Agaianc, Joseph P. Noonana </a:t>
            </a: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F48CC3"/>
              </a:buClr>
              <a:buFont typeface="Wingdings" panose="05000000000000000000" charset="0"/>
              <a:buChar char="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Image Scrambling Methods for Image Hiding:  A Survey  Reema Rhine #1, Nikhila T Bhuvan*2 </a:t>
            </a: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0">
              <a:buClr>
                <a:srgbClr val="F48CC3"/>
              </a:buClr>
              <a:buFont typeface="Wingdings" panose="05000000000000000000" charset="0"/>
              <a:buNone/>
            </a:pP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2574388"/>
            <a:ext cx="9405139" cy="269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Digital Communication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amount of digital data transmission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storage and transmission 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from unauthorized usage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563" y="1491175"/>
            <a:ext cx="4228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OTIVATION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078" y="2627838"/>
            <a:ext cx="9590895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To implement Sudoku associated two dimensional 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</a:rPr>
              <a:t>image scrambler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I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9397" y="1505243"/>
            <a:ext cx="37401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050" y="1388110"/>
            <a:ext cx="86372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RBG image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shades (R-G-B)  -  8 bit each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bit  colour image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range : 0-255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size : 360 x 360</a:t>
            </a: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endParaRPr lang="en-I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894" y="5328847"/>
            <a:ext cx="5127625" cy="57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89984" y="969160"/>
            <a:ext cx="6082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SELECTION</a:t>
            </a:r>
            <a:endParaRPr lang="en-I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1143" t="15447" r="31338" b="17852"/>
          <a:stretch>
            <a:fillRect/>
          </a:stretch>
        </p:blipFill>
        <p:spPr>
          <a:xfrm>
            <a:off x="7820660" y="1814830"/>
            <a:ext cx="3197225" cy="319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537" y="1420837"/>
            <a:ext cx="6384925" cy="48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11611" y="675249"/>
            <a:ext cx="6768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SUDUKO GENERATOR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0735" y="2405380"/>
            <a:ext cx="2402205" cy="996950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IMAGE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00735" y="4063365"/>
            <a:ext cx="2567305" cy="922655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DESCRAMBLING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28210" y="4063365"/>
            <a:ext cx="2293620" cy="922655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SCRAMBLING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71535" y="4144010"/>
            <a:ext cx="2432050" cy="922655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SCRAMBLING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1535" y="2405380"/>
            <a:ext cx="2431415" cy="922655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PREPARATION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8210" y="2405380"/>
            <a:ext cx="2293620" cy="922655"/>
          </a:xfrm>
          <a:prstGeom prst="ellipse">
            <a:avLst/>
          </a:prstGeom>
          <a:solidFill>
            <a:schemeClr val="accent6">
              <a:lumMod val="75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SELECTION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59175" y="2647950"/>
            <a:ext cx="694690" cy="438150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463790" y="2648585"/>
            <a:ext cx="694690" cy="437515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9428480" y="3516630"/>
            <a:ext cx="518160" cy="437515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7463790" y="4386580"/>
            <a:ext cx="694690" cy="437515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3700780" y="4305935"/>
            <a:ext cx="694690" cy="437515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02940" y="1083945"/>
            <a:ext cx="5786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solidFill>
                  <a:schemeClr val="bg1"/>
                </a:solidFill>
                <a:latin typeface="Times New Roman" panose="02020603050405020304" pitchFamily="18" charset="0"/>
              </a:rPr>
              <a:t>FLOW GRAPH</a:t>
            </a:r>
            <a:endParaRPr lang="en-I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evel 13"/>
          <p:cNvSpPr/>
          <p:nvPr/>
        </p:nvSpPr>
        <p:spPr>
          <a:xfrm>
            <a:off x="942340" y="2392045"/>
            <a:ext cx="10368280" cy="1312545"/>
          </a:xfrm>
          <a:prstGeom prst="bevel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effectLst>
            <a:glow rad="139700">
              <a:schemeClr val="accent6">
                <a:lumMod val="60000"/>
                <a:lumOff val="40000"/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320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NEW_VALUE = OLD_VALUE + PARAMETER * POW(10,DIGITS)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01520" y="1024255"/>
            <a:ext cx="7846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200" b="1">
                <a:solidFill>
                  <a:schemeClr val="bg1"/>
                </a:solidFill>
                <a:uFillTx/>
                <a:latin typeface="Times New Roman" panose="02020603050405020304" pitchFamily="18" charset="0"/>
              </a:rPr>
              <a:t>ALGORITHM FOR PAIR PREPARATION</a:t>
            </a:r>
            <a:endParaRPr lang="en-IN" altLang="en-US" sz="3200" b="1">
              <a:solidFill>
                <a:schemeClr val="bg1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49705" y="4203065"/>
            <a:ext cx="9657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where,  PARAMETER can be either row number, column number </a:t>
            </a:r>
            <a:endParaRPr lang="en-I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or block number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1209040" y="1880870"/>
          <a:ext cx="43205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9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898390" y="735965"/>
            <a:ext cx="2213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EXAMPLE</a:t>
            </a:r>
            <a:endParaRPr lang="en-I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84020" y="1257935"/>
            <a:ext cx="337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ORIGINAL SUDOKO PUZZLE</a:t>
            </a:r>
            <a:endParaRPr lang="en-I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080125" y="1257935"/>
            <a:ext cx="563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PARAMETRIC REPRESENTATION - BLOCK DIGIT</a:t>
            </a:r>
            <a:endParaRPr lang="en-IN" alt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6336665" y="1880870"/>
          <a:ext cx="43205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18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12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16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43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45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41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74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79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77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14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11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48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49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47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72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76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17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15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en-IN" altLang="en-US" b="1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46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44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71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78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2C1D86"/>
                          </a:solidFill>
                          <a:latin typeface="Times New Roman" panose="02020603050405020304" pitchFamily="18" charset="0"/>
                        </a:rPr>
                        <a:t>73</a:t>
                      </a:r>
                      <a:endParaRPr lang="en-IN" altLang="en-US" b="1">
                        <a:solidFill>
                          <a:srgbClr val="2C1D8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25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26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24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57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53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88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82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89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27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22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59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58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85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83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84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23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29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</a:rPr>
                        <a:t>28</a:t>
                      </a:r>
                      <a:endParaRPr lang="en-IN" altLang="en-US" b="1">
                        <a:solidFill>
                          <a:srgbClr val="92D05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55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54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</a:rPr>
                        <a:t>52</a:t>
                      </a:r>
                      <a:endParaRPr lang="en-IN" altLang="en-US" b="1">
                        <a:solidFill>
                          <a:srgbClr val="FFC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86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87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81</a:t>
                      </a:r>
                      <a:endParaRPr lang="en-IN" altLang="en-US" b="1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32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33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31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68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69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97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96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95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36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38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61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63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65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99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94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92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39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34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35</a:t>
                      </a:r>
                      <a:endParaRPr lang="en-IN" altLang="en-US" b="1">
                        <a:solidFill>
                          <a:srgbClr val="00B0F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62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67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66</a:t>
                      </a:r>
                      <a:endParaRPr lang="en-IN" altLang="en-US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93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91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98</a:t>
                      </a:r>
                      <a:endParaRPr lang="en-IN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1">
            <a:lumMod val="60000"/>
            <a:lumOff val="40000"/>
            <a:alpha val="85000"/>
          </a:schemeClr>
        </a:solidFill>
        <a:effectLst>
          <a:glow rad="139700">
            <a:schemeClr val="accent6">
              <a:lumMod val="60000"/>
              <a:lumOff val="40000"/>
              <a:alpha val="82000"/>
            </a:schemeClr>
          </a:glow>
          <a:outerShdw blurRad="50800" dist="38100" dir="2700000" algn="tl" rotWithShape="0">
            <a:prstClr val="black">
              <a:alpha val="40000"/>
            </a:prstClr>
          </a:outerShdw>
          <a:softEdge rad="0"/>
        </a:effectLst>
        <a:scene3d>
          <a:camera prst="orthographicFront"/>
          <a:lightRig rig="chilly" dir="t"/>
        </a:scene3d>
        <a:sp3d prstMaterial="dkEdge">
          <a:bevelT/>
          <a:bevelB/>
        </a:sp3d>
      </a:spPr>
      <a:bodyPr rtlCol="0" anchor="ctr"/>
      <a:lstStyle>
        <a:defPPr algn="ctr">
          <a:def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4536</Words>
  <Application>WPS Presentation</Application>
  <PresentationFormat>Custom</PresentationFormat>
  <Paragraphs>1256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Wingdings 3</vt:lpstr>
      <vt:lpstr>Arial</vt:lpstr>
      <vt:lpstr>Wingdings</vt:lpstr>
      <vt:lpstr>Century Gothic</vt:lpstr>
      <vt:lpstr>Microsoft YaHei</vt:lpstr>
      <vt:lpstr/>
      <vt:lpstr>Arial Unicode MS</vt:lpstr>
      <vt:lpstr>Calibri</vt:lpstr>
      <vt:lpstr>Ion Boardroom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vishali srinivasan</dc:creator>
  <cp:lastModifiedBy>vishali</cp:lastModifiedBy>
  <cp:revision>75</cp:revision>
  <dcterms:created xsi:type="dcterms:W3CDTF">2018-03-22T12:17:00Z</dcterms:created>
  <dcterms:modified xsi:type="dcterms:W3CDTF">2018-04-23T04:50:33Z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