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7" r:id="rId4"/>
    <p:sldId id="278" r:id="rId5"/>
    <p:sldId id="268" r:id="rId6"/>
    <p:sldId id="258" r:id="rId7"/>
    <p:sldId id="259" r:id="rId8"/>
    <p:sldId id="269" r:id="rId9"/>
    <p:sldId id="270" r:id="rId10"/>
    <p:sldId id="267" r:id="rId11"/>
    <p:sldId id="280" r:id="rId12"/>
    <p:sldId id="273" r:id="rId13"/>
    <p:sldId id="274" r:id="rId14"/>
    <p:sldId id="279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85" d="100"/>
          <a:sy n="85" d="100"/>
        </p:scale>
        <p:origin x="-30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18886F0-1E95-444E-861A-6843DC63A1F9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72FD5F-19FD-4F7D-93D8-8608F98F64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FD5F-19FD-4F7D-93D8-8608F98F646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8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CD62D-5FED-48F8-949E-6C6040286885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27FDA-058B-49E3-9B3A-631288AD94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9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8967E-AA2D-46C6-84B4-31E43BE63BF8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55682-71C7-4C0D-8085-3F256C7155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9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0B241-9897-4CC7-B539-FFF5666FA28E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FD70C-B625-4A10-BBE8-B87C64B1D9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2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91253-419B-401D-AFC4-C31BAFB46D8D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D1EE1-6C43-4672-AF77-1F1DE3F654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5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EBC95-0C80-446F-B659-F8AE0D734E4F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FEA1F-2A5D-4E86-B164-B26C929275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2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08AE2-3016-4552-A3B8-56E90788529A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60B4B-0913-47A9-A194-0418A8E642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D2388-C5A4-42A7-9EDD-252F5D4061C0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AEE18-4884-4E37-9611-3AB4B6DEFF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8C269-C7C9-41B0-8F8F-C1382CADDE64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163EA-C6E9-4A9D-99BE-8DDE8F8BA3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65578-41B9-44CF-8D44-C75054734EBE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588ED-AC82-46B1-8FF9-8328526EEE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9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D1CBD-475A-4766-9462-49F273B4B0B1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83E5E-C03F-48B6-92EE-FC08719069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0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310CF-3FD7-4175-9969-4371C29B1254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F79C4-05C8-4863-AF1B-07CCA2DC06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5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4DD41-6F34-4617-8797-9538806FF372}" type="datetimeFigureOut">
              <a:rPr lang="zh-CN" altLang="en-US"/>
              <a:pPr>
                <a:defRPr/>
              </a:pPr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6F248C8-3D52-4DB4-8895-4EAC09517A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r="-16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74"/>
          <p:cNvSpPr txBox="1">
            <a:spLocks/>
          </p:cNvSpPr>
          <p:nvPr/>
        </p:nvSpPr>
        <p:spPr>
          <a:xfrm>
            <a:off x="265427" y="2348880"/>
            <a:ext cx="6982701" cy="1656184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fontAlgn="auto">
              <a:defRPr/>
            </a:pPr>
            <a:r>
              <a:rPr lang="en-US" altLang="zh-CN" sz="4400" b="1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400" b="1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r>
              <a:rPr lang="en-US" altLang="zh-CN" sz="4400" b="1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pPr algn="just" fontAlgn="auto">
              <a:defRPr/>
            </a:pPr>
            <a:r>
              <a:rPr lang="zh-CN" altLang="en-US" sz="4400" b="1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4400" b="1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400" b="1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商业策划答辩</a:t>
            </a:r>
            <a:endParaRPr lang="en-US" sz="4400" b="1" kern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Shape 75"/>
          <p:cNvSpPr/>
          <p:nvPr/>
        </p:nvSpPr>
        <p:spPr>
          <a:xfrm>
            <a:off x="3071664" y="5326357"/>
            <a:ext cx="2354238" cy="380086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ea"/>
                <a:sym typeface="+mn-lt"/>
              </a:rPr>
              <a:t>汇报人</a:t>
            </a:r>
            <a:r>
              <a:rPr kumimoji="1" lang="zh-CN" altLang="en-US" sz="24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ea"/>
                <a:sym typeface="+mn-lt"/>
              </a:rPr>
              <a:t>：梁玉民</a:t>
            </a:r>
            <a:endParaRPr kumimoji="1" lang="zh-CN" altLang="en-US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6" y="260648"/>
            <a:ext cx="1152128" cy="106620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17554" y="363398"/>
            <a:ext cx="3283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客工作室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819152" y="5877272"/>
            <a:ext cx="2844800" cy="365125"/>
          </a:xfrm>
        </p:spPr>
        <p:txBody>
          <a:bodyPr/>
          <a:lstStyle/>
          <a:p>
            <a:pPr algn="ctr">
              <a:defRPr/>
            </a:pPr>
            <a:fld id="{96F1E68E-C7D6-4818-8F62-27817855203F}" type="datetime2">
              <a:rPr lang="zh-CN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ctr">
                <a:defRPr/>
              </a:pPr>
              <a:t>2018年5月9日</a:t>
            </a:fld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7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70" name="Freeform 11"/>
          <p:cNvSpPr>
            <a:spLocks/>
          </p:cNvSpPr>
          <p:nvPr/>
        </p:nvSpPr>
        <p:spPr bwMode="auto">
          <a:xfrm>
            <a:off x="8430926" y="5877270"/>
            <a:ext cx="2273586" cy="0"/>
          </a:xfrm>
          <a:custGeom>
            <a:avLst/>
            <a:gdLst>
              <a:gd name="T0" fmla="*/ 2147483647 w 1984"/>
              <a:gd name="T1" fmla="*/ 0 w 1984"/>
              <a:gd name="T2" fmla="*/ 2147483647 w 1984"/>
              <a:gd name="T3" fmla="*/ 0 60000 65536"/>
              <a:gd name="T4" fmla="*/ 0 60000 65536"/>
              <a:gd name="T5" fmla="*/ 0 60000 65536"/>
              <a:gd name="T6" fmla="*/ 0 w 1984"/>
              <a:gd name="T7" fmla="*/ 1984 w 1984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1984">
                <a:moveTo>
                  <a:pt x="1984" y="0"/>
                </a:moveTo>
                <a:lnTo>
                  <a:pt x="0" y="0"/>
                </a:lnTo>
                <a:lnTo>
                  <a:pt x="198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68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市场分析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5440" y="1288235"/>
            <a:ext cx="10071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800" b="1" dirty="0" smtClean="0"/>
              <a:t>      我们通过对大学生、中小学生及其家长进行网络问卷调查和走访调查的方式，得出以下数据和结论：</a:t>
            </a:r>
            <a:endParaRPr lang="zh-CN" altLang="en-US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6"/>
          <a:stretch/>
        </p:blipFill>
        <p:spPr bwMode="auto">
          <a:xfrm>
            <a:off x="2020292" y="2523263"/>
            <a:ext cx="8151417" cy="368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754233" y="603221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大学生兼职家教的理由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7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8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9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cxnSp>
        <p:nvCxnSpPr>
          <p:cNvPr id="65" name="直接连接符 64"/>
          <p:cNvCxnSpPr>
            <a:endCxn id="68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市场分析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14"/>
          <p:cNvSpPr>
            <a:spLocks noChangeArrowheads="1"/>
          </p:cNvSpPr>
          <p:nvPr/>
        </p:nvSpPr>
        <p:spPr bwMode="auto">
          <a:xfrm>
            <a:off x="1090937" y="2060856"/>
            <a:ext cx="10045623" cy="3456376"/>
          </a:xfrm>
          <a:prstGeom prst="round2DiagRect">
            <a:avLst/>
          </a:prstGeom>
          <a:ln>
            <a:solidFill>
              <a:schemeClr val="accent5">
                <a:shade val="95000"/>
                <a:satMod val="105000"/>
                <a:alpha val="94000"/>
              </a:schemeClr>
            </a:solidFill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        1. 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能够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更好地和学生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沟通，有针对性的进行辅导；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       2. 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费用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相对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较低；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        3. 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授课方法新颖；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       4. 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时间灵活，地点自由。</a:t>
            </a:r>
            <a:endParaRPr lang="zh-CN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2506" y="1305138"/>
            <a:ext cx="762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中小学生及其家长认为大学生家教有以下优势：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267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25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1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2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3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cxnSp>
        <p:nvCxnSpPr>
          <p:cNvPr id="34" name="直接连接符 33"/>
          <p:cNvCxnSpPr>
            <a:endCxn id="37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8438930" y="3141115"/>
            <a:ext cx="2110622" cy="1583510"/>
          </a:xfrm>
          <a:custGeom>
            <a:avLst/>
            <a:gdLst>
              <a:gd name="connsiteX0" fmla="*/ 0 w 1988820"/>
              <a:gd name="connsiteY0" fmla="*/ 0 h 1524000"/>
              <a:gd name="connsiteX1" fmla="*/ 1074420 w 1988820"/>
              <a:gd name="connsiteY1" fmla="*/ 1524000 h 1524000"/>
              <a:gd name="connsiteX2" fmla="*/ 1988820 w 1988820"/>
              <a:gd name="connsiteY2" fmla="*/ 1524000 h 1524000"/>
              <a:gd name="connsiteX3" fmla="*/ 914400 w 1988820"/>
              <a:gd name="connsiteY3" fmla="*/ 7620 h 1524000"/>
              <a:gd name="connsiteX4" fmla="*/ 0 w 198882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1524000">
                <a:moveTo>
                  <a:pt x="0" y="0"/>
                </a:moveTo>
                <a:lnTo>
                  <a:pt x="1074420" y="1524000"/>
                </a:lnTo>
                <a:lnTo>
                  <a:pt x="1988820" y="1524000"/>
                </a:lnTo>
                <a:lnTo>
                  <a:pt x="91440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16" tIns="43658" rIns="87316" bIns="43658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2577749" y="3088178"/>
            <a:ext cx="2112233" cy="1627107"/>
          </a:xfrm>
          <a:custGeom>
            <a:avLst/>
            <a:gdLst>
              <a:gd name="connsiteX0" fmla="*/ 0 w 1988820"/>
              <a:gd name="connsiteY0" fmla="*/ 0 h 1524000"/>
              <a:gd name="connsiteX1" fmla="*/ 1074420 w 1988820"/>
              <a:gd name="connsiteY1" fmla="*/ 1524000 h 1524000"/>
              <a:gd name="connsiteX2" fmla="*/ 1988820 w 1988820"/>
              <a:gd name="connsiteY2" fmla="*/ 1524000 h 1524000"/>
              <a:gd name="connsiteX3" fmla="*/ 914400 w 1988820"/>
              <a:gd name="connsiteY3" fmla="*/ 7620 h 1524000"/>
              <a:gd name="connsiteX4" fmla="*/ 0 w 198882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1524000">
                <a:moveTo>
                  <a:pt x="0" y="0"/>
                </a:moveTo>
                <a:lnTo>
                  <a:pt x="1074420" y="1524000"/>
                </a:lnTo>
                <a:lnTo>
                  <a:pt x="1988820" y="1524000"/>
                </a:lnTo>
                <a:lnTo>
                  <a:pt x="91440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16" tIns="43658" rIns="87316" bIns="43658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4034767" y="3099130"/>
            <a:ext cx="2112233" cy="1625496"/>
          </a:xfrm>
          <a:custGeom>
            <a:avLst/>
            <a:gdLst>
              <a:gd name="connsiteX0" fmla="*/ 0 w 1988820"/>
              <a:gd name="connsiteY0" fmla="*/ 0 h 1524000"/>
              <a:gd name="connsiteX1" fmla="*/ 1074420 w 1988820"/>
              <a:gd name="connsiteY1" fmla="*/ 1524000 h 1524000"/>
              <a:gd name="connsiteX2" fmla="*/ 1988820 w 1988820"/>
              <a:gd name="connsiteY2" fmla="*/ 1524000 h 1524000"/>
              <a:gd name="connsiteX3" fmla="*/ 914400 w 1988820"/>
              <a:gd name="connsiteY3" fmla="*/ 7620 h 1524000"/>
              <a:gd name="connsiteX4" fmla="*/ 0 w 198882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1524000">
                <a:moveTo>
                  <a:pt x="0" y="0"/>
                </a:moveTo>
                <a:lnTo>
                  <a:pt x="1074420" y="1524000"/>
                </a:lnTo>
                <a:lnTo>
                  <a:pt x="1988820" y="1524000"/>
                </a:lnTo>
                <a:lnTo>
                  <a:pt x="91440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16" tIns="43658" rIns="87316" bIns="43658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5509520" y="3107483"/>
            <a:ext cx="2110622" cy="1627107"/>
          </a:xfrm>
          <a:custGeom>
            <a:avLst/>
            <a:gdLst>
              <a:gd name="connsiteX0" fmla="*/ 0 w 1988820"/>
              <a:gd name="connsiteY0" fmla="*/ 0 h 1524000"/>
              <a:gd name="connsiteX1" fmla="*/ 1074420 w 1988820"/>
              <a:gd name="connsiteY1" fmla="*/ 1524000 h 1524000"/>
              <a:gd name="connsiteX2" fmla="*/ 1988820 w 1988820"/>
              <a:gd name="connsiteY2" fmla="*/ 1524000 h 1524000"/>
              <a:gd name="connsiteX3" fmla="*/ 914400 w 1988820"/>
              <a:gd name="connsiteY3" fmla="*/ 7620 h 1524000"/>
              <a:gd name="connsiteX4" fmla="*/ 0 w 198882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1524000">
                <a:moveTo>
                  <a:pt x="0" y="0"/>
                </a:moveTo>
                <a:lnTo>
                  <a:pt x="1074420" y="1524000"/>
                </a:lnTo>
                <a:lnTo>
                  <a:pt x="1988820" y="1524000"/>
                </a:lnTo>
                <a:lnTo>
                  <a:pt x="91440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16" tIns="43658" rIns="87316" bIns="43658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984273" y="3120122"/>
            <a:ext cx="2110622" cy="1625496"/>
          </a:xfrm>
          <a:custGeom>
            <a:avLst/>
            <a:gdLst>
              <a:gd name="connsiteX0" fmla="*/ 0 w 1988820"/>
              <a:gd name="connsiteY0" fmla="*/ 0 h 1524000"/>
              <a:gd name="connsiteX1" fmla="*/ 1074420 w 1988820"/>
              <a:gd name="connsiteY1" fmla="*/ 1524000 h 1524000"/>
              <a:gd name="connsiteX2" fmla="*/ 1988820 w 1988820"/>
              <a:gd name="connsiteY2" fmla="*/ 1524000 h 1524000"/>
              <a:gd name="connsiteX3" fmla="*/ 914400 w 1988820"/>
              <a:gd name="connsiteY3" fmla="*/ 7620 h 1524000"/>
              <a:gd name="connsiteX4" fmla="*/ 0 w 198882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1524000">
                <a:moveTo>
                  <a:pt x="0" y="0"/>
                </a:moveTo>
                <a:lnTo>
                  <a:pt x="1074420" y="1524000"/>
                </a:lnTo>
                <a:lnTo>
                  <a:pt x="1988820" y="1524000"/>
                </a:lnTo>
                <a:lnTo>
                  <a:pt x="91440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16" tIns="43658" rIns="87316" bIns="43658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平行四边形 67"/>
          <p:cNvSpPr/>
          <p:nvPr/>
        </p:nvSpPr>
        <p:spPr>
          <a:xfrm>
            <a:off x="3723029" y="3103988"/>
            <a:ext cx="1292153" cy="1605959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 建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模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设计</a:t>
            </a:r>
            <a:endParaRPr lang="zh-CN" altLang="en-US" sz="2400" b="1" i="1" dirty="0">
              <a:cs typeface="+mn-ea"/>
              <a:sym typeface="+mn-lt"/>
            </a:endParaRPr>
          </a:p>
        </p:txBody>
      </p:sp>
      <p:sp>
        <p:nvSpPr>
          <p:cNvPr id="71" name="平行四边形 70"/>
          <p:cNvSpPr/>
          <p:nvPr/>
        </p:nvSpPr>
        <p:spPr>
          <a:xfrm>
            <a:off x="5176434" y="3117449"/>
            <a:ext cx="1292153" cy="1607177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 编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码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 开 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发</a:t>
            </a:r>
            <a:endParaRPr lang="zh-CN" altLang="en-US" sz="2400" b="1" i="1" dirty="0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6651187" y="3129282"/>
            <a:ext cx="1292153" cy="1607177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 系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统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 测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试</a:t>
            </a:r>
            <a:endParaRPr lang="en-US" altLang="zh-CN" sz="2400" b="1" i="1" dirty="0" smtClean="0"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118931" y="3066489"/>
            <a:ext cx="2112233" cy="1627107"/>
          </a:xfrm>
          <a:custGeom>
            <a:avLst/>
            <a:gdLst>
              <a:gd name="connsiteX0" fmla="*/ 0 w 1988820"/>
              <a:gd name="connsiteY0" fmla="*/ 0 h 1524000"/>
              <a:gd name="connsiteX1" fmla="*/ 1074420 w 1988820"/>
              <a:gd name="connsiteY1" fmla="*/ 1524000 h 1524000"/>
              <a:gd name="connsiteX2" fmla="*/ 1988820 w 1988820"/>
              <a:gd name="connsiteY2" fmla="*/ 1524000 h 1524000"/>
              <a:gd name="connsiteX3" fmla="*/ 914400 w 1988820"/>
              <a:gd name="connsiteY3" fmla="*/ 7620 h 1524000"/>
              <a:gd name="connsiteX4" fmla="*/ 0 w 198882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820" h="1524000">
                <a:moveTo>
                  <a:pt x="0" y="0"/>
                </a:moveTo>
                <a:lnTo>
                  <a:pt x="1074420" y="1524000"/>
                </a:lnTo>
                <a:lnTo>
                  <a:pt x="1988820" y="1524000"/>
                </a:lnTo>
                <a:lnTo>
                  <a:pt x="91440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316" tIns="43658" rIns="87316" bIns="43658"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2268475" y="3086419"/>
            <a:ext cx="1292153" cy="1607177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 需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求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分析</a:t>
            </a:r>
            <a:endParaRPr lang="zh-CN" altLang="en-US" sz="2400" b="1" i="1" dirty="0">
              <a:cs typeface="+mn-ea"/>
              <a:sym typeface="+mn-lt"/>
            </a:endParaRPr>
          </a:p>
        </p:txBody>
      </p:sp>
      <p:sp>
        <p:nvSpPr>
          <p:cNvPr id="40" name="平行四边形 39"/>
          <p:cNvSpPr/>
          <p:nvPr/>
        </p:nvSpPr>
        <p:spPr>
          <a:xfrm>
            <a:off x="788638" y="3066489"/>
            <a:ext cx="1292153" cy="1607177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 市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场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调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研</a:t>
            </a:r>
            <a:endParaRPr lang="zh-CN" altLang="en-US" sz="2400" b="1" i="1" dirty="0">
              <a:cs typeface="+mn-ea"/>
              <a:sym typeface="+mn-lt"/>
            </a:endParaRPr>
          </a:p>
        </p:txBody>
      </p:sp>
      <p:sp>
        <p:nvSpPr>
          <p:cNvPr id="44" name="平行四边形 43"/>
          <p:cNvSpPr/>
          <p:nvPr/>
        </p:nvSpPr>
        <p:spPr>
          <a:xfrm>
            <a:off x="8115732" y="3138440"/>
            <a:ext cx="1292153" cy="1607178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3100"/>
              </a:lnSpc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  试 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>
              <a:lnSpc>
                <a:spcPts val="3100"/>
              </a:lnSpc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 运</a:t>
            </a:r>
            <a:endParaRPr lang="en-US" altLang="zh-CN" sz="2400" b="1" i="1" dirty="0" smtClean="0">
              <a:cs typeface="+mn-ea"/>
              <a:sym typeface="+mn-lt"/>
            </a:endParaRPr>
          </a:p>
          <a:p>
            <a:pPr>
              <a:lnSpc>
                <a:spcPts val="3100"/>
              </a:lnSpc>
              <a:defRPr/>
            </a:pPr>
            <a:r>
              <a:rPr lang="zh-CN" altLang="en-US" sz="2400" b="1" i="1" dirty="0" smtClean="0">
                <a:cs typeface="+mn-ea"/>
                <a:sym typeface="+mn-lt"/>
              </a:rPr>
              <a:t> 行</a:t>
            </a:r>
            <a:endParaRPr lang="en-US" altLang="zh-CN" sz="2400" b="1" i="1" dirty="0" smtClean="0">
              <a:cs typeface="+mn-ea"/>
              <a:sym typeface="+mn-lt"/>
            </a:endParaRPr>
          </a:p>
        </p:txBody>
      </p:sp>
      <p:sp>
        <p:nvSpPr>
          <p:cNvPr id="77" name="等腰三角形 3"/>
          <p:cNvSpPr/>
          <p:nvPr/>
        </p:nvSpPr>
        <p:spPr>
          <a:xfrm rot="1184655">
            <a:off x="9730470" y="2023574"/>
            <a:ext cx="1568612" cy="2932689"/>
          </a:xfrm>
          <a:custGeom>
            <a:avLst/>
            <a:gdLst/>
            <a:ahLst/>
            <a:cxnLst/>
            <a:rect l="l" t="t" r="r" b="b"/>
            <a:pathLst>
              <a:path w="1503894" h="3767801">
                <a:moveTo>
                  <a:pt x="751947" y="0"/>
                </a:moveTo>
                <a:lnTo>
                  <a:pt x="1503894" y="1296461"/>
                </a:lnTo>
                <a:lnTo>
                  <a:pt x="1188146" y="1296461"/>
                </a:lnTo>
                <a:lnTo>
                  <a:pt x="1170187" y="3352644"/>
                </a:lnTo>
                <a:lnTo>
                  <a:pt x="299827" y="3767801"/>
                </a:lnTo>
                <a:lnTo>
                  <a:pt x="321413" y="1296461"/>
                </a:lnTo>
                <a:lnTo>
                  <a:pt x="0" y="129646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2400" b="1" dirty="0" smtClean="0"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400" b="1" dirty="0" smtClean="0">
                <a:cs typeface="+mn-ea"/>
                <a:sym typeface="+mn-lt"/>
              </a:rPr>
              <a:t>业</a:t>
            </a:r>
            <a:endParaRPr lang="en-US" altLang="zh-CN" sz="2400" b="1" dirty="0" smtClean="0"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400" b="1" dirty="0" smtClean="0">
                <a:cs typeface="+mn-ea"/>
                <a:sym typeface="+mn-lt"/>
              </a:rPr>
              <a:t>务</a:t>
            </a:r>
            <a:endParaRPr lang="en-US" altLang="zh-CN" sz="2400" b="1" dirty="0" smtClean="0"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400" b="1" dirty="0" smtClean="0">
                <a:cs typeface="+mn-ea"/>
                <a:sym typeface="+mn-lt"/>
              </a:rPr>
              <a:t>推</a:t>
            </a:r>
            <a:endParaRPr lang="en-US" altLang="zh-CN" sz="2400" b="1" dirty="0" smtClean="0"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400" b="1" dirty="0" smtClean="0">
                <a:cs typeface="+mn-ea"/>
                <a:sym typeface="+mn-lt"/>
              </a:rPr>
              <a:t>广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24" grpId="0" animBg="1"/>
      <p:bldP spid="60" grpId="0" animBg="1"/>
      <p:bldP spid="61" grpId="0" animBg="1"/>
      <p:bldP spid="62" grpId="0" animBg="1"/>
      <p:bldP spid="63" grpId="0" animBg="1"/>
      <p:bldP spid="68" grpId="0" animBg="1"/>
      <p:bldP spid="71" grpId="0" animBg="1"/>
      <p:bldP spid="74" grpId="0" animBg="1"/>
      <p:bldP spid="33" grpId="0" animBg="1"/>
      <p:bldP spid="80" grpId="0" animBg="1"/>
      <p:bldP spid="40" grpId="0" animBg="1"/>
      <p:bldP spid="44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5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6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7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34" name="TextBox 87"/>
          <p:cNvSpPr txBox="1">
            <a:spLocks noChangeArrowheads="1"/>
          </p:cNvSpPr>
          <p:nvPr/>
        </p:nvSpPr>
        <p:spPr bwMode="auto">
          <a:xfrm>
            <a:off x="750272" y="5795972"/>
            <a:ext cx="3185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一年内，完成安宁区的试运行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2" name="TextBox 91"/>
          <p:cNvSpPr txBox="1">
            <a:spLocks noChangeArrowheads="1"/>
          </p:cNvSpPr>
          <p:nvPr/>
        </p:nvSpPr>
        <p:spPr bwMode="auto">
          <a:xfrm>
            <a:off x="4295800" y="4283804"/>
            <a:ext cx="3613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两年内，将业务推广至全市高校圈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8" name="TextBox 99"/>
          <p:cNvSpPr txBox="1">
            <a:spLocks noChangeArrowheads="1"/>
          </p:cNvSpPr>
          <p:nvPr/>
        </p:nvSpPr>
        <p:spPr bwMode="auto">
          <a:xfrm>
            <a:off x="8112224" y="2636251"/>
            <a:ext cx="38164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五年内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，加入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考证、培训等元素，并将平台和业务推广至全国高校。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702" y="937839"/>
            <a:ext cx="1896915" cy="1463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47" y="4137836"/>
            <a:ext cx="1892028" cy="1463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41" y="2624411"/>
            <a:ext cx="1908311" cy="1463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接连接符 28"/>
          <p:cNvCxnSpPr>
            <a:endCxn id="32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前景展望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/>
      <p:bldP spid="13332" grpId="0"/>
      <p:bldP spid="13328" grpId="0"/>
      <p:bldP spid="30" grpId="0" animBg="1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5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6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7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cxnSp>
        <p:nvCxnSpPr>
          <p:cNvPr id="29" name="直接连接符 28"/>
          <p:cNvCxnSpPr>
            <a:endCxn id="32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72353" y="0"/>
            <a:ext cx="2433917" cy="68580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500"/>
              </a:lnSpc>
            </a:pPr>
            <a:r>
              <a:rPr lang="zh-CN" alt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感</a:t>
            </a:r>
            <a:endParaRPr lang="en-US" altLang="zh-CN" sz="66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>
              <a:lnSpc>
                <a:spcPts val="8500"/>
              </a:lnSpc>
            </a:pPr>
            <a:r>
              <a:rPr lang="zh-CN" alt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</a:t>
            </a:r>
            <a:endParaRPr lang="en-US" altLang="zh-CN" sz="66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>
              <a:lnSpc>
                <a:spcPts val="8500"/>
              </a:lnSpc>
            </a:pPr>
            <a:r>
              <a:rPr lang="zh-CN" alt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聆</a:t>
            </a:r>
            <a:endParaRPr lang="en-US" altLang="zh-CN" sz="66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>
              <a:lnSpc>
                <a:spcPts val="8500"/>
              </a:lnSpc>
            </a:pPr>
            <a:r>
              <a:rPr lang="zh-CN" alt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听</a:t>
            </a:r>
            <a:endParaRPr lang="zh-CN" altLang="en-US" sz="6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流程图: 接点 1"/>
          <p:cNvSpPr/>
          <p:nvPr/>
        </p:nvSpPr>
        <p:spPr>
          <a:xfrm>
            <a:off x="4295800" y="2810126"/>
            <a:ext cx="1440000" cy="1440000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请</a:t>
            </a:r>
          </a:p>
        </p:txBody>
      </p:sp>
      <p:sp>
        <p:nvSpPr>
          <p:cNvPr id="18" name="流程图: 接点 17"/>
          <p:cNvSpPr/>
          <p:nvPr/>
        </p:nvSpPr>
        <p:spPr>
          <a:xfrm>
            <a:off x="6000043" y="2810126"/>
            <a:ext cx="1440000" cy="1440000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/>
              <a:t>多</a:t>
            </a:r>
            <a:endParaRPr lang="zh-CN" altLang="en-US" sz="6000" b="1" dirty="0"/>
          </a:p>
        </p:txBody>
      </p:sp>
      <p:sp>
        <p:nvSpPr>
          <p:cNvPr id="19" name="流程图: 接点 18"/>
          <p:cNvSpPr/>
          <p:nvPr/>
        </p:nvSpPr>
        <p:spPr>
          <a:xfrm>
            <a:off x="7704286" y="2810126"/>
            <a:ext cx="1440000" cy="1440000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/>
              <a:t>指</a:t>
            </a:r>
            <a:endParaRPr lang="zh-CN" altLang="en-US" sz="6000" b="1" dirty="0"/>
          </a:p>
        </p:txBody>
      </p:sp>
      <p:sp>
        <p:nvSpPr>
          <p:cNvPr id="21" name="流程图: 接点 20"/>
          <p:cNvSpPr/>
          <p:nvPr/>
        </p:nvSpPr>
        <p:spPr>
          <a:xfrm>
            <a:off x="9408528" y="2810126"/>
            <a:ext cx="1440000" cy="1440000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/>
              <a:t>教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922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2" grpId="0" animBg="1"/>
      <p:bldP spid="18" grpId="0" animBg="1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3986525" y="1763966"/>
            <a:ext cx="759977" cy="4060465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lIns="68571" tIns="34285" rIns="68571" bIns="34285"/>
          <a:lstStyle/>
          <a:p>
            <a:pPr algn="ctr"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4415820" y="1471085"/>
            <a:ext cx="4608000" cy="684000"/>
          </a:xfrm>
          <a:custGeom>
            <a:avLst/>
            <a:gdLst>
              <a:gd name="T0" fmla="*/ 10 w 7091"/>
              <a:gd name="T1" fmla="*/ 0 h 933"/>
              <a:gd name="T2" fmla="*/ 6624 w 7091"/>
              <a:gd name="T3" fmla="*/ 0 h 933"/>
              <a:gd name="T4" fmla="*/ 7091 w 7091"/>
              <a:gd name="T5" fmla="*/ 466 h 933"/>
              <a:gd name="T6" fmla="*/ 7091 w 7091"/>
              <a:gd name="T7" fmla="*/ 466 h 933"/>
              <a:gd name="T8" fmla="*/ 6624 w 7091"/>
              <a:gd name="T9" fmla="*/ 933 h 933"/>
              <a:gd name="T10" fmla="*/ 10 w 7091"/>
              <a:gd name="T11" fmla="*/ 933 h 933"/>
              <a:gd name="T12" fmla="*/ 0 w 7091"/>
              <a:gd name="T13" fmla="*/ 933 h 933"/>
              <a:gd name="T14" fmla="*/ 192 w 7091"/>
              <a:gd name="T15" fmla="*/ 466 h 933"/>
              <a:gd name="T16" fmla="*/ 0 w 7091"/>
              <a:gd name="T17" fmla="*/ 0 h 933"/>
              <a:gd name="T18" fmla="*/ 10 w 7091"/>
              <a:gd name="T1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91" h="933">
                <a:moveTo>
                  <a:pt x="10" y="0"/>
                </a:moveTo>
                <a:lnTo>
                  <a:pt x="6624" y="0"/>
                </a:lnTo>
                <a:cubicBezTo>
                  <a:pt x="6881" y="0"/>
                  <a:pt x="7091" y="210"/>
                  <a:pt x="7091" y="466"/>
                </a:cubicBezTo>
                <a:lnTo>
                  <a:pt x="7091" y="466"/>
                </a:lnTo>
                <a:cubicBezTo>
                  <a:pt x="7091" y="723"/>
                  <a:pt x="6881" y="933"/>
                  <a:pt x="6624" y="933"/>
                </a:cubicBezTo>
                <a:lnTo>
                  <a:pt x="10" y="933"/>
                </a:lnTo>
                <a:cubicBezTo>
                  <a:pt x="7" y="933"/>
                  <a:pt x="4" y="933"/>
                  <a:pt x="0" y="933"/>
                </a:cubicBezTo>
                <a:cubicBezTo>
                  <a:pt x="119" y="813"/>
                  <a:pt x="192" y="648"/>
                  <a:pt x="192" y="466"/>
                </a:cubicBezTo>
                <a:cubicBezTo>
                  <a:pt x="192" y="284"/>
                  <a:pt x="119" y="120"/>
                  <a:pt x="0" y="0"/>
                </a:cubicBezTo>
                <a:cubicBezTo>
                  <a:pt x="4" y="0"/>
                  <a:pt x="7" y="0"/>
                  <a:pt x="1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anchor="ctr" anchorCtr="0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团队组织</a:t>
            </a:r>
            <a:endParaRPr lang="zh-CN" alt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5001745" y="2507533"/>
            <a:ext cx="4716000" cy="684000"/>
          </a:xfrm>
          <a:custGeom>
            <a:avLst/>
            <a:gdLst>
              <a:gd name="T0" fmla="*/ 10 w 7091"/>
              <a:gd name="T1" fmla="*/ 0 h 933"/>
              <a:gd name="T2" fmla="*/ 6624 w 7091"/>
              <a:gd name="T3" fmla="*/ 0 h 933"/>
              <a:gd name="T4" fmla="*/ 7091 w 7091"/>
              <a:gd name="T5" fmla="*/ 466 h 933"/>
              <a:gd name="T6" fmla="*/ 7091 w 7091"/>
              <a:gd name="T7" fmla="*/ 466 h 933"/>
              <a:gd name="T8" fmla="*/ 6624 w 7091"/>
              <a:gd name="T9" fmla="*/ 933 h 933"/>
              <a:gd name="T10" fmla="*/ 10 w 7091"/>
              <a:gd name="T11" fmla="*/ 933 h 933"/>
              <a:gd name="T12" fmla="*/ 0 w 7091"/>
              <a:gd name="T13" fmla="*/ 933 h 933"/>
              <a:gd name="T14" fmla="*/ 192 w 7091"/>
              <a:gd name="T15" fmla="*/ 466 h 933"/>
              <a:gd name="T16" fmla="*/ 0 w 7091"/>
              <a:gd name="T17" fmla="*/ 0 h 933"/>
              <a:gd name="T18" fmla="*/ 10 w 7091"/>
              <a:gd name="T1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91" h="933">
                <a:moveTo>
                  <a:pt x="10" y="0"/>
                </a:moveTo>
                <a:lnTo>
                  <a:pt x="6624" y="0"/>
                </a:lnTo>
                <a:cubicBezTo>
                  <a:pt x="6881" y="0"/>
                  <a:pt x="7091" y="210"/>
                  <a:pt x="7091" y="466"/>
                </a:cubicBezTo>
                <a:lnTo>
                  <a:pt x="7091" y="466"/>
                </a:lnTo>
                <a:cubicBezTo>
                  <a:pt x="7091" y="723"/>
                  <a:pt x="6881" y="933"/>
                  <a:pt x="6624" y="933"/>
                </a:cubicBezTo>
                <a:lnTo>
                  <a:pt x="10" y="933"/>
                </a:lnTo>
                <a:cubicBezTo>
                  <a:pt x="7" y="933"/>
                  <a:pt x="4" y="933"/>
                  <a:pt x="0" y="933"/>
                </a:cubicBezTo>
                <a:cubicBezTo>
                  <a:pt x="119" y="813"/>
                  <a:pt x="192" y="648"/>
                  <a:pt x="192" y="466"/>
                </a:cubicBezTo>
                <a:cubicBezTo>
                  <a:pt x="192" y="284"/>
                  <a:pt x="119" y="120"/>
                  <a:pt x="0" y="0"/>
                </a:cubicBezTo>
                <a:cubicBezTo>
                  <a:pt x="4" y="0"/>
                  <a:pt x="7" y="0"/>
                  <a:pt x="1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anchor="ctr" anchorCtr="0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产品与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服务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5217809" y="3550673"/>
            <a:ext cx="5220000" cy="684000"/>
          </a:xfrm>
          <a:custGeom>
            <a:avLst/>
            <a:gdLst>
              <a:gd name="T0" fmla="*/ 10 w 7091"/>
              <a:gd name="T1" fmla="*/ 0 h 933"/>
              <a:gd name="T2" fmla="*/ 6624 w 7091"/>
              <a:gd name="T3" fmla="*/ 0 h 933"/>
              <a:gd name="T4" fmla="*/ 7091 w 7091"/>
              <a:gd name="T5" fmla="*/ 466 h 933"/>
              <a:gd name="T6" fmla="*/ 7091 w 7091"/>
              <a:gd name="T7" fmla="*/ 466 h 933"/>
              <a:gd name="T8" fmla="*/ 6624 w 7091"/>
              <a:gd name="T9" fmla="*/ 933 h 933"/>
              <a:gd name="T10" fmla="*/ 10 w 7091"/>
              <a:gd name="T11" fmla="*/ 933 h 933"/>
              <a:gd name="T12" fmla="*/ 0 w 7091"/>
              <a:gd name="T13" fmla="*/ 933 h 933"/>
              <a:gd name="T14" fmla="*/ 192 w 7091"/>
              <a:gd name="T15" fmla="*/ 466 h 933"/>
              <a:gd name="T16" fmla="*/ 0 w 7091"/>
              <a:gd name="T17" fmla="*/ 0 h 933"/>
              <a:gd name="T18" fmla="*/ 10 w 7091"/>
              <a:gd name="T1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91" h="933">
                <a:moveTo>
                  <a:pt x="10" y="0"/>
                </a:moveTo>
                <a:lnTo>
                  <a:pt x="6624" y="0"/>
                </a:lnTo>
                <a:cubicBezTo>
                  <a:pt x="6881" y="0"/>
                  <a:pt x="7091" y="210"/>
                  <a:pt x="7091" y="466"/>
                </a:cubicBezTo>
                <a:lnTo>
                  <a:pt x="7091" y="466"/>
                </a:lnTo>
                <a:cubicBezTo>
                  <a:pt x="7091" y="723"/>
                  <a:pt x="6881" y="933"/>
                  <a:pt x="6624" y="933"/>
                </a:cubicBezTo>
                <a:lnTo>
                  <a:pt x="10" y="933"/>
                </a:lnTo>
                <a:cubicBezTo>
                  <a:pt x="7" y="933"/>
                  <a:pt x="4" y="933"/>
                  <a:pt x="0" y="933"/>
                </a:cubicBezTo>
                <a:cubicBezTo>
                  <a:pt x="119" y="813"/>
                  <a:pt x="192" y="648"/>
                  <a:pt x="192" y="466"/>
                </a:cubicBezTo>
                <a:cubicBezTo>
                  <a:pt x="192" y="284"/>
                  <a:pt x="119" y="120"/>
                  <a:pt x="0" y="0"/>
                </a:cubicBezTo>
                <a:cubicBezTo>
                  <a:pt x="4" y="0"/>
                  <a:pt x="7" y="0"/>
                  <a:pt x="1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anchor="ctr" anchorCtr="0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创业理念与创新性</a:t>
            </a:r>
            <a:endParaRPr lang="zh-CN" alt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5125988" y="4560276"/>
            <a:ext cx="4716000" cy="684000"/>
          </a:xfrm>
          <a:custGeom>
            <a:avLst/>
            <a:gdLst>
              <a:gd name="T0" fmla="*/ 10 w 7091"/>
              <a:gd name="T1" fmla="*/ 0 h 933"/>
              <a:gd name="T2" fmla="*/ 6624 w 7091"/>
              <a:gd name="T3" fmla="*/ 0 h 933"/>
              <a:gd name="T4" fmla="*/ 7091 w 7091"/>
              <a:gd name="T5" fmla="*/ 466 h 933"/>
              <a:gd name="T6" fmla="*/ 7091 w 7091"/>
              <a:gd name="T7" fmla="*/ 466 h 933"/>
              <a:gd name="T8" fmla="*/ 6624 w 7091"/>
              <a:gd name="T9" fmla="*/ 933 h 933"/>
              <a:gd name="T10" fmla="*/ 10 w 7091"/>
              <a:gd name="T11" fmla="*/ 933 h 933"/>
              <a:gd name="T12" fmla="*/ 0 w 7091"/>
              <a:gd name="T13" fmla="*/ 933 h 933"/>
              <a:gd name="T14" fmla="*/ 192 w 7091"/>
              <a:gd name="T15" fmla="*/ 466 h 933"/>
              <a:gd name="T16" fmla="*/ 0 w 7091"/>
              <a:gd name="T17" fmla="*/ 0 h 933"/>
              <a:gd name="T18" fmla="*/ 10 w 7091"/>
              <a:gd name="T1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91" h="933">
                <a:moveTo>
                  <a:pt x="10" y="0"/>
                </a:moveTo>
                <a:lnTo>
                  <a:pt x="6624" y="0"/>
                </a:lnTo>
                <a:cubicBezTo>
                  <a:pt x="6881" y="0"/>
                  <a:pt x="7091" y="210"/>
                  <a:pt x="7091" y="466"/>
                </a:cubicBezTo>
                <a:lnTo>
                  <a:pt x="7091" y="466"/>
                </a:lnTo>
                <a:cubicBezTo>
                  <a:pt x="7091" y="723"/>
                  <a:pt x="6881" y="933"/>
                  <a:pt x="6624" y="933"/>
                </a:cubicBezTo>
                <a:lnTo>
                  <a:pt x="10" y="933"/>
                </a:lnTo>
                <a:cubicBezTo>
                  <a:pt x="7" y="933"/>
                  <a:pt x="4" y="933"/>
                  <a:pt x="0" y="933"/>
                </a:cubicBezTo>
                <a:cubicBezTo>
                  <a:pt x="119" y="813"/>
                  <a:pt x="192" y="648"/>
                  <a:pt x="192" y="466"/>
                </a:cubicBezTo>
                <a:cubicBezTo>
                  <a:pt x="192" y="284"/>
                  <a:pt x="119" y="120"/>
                  <a:pt x="0" y="0"/>
                </a:cubicBezTo>
                <a:cubicBezTo>
                  <a:pt x="4" y="0"/>
                  <a:pt x="7" y="0"/>
                  <a:pt x="1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anchor="ctr" anchorCtr="0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行业与市场分析</a:t>
            </a:r>
            <a:endParaRPr lang="zh-CN" alt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>
            <a:off x="4354985" y="5570116"/>
            <a:ext cx="4608000" cy="684000"/>
          </a:xfrm>
          <a:custGeom>
            <a:avLst/>
            <a:gdLst>
              <a:gd name="T0" fmla="*/ 10 w 7091"/>
              <a:gd name="T1" fmla="*/ 0 h 933"/>
              <a:gd name="T2" fmla="*/ 6624 w 7091"/>
              <a:gd name="T3" fmla="*/ 0 h 933"/>
              <a:gd name="T4" fmla="*/ 7091 w 7091"/>
              <a:gd name="T5" fmla="*/ 466 h 933"/>
              <a:gd name="T6" fmla="*/ 7091 w 7091"/>
              <a:gd name="T7" fmla="*/ 466 h 933"/>
              <a:gd name="T8" fmla="*/ 6624 w 7091"/>
              <a:gd name="T9" fmla="*/ 933 h 933"/>
              <a:gd name="T10" fmla="*/ 10 w 7091"/>
              <a:gd name="T11" fmla="*/ 933 h 933"/>
              <a:gd name="T12" fmla="*/ 0 w 7091"/>
              <a:gd name="T13" fmla="*/ 933 h 933"/>
              <a:gd name="T14" fmla="*/ 192 w 7091"/>
              <a:gd name="T15" fmla="*/ 466 h 933"/>
              <a:gd name="T16" fmla="*/ 0 w 7091"/>
              <a:gd name="T17" fmla="*/ 0 h 933"/>
              <a:gd name="T18" fmla="*/ 10 w 7091"/>
              <a:gd name="T1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91" h="933">
                <a:moveTo>
                  <a:pt x="10" y="0"/>
                </a:moveTo>
                <a:lnTo>
                  <a:pt x="6624" y="0"/>
                </a:lnTo>
                <a:cubicBezTo>
                  <a:pt x="6881" y="0"/>
                  <a:pt x="7091" y="210"/>
                  <a:pt x="7091" y="466"/>
                </a:cubicBezTo>
                <a:lnTo>
                  <a:pt x="7091" y="466"/>
                </a:lnTo>
                <a:cubicBezTo>
                  <a:pt x="7091" y="723"/>
                  <a:pt x="6881" y="933"/>
                  <a:pt x="6624" y="933"/>
                </a:cubicBezTo>
                <a:lnTo>
                  <a:pt x="10" y="933"/>
                </a:lnTo>
                <a:cubicBezTo>
                  <a:pt x="7" y="933"/>
                  <a:pt x="4" y="933"/>
                  <a:pt x="0" y="933"/>
                </a:cubicBezTo>
                <a:cubicBezTo>
                  <a:pt x="119" y="813"/>
                  <a:pt x="192" y="648"/>
                  <a:pt x="192" y="466"/>
                </a:cubicBezTo>
                <a:cubicBezTo>
                  <a:pt x="192" y="284"/>
                  <a:pt x="119" y="120"/>
                  <a:pt x="0" y="0"/>
                </a:cubicBezTo>
                <a:cubicBezTo>
                  <a:pt x="4" y="0"/>
                  <a:pt x="7" y="0"/>
                  <a:pt x="1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anchor="ctr" anchorCtr="0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实施计划与前景展望</a:t>
            </a:r>
            <a:endParaRPr lang="zh-CN" alt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1754191" y="2647230"/>
            <a:ext cx="2286000" cy="229393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algn="ctr"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Freeform 6"/>
          <p:cNvSpPr>
            <a:spLocks noEditPoints="1"/>
          </p:cNvSpPr>
          <p:nvPr/>
        </p:nvSpPr>
        <p:spPr bwMode="auto">
          <a:xfrm>
            <a:off x="2465235" y="2908619"/>
            <a:ext cx="817563" cy="1120775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/>
        </p:spPr>
        <p:txBody>
          <a:bodyPr lIns="68571" tIns="34285" rIns="68571" bIns="34285"/>
          <a:lstStyle/>
          <a:p>
            <a:pPr algn="ctr"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4284" y="4351656"/>
            <a:ext cx="781050" cy="393700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algn="dist">
              <a:defRPr/>
            </a:pPr>
            <a:r>
              <a:rPr lang="zh-CN" altLang="en-US" sz="2100" b="1" dirty="0">
                <a:solidFill>
                  <a:srgbClr val="F8F8F8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06373" y="4100832"/>
            <a:ext cx="979737" cy="346239"/>
          </a:xfrm>
          <a:prstGeom prst="rect">
            <a:avLst/>
          </a:prstGeom>
          <a:noFill/>
        </p:spPr>
        <p:txBody>
          <a:bodyPr wrap="none" lIns="68571" tIns="34285" rIns="68571" bIns="34285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rgbClr val="F8F8F8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solidFill>
                <a:srgbClr val="F8F8F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3529610" y="1406184"/>
            <a:ext cx="864000" cy="864000"/>
            <a:chOff x="1247585" y="240473"/>
            <a:chExt cx="603960" cy="603960"/>
          </a:xfrm>
        </p:grpSpPr>
        <p:sp>
          <p:nvSpPr>
            <p:cNvPr id="37" name="椭圆 36"/>
            <p:cNvSpPr/>
            <p:nvPr/>
          </p:nvSpPr>
          <p:spPr>
            <a:xfrm>
              <a:off x="1247585" y="240473"/>
              <a:ext cx="603960" cy="6039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1379543" y="363972"/>
              <a:ext cx="400948" cy="356962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C4261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4114742" y="2442631"/>
            <a:ext cx="864000" cy="864000"/>
            <a:chOff x="2157056" y="390510"/>
            <a:chExt cx="566842" cy="566842"/>
          </a:xfrm>
        </p:grpSpPr>
        <p:sp>
          <p:nvSpPr>
            <p:cNvPr id="40" name="椭圆 39"/>
            <p:cNvSpPr/>
            <p:nvPr/>
          </p:nvSpPr>
          <p:spPr>
            <a:xfrm>
              <a:off x="2157056" y="390510"/>
              <a:ext cx="566842" cy="56684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2274553" y="466724"/>
              <a:ext cx="331848" cy="444582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solidFill>
                  <a:srgbClr val="2DB6B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4"/>
          <p:cNvGrpSpPr>
            <a:grpSpLocks/>
          </p:cNvGrpSpPr>
          <p:nvPr/>
        </p:nvGrpSpPr>
        <p:grpSpPr bwMode="auto">
          <a:xfrm>
            <a:off x="4328927" y="3462063"/>
            <a:ext cx="864000" cy="864000"/>
            <a:chOff x="3536924" y="0"/>
            <a:chExt cx="566842" cy="566842"/>
          </a:xfrm>
        </p:grpSpPr>
        <p:sp>
          <p:nvSpPr>
            <p:cNvPr id="43" name="椭圆 42"/>
            <p:cNvSpPr/>
            <p:nvPr/>
          </p:nvSpPr>
          <p:spPr>
            <a:xfrm>
              <a:off x="3536924" y="0"/>
              <a:ext cx="566842" cy="56684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3679825" y="61923"/>
              <a:ext cx="298505" cy="430293"/>
            </a:xfrm>
            <a:custGeom>
              <a:avLst/>
              <a:gdLst>
                <a:gd name="T0" fmla="*/ 370 w 780"/>
                <a:gd name="T1" fmla="*/ 732 h 1139"/>
                <a:gd name="T2" fmla="*/ 498 w 780"/>
                <a:gd name="T3" fmla="*/ 660 h 1139"/>
                <a:gd name="T4" fmla="*/ 578 w 780"/>
                <a:gd name="T5" fmla="*/ 682 h 1139"/>
                <a:gd name="T6" fmla="*/ 653 w 780"/>
                <a:gd name="T7" fmla="*/ 535 h 1139"/>
                <a:gd name="T8" fmla="*/ 709 w 780"/>
                <a:gd name="T9" fmla="*/ 494 h 1139"/>
                <a:gd name="T10" fmla="*/ 711 w 780"/>
                <a:gd name="T11" fmla="*/ 316 h 1139"/>
                <a:gd name="T12" fmla="*/ 657 w 780"/>
                <a:gd name="T13" fmla="*/ 274 h 1139"/>
                <a:gd name="T14" fmla="*/ 596 w 780"/>
                <a:gd name="T15" fmla="*/ 128 h 1139"/>
                <a:gd name="T16" fmla="*/ 531 w 780"/>
                <a:gd name="T17" fmla="*/ 141 h 1139"/>
                <a:gd name="T18" fmla="*/ 409 w 780"/>
                <a:gd name="T19" fmla="*/ 69 h 1139"/>
                <a:gd name="T20" fmla="*/ 380 w 780"/>
                <a:gd name="T21" fmla="*/ 69 h 1139"/>
                <a:gd name="T22" fmla="*/ 289 w 780"/>
                <a:gd name="T23" fmla="*/ 140 h 1139"/>
                <a:gd name="T24" fmla="*/ 260 w 780"/>
                <a:gd name="T25" fmla="*/ 132 h 1139"/>
                <a:gd name="T26" fmla="*/ 187 w 780"/>
                <a:gd name="T27" fmla="*/ 138 h 1139"/>
                <a:gd name="T28" fmla="*/ 80 w 780"/>
                <a:gd name="T29" fmla="*/ 280 h 1139"/>
                <a:gd name="T30" fmla="*/ 99 w 780"/>
                <a:gd name="T31" fmla="*/ 346 h 1139"/>
                <a:gd name="T32" fmla="*/ 64 w 780"/>
                <a:gd name="T33" fmla="*/ 501 h 1139"/>
                <a:gd name="T34" fmla="*/ 181 w 780"/>
                <a:gd name="T35" fmla="*/ 609 h 1139"/>
                <a:gd name="T36" fmla="*/ 194 w 780"/>
                <a:gd name="T37" fmla="*/ 676 h 1139"/>
                <a:gd name="T38" fmla="*/ 272 w 780"/>
                <a:gd name="T39" fmla="*/ 657 h 1139"/>
                <a:gd name="T40" fmla="*/ 294 w 780"/>
                <a:gd name="T41" fmla="*/ 726 h 1139"/>
                <a:gd name="T42" fmla="*/ 221 w 780"/>
                <a:gd name="T43" fmla="*/ 731 h 1139"/>
                <a:gd name="T44" fmla="*/ 121 w 780"/>
                <a:gd name="T45" fmla="*/ 608 h 1139"/>
                <a:gd name="T46" fmla="*/ 7 w 780"/>
                <a:gd name="T47" fmla="*/ 519 h 1139"/>
                <a:gd name="T48" fmla="*/ 51 w 780"/>
                <a:gd name="T49" fmla="*/ 381 h 1139"/>
                <a:gd name="T50" fmla="*/ 64 w 780"/>
                <a:gd name="T51" fmla="*/ 223 h 1139"/>
                <a:gd name="T52" fmla="*/ 127 w 780"/>
                <a:gd name="T53" fmla="*/ 138 h 1139"/>
                <a:gd name="T54" fmla="*/ 276 w 780"/>
                <a:gd name="T55" fmla="*/ 75 h 1139"/>
                <a:gd name="T56" fmla="*/ 298 w 780"/>
                <a:gd name="T57" fmla="*/ 81 h 1139"/>
                <a:gd name="T58" fmla="*/ 394 w 780"/>
                <a:gd name="T59" fmla="*/ 0 h 1139"/>
                <a:gd name="T60" fmla="*/ 508 w 780"/>
                <a:gd name="T61" fmla="*/ 85 h 1139"/>
                <a:gd name="T62" fmla="*/ 638 w 780"/>
                <a:gd name="T63" fmla="*/ 87 h 1139"/>
                <a:gd name="T64" fmla="*/ 675 w 780"/>
                <a:gd name="T65" fmla="*/ 217 h 1139"/>
                <a:gd name="T66" fmla="*/ 758 w 780"/>
                <a:gd name="T67" fmla="*/ 353 h 1139"/>
                <a:gd name="T68" fmla="*/ 756 w 780"/>
                <a:gd name="T69" fmla="*/ 459 h 1139"/>
                <a:gd name="T70" fmla="*/ 670 w 780"/>
                <a:gd name="T71" fmla="*/ 592 h 1139"/>
                <a:gd name="T72" fmla="*/ 578 w 780"/>
                <a:gd name="T73" fmla="*/ 741 h 1139"/>
                <a:gd name="T74" fmla="*/ 498 w 780"/>
                <a:gd name="T75" fmla="*/ 719 h 1139"/>
                <a:gd name="T76" fmla="*/ 385 w 780"/>
                <a:gd name="T77" fmla="*/ 801 h 1139"/>
                <a:gd name="T78" fmla="*/ 388 w 780"/>
                <a:gd name="T79" fmla="*/ 615 h 1139"/>
                <a:gd name="T80" fmla="*/ 388 w 780"/>
                <a:gd name="T81" fmla="*/ 650 h 1139"/>
                <a:gd name="T82" fmla="*/ 626 w 780"/>
                <a:gd name="T83" fmla="*/ 413 h 1139"/>
                <a:gd name="T84" fmla="*/ 388 w 780"/>
                <a:gd name="T85" fmla="*/ 583 h 1139"/>
                <a:gd name="T86" fmla="*/ 559 w 780"/>
                <a:gd name="T87" fmla="*/ 413 h 1139"/>
                <a:gd name="T88" fmla="*/ 533 w 780"/>
                <a:gd name="T89" fmla="*/ 780 h 1139"/>
                <a:gd name="T90" fmla="*/ 432 w 780"/>
                <a:gd name="T91" fmla="*/ 838 h 1139"/>
                <a:gd name="T92" fmla="*/ 515 w 780"/>
                <a:gd name="T93" fmla="*/ 1003 h 1139"/>
                <a:gd name="T94" fmla="*/ 669 w 780"/>
                <a:gd name="T95" fmla="*/ 1091 h 1139"/>
                <a:gd name="T96" fmla="*/ 283 w 780"/>
                <a:gd name="T97" fmla="*/ 792 h 1139"/>
                <a:gd name="T98" fmla="*/ 195 w 780"/>
                <a:gd name="T99" fmla="*/ 783 h 1139"/>
                <a:gd name="T100" fmla="*/ 136 w 780"/>
                <a:gd name="T101" fmla="*/ 1118 h 1139"/>
                <a:gd name="T102" fmla="*/ 361 w 780"/>
                <a:gd name="T103" fmla="*/ 1103 h 1139"/>
                <a:gd name="T104" fmla="*/ 385 w 780"/>
                <a:gd name="T105" fmla="*/ 8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0" h="1139">
                  <a:moveTo>
                    <a:pt x="272" y="657"/>
                  </a:moveTo>
                  <a:cubicBezTo>
                    <a:pt x="300" y="657"/>
                    <a:pt x="328" y="671"/>
                    <a:pt x="343" y="693"/>
                  </a:cubicBezTo>
                  <a:lnTo>
                    <a:pt x="370" y="732"/>
                  </a:lnTo>
                  <a:cubicBezTo>
                    <a:pt x="379" y="745"/>
                    <a:pt x="391" y="745"/>
                    <a:pt x="400" y="733"/>
                  </a:cubicBezTo>
                  <a:lnTo>
                    <a:pt x="428" y="694"/>
                  </a:lnTo>
                  <a:cubicBezTo>
                    <a:pt x="443" y="673"/>
                    <a:pt x="470" y="660"/>
                    <a:pt x="498" y="660"/>
                  </a:cubicBezTo>
                  <a:cubicBezTo>
                    <a:pt x="507" y="660"/>
                    <a:pt x="516" y="661"/>
                    <a:pt x="524" y="664"/>
                  </a:cubicBezTo>
                  <a:lnTo>
                    <a:pt x="569" y="680"/>
                  </a:lnTo>
                  <a:cubicBezTo>
                    <a:pt x="572" y="681"/>
                    <a:pt x="575" y="682"/>
                    <a:pt x="578" y="682"/>
                  </a:cubicBezTo>
                  <a:cubicBezTo>
                    <a:pt x="591" y="682"/>
                    <a:pt x="593" y="670"/>
                    <a:pt x="593" y="663"/>
                  </a:cubicBezTo>
                  <a:lnTo>
                    <a:pt x="593" y="615"/>
                  </a:lnTo>
                  <a:cubicBezTo>
                    <a:pt x="593" y="580"/>
                    <a:pt x="620" y="545"/>
                    <a:pt x="653" y="535"/>
                  </a:cubicBezTo>
                  <a:lnTo>
                    <a:pt x="699" y="521"/>
                  </a:lnTo>
                  <a:cubicBezTo>
                    <a:pt x="706" y="519"/>
                    <a:pt x="711" y="515"/>
                    <a:pt x="713" y="511"/>
                  </a:cubicBezTo>
                  <a:cubicBezTo>
                    <a:pt x="715" y="506"/>
                    <a:pt x="713" y="500"/>
                    <a:pt x="709" y="494"/>
                  </a:cubicBezTo>
                  <a:lnTo>
                    <a:pt x="680" y="455"/>
                  </a:lnTo>
                  <a:cubicBezTo>
                    <a:pt x="660" y="426"/>
                    <a:pt x="660" y="383"/>
                    <a:pt x="682" y="355"/>
                  </a:cubicBezTo>
                  <a:lnTo>
                    <a:pt x="711" y="316"/>
                  </a:lnTo>
                  <a:cubicBezTo>
                    <a:pt x="716" y="311"/>
                    <a:pt x="717" y="304"/>
                    <a:pt x="716" y="300"/>
                  </a:cubicBezTo>
                  <a:cubicBezTo>
                    <a:pt x="715" y="295"/>
                    <a:pt x="710" y="291"/>
                    <a:pt x="703" y="288"/>
                  </a:cubicBezTo>
                  <a:lnTo>
                    <a:pt x="657" y="274"/>
                  </a:lnTo>
                  <a:cubicBezTo>
                    <a:pt x="624" y="263"/>
                    <a:pt x="598" y="227"/>
                    <a:pt x="599" y="192"/>
                  </a:cubicBezTo>
                  <a:lnTo>
                    <a:pt x="600" y="144"/>
                  </a:lnTo>
                  <a:cubicBezTo>
                    <a:pt x="601" y="137"/>
                    <a:pt x="599" y="132"/>
                    <a:pt x="596" y="128"/>
                  </a:cubicBezTo>
                  <a:cubicBezTo>
                    <a:pt x="593" y="125"/>
                    <a:pt x="588" y="125"/>
                    <a:pt x="585" y="125"/>
                  </a:cubicBezTo>
                  <a:cubicBezTo>
                    <a:pt x="583" y="125"/>
                    <a:pt x="580" y="125"/>
                    <a:pt x="577" y="126"/>
                  </a:cubicBezTo>
                  <a:lnTo>
                    <a:pt x="531" y="141"/>
                  </a:lnTo>
                  <a:cubicBezTo>
                    <a:pt x="524" y="143"/>
                    <a:pt x="516" y="144"/>
                    <a:pt x="508" y="144"/>
                  </a:cubicBezTo>
                  <a:cubicBezTo>
                    <a:pt x="479" y="144"/>
                    <a:pt x="451" y="130"/>
                    <a:pt x="436" y="108"/>
                  </a:cubicBezTo>
                  <a:lnTo>
                    <a:pt x="409" y="69"/>
                  </a:lnTo>
                  <a:cubicBezTo>
                    <a:pt x="405" y="63"/>
                    <a:pt x="400" y="59"/>
                    <a:pt x="394" y="59"/>
                  </a:cubicBezTo>
                  <a:cubicBezTo>
                    <a:pt x="388" y="59"/>
                    <a:pt x="386" y="59"/>
                    <a:pt x="381" y="67"/>
                  </a:cubicBezTo>
                  <a:lnTo>
                    <a:pt x="380" y="69"/>
                  </a:lnTo>
                  <a:cubicBezTo>
                    <a:pt x="368" y="87"/>
                    <a:pt x="352" y="110"/>
                    <a:pt x="339" y="123"/>
                  </a:cubicBezTo>
                  <a:cubicBezTo>
                    <a:pt x="331" y="131"/>
                    <a:pt x="318" y="141"/>
                    <a:pt x="301" y="141"/>
                  </a:cubicBezTo>
                  <a:cubicBezTo>
                    <a:pt x="296" y="141"/>
                    <a:pt x="292" y="141"/>
                    <a:pt x="289" y="140"/>
                  </a:cubicBezTo>
                  <a:lnTo>
                    <a:pt x="285" y="140"/>
                  </a:lnTo>
                  <a:lnTo>
                    <a:pt x="282" y="138"/>
                  </a:lnTo>
                  <a:cubicBezTo>
                    <a:pt x="276" y="136"/>
                    <a:pt x="268" y="134"/>
                    <a:pt x="260" y="132"/>
                  </a:cubicBezTo>
                  <a:cubicBezTo>
                    <a:pt x="248" y="128"/>
                    <a:pt x="227" y="122"/>
                    <a:pt x="224" y="122"/>
                  </a:cubicBezTo>
                  <a:cubicBezTo>
                    <a:pt x="215" y="120"/>
                    <a:pt x="205" y="118"/>
                    <a:pt x="202" y="118"/>
                  </a:cubicBezTo>
                  <a:cubicBezTo>
                    <a:pt x="191" y="118"/>
                    <a:pt x="187" y="128"/>
                    <a:pt x="187" y="138"/>
                  </a:cubicBezTo>
                  <a:lnTo>
                    <a:pt x="187" y="186"/>
                  </a:lnTo>
                  <a:cubicBezTo>
                    <a:pt x="187" y="221"/>
                    <a:pt x="160" y="256"/>
                    <a:pt x="126" y="266"/>
                  </a:cubicBezTo>
                  <a:lnTo>
                    <a:pt x="80" y="280"/>
                  </a:lnTo>
                  <a:cubicBezTo>
                    <a:pt x="73" y="282"/>
                    <a:pt x="68" y="286"/>
                    <a:pt x="67" y="290"/>
                  </a:cubicBezTo>
                  <a:cubicBezTo>
                    <a:pt x="65" y="295"/>
                    <a:pt x="67" y="301"/>
                    <a:pt x="71" y="307"/>
                  </a:cubicBezTo>
                  <a:lnTo>
                    <a:pt x="99" y="346"/>
                  </a:lnTo>
                  <a:cubicBezTo>
                    <a:pt x="120" y="375"/>
                    <a:pt x="119" y="419"/>
                    <a:pt x="98" y="446"/>
                  </a:cubicBezTo>
                  <a:lnTo>
                    <a:pt x="68" y="485"/>
                  </a:lnTo>
                  <a:cubicBezTo>
                    <a:pt x="64" y="490"/>
                    <a:pt x="62" y="496"/>
                    <a:pt x="64" y="501"/>
                  </a:cubicBezTo>
                  <a:cubicBezTo>
                    <a:pt x="65" y="506"/>
                    <a:pt x="70" y="510"/>
                    <a:pt x="77" y="513"/>
                  </a:cubicBezTo>
                  <a:lnTo>
                    <a:pt x="123" y="527"/>
                  </a:lnTo>
                  <a:cubicBezTo>
                    <a:pt x="156" y="538"/>
                    <a:pt x="181" y="574"/>
                    <a:pt x="181" y="609"/>
                  </a:cubicBezTo>
                  <a:lnTo>
                    <a:pt x="179" y="657"/>
                  </a:lnTo>
                  <a:cubicBezTo>
                    <a:pt x="179" y="664"/>
                    <a:pt x="181" y="669"/>
                    <a:pt x="184" y="672"/>
                  </a:cubicBezTo>
                  <a:cubicBezTo>
                    <a:pt x="187" y="676"/>
                    <a:pt x="191" y="676"/>
                    <a:pt x="194" y="676"/>
                  </a:cubicBezTo>
                  <a:cubicBezTo>
                    <a:pt x="197" y="676"/>
                    <a:pt x="200" y="676"/>
                    <a:pt x="203" y="675"/>
                  </a:cubicBezTo>
                  <a:lnTo>
                    <a:pt x="248" y="660"/>
                  </a:lnTo>
                  <a:cubicBezTo>
                    <a:pt x="256" y="658"/>
                    <a:pt x="264" y="657"/>
                    <a:pt x="272" y="657"/>
                  </a:cubicBezTo>
                  <a:close/>
                  <a:moveTo>
                    <a:pt x="385" y="801"/>
                  </a:moveTo>
                  <a:cubicBezTo>
                    <a:pt x="360" y="801"/>
                    <a:pt x="337" y="788"/>
                    <a:pt x="322" y="765"/>
                  </a:cubicBezTo>
                  <a:lnTo>
                    <a:pt x="294" y="726"/>
                  </a:lnTo>
                  <a:cubicBezTo>
                    <a:pt x="291" y="721"/>
                    <a:pt x="282" y="716"/>
                    <a:pt x="272" y="716"/>
                  </a:cubicBezTo>
                  <a:cubicBezTo>
                    <a:pt x="270" y="716"/>
                    <a:pt x="268" y="716"/>
                    <a:pt x="266" y="716"/>
                  </a:cubicBezTo>
                  <a:lnTo>
                    <a:pt x="221" y="731"/>
                  </a:lnTo>
                  <a:cubicBezTo>
                    <a:pt x="192" y="741"/>
                    <a:pt x="161" y="734"/>
                    <a:pt x="141" y="714"/>
                  </a:cubicBezTo>
                  <a:cubicBezTo>
                    <a:pt x="127" y="699"/>
                    <a:pt x="119" y="678"/>
                    <a:pt x="120" y="656"/>
                  </a:cubicBezTo>
                  <a:lnTo>
                    <a:pt x="121" y="608"/>
                  </a:lnTo>
                  <a:cubicBezTo>
                    <a:pt x="122" y="599"/>
                    <a:pt x="113" y="586"/>
                    <a:pt x="104" y="584"/>
                  </a:cubicBezTo>
                  <a:lnTo>
                    <a:pt x="59" y="569"/>
                  </a:lnTo>
                  <a:cubicBezTo>
                    <a:pt x="33" y="560"/>
                    <a:pt x="14" y="542"/>
                    <a:pt x="7" y="519"/>
                  </a:cubicBezTo>
                  <a:cubicBezTo>
                    <a:pt x="0" y="496"/>
                    <a:pt x="5" y="470"/>
                    <a:pt x="22" y="448"/>
                  </a:cubicBezTo>
                  <a:lnTo>
                    <a:pt x="51" y="410"/>
                  </a:lnTo>
                  <a:cubicBezTo>
                    <a:pt x="56" y="403"/>
                    <a:pt x="57" y="388"/>
                    <a:pt x="51" y="381"/>
                  </a:cubicBezTo>
                  <a:lnTo>
                    <a:pt x="23" y="342"/>
                  </a:lnTo>
                  <a:cubicBezTo>
                    <a:pt x="7" y="320"/>
                    <a:pt x="3" y="295"/>
                    <a:pt x="11" y="271"/>
                  </a:cubicBezTo>
                  <a:cubicBezTo>
                    <a:pt x="19" y="248"/>
                    <a:pt x="38" y="230"/>
                    <a:pt x="64" y="223"/>
                  </a:cubicBezTo>
                  <a:lnTo>
                    <a:pt x="110" y="209"/>
                  </a:lnTo>
                  <a:cubicBezTo>
                    <a:pt x="118" y="207"/>
                    <a:pt x="127" y="195"/>
                    <a:pt x="127" y="186"/>
                  </a:cubicBezTo>
                  <a:lnTo>
                    <a:pt x="127" y="138"/>
                  </a:lnTo>
                  <a:cubicBezTo>
                    <a:pt x="127" y="93"/>
                    <a:pt x="160" y="59"/>
                    <a:pt x="202" y="59"/>
                  </a:cubicBezTo>
                  <a:cubicBezTo>
                    <a:pt x="212" y="59"/>
                    <a:pt x="228" y="62"/>
                    <a:pt x="236" y="64"/>
                  </a:cubicBezTo>
                  <a:cubicBezTo>
                    <a:pt x="240" y="65"/>
                    <a:pt x="252" y="68"/>
                    <a:pt x="276" y="75"/>
                  </a:cubicBezTo>
                  <a:cubicBezTo>
                    <a:pt x="284" y="77"/>
                    <a:pt x="292" y="79"/>
                    <a:pt x="297" y="81"/>
                  </a:cubicBezTo>
                  <a:lnTo>
                    <a:pt x="298" y="81"/>
                  </a:lnTo>
                  <a:cubicBezTo>
                    <a:pt x="298" y="81"/>
                    <a:pt x="298" y="81"/>
                    <a:pt x="298" y="81"/>
                  </a:cubicBezTo>
                  <a:cubicBezTo>
                    <a:pt x="305" y="74"/>
                    <a:pt x="315" y="60"/>
                    <a:pt x="330" y="37"/>
                  </a:cubicBezTo>
                  <a:lnTo>
                    <a:pt x="331" y="35"/>
                  </a:lnTo>
                  <a:cubicBezTo>
                    <a:pt x="346" y="12"/>
                    <a:pt x="367" y="0"/>
                    <a:pt x="394" y="0"/>
                  </a:cubicBezTo>
                  <a:cubicBezTo>
                    <a:pt x="420" y="0"/>
                    <a:pt x="443" y="13"/>
                    <a:pt x="458" y="36"/>
                  </a:cubicBezTo>
                  <a:lnTo>
                    <a:pt x="485" y="75"/>
                  </a:lnTo>
                  <a:cubicBezTo>
                    <a:pt x="489" y="80"/>
                    <a:pt x="498" y="85"/>
                    <a:pt x="508" y="85"/>
                  </a:cubicBezTo>
                  <a:cubicBezTo>
                    <a:pt x="510" y="85"/>
                    <a:pt x="512" y="85"/>
                    <a:pt x="513" y="85"/>
                  </a:cubicBezTo>
                  <a:lnTo>
                    <a:pt x="559" y="70"/>
                  </a:lnTo>
                  <a:cubicBezTo>
                    <a:pt x="588" y="60"/>
                    <a:pt x="619" y="67"/>
                    <a:pt x="638" y="87"/>
                  </a:cubicBezTo>
                  <a:cubicBezTo>
                    <a:pt x="653" y="102"/>
                    <a:pt x="660" y="123"/>
                    <a:pt x="659" y="145"/>
                  </a:cubicBezTo>
                  <a:lnTo>
                    <a:pt x="658" y="193"/>
                  </a:lnTo>
                  <a:cubicBezTo>
                    <a:pt x="658" y="202"/>
                    <a:pt x="667" y="215"/>
                    <a:pt x="675" y="217"/>
                  </a:cubicBezTo>
                  <a:lnTo>
                    <a:pt x="721" y="232"/>
                  </a:lnTo>
                  <a:cubicBezTo>
                    <a:pt x="746" y="241"/>
                    <a:pt x="765" y="259"/>
                    <a:pt x="772" y="282"/>
                  </a:cubicBezTo>
                  <a:cubicBezTo>
                    <a:pt x="780" y="306"/>
                    <a:pt x="774" y="331"/>
                    <a:pt x="758" y="353"/>
                  </a:cubicBezTo>
                  <a:lnTo>
                    <a:pt x="729" y="391"/>
                  </a:lnTo>
                  <a:cubicBezTo>
                    <a:pt x="723" y="398"/>
                    <a:pt x="723" y="413"/>
                    <a:pt x="728" y="420"/>
                  </a:cubicBezTo>
                  <a:lnTo>
                    <a:pt x="756" y="459"/>
                  </a:lnTo>
                  <a:cubicBezTo>
                    <a:pt x="772" y="481"/>
                    <a:pt x="777" y="507"/>
                    <a:pt x="769" y="530"/>
                  </a:cubicBezTo>
                  <a:cubicBezTo>
                    <a:pt x="761" y="553"/>
                    <a:pt x="742" y="570"/>
                    <a:pt x="716" y="578"/>
                  </a:cubicBezTo>
                  <a:lnTo>
                    <a:pt x="670" y="592"/>
                  </a:lnTo>
                  <a:cubicBezTo>
                    <a:pt x="661" y="594"/>
                    <a:pt x="652" y="606"/>
                    <a:pt x="652" y="615"/>
                  </a:cubicBezTo>
                  <a:lnTo>
                    <a:pt x="652" y="663"/>
                  </a:lnTo>
                  <a:cubicBezTo>
                    <a:pt x="652" y="708"/>
                    <a:pt x="621" y="741"/>
                    <a:pt x="578" y="741"/>
                  </a:cubicBezTo>
                  <a:cubicBezTo>
                    <a:pt x="568" y="741"/>
                    <a:pt x="558" y="739"/>
                    <a:pt x="549" y="736"/>
                  </a:cubicBezTo>
                  <a:lnTo>
                    <a:pt x="504" y="720"/>
                  </a:lnTo>
                  <a:cubicBezTo>
                    <a:pt x="502" y="719"/>
                    <a:pt x="500" y="719"/>
                    <a:pt x="498" y="719"/>
                  </a:cubicBezTo>
                  <a:cubicBezTo>
                    <a:pt x="488" y="719"/>
                    <a:pt x="479" y="724"/>
                    <a:pt x="476" y="728"/>
                  </a:cubicBezTo>
                  <a:lnTo>
                    <a:pt x="448" y="767"/>
                  </a:lnTo>
                  <a:cubicBezTo>
                    <a:pt x="432" y="789"/>
                    <a:pt x="410" y="801"/>
                    <a:pt x="385" y="801"/>
                  </a:cubicBezTo>
                  <a:close/>
                  <a:moveTo>
                    <a:pt x="388" y="210"/>
                  </a:moveTo>
                  <a:cubicBezTo>
                    <a:pt x="277" y="210"/>
                    <a:pt x="186" y="301"/>
                    <a:pt x="186" y="413"/>
                  </a:cubicBezTo>
                  <a:cubicBezTo>
                    <a:pt x="186" y="524"/>
                    <a:pt x="277" y="615"/>
                    <a:pt x="388" y="615"/>
                  </a:cubicBezTo>
                  <a:cubicBezTo>
                    <a:pt x="500" y="615"/>
                    <a:pt x="590" y="524"/>
                    <a:pt x="590" y="413"/>
                  </a:cubicBezTo>
                  <a:cubicBezTo>
                    <a:pt x="590" y="301"/>
                    <a:pt x="500" y="210"/>
                    <a:pt x="388" y="210"/>
                  </a:cubicBezTo>
                  <a:close/>
                  <a:moveTo>
                    <a:pt x="388" y="650"/>
                  </a:moveTo>
                  <a:cubicBezTo>
                    <a:pt x="257" y="650"/>
                    <a:pt x="150" y="544"/>
                    <a:pt x="150" y="413"/>
                  </a:cubicBezTo>
                  <a:cubicBezTo>
                    <a:pt x="150" y="282"/>
                    <a:pt x="257" y="175"/>
                    <a:pt x="388" y="175"/>
                  </a:cubicBezTo>
                  <a:cubicBezTo>
                    <a:pt x="519" y="175"/>
                    <a:pt x="626" y="282"/>
                    <a:pt x="626" y="413"/>
                  </a:cubicBezTo>
                  <a:cubicBezTo>
                    <a:pt x="626" y="544"/>
                    <a:pt x="519" y="650"/>
                    <a:pt x="388" y="650"/>
                  </a:cubicBezTo>
                  <a:close/>
                  <a:moveTo>
                    <a:pt x="559" y="413"/>
                  </a:moveTo>
                  <a:cubicBezTo>
                    <a:pt x="559" y="507"/>
                    <a:pt x="482" y="583"/>
                    <a:pt x="388" y="583"/>
                  </a:cubicBezTo>
                  <a:cubicBezTo>
                    <a:pt x="294" y="583"/>
                    <a:pt x="218" y="507"/>
                    <a:pt x="218" y="413"/>
                  </a:cubicBezTo>
                  <a:cubicBezTo>
                    <a:pt x="218" y="319"/>
                    <a:pt x="294" y="242"/>
                    <a:pt x="388" y="242"/>
                  </a:cubicBezTo>
                  <a:cubicBezTo>
                    <a:pt x="482" y="242"/>
                    <a:pt x="559" y="319"/>
                    <a:pt x="559" y="413"/>
                  </a:cubicBezTo>
                  <a:close/>
                  <a:moveTo>
                    <a:pt x="581" y="788"/>
                  </a:moveTo>
                  <a:cubicBezTo>
                    <a:pt x="580" y="788"/>
                    <a:pt x="579" y="788"/>
                    <a:pt x="578" y="788"/>
                  </a:cubicBezTo>
                  <a:cubicBezTo>
                    <a:pt x="563" y="788"/>
                    <a:pt x="548" y="786"/>
                    <a:pt x="533" y="780"/>
                  </a:cubicBezTo>
                  <a:lnTo>
                    <a:pt x="504" y="770"/>
                  </a:lnTo>
                  <a:lnTo>
                    <a:pt x="486" y="795"/>
                  </a:lnTo>
                  <a:cubicBezTo>
                    <a:pt x="472" y="815"/>
                    <a:pt x="453" y="829"/>
                    <a:pt x="432" y="838"/>
                  </a:cubicBezTo>
                  <a:lnTo>
                    <a:pt x="447" y="1075"/>
                  </a:lnTo>
                  <a:cubicBezTo>
                    <a:pt x="448" y="1094"/>
                    <a:pt x="457" y="1096"/>
                    <a:pt x="467" y="1080"/>
                  </a:cubicBezTo>
                  <a:lnTo>
                    <a:pt x="515" y="1003"/>
                  </a:lnTo>
                  <a:cubicBezTo>
                    <a:pt x="525" y="987"/>
                    <a:pt x="544" y="985"/>
                    <a:pt x="557" y="998"/>
                  </a:cubicBezTo>
                  <a:lnTo>
                    <a:pt x="654" y="1099"/>
                  </a:lnTo>
                  <a:cubicBezTo>
                    <a:pt x="667" y="1113"/>
                    <a:pt x="674" y="1109"/>
                    <a:pt x="669" y="1091"/>
                  </a:cubicBezTo>
                  <a:cubicBezTo>
                    <a:pt x="669" y="1091"/>
                    <a:pt x="608" y="880"/>
                    <a:pt x="581" y="788"/>
                  </a:cubicBezTo>
                  <a:close/>
                  <a:moveTo>
                    <a:pt x="385" y="848"/>
                  </a:moveTo>
                  <a:cubicBezTo>
                    <a:pt x="344" y="848"/>
                    <a:pt x="307" y="828"/>
                    <a:pt x="283" y="792"/>
                  </a:cubicBezTo>
                  <a:lnTo>
                    <a:pt x="265" y="767"/>
                  </a:lnTo>
                  <a:lnTo>
                    <a:pt x="236" y="776"/>
                  </a:lnTo>
                  <a:cubicBezTo>
                    <a:pt x="222" y="780"/>
                    <a:pt x="208" y="783"/>
                    <a:pt x="195" y="783"/>
                  </a:cubicBezTo>
                  <a:cubicBezTo>
                    <a:pt x="189" y="783"/>
                    <a:pt x="183" y="782"/>
                    <a:pt x="177" y="781"/>
                  </a:cubicBezTo>
                  <a:cubicBezTo>
                    <a:pt x="152" y="872"/>
                    <a:pt x="96" y="1082"/>
                    <a:pt x="94" y="1088"/>
                  </a:cubicBezTo>
                  <a:cubicBezTo>
                    <a:pt x="91" y="1108"/>
                    <a:pt x="103" y="1139"/>
                    <a:pt x="136" y="1118"/>
                  </a:cubicBezTo>
                  <a:cubicBezTo>
                    <a:pt x="141" y="1115"/>
                    <a:pt x="240" y="1033"/>
                    <a:pt x="240" y="1033"/>
                  </a:cubicBezTo>
                  <a:cubicBezTo>
                    <a:pt x="255" y="1021"/>
                    <a:pt x="267" y="1020"/>
                    <a:pt x="284" y="1035"/>
                  </a:cubicBezTo>
                  <a:lnTo>
                    <a:pt x="361" y="1103"/>
                  </a:lnTo>
                  <a:cubicBezTo>
                    <a:pt x="374" y="1115"/>
                    <a:pt x="395" y="1108"/>
                    <a:pt x="395" y="1089"/>
                  </a:cubicBezTo>
                  <a:lnTo>
                    <a:pt x="388" y="848"/>
                  </a:lnTo>
                  <a:cubicBezTo>
                    <a:pt x="387" y="848"/>
                    <a:pt x="386" y="848"/>
                    <a:pt x="385" y="8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5"/>
          <p:cNvGrpSpPr>
            <a:grpSpLocks/>
          </p:cNvGrpSpPr>
          <p:nvPr/>
        </p:nvGrpSpPr>
        <p:grpSpPr bwMode="auto">
          <a:xfrm>
            <a:off x="4229467" y="4470276"/>
            <a:ext cx="864000" cy="864000"/>
            <a:chOff x="4699629" y="0"/>
            <a:chExt cx="566842" cy="566842"/>
          </a:xfrm>
        </p:grpSpPr>
        <p:sp>
          <p:nvSpPr>
            <p:cNvPr id="46" name="椭圆 45"/>
            <p:cNvSpPr/>
            <p:nvPr/>
          </p:nvSpPr>
          <p:spPr>
            <a:xfrm>
              <a:off x="4699629" y="0"/>
              <a:ext cx="566842" cy="56684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821889" y="80978"/>
              <a:ext cx="322321" cy="389008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6"/>
          <p:cNvGrpSpPr>
            <a:grpSpLocks/>
          </p:cNvGrpSpPr>
          <p:nvPr/>
        </p:nvGrpSpPr>
        <p:grpSpPr bwMode="auto">
          <a:xfrm>
            <a:off x="3452490" y="5445224"/>
            <a:ext cx="864000" cy="864000"/>
            <a:chOff x="6096794" y="73744"/>
            <a:chExt cx="566842" cy="566842"/>
          </a:xfrm>
        </p:grpSpPr>
        <p:sp>
          <p:nvSpPr>
            <p:cNvPr id="49" name="椭圆 48"/>
            <p:cNvSpPr/>
            <p:nvPr/>
          </p:nvSpPr>
          <p:spPr>
            <a:xfrm>
              <a:off x="6096794" y="73744"/>
              <a:ext cx="566842" cy="56684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 49"/>
            <p:cNvSpPr>
              <a:spLocks/>
            </p:cNvSpPr>
            <p:nvPr/>
          </p:nvSpPr>
          <p:spPr bwMode="auto">
            <a:xfrm>
              <a:off x="6153954" y="168228"/>
              <a:ext cx="416001" cy="311208"/>
            </a:xfrm>
            <a:custGeom>
              <a:avLst/>
              <a:gdLst>
                <a:gd name="connsiteX0" fmla="*/ 152941 w 574972"/>
                <a:gd name="connsiteY0" fmla="*/ 323694 h 399845"/>
                <a:gd name="connsiteX1" fmla="*/ 152941 w 574972"/>
                <a:gd name="connsiteY1" fmla="*/ 399844 h 399845"/>
                <a:gd name="connsiteX2" fmla="*/ 61228 w 574972"/>
                <a:gd name="connsiteY2" fmla="*/ 399844 h 399845"/>
                <a:gd name="connsiteX3" fmla="*/ 61228 w 574972"/>
                <a:gd name="connsiteY3" fmla="*/ 398217 h 399845"/>
                <a:gd name="connsiteX4" fmla="*/ 65606 w 574972"/>
                <a:gd name="connsiteY4" fmla="*/ 394470 h 399845"/>
                <a:gd name="connsiteX5" fmla="*/ 121790 w 574972"/>
                <a:gd name="connsiteY5" fmla="*/ 346388 h 399845"/>
                <a:gd name="connsiteX6" fmla="*/ 145086 w 574972"/>
                <a:gd name="connsiteY6" fmla="*/ 328444 h 399845"/>
                <a:gd name="connsiteX7" fmla="*/ 147415 w 574972"/>
                <a:gd name="connsiteY7" fmla="*/ 328444 h 399845"/>
                <a:gd name="connsiteX8" fmla="*/ 270881 w 574972"/>
                <a:gd name="connsiteY8" fmla="*/ 219691 h 399845"/>
                <a:gd name="connsiteX9" fmla="*/ 270881 w 574972"/>
                <a:gd name="connsiteY9" fmla="*/ 399845 h 399845"/>
                <a:gd name="connsiteX10" fmla="*/ 179168 w 574972"/>
                <a:gd name="connsiteY10" fmla="*/ 399845 h 399845"/>
                <a:gd name="connsiteX11" fmla="*/ 179168 w 574972"/>
                <a:gd name="connsiteY11" fmla="*/ 296830 h 399845"/>
                <a:gd name="connsiteX12" fmla="*/ 185489 w 574972"/>
                <a:gd name="connsiteY12" fmla="*/ 291396 h 399845"/>
                <a:gd name="connsiteX13" fmla="*/ 216939 w 574972"/>
                <a:gd name="connsiteY13" fmla="*/ 264361 h 399845"/>
                <a:gd name="connsiteX14" fmla="*/ 226257 w 574972"/>
                <a:gd name="connsiteY14" fmla="*/ 259235 h 399845"/>
                <a:gd name="connsiteX15" fmla="*/ 240235 w 574972"/>
                <a:gd name="connsiteY15" fmla="*/ 246418 h 399845"/>
                <a:gd name="connsiteX16" fmla="*/ 263531 w 574972"/>
                <a:gd name="connsiteY16" fmla="*/ 225912 h 399845"/>
                <a:gd name="connsiteX17" fmla="*/ 297108 w 574972"/>
                <a:gd name="connsiteY17" fmla="*/ 209429 h 399845"/>
                <a:gd name="connsiteX18" fmla="*/ 300913 w 574972"/>
                <a:gd name="connsiteY18" fmla="*/ 213616 h 399845"/>
                <a:gd name="connsiteX19" fmla="*/ 309758 w 574972"/>
                <a:gd name="connsiteY19" fmla="*/ 223349 h 399845"/>
                <a:gd name="connsiteX20" fmla="*/ 333054 w 574972"/>
                <a:gd name="connsiteY20" fmla="*/ 248982 h 399845"/>
                <a:gd name="connsiteX21" fmla="*/ 342372 w 574972"/>
                <a:gd name="connsiteY21" fmla="*/ 256672 h 399845"/>
                <a:gd name="connsiteX22" fmla="*/ 344702 w 574972"/>
                <a:gd name="connsiteY22" fmla="*/ 261799 h 399845"/>
                <a:gd name="connsiteX23" fmla="*/ 370328 w 574972"/>
                <a:gd name="connsiteY23" fmla="*/ 264362 h 399845"/>
                <a:gd name="connsiteX24" fmla="*/ 379646 w 574972"/>
                <a:gd name="connsiteY24" fmla="*/ 256672 h 399845"/>
                <a:gd name="connsiteX25" fmla="*/ 388821 w 574972"/>
                <a:gd name="connsiteY25" fmla="*/ 248907 h 399845"/>
                <a:gd name="connsiteX26" fmla="*/ 388821 w 574972"/>
                <a:gd name="connsiteY26" fmla="*/ 399844 h 399845"/>
                <a:gd name="connsiteX27" fmla="*/ 297108 w 574972"/>
                <a:gd name="connsiteY27" fmla="*/ 399844 h 399845"/>
                <a:gd name="connsiteX28" fmla="*/ 506761 w 574972"/>
                <a:gd name="connsiteY28" fmla="*/ 139370 h 399845"/>
                <a:gd name="connsiteX29" fmla="*/ 506761 w 574972"/>
                <a:gd name="connsiteY29" fmla="*/ 399844 h 399845"/>
                <a:gd name="connsiteX30" fmla="*/ 415048 w 574972"/>
                <a:gd name="connsiteY30" fmla="*/ 399844 h 399845"/>
                <a:gd name="connsiteX31" fmla="*/ 415048 w 574972"/>
                <a:gd name="connsiteY31" fmla="*/ 222112 h 399845"/>
                <a:gd name="connsiteX32" fmla="*/ 418375 w 574972"/>
                <a:gd name="connsiteY32" fmla="*/ 219183 h 399845"/>
                <a:gd name="connsiteX33" fmla="*/ 428203 w 574972"/>
                <a:gd name="connsiteY33" fmla="*/ 210532 h 399845"/>
                <a:gd name="connsiteX34" fmla="*/ 458488 w 574972"/>
                <a:gd name="connsiteY34" fmla="*/ 184898 h 399845"/>
                <a:gd name="connsiteX35" fmla="*/ 496198 w 574972"/>
                <a:gd name="connsiteY35" fmla="*/ 149332 h 399845"/>
                <a:gd name="connsiteX36" fmla="*/ 463151 w 574972"/>
                <a:gd name="connsiteY36" fmla="*/ 0 h 399845"/>
                <a:gd name="connsiteX37" fmla="*/ 533039 w 574972"/>
                <a:gd name="connsiteY37" fmla="*/ 0 h 399845"/>
                <a:gd name="connsiteX38" fmla="*/ 554006 w 574972"/>
                <a:gd name="connsiteY38" fmla="*/ 0 h 399845"/>
                <a:gd name="connsiteX39" fmla="*/ 567983 w 574972"/>
                <a:gd name="connsiteY39" fmla="*/ 5127 h 399845"/>
                <a:gd name="connsiteX40" fmla="*/ 574972 w 574972"/>
                <a:gd name="connsiteY40" fmla="*/ 20506 h 399845"/>
                <a:gd name="connsiteX41" fmla="*/ 574972 w 574972"/>
                <a:gd name="connsiteY41" fmla="*/ 117913 h 399845"/>
                <a:gd name="connsiteX42" fmla="*/ 554006 w 574972"/>
                <a:gd name="connsiteY42" fmla="*/ 138419 h 399845"/>
                <a:gd name="connsiteX43" fmla="*/ 535369 w 574972"/>
                <a:gd name="connsiteY43" fmla="*/ 117913 h 399845"/>
                <a:gd name="connsiteX44" fmla="*/ 535369 w 574972"/>
                <a:gd name="connsiteY44" fmla="*/ 66646 h 399845"/>
                <a:gd name="connsiteX45" fmla="*/ 533039 w 574972"/>
                <a:gd name="connsiteY45" fmla="*/ 69209 h 399845"/>
                <a:gd name="connsiteX46" fmla="*/ 467811 w 574972"/>
                <a:gd name="connsiteY46" fmla="*/ 130729 h 399845"/>
                <a:gd name="connsiteX47" fmla="*/ 437526 w 574972"/>
                <a:gd name="connsiteY47" fmla="*/ 156362 h 399845"/>
                <a:gd name="connsiteX48" fmla="*/ 414230 w 574972"/>
                <a:gd name="connsiteY48" fmla="*/ 176869 h 399845"/>
                <a:gd name="connsiteX49" fmla="*/ 383945 w 574972"/>
                <a:gd name="connsiteY49" fmla="*/ 202502 h 399845"/>
                <a:gd name="connsiteX50" fmla="*/ 374627 w 574972"/>
                <a:gd name="connsiteY50" fmla="*/ 210192 h 399845"/>
                <a:gd name="connsiteX51" fmla="*/ 349001 w 574972"/>
                <a:gd name="connsiteY51" fmla="*/ 207629 h 399845"/>
                <a:gd name="connsiteX52" fmla="*/ 346671 w 574972"/>
                <a:gd name="connsiteY52" fmla="*/ 202502 h 399845"/>
                <a:gd name="connsiteX53" fmla="*/ 337353 w 574972"/>
                <a:gd name="connsiteY53" fmla="*/ 194812 h 399845"/>
                <a:gd name="connsiteX54" fmla="*/ 314057 w 574972"/>
                <a:gd name="connsiteY54" fmla="*/ 169179 h 399845"/>
                <a:gd name="connsiteX55" fmla="*/ 293091 w 574972"/>
                <a:gd name="connsiteY55" fmla="*/ 146109 h 399845"/>
                <a:gd name="connsiteX56" fmla="*/ 262806 w 574972"/>
                <a:gd name="connsiteY56" fmla="*/ 171742 h 399845"/>
                <a:gd name="connsiteX57" fmla="*/ 239510 w 574972"/>
                <a:gd name="connsiteY57" fmla="*/ 192249 h 399845"/>
                <a:gd name="connsiteX58" fmla="*/ 225532 w 574972"/>
                <a:gd name="connsiteY58" fmla="*/ 205065 h 399845"/>
                <a:gd name="connsiteX59" fmla="*/ 216214 w 574972"/>
                <a:gd name="connsiteY59" fmla="*/ 210192 h 399845"/>
                <a:gd name="connsiteX60" fmla="*/ 141666 w 574972"/>
                <a:gd name="connsiteY60" fmla="*/ 274275 h 399845"/>
                <a:gd name="connsiteX61" fmla="*/ 139337 w 574972"/>
                <a:gd name="connsiteY61" fmla="*/ 274275 h 399845"/>
                <a:gd name="connsiteX62" fmla="*/ 116041 w 574972"/>
                <a:gd name="connsiteY62" fmla="*/ 292218 h 399845"/>
                <a:gd name="connsiteX63" fmla="*/ 32175 w 574972"/>
                <a:gd name="connsiteY63" fmla="*/ 363992 h 399845"/>
                <a:gd name="connsiteX64" fmla="*/ 22856 w 574972"/>
                <a:gd name="connsiteY64" fmla="*/ 366555 h 399845"/>
                <a:gd name="connsiteX65" fmla="*/ 4220 w 574972"/>
                <a:gd name="connsiteY65" fmla="*/ 358865 h 399845"/>
                <a:gd name="connsiteX66" fmla="*/ 6549 w 574972"/>
                <a:gd name="connsiteY66" fmla="*/ 328105 h 399845"/>
                <a:gd name="connsiteX67" fmla="*/ 18197 w 574972"/>
                <a:gd name="connsiteY67" fmla="*/ 317851 h 399845"/>
                <a:gd name="connsiteX68" fmla="*/ 116041 w 574972"/>
                <a:gd name="connsiteY68" fmla="*/ 238389 h 399845"/>
                <a:gd name="connsiteX69" fmla="*/ 139337 w 574972"/>
                <a:gd name="connsiteY69" fmla="*/ 220445 h 399845"/>
                <a:gd name="connsiteX70" fmla="*/ 141666 w 574972"/>
                <a:gd name="connsiteY70" fmla="*/ 217882 h 399845"/>
                <a:gd name="connsiteX71" fmla="*/ 216214 w 574972"/>
                <a:gd name="connsiteY71" fmla="*/ 156362 h 399845"/>
                <a:gd name="connsiteX72" fmla="*/ 223203 w 574972"/>
                <a:gd name="connsiteY72" fmla="*/ 148672 h 399845"/>
                <a:gd name="connsiteX73" fmla="*/ 239510 w 574972"/>
                <a:gd name="connsiteY73" fmla="*/ 138419 h 399845"/>
                <a:gd name="connsiteX74" fmla="*/ 262806 w 574972"/>
                <a:gd name="connsiteY74" fmla="*/ 117913 h 399845"/>
                <a:gd name="connsiteX75" fmla="*/ 283772 w 574972"/>
                <a:gd name="connsiteY75" fmla="*/ 99969 h 399845"/>
                <a:gd name="connsiteX76" fmla="*/ 309398 w 574972"/>
                <a:gd name="connsiteY76" fmla="*/ 102533 h 399845"/>
                <a:gd name="connsiteX77" fmla="*/ 314057 w 574972"/>
                <a:gd name="connsiteY77" fmla="*/ 107659 h 399845"/>
                <a:gd name="connsiteX78" fmla="*/ 337353 w 574972"/>
                <a:gd name="connsiteY78" fmla="*/ 133292 h 399845"/>
                <a:gd name="connsiteX79" fmla="*/ 346671 w 574972"/>
                <a:gd name="connsiteY79" fmla="*/ 140982 h 399845"/>
                <a:gd name="connsiteX80" fmla="*/ 365308 w 574972"/>
                <a:gd name="connsiteY80" fmla="*/ 161489 h 399845"/>
                <a:gd name="connsiteX81" fmla="*/ 383945 w 574972"/>
                <a:gd name="connsiteY81" fmla="*/ 146109 h 399845"/>
                <a:gd name="connsiteX82" fmla="*/ 414230 w 574972"/>
                <a:gd name="connsiteY82" fmla="*/ 120476 h 399845"/>
                <a:gd name="connsiteX83" fmla="*/ 437526 w 574972"/>
                <a:gd name="connsiteY83" fmla="*/ 99969 h 399845"/>
                <a:gd name="connsiteX84" fmla="*/ 477129 w 574972"/>
                <a:gd name="connsiteY84" fmla="*/ 61520 h 399845"/>
                <a:gd name="connsiteX85" fmla="*/ 498095 w 574972"/>
                <a:gd name="connsiteY85" fmla="*/ 43576 h 399845"/>
                <a:gd name="connsiteX86" fmla="*/ 486447 w 574972"/>
                <a:gd name="connsiteY86" fmla="*/ 43576 h 399845"/>
                <a:gd name="connsiteX87" fmla="*/ 463151 w 574972"/>
                <a:gd name="connsiteY87" fmla="*/ 43576 h 399845"/>
                <a:gd name="connsiteX88" fmla="*/ 456163 w 574972"/>
                <a:gd name="connsiteY88" fmla="*/ 41013 h 399845"/>
                <a:gd name="connsiteX89" fmla="*/ 442185 w 574972"/>
                <a:gd name="connsiteY89" fmla="*/ 20506 h 399845"/>
                <a:gd name="connsiteX90" fmla="*/ 453833 w 574972"/>
                <a:gd name="connsiteY90" fmla="*/ 2563 h 399845"/>
                <a:gd name="connsiteX91" fmla="*/ 456163 w 574972"/>
                <a:gd name="connsiteY91" fmla="*/ 2563 h 399845"/>
                <a:gd name="connsiteX92" fmla="*/ 463151 w 574972"/>
                <a:gd name="connsiteY92" fmla="*/ 0 h 399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4972" h="399845">
                  <a:moveTo>
                    <a:pt x="152941" y="323694"/>
                  </a:moveTo>
                  <a:lnTo>
                    <a:pt x="152941" y="399844"/>
                  </a:lnTo>
                  <a:lnTo>
                    <a:pt x="61228" y="399844"/>
                  </a:lnTo>
                  <a:lnTo>
                    <a:pt x="61228" y="398217"/>
                  </a:lnTo>
                  <a:lnTo>
                    <a:pt x="65606" y="394470"/>
                  </a:lnTo>
                  <a:cubicBezTo>
                    <a:pt x="121790" y="346388"/>
                    <a:pt x="121790" y="346388"/>
                    <a:pt x="121790" y="346388"/>
                  </a:cubicBezTo>
                  <a:cubicBezTo>
                    <a:pt x="145086" y="328444"/>
                    <a:pt x="145086" y="328444"/>
                    <a:pt x="145086" y="328444"/>
                  </a:cubicBezTo>
                  <a:cubicBezTo>
                    <a:pt x="147415" y="328444"/>
                    <a:pt x="147415" y="328444"/>
                    <a:pt x="147415" y="328444"/>
                  </a:cubicBezTo>
                  <a:close/>
                  <a:moveTo>
                    <a:pt x="270881" y="219691"/>
                  </a:moveTo>
                  <a:lnTo>
                    <a:pt x="270881" y="399845"/>
                  </a:lnTo>
                  <a:lnTo>
                    <a:pt x="179168" y="399845"/>
                  </a:lnTo>
                  <a:lnTo>
                    <a:pt x="179168" y="296830"/>
                  </a:lnTo>
                  <a:lnTo>
                    <a:pt x="185489" y="291396"/>
                  </a:lnTo>
                  <a:cubicBezTo>
                    <a:pt x="216939" y="264361"/>
                    <a:pt x="216939" y="264361"/>
                    <a:pt x="216939" y="264361"/>
                  </a:cubicBezTo>
                  <a:cubicBezTo>
                    <a:pt x="226257" y="259235"/>
                    <a:pt x="226257" y="259235"/>
                    <a:pt x="226257" y="259235"/>
                  </a:cubicBezTo>
                  <a:cubicBezTo>
                    <a:pt x="240235" y="246418"/>
                    <a:pt x="240235" y="246418"/>
                    <a:pt x="240235" y="246418"/>
                  </a:cubicBezTo>
                  <a:cubicBezTo>
                    <a:pt x="263531" y="225912"/>
                    <a:pt x="263531" y="225912"/>
                    <a:pt x="263531" y="225912"/>
                  </a:cubicBezTo>
                  <a:close/>
                  <a:moveTo>
                    <a:pt x="297108" y="209429"/>
                  </a:moveTo>
                  <a:lnTo>
                    <a:pt x="300913" y="213616"/>
                  </a:lnTo>
                  <a:cubicBezTo>
                    <a:pt x="309758" y="223349"/>
                    <a:pt x="309758" y="223349"/>
                    <a:pt x="309758" y="223349"/>
                  </a:cubicBezTo>
                  <a:cubicBezTo>
                    <a:pt x="333054" y="248982"/>
                    <a:pt x="333054" y="248982"/>
                    <a:pt x="333054" y="248982"/>
                  </a:cubicBezTo>
                  <a:cubicBezTo>
                    <a:pt x="342372" y="256672"/>
                    <a:pt x="342372" y="256672"/>
                    <a:pt x="342372" y="256672"/>
                  </a:cubicBezTo>
                  <a:cubicBezTo>
                    <a:pt x="344702" y="261799"/>
                    <a:pt x="344702" y="261799"/>
                    <a:pt x="344702" y="261799"/>
                  </a:cubicBezTo>
                  <a:cubicBezTo>
                    <a:pt x="351691" y="269489"/>
                    <a:pt x="363339" y="269489"/>
                    <a:pt x="370328" y="264362"/>
                  </a:cubicBezTo>
                  <a:cubicBezTo>
                    <a:pt x="379646" y="256672"/>
                    <a:pt x="379646" y="256672"/>
                    <a:pt x="379646" y="256672"/>
                  </a:cubicBezTo>
                  <a:lnTo>
                    <a:pt x="388821" y="248907"/>
                  </a:lnTo>
                  <a:lnTo>
                    <a:pt x="388821" y="399844"/>
                  </a:lnTo>
                  <a:lnTo>
                    <a:pt x="297108" y="399844"/>
                  </a:lnTo>
                  <a:close/>
                  <a:moveTo>
                    <a:pt x="506761" y="139370"/>
                  </a:moveTo>
                  <a:lnTo>
                    <a:pt x="506761" y="399844"/>
                  </a:lnTo>
                  <a:lnTo>
                    <a:pt x="415048" y="399844"/>
                  </a:lnTo>
                  <a:lnTo>
                    <a:pt x="415048" y="222112"/>
                  </a:lnTo>
                  <a:lnTo>
                    <a:pt x="418375" y="219183"/>
                  </a:lnTo>
                  <a:cubicBezTo>
                    <a:pt x="428203" y="210532"/>
                    <a:pt x="428203" y="210532"/>
                    <a:pt x="428203" y="210532"/>
                  </a:cubicBezTo>
                  <a:cubicBezTo>
                    <a:pt x="458488" y="184898"/>
                    <a:pt x="458488" y="184898"/>
                    <a:pt x="458488" y="184898"/>
                  </a:cubicBezTo>
                  <a:cubicBezTo>
                    <a:pt x="474795" y="169518"/>
                    <a:pt x="487025" y="157984"/>
                    <a:pt x="496198" y="149332"/>
                  </a:cubicBezTo>
                  <a:close/>
                  <a:moveTo>
                    <a:pt x="463151" y="0"/>
                  </a:moveTo>
                  <a:cubicBezTo>
                    <a:pt x="463151" y="0"/>
                    <a:pt x="463151" y="0"/>
                    <a:pt x="533039" y="0"/>
                  </a:cubicBezTo>
                  <a:cubicBezTo>
                    <a:pt x="533039" y="0"/>
                    <a:pt x="533039" y="0"/>
                    <a:pt x="554006" y="0"/>
                  </a:cubicBezTo>
                  <a:cubicBezTo>
                    <a:pt x="558665" y="0"/>
                    <a:pt x="563324" y="2563"/>
                    <a:pt x="567983" y="5127"/>
                  </a:cubicBezTo>
                  <a:cubicBezTo>
                    <a:pt x="572643" y="10253"/>
                    <a:pt x="574972" y="15380"/>
                    <a:pt x="574972" y="20506"/>
                  </a:cubicBezTo>
                  <a:lnTo>
                    <a:pt x="574972" y="117913"/>
                  </a:lnTo>
                  <a:cubicBezTo>
                    <a:pt x="574972" y="128166"/>
                    <a:pt x="565654" y="138419"/>
                    <a:pt x="554006" y="138419"/>
                  </a:cubicBezTo>
                  <a:cubicBezTo>
                    <a:pt x="542358" y="138419"/>
                    <a:pt x="535369" y="128166"/>
                    <a:pt x="535369" y="117913"/>
                  </a:cubicBezTo>
                  <a:cubicBezTo>
                    <a:pt x="535369" y="117913"/>
                    <a:pt x="535369" y="117913"/>
                    <a:pt x="535369" y="66646"/>
                  </a:cubicBezTo>
                  <a:cubicBezTo>
                    <a:pt x="535369" y="66646"/>
                    <a:pt x="535369" y="66646"/>
                    <a:pt x="533039" y="69209"/>
                  </a:cubicBezTo>
                  <a:cubicBezTo>
                    <a:pt x="533039" y="69209"/>
                    <a:pt x="533039" y="69209"/>
                    <a:pt x="467811" y="130729"/>
                  </a:cubicBezTo>
                  <a:cubicBezTo>
                    <a:pt x="467811" y="130729"/>
                    <a:pt x="467811" y="130729"/>
                    <a:pt x="437526" y="156362"/>
                  </a:cubicBezTo>
                  <a:cubicBezTo>
                    <a:pt x="437526" y="156362"/>
                    <a:pt x="437526" y="156362"/>
                    <a:pt x="414230" y="176869"/>
                  </a:cubicBezTo>
                  <a:cubicBezTo>
                    <a:pt x="414230" y="176869"/>
                    <a:pt x="414230" y="176869"/>
                    <a:pt x="383945" y="202502"/>
                  </a:cubicBezTo>
                  <a:cubicBezTo>
                    <a:pt x="383945" y="202502"/>
                    <a:pt x="383945" y="202502"/>
                    <a:pt x="374627" y="210192"/>
                  </a:cubicBezTo>
                  <a:cubicBezTo>
                    <a:pt x="367638" y="215319"/>
                    <a:pt x="355990" y="215319"/>
                    <a:pt x="349001" y="207629"/>
                  </a:cubicBezTo>
                  <a:cubicBezTo>
                    <a:pt x="349001" y="207629"/>
                    <a:pt x="349001" y="207629"/>
                    <a:pt x="346671" y="202502"/>
                  </a:cubicBezTo>
                  <a:cubicBezTo>
                    <a:pt x="346671" y="202502"/>
                    <a:pt x="346671" y="202502"/>
                    <a:pt x="337353" y="194812"/>
                  </a:cubicBezTo>
                  <a:cubicBezTo>
                    <a:pt x="337353" y="194812"/>
                    <a:pt x="337353" y="194812"/>
                    <a:pt x="314057" y="169179"/>
                  </a:cubicBezTo>
                  <a:cubicBezTo>
                    <a:pt x="314057" y="169179"/>
                    <a:pt x="314057" y="169179"/>
                    <a:pt x="293091" y="146109"/>
                  </a:cubicBezTo>
                  <a:cubicBezTo>
                    <a:pt x="293091" y="146109"/>
                    <a:pt x="293091" y="146109"/>
                    <a:pt x="262806" y="171742"/>
                  </a:cubicBezTo>
                  <a:cubicBezTo>
                    <a:pt x="262806" y="171742"/>
                    <a:pt x="262806" y="171742"/>
                    <a:pt x="239510" y="192249"/>
                  </a:cubicBezTo>
                  <a:cubicBezTo>
                    <a:pt x="239510" y="192249"/>
                    <a:pt x="239510" y="192249"/>
                    <a:pt x="225532" y="205065"/>
                  </a:cubicBezTo>
                  <a:cubicBezTo>
                    <a:pt x="225532" y="205065"/>
                    <a:pt x="225532" y="205065"/>
                    <a:pt x="216214" y="210192"/>
                  </a:cubicBezTo>
                  <a:cubicBezTo>
                    <a:pt x="216214" y="210192"/>
                    <a:pt x="216214" y="210192"/>
                    <a:pt x="141666" y="274275"/>
                  </a:cubicBezTo>
                  <a:cubicBezTo>
                    <a:pt x="141666" y="274275"/>
                    <a:pt x="141666" y="274275"/>
                    <a:pt x="139337" y="274275"/>
                  </a:cubicBezTo>
                  <a:cubicBezTo>
                    <a:pt x="139337" y="274275"/>
                    <a:pt x="139337" y="274275"/>
                    <a:pt x="116041" y="292218"/>
                  </a:cubicBezTo>
                  <a:cubicBezTo>
                    <a:pt x="116041" y="292218"/>
                    <a:pt x="116041" y="292218"/>
                    <a:pt x="32175" y="363992"/>
                  </a:cubicBezTo>
                  <a:cubicBezTo>
                    <a:pt x="29845" y="366555"/>
                    <a:pt x="25186" y="366555"/>
                    <a:pt x="22856" y="366555"/>
                  </a:cubicBezTo>
                  <a:cubicBezTo>
                    <a:pt x="15868" y="369118"/>
                    <a:pt x="8879" y="366555"/>
                    <a:pt x="4220" y="358865"/>
                  </a:cubicBezTo>
                  <a:cubicBezTo>
                    <a:pt x="-2769" y="348612"/>
                    <a:pt x="-440" y="335795"/>
                    <a:pt x="6549" y="328105"/>
                  </a:cubicBezTo>
                  <a:cubicBezTo>
                    <a:pt x="6549" y="328105"/>
                    <a:pt x="6549" y="328105"/>
                    <a:pt x="18197" y="317851"/>
                  </a:cubicBezTo>
                  <a:cubicBezTo>
                    <a:pt x="18197" y="317851"/>
                    <a:pt x="18197" y="317851"/>
                    <a:pt x="116041" y="238389"/>
                  </a:cubicBezTo>
                  <a:cubicBezTo>
                    <a:pt x="116041" y="238389"/>
                    <a:pt x="116041" y="238389"/>
                    <a:pt x="139337" y="220445"/>
                  </a:cubicBezTo>
                  <a:cubicBezTo>
                    <a:pt x="139337" y="220445"/>
                    <a:pt x="139337" y="220445"/>
                    <a:pt x="141666" y="217882"/>
                  </a:cubicBezTo>
                  <a:cubicBezTo>
                    <a:pt x="141666" y="217882"/>
                    <a:pt x="141666" y="217882"/>
                    <a:pt x="216214" y="156362"/>
                  </a:cubicBezTo>
                  <a:cubicBezTo>
                    <a:pt x="216214" y="156362"/>
                    <a:pt x="216214" y="156362"/>
                    <a:pt x="223203" y="148672"/>
                  </a:cubicBezTo>
                  <a:cubicBezTo>
                    <a:pt x="223203" y="148672"/>
                    <a:pt x="223203" y="148672"/>
                    <a:pt x="239510" y="138419"/>
                  </a:cubicBezTo>
                  <a:cubicBezTo>
                    <a:pt x="239510" y="138419"/>
                    <a:pt x="239510" y="138419"/>
                    <a:pt x="262806" y="117913"/>
                  </a:cubicBezTo>
                  <a:cubicBezTo>
                    <a:pt x="262806" y="117913"/>
                    <a:pt x="262806" y="117913"/>
                    <a:pt x="283772" y="99969"/>
                  </a:cubicBezTo>
                  <a:cubicBezTo>
                    <a:pt x="293091" y="92279"/>
                    <a:pt x="302409" y="94843"/>
                    <a:pt x="309398" y="102533"/>
                  </a:cubicBezTo>
                  <a:cubicBezTo>
                    <a:pt x="309398" y="102533"/>
                    <a:pt x="309398" y="102533"/>
                    <a:pt x="314057" y="107659"/>
                  </a:cubicBezTo>
                  <a:cubicBezTo>
                    <a:pt x="314057" y="107659"/>
                    <a:pt x="314057" y="107659"/>
                    <a:pt x="337353" y="133292"/>
                  </a:cubicBezTo>
                  <a:cubicBezTo>
                    <a:pt x="337353" y="133292"/>
                    <a:pt x="337353" y="133292"/>
                    <a:pt x="346671" y="140982"/>
                  </a:cubicBezTo>
                  <a:cubicBezTo>
                    <a:pt x="346671" y="140982"/>
                    <a:pt x="346671" y="140982"/>
                    <a:pt x="365308" y="161489"/>
                  </a:cubicBezTo>
                  <a:cubicBezTo>
                    <a:pt x="365308" y="161489"/>
                    <a:pt x="365308" y="161489"/>
                    <a:pt x="383945" y="146109"/>
                  </a:cubicBezTo>
                  <a:cubicBezTo>
                    <a:pt x="383945" y="146109"/>
                    <a:pt x="383945" y="146109"/>
                    <a:pt x="414230" y="120476"/>
                  </a:cubicBezTo>
                  <a:cubicBezTo>
                    <a:pt x="414230" y="120476"/>
                    <a:pt x="414230" y="120476"/>
                    <a:pt x="437526" y="99969"/>
                  </a:cubicBezTo>
                  <a:cubicBezTo>
                    <a:pt x="437526" y="99969"/>
                    <a:pt x="437526" y="99969"/>
                    <a:pt x="477129" y="61520"/>
                  </a:cubicBezTo>
                  <a:cubicBezTo>
                    <a:pt x="477129" y="61520"/>
                    <a:pt x="477129" y="61520"/>
                    <a:pt x="498095" y="43576"/>
                  </a:cubicBezTo>
                  <a:cubicBezTo>
                    <a:pt x="498095" y="43576"/>
                    <a:pt x="498095" y="43576"/>
                    <a:pt x="486447" y="43576"/>
                  </a:cubicBezTo>
                  <a:cubicBezTo>
                    <a:pt x="486447" y="43576"/>
                    <a:pt x="486447" y="43576"/>
                    <a:pt x="463151" y="43576"/>
                  </a:cubicBezTo>
                  <a:cubicBezTo>
                    <a:pt x="460822" y="43576"/>
                    <a:pt x="458492" y="43576"/>
                    <a:pt x="456163" y="41013"/>
                  </a:cubicBezTo>
                  <a:cubicBezTo>
                    <a:pt x="449174" y="38450"/>
                    <a:pt x="442185" y="30760"/>
                    <a:pt x="442185" y="20506"/>
                  </a:cubicBezTo>
                  <a:cubicBezTo>
                    <a:pt x="442185" y="12816"/>
                    <a:pt x="446844" y="5127"/>
                    <a:pt x="453833" y="2563"/>
                  </a:cubicBezTo>
                  <a:cubicBezTo>
                    <a:pt x="453833" y="2563"/>
                    <a:pt x="456163" y="2563"/>
                    <a:pt x="456163" y="2563"/>
                  </a:cubicBezTo>
                  <a:cubicBezTo>
                    <a:pt x="458492" y="0"/>
                    <a:pt x="460822" y="0"/>
                    <a:pt x="4631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93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94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95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96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cxnSp>
        <p:nvCxnSpPr>
          <p:cNvPr id="48" name="直接连接符 47"/>
          <p:cNvCxnSpPr>
            <a:endCxn id="53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  <p:bldP spid="20" grpId="0" animBg="1"/>
      <p:bldP spid="23" grpId="0" animBg="1"/>
      <p:bldP spid="26" grpId="0" animBg="1"/>
      <p:bldP spid="31" grpId="0" animBg="1"/>
      <p:bldP spid="51" grpId="0" animBg="1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cxnSp>
        <p:nvCxnSpPr>
          <p:cNvPr id="34" name="直接连接符 33"/>
          <p:cNvCxnSpPr>
            <a:endCxn id="37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团队组织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5951985" y="3115300"/>
            <a:ext cx="1436132" cy="627733"/>
          </a:xfrm>
          <a:custGeom>
            <a:avLst/>
            <a:gdLst>
              <a:gd name="connsiteX0" fmla="*/ 0 w 1255467"/>
              <a:gd name="connsiteY0" fmla="*/ 62773 h 627733"/>
              <a:gd name="connsiteX1" fmla="*/ 62773 w 1255467"/>
              <a:gd name="connsiteY1" fmla="*/ 0 h 627733"/>
              <a:gd name="connsiteX2" fmla="*/ 1192694 w 1255467"/>
              <a:gd name="connsiteY2" fmla="*/ 0 h 627733"/>
              <a:gd name="connsiteX3" fmla="*/ 1255467 w 1255467"/>
              <a:gd name="connsiteY3" fmla="*/ 62773 h 627733"/>
              <a:gd name="connsiteX4" fmla="*/ 1255467 w 1255467"/>
              <a:gd name="connsiteY4" fmla="*/ 564960 h 627733"/>
              <a:gd name="connsiteX5" fmla="*/ 1192694 w 1255467"/>
              <a:gd name="connsiteY5" fmla="*/ 627733 h 627733"/>
              <a:gd name="connsiteX6" fmla="*/ 62773 w 1255467"/>
              <a:gd name="connsiteY6" fmla="*/ 627733 h 627733"/>
              <a:gd name="connsiteX7" fmla="*/ 0 w 1255467"/>
              <a:gd name="connsiteY7" fmla="*/ 564960 h 627733"/>
              <a:gd name="connsiteX8" fmla="*/ 0 w 1255467"/>
              <a:gd name="connsiteY8" fmla="*/ 62773 h 6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67" h="627733">
                <a:moveTo>
                  <a:pt x="0" y="62773"/>
                </a:moveTo>
                <a:cubicBezTo>
                  <a:pt x="0" y="28104"/>
                  <a:pt x="28104" y="0"/>
                  <a:pt x="62773" y="0"/>
                </a:cubicBezTo>
                <a:lnTo>
                  <a:pt x="1192694" y="0"/>
                </a:lnTo>
                <a:cubicBezTo>
                  <a:pt x="1227363" y="0"/>
                  <a:pt x="1255467" y="28104"/>
                  <a:pt x="1255467" y="62773"/>
                </a:cubicBezTo>
                <a:lnTo>
                  <a:pt x="1255467" y="564960"/>
                </a:lnTo>
                <a:cubicBezTo>
                  <a:pt x="1255467" y="599629"/>
                  <a:pt x="1227363" y="627733"/>
                  <a:pt x="1192694" y="627733"/>
                </a:cubicBezTo>
                <a:lnTo>
                  <a:pt x="62773" y="627733"/>
                </a:lnTo>
                <a:cubicBezTo>
                  <a:pt x="28104" y="627733"/>
                  <a:pt x="0" y="599629"/>
                  <a:pt x="0" y="564960"/>
                </a:cubicBezTo>
                <a:lnTo>
                  <a:pt x="0" y="627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86" tIns="31086" rIns="31086" bIns="3108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cap="none" spc="0" dirty="0" smtClean="0">
                <a:ln w="0"/>
                <a:effectLst/>
                <a:latin typeface="+mn-ea"/>
                <a:ea typeface="+mn-ea"/>
              </a:rPr>
              <a:t>V</a:t>
            </a:r>
            <a:r>
              <a:rPr lang="zh-CN" altLang="en-US" sz="2000" b="1" kern="1200" cap="none" spc="0" dirty="0" smtClean="0">
                <a:ln w="0"/>
                <a:effectLst/>
                <a:latin typeface="+mn-ea"/>
                <a:ea typeface="+mn-ea"/>
              </a:rPr>
              <a:t>客工作室</a:t>
            </a:r>
            <a:endParaRPr lang="zh-CN" altLang="en-US" sz="2000" b="1" kern="1200" cap="none" spc="0" dirty="0">
              <a:ln w="0"/>
              <a:effectLst/>
              <a:latin typeface="+mn-ea"/>
              <a:ea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7500715">
            <a:off x="6959476" y="2786140"/>
            <a:ext cx="1359467" cy="22741"/>
          </a:xfrm>
          <a:custGeom>
            <a:avLst/>
            <a:gdLst>
              <a:gd name="connsiteX0" fmla="*/ 0 w 1359467"/>
              <a:gd name="connsiteY0" fmla="*/ 11370 h 22741"/>
              <a:gd name="connsiteX1" fmla="*/ 1359467 w 1359467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9467" h="22741">
                <a:moveTo>
                  <a:pt x="0" y="11370"/>
                </a:moveTo>
                <a:lnTo>
                  <a:pt x="1359467" y="11370"/>
                </a:lnTo>
              </a:path>
            </a:pathLst>
          </a:custGeom>
          <a:noFill/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58446" tIns="-22616" rIns="658447" bIns="-2261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cap="none" spc="0">
              <a:ln w="0"/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890303" y="1851987"/>
            <a:ext cx="1255467" cy="627733"/>
          </a:xfrm>
          <a:custGeom>
            <a:avLst/>
            <a:gdLst>
              <a:gd name="connsiteX0" fmla="*/ 0 w 1255467"/>
              <a:gd name="connsiteY0" fmla="*/ 62773 h 627733"/>
              <a:gd name="connsiteX1" fmla="*/ 62773 w 1255467"/>
              <a:gd name="connsiteY1" fmla="*/ 0 h 627733"/>
              <a:gd name="connsiteX2" fmla="*/ 1192694 w 1255467"/>
              <a:gd name="connsiteY2" fmla="*/ 0 h 627733"/>
              <a:gd name="connsiteX3" fmla="*/ 1255467 w 1255467"/>
              <a:gd name="connsiteY3" fmla="*/ 62773 h 627733"/>
              <a:gd name="connsiteX4" fmla="*/ 1255467 w 1255467"/>
              <a:gd name="connsiteY4" fmla="*/ 564960 h 627733"/>
              <a:gd name="connsiteX5" fmla="*/ 1192694 w 1255467"/>
              <a:gd name="connsiteY5" fmla="*/ 627733 h 627733"/>
              <a:gd name="connsiteX6" fmla="*/ 62773 w 1255467"/>
              <a:gd name="connsiteY6" fmla="*/ 627733 h 627733"/>
              <a:gd name="connsiteX7" fmla="*/ 0 w 1255467"/>
              <a:gd name="connsiteY7" fmla="*/ 564960 h 627733"/>
              <a:gd name="connsiteX8" fmla="*/ 0 w 1255467"/>
              <a:gd name="connsiteY8" fmla="*/ 62773 h 6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67" h="627733">
                <a:moveTo>
                  <a:pt x="0" y="62773"/>
                </a:moveTo>
                <a:cubicBezTo>
                  <a:pt x="0" y="28104"/>
                  <a:pt x="28104" y="0"/>
                  <a:pt x="62773" y="0"/>
                </a:cubicBezTo>
                <a:lnTo>
                  <a:pt x="1192694" y="0"/>
                </a:lnTo>
                <a:cubicBezTo>
                  <a:pt x="1227363" y="0"/>
                  <a:pt x="1255467" y="28104"/>
                  <a:pt x="1255467" y="62773"/>
                </a:cubicBezTo>
                <a:lnTo>
                  <a:pt x="1255467" y="564960"/>
                </a:lnTo>
                <a:cubicBezTo>
                  <a:pt x="1255467" y="599629"/>
                  <a:pt x="1227363" y="627733"/>
                  <a:pt x="1192694" y="627733"/>
                </a:cubicBezTo>
                <a:lnTo>
                  <a:pt x="62773" y="627733"/>
                </a:lnTo>
                <a:cubicBezTo>
                  <a:pt x="28104" y="627733"/>
                  <a:pt x="0" y="599629"/>
                  <a:pt x="0" y="564960"/>
                </a:cubicBezTo>
                <a:lnTo>
                  <a:pt x="0" y="627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86" tIns="31086" rIns="31086" bIns="3108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cap="none" spc="0" dirty="0" smtClean="0">
                <a:ln w="0"/>
                <a:effectLst/>
                <a:latin typeface="+mn-ea"/>
                <a:ea typeface="+mn-ea"/>
              </a:rPr>
              <a:t>办公室</a:t>
            </a:r>
            <a:endParaRPr lang="zh-CN" altLang="en-US" sz="2000" b="1" kern="1200" cap="none" spc="0" dirty="0">
              <a:ln w="0"/>
              <a:effectLst/>
              <a:latin typeface="+mn-ea"/>
              <a:ea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 rot="18289469">
            <a:off x="8957170" y="1793536"/>
            <a:ext cx="879387" cy="22741"/>
          </a:xfrm>
          <a:custGeom>
            <a:avLst/>
            <a:gdLst>
              <a:gd name="connsiteX0" fmla="*/ 0 w 879387"/>
              <a:gd name="connsiteY0" fmla="*/ 11370 h 22741"/>
              <a:gd name="connsiteX1" fmla="*/ 879387 w 879387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9387" h="22741">
                <a:moveTo>
                  <a:pt x="0" y="11370"/>
                </a:moveTo>
                <a:lnTo>
                  <a:pt x="879387" y="11370"/>
                </a:lnTo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0408" tIns="-10614" rIns="430409" bIns="-1061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cap="none" spc="0">
              <a:ln w="0"/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9647957" y="1130093"/>
            <a:ext cx="1645201" cy="627733"/>
          </a:xfrm>
          <a:custGeom>
            <a:avLst/>
            <a:gdLst>
              <a:gd name="connsiteX0" fmla="*/ 0 w 1645201"/>
              <a:gd name="connsiteY0" fmla="*/ 62773 h 627733"/>
              <a:gd name="connsiteX1" fmla="*/ 62773 w 1645201"/>
              <a:gd name="connsiteY1" fmla="*/ 0 h 627733"/>
              <a:gd name="connsiteX2" fmla="*/ 1582428 w 1645201"/>
              <a:gd name="connsiteY2" fmla="*/ 0 h 627733"/>
              <a:gd name="connsiteX3" fmla="*/ 1645201 w 1645201"/>
              <a:gd name="connsiteY3" fmla="*/ 62773 h 627733"/>
              <a:gd name="connsiteX4" fmla="*/ 1645201 w 1645201"/>
              <a:gd name="connsiteY4" fmla="*/ 564960 h 627733"/>
              <a:gd name="connsiteX5" fmla="*/ 1582428 w 1645201"/>
              <a:gd name="connsiteY5" fmla="*/ 627733 h 627733"/>
              <a:gd name="connsiteX6" fmla="*/ 62773 w 1645201"/>
              <a:gd name="connsiteY6" fmla="*/ 627733 h 627733"/>
              <a:gd name="connsiteX7" fmla="*/ 0 w 1645201"/>
              <a:gd name="connsiteY7" fmla="*/ 564960 h 627733"/>
              <a:gd name="connsiteX8" fmla="*/ 0 w 1645201"/>
              <a:gd name="connsiteY8" fmla="*/ 62773 h 6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5201" h="627733">
                <a:moveTo>
                  <a:pt x="0" y="62773"/>
                </a:moveTo>
                <a:cubicBezTo>
                  <a:pt x="0" y="28104"/>
                  <a:pt x="28104" y="0"/>
                  <a:pt x="62773" y="0"/>
                </a:cubicBezTo>
                <a:lnTo>
                  <a:pt x="1582428" y="0"/>
                </a:lnTo>
                <a:cubicBezTo>
                  <a:pt x="1617097" y="0"/>
                  <a:pt x="1645201" y="28104"/>
                  <a:pt x="1645201" y="62773"/>
                </a:cubicBezTo>
                <a:lnTo>
                  <a:pt x="1645201" y="564960"/>
                </a:lnTo>
                <a:cubicBezTo>
                  <a:pt x="1645201" y="599629"/>
                  <a:pt x="1617097" y="627733"/>
                  <a:pt x="1582428" y="627733"/>
                </a:cubicBezTo>
                <a:lnTo>
                  <a:pt x="62773" y="627733"/>
                </a:lnTo>
                <a:cubicBezTo>
                  <a:pt x="28104" y="627733"/>
                  <a:pt x="0" y="599629"/>
                  <a:pt x="0" y="564960"/>
                </a:cubicBezTo>
                <a:lnTo>
                  <a:pt x="0" y="627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86" tIns="31086" rIns="31086" bIns="3108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cap="none" spc="0" dirty="0" smtClean="0">
                <a:ln w="0"/>
                <a:effectLst/>
                <a:latin typeface="+mn-ea"/>
                <a:ea typeface="+mn-ea"/>
              </a:rPr>
              <a:t>文案编辑组</a:t>
            </a:r>
            <a:endParaRPr lang="zh-CN" altLang="en-US" sz="2000" b="1" kern="1200" cap="none" spc="0" dirty="0">
              <a:ln w="0"/>
              <a:effectLst/>
              <a:latin typeface="+mn-ea"/>
              <a:ea typeface="+mn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145770" y="2154483"/>
            <a:ext cx="502186" cy="22741"/>
          </a:xfrm>
          <a:custGeom>
            <a:avLst/>
            <a:gdLst>
              <a:gd name="connsiteX0" fmla="*/ 0 w 502186"/>
              <a:gd name="connsiteY0" fmla="*/ 11370 h 22741"/>
              <a:gd name="connsiteX1" fmla="*/ 502186 w 502186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186" h="22741">
                <a:moveTo>
                  <a:pt x="0" y="11370"/>
                </a:moveTo>
                <a:lnTo>
                  <a:pt x="502186" y="11370"/>
                </a:lnTo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1239" tIns="-1184" rIns="251238" bIns="-118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cap="none" spc="0">
              <a:ln w="0"/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9647957" y="1851987"/>
            <a:ext cx="1645201" cy="627733"/>
          </a:xfrm>
          <a:custGeom>
            <a:avLst/>
            <a:gdLst>
              <a:gd name="connsiteX0" fmla="*/ 0 w 1645201"/>
              <a:gd name="connsiteY0" fmla="*/ 62773 h 627733"/>
              <a:gd name="connsiteX1" fmla="*/ 62773 w 1645201"/>
              <a:gd name="connsiteY1" fmla="*/ 0 h 627733"/>
              <a:gd name="connsiteX2" fmla="*/ 1582428 w 1645201"/>
              <a:gd name="connsiteY2" fmla="*/ 0 h 627733"/>
              <a:gd name="connsiteX3" fmla="*/ 1645201 w 1645201"/>
              <a:gd name="connsiteY3" fmla="*/ 62773 h 627733"/>
              <a:gd name="connsiteX4" fmla="*/ 1645201 w 1645201"/>
              <a:gd name="connsiteY4" fmla="*/ 564960 h 627733"/>
              <a:gd name="connsiteX5" fmla="*/ 1582428 w 1645201"/>
              <a:gd name="connsiteY5" fmla="*/ 627733 h 627733"/>
              <a:gd name="connsiteX6" fmla="*/ 62773 w 1645201"/>
              <a:gd name="connsiteY6" fmla="*/ 627733 h 627733"/>
              <a:gd name="connsiteX7" fmla="*/ 0 w 1645201"/>
              <a:gd name="connsiteY7" fmla="*/ 564960 h 627733"/>
              <a:gd name="connsiteX8" fmla="*/ 0 w 1645201"/>
              <a:gd name="connsiteY8" fmla="*/ 62773 h 6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5201" h="627733">
                <a:moveTo>
                  <a:pt x="0" y="62773"/>
                </a:moveTo>
                <a:cubicBezTo>
                  <a:pt x="0" y="28104"/>
                  <a:pt x="28104" y="0"/>
                  <a:pt x="62773" y="0"/>
                </a:cubicBezTo>
                <a:lnTo>
                  <a:pt x="1582428" y="0"/>
                </a:lnTo>
                <a:cubicBezTo>
                  <a:pt x="1617097" y="0"/>
                  <a:pt x="1645201" y="28104"/>
                  <a:pt x="1645201" y="62773"/>
                </a:cubicBezTo>
                <a:lnTo>
                  <a:pt x="1645201" y="564960"/>
                </a:lnTo>
                <a:cubicBezTo>
                  <a:pt x="1645201" y="599629"/>
                  <a:pt x="1617097" y="627733"/>
                  <a:pt x="1582428" y="627733"/>
                </a:cubicBezTo>
                <a:lnTo>
                  <a:pt x="62773" y="627733"/>
                </a:lnTo>
                <a:cubicBezTo>
                  <a:pt x="28104" y="627733"/>
                  <a:pt x="0" y="599629"/>
                  <a:pt x="0" y="564960"/>
                </a:cubicBezTo>
                <a:lnTo>
                  <a:pt x="0" y="627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86" tIns="31086" rIns="31086" bIns="3108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cap="none" spc="0" dirty="0" smtClean="0">
                <a:ln w="0"/>
                <a:effectLst/>
                <a:latin typeface="+mn-ea"/>
                <a:ea typeface="+mn-ea"/>
              </a:rPr>
              <a:t>财务组</a:t>
            </a:r>
            <a:endParaRPr lang="zh-CN" altLang="en-US" sz="2000" b="1" kern="1200" cap="none" spc="0" dirty="0">
              <a:ln w="0"/>
              <a:effectLst/>
              <a:latin typeface="+mn-ea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>
          <a:xfrm rot="3310531">
            <a:off x="8957170" y="2515429"/>
            <a:ext cx="879387" cy="22741"/>
          </a:xfrm>
          <a:custGeom>
            <a:avLst/>
            <a:gdLst>
              <a:gd name="connsiteX0" fmla="*/ 0 w 879387"/>
              <a:gd name="connsiteY0" fmla="*/ 11370 h 22741"/>
              <a:gd name="connsiteX1" fmla="*/ 879387 w 879387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9387" h="22741">
                <a:moveTo>
                  <a:pt x="0" y="11370"/>
                </a:moveTo>
                <a:lnTo>
                  <a:pt x="879387" y="11370"/>
                </a:lnTo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0409" tIns="-10615" rIns="430408" bIns="-10614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cap="none" spc="0">
              <a:ln w="0"/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9647957" y="2573880"/>
            <a:ext cx="1645201" cy="627733"/>
          </a:xfrm>
          <a:custGeom>
            <a:avLst/>
            <a:gdLst>
              <a:gd name="connsiteX0" fmla="*/ 0 w 1645201"/>
              <a:gd name="connsiteY0" fmla="*/ 62773 h 627733"/>
              <a:gd name="connsiteX1" fmla="*/ 62773 w 1645201"/>
              <a:gd name="connsiteY1" fmla="*/ 0 h 627733"/>
              <a:gd name="connsiteX2" fmla="*/ 1582428 w 1645201"/>
              <a:gd name="connsiteY2" fmla="*/ 0 h 627733"/>
              <a:gd name="connsiteX3" fmla="*/ 1645201 w 1645201"/>
              <a:gd name="connsiteY3" fmla="*/ 62773 h 627733"/>
              <a:gd name="connsiteX4" fmla="*/ 1645201 w 1645201"/>
              <a:gd name="connsiteY4" fmla="*/ 564960 h 627733"/>
              <a:gd name="connsiteX5" fmla="*/ 1582428 w 1645201"/>
              <a:gd name="connsiteY5" fmla="*/ 627733 h 627733"/>
              <a:gd name="connsiteX6" fmla="*/ 62773 w 1645201"/>
              <a:gd name="connsiteY6" fmla="*/ 627733 h 627733"/>
              <a:gd name="connsiteX7" fmla="*/ 0 w 1645201"/>
              <a:gd name="connsiteY7" fmla="*/ 564960 h 627733"/>
              <a:gd name="connsiteX8" fmla="*/ 0 w 1645201"/>
              <a:gd name="connsiteY8" fmla="*/ 62773 h 6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5201" h="627733">
                <a:moveTo>
                  <a:pt x="0" y="62773"/>
                </a:moveTo>
                <a:cubicBezTo>
                  <a:pt x="0" y="28104"/>
                  <a:pt x="28104" y="0"/>
                  <a:pt x="62773" y="0"/>
                </a:cubicBezTo>
                <a:lnTo>
                  <a:pt x="1582428" y="0"/>
                </a:lnTo>
                <a:cubicBezTo>
                  <a:pt x="1617097" y="0"/>
                  <a:pt x="1645201" y="28104"/>
                  <a:pt x="1645201" y="62773"/>
                </a:cubicBezTo>
                <a:lnTo>
                  <a:pt x="1645201" y="564960"/>
                </a:lnTo>
                <a:cubicBezTo>
                  <a:pt x="1645201" y="599629"/>
                  <a:pt x="1617097" y="627733"/>
                  <a:pt x="1582428" y="627733"/>
                </a:cubicBezTo>
                <a:lnTo>
                  <a:pt x="62773" y="627733"/>
                </a:lnTo>
                <a:cubicBezTo>
                  <a:pt x="28104" y="627733"/>
                  <a:pt x="0" y="599629"/>
                  <a:pt x="0" y="564960"/>
                </a:cubicBezTo>
                <a:lnTo>
                  <a:pt x="0" y="627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86" tIns="31086" rIns="31086" bIns="3108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cap="none" spc="0" dirty="0" smtClean="0">
                <a:ln w="0"/>
                <a:effectLst/>
                <a:latin typeface="+mn-ea"/>
                <a:ea typeface="+mn-ea"/>
              </a:rPr>
              <a:t>市场营销组</a:t>
            </a:r>
            <a:endParaRPr lang="zh-CN" altLang="en-US" sz="2000" b="1" kern="1200" cap="none" spc="0" dirty="0">
              <a:ln w="0"/>
              <a:effectLst/>
              <a:latin typeface="+mn-ea"/>
              <a:ea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 rot="4099285">
            <a:off x="6959476" y="4049453"/>
            <a:ext cx="1359467" cy="22741"/>
          </a:xfrm>
          <a:custGeom>
            <a:avLst/>
            <a:gdLst>
              <a:gd name="connsiteX0" fmla="*/ 0 w 1359467"/>
              <a:gd name="connsiteY0" fmla="*/ 11370 h 22741"/>
              <a:gd name="connsiteX1" fmla="*/ 1359467 w 1359467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9467" h="22741">
                <a:moveTo>
                  <a:pt x="0" y="11370"/>
                </a:moveTo>
                <a:lnTo>
                  <a:pt x="1359467" y="11370"/>
                </a:lnTo>
              </a:path>
            </a:pathLst>
          </a:custGeom>
          <a:noFill/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58447" tIns="-22617" rIns="658446" bIns="-2261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cap="none" spc="0">
              <a:ln w="0"/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7890303" y="4378614"/>
            <a:ext cx="1255467" cy="627733"/>
          </a:xfrm>
          <a:custGeom>
            <a:avLst/>
            <a:gdLst>
              <a:gd name="connsiteX0" fmla="*/ 0 w 1255467"/>
              <a:gd name="connsiteY0" fmla="*/ 62773 h 627733"/>
              <a:gd name="connsiteX1" fmla="*/ 62773 w 1255467"/>
              <a:gd name="connsiteY1" fmla="*/ 0 h 627733"/>
              <a:gd name="connsiteX2" fmla="*/ 1192694 w 1255467"/>
              <a:gd name="connsiteY2" fmla="*/ 0 h 627733"/>
              <a:gd name="connsiteX3" fmla="*/ 1255467 w 1255467"/>
              <a:gd name="connsiteY3" fmla="*/ 62773 h 627733"/>
              <a:gd name="connsiteX4" fmla="*/ 1255467 w 1255467"/>
              <a:gd name="connsiteY4" fmla="*/ 564960 h 627733"/>
              <a:gd name="connsiteX5" fmla="*/ 1192694 w 1255467"/>
              <a:gd name="connsiteY5" fmla="*/ 627733 h 627733"/>
              <a:gd name="connsiteX6" fmla="*/ 62773 w 1255467"/>
              <a:gd name="connsiteY6" fmla="*/ 627733 h 627733"/>
              <a:gd name="connsiteX7" fmla="*/ 0 w 1255467"/>
              <a:gd name="connsiteY7" fmla="*/ 564960 h 627733"/>
              <a:gd name="connsiteX8" fmla="*/ 0 w 1255467"/>
              <a:gd name="connsiteY8" fmla="*/ 62773 h 6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67" h="627733">
                <a:moveTo>
                  <a:pt x="0" y="62773"/>
                </a:moveTo>
                <a:cubicBezTo>
                  <a:pt x="0" y="28104"/>
                  <a:pt x="28104" y="0"/>
                  <a:pt x="62773" y="0"/>
                </a:cubicBezTo>
                <a:lnTo>
                  <a:pt x="1192694" y="0"/>
                </a:lnTo>
                <a:cubicBezTo>
                  <a:pt x="1227363" y="0"/>
                  <a:pt x="1255467" y="28104"/>
                  <a:pt x="1255467" y="62773"/>
                </a:cubicBezTo>
                <a:lnTo>
                  <a:pt x="1255467" y="564960"/>
                </a:lnTo>
                <a:cubicBezTo>
                  <a:pt x="1255467" y="599629"/>
                  <a:pt x="1227363" y="627733"/>
                  <a:pt x="1192694" y="627733"/>
                </a:cubicBezTo>
                <a:lnTo>
                  <a:pt x="62773" y="627733"/>
                </a:lnTo>
                <a:cubicBezTo>
                  <a:pt x="28104" y="627733"/>
                  <a:pt x="0" y="599629"/>
                  <a:pt x="0" y="564960"/>
                </a:cubicBezTo>
                <a:lnTo>
                  <a:pt x="0" y="627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86" tIns="31086" rIns="31086" bIns="3108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cap="none" spc="0" dirty="0" smtClean="0">
                <a:ln w="0"/>
                <a:effectLst/>
                <a:latin typeface="+mn-ea"/>
                <a:ea typeface="+mn-ea"/>
              </a:rPr>
              <a:t>技术中心</a:t>
            </a:r>
            <a:endParaRPr lang="zh-CN" altLang="en-US" sz="2000" b="1" kern="1200" cap="none" spc="0" dirty="0">
              <a:ln w="0"/>
              <a:effectLst/>
              <a:latin typeface="+mn-ea"/>
              <a:ea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17692822">
            <a:off x="8800052" y="4139690"/>
            <a:ext cx="1193622" cy="22741"/>
          </a:xfrm>
          <a:custGeom>
            <a:avLst/>
            <a:gdLst>
              <a:gd name="connsiteX0" fmla="*/ 0 w 1193622"/>
              <a:gd name="connsiteY0" fmla="*/ 11370 h 22741"/>
              <a:gd name="connsiteX1" fmla="*/ 1193622 w 1193622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3622" h="22741">
                <a:moveTo>
                  <a:pt x="0" y="11370"/>
                </a:moveTo>
                <a:lnTo>
                  <a:pt x="1193622" y="11370"/>
                </a:lnTo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9670" tIns="-18470" rIns="579670" bIns="-1847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cap="none" spc="0">
              <a:ln w="0"/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9647957" y="3295774"/>
            <a:ext cx="1645201" cy="627733"/>
          </a:xfrm>
          <a:custGeom>
            <a:avLst/>
            <a:gdLst>
              <a:gd name="connsiteX0" fmla="*/ 0 w 1645201"/>
              <a:gd name="connsiteY0" fmla="*/ 62773 h 627733"/>
              <a:gd name="connsiteX1" fmla="*/ 62773 w 1645201"/>
              <a:gd name="connsiteY1" fmla="*/ 0 h 627733"/>
              <a:gd name="connsiteX2" fmla="*/ 1582428 w 1645201"/>
              <a:gd name="connsiteY2" fmla="*/ 0 h 627733"/>
              <a:gd name="connsiteX3" fmla="*/ 1645201 w 1645201"/>
              <a:gd name="connsiteY3" fmla="*/ 62773 h 627733"/>
              <a:gd name="connsiteX4" fmla="*/ 1645201 w 1645201"/>
              <a:gd name="connsiteY4" fmla="*/ 564960 h 627733"/>
              <a:gd name="connsiteX5" fmla="*/ 1582428 w 1645201"/>
              <a:gd name="connsiteY5" fmla="*/ 627733 h 627733"/>
              <a:gd name="connsiteX6" fmla="*/ 62773 w 1645201"/>
              <a:gd name="connsiteY6" fmla="*/ 627733 h 627733"/>
              <a:gd name="connsiteX7" fmla="*/ 0 w 1645201"/>
              <a:gd name="connsiteY7" fmla="*/ 564960 h 627733"/>
              <a:gd name="connsiteX8" fmla="*/ 0 w 1645201"/>
              <a:gd name="connsiteY8" fmla="*/ 62773 h 6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5201" h="627733">
                <a:moveTo>
                  <a:pt x="0" y="62773"/>
                </a:moveTo>
                <a:cubicBezTo>
                  <a:pt x="0" y="28104"/>
                  <a:pt x="28104" y="0"/>
                  <a:pt x="62773" y="0"/>
                </a:cubicBezTo>
                <a:lnTo>
                  <a:pt x="1582428" y="0"/>
                </a:lnTo>
                <a:cubicBezTo>
                  <a:pt x="1617097" y="0"/>
                  <a:pt x="1645201" y="28104"/>
                  <a:pt x="1645201" y="62773"/>
                </a:cubicBezTo>
                <a:lnTo>
                  <a:pt x="1645201" y="564960"/>
                </a:lnTo>
                <a:cubicBezTo>
                  <a:pt x="1645201" y="599629"/>
                  <a:pt x="1617097" y="627733"/>
                  <a:pt x="1582428" y="627733"/>
                </a:cubicBezTo>
                <a:lnTo>
                  <a:pt x="62773" y="627733"/>
                </a:lnTo>
                <a:cubicBezTo>
                  <a:pt x="28104" y="627733"/>
                  <a:pt x="0" y="599629"/>
                  <a:pt x="0" y="564960"/>
                </a:cubicBezTo>
                <a:lnTo>
                  <a:pt x="0" y="627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86" tIns="31086" rIns="31086" bIns="3108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cap="none" spc="0" dirty="0" smtClean="0">
                <a:ln w="0"/>
                <a:effectLst/>
                <a:latin typeface="+mn-ea"/>
                <a:ea typeface="+mn-ea"/>
              </a:rPr>
              <a:t>UI</a:t>
            </a:r>
            <a:r>
              <a:rPr lang="zh-CN" altLang="en-US" sz="2000" b="1" kern="1200" cap="none" spc="0" dirty="0" smtClean="0">
                <a:ln w="0"/>
                <a:effectLst/>
                <a:latin typeface="+mn-ea"/>
                <a:ea typeface="+mn-ea"/>
              </a:rPr>
              <a:t>设计组</a:t>
            </a:r>
            <a:endParaRPr lang="zh-CN" altLang="en-US" sz="2000" b="1" kern="1200" cap="none" spc="0" dirty="0">
              <a:ln w="0"/>
              <a:effectLst/>
              <a:latin typeface="+mn-ea"/>
              <a:ea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 rot="19457599">
            <a:off x="9087641" y="4500637"/>
            <a:ext cx="618444" cy="22741"/>
          </a:xfrm>
          <a:custGeom>
            <a:avLst/>
            <a:gdLst>
              <a:gd name="connsiteX0" fmla="*/ 0 w 618444"/>
              <a:gd name="connsiteY0" fmla="*/ 11370 h 22741"/>
              <a:gd name="connsiteX1" fmla="*/ 618444 w 618444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444" h="22741">
                <a:moveTo>
                  <a:pt x="0" y="11370"/>
                </a:moveTo>
                <a:lnTo>
                  <a:pt x="618444" y="11370"/>
                </a:lnTo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6461" tIns="-4091" rIns="306460" bIns="-409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cap="none" spc="0">
              <a:ln w="0"/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9647957" y="4017667"/>
            <a:ext cx="1645201" cy="627733"/>
          </a:xfrm>
          <a:custGeom>
            <a:avLst/>
            <a:gdLst>
              <a:gd name="connsiteX0" fmla="*/ 0 w 1645201"/>
              <a:gd name="connsiteY0" fmla="*/ 62773 h 627733"/>
              <a:gd name="connsiteX1" fmla="*/ 62773 w 1645201"/>
              <a:gd name="connsiteY1" fmla="*/ 0 h 627733"/>
              <a:gd name="connsiteX2" fmla="*/ 1582428 w 1645201"/>
              <a:gd name="connsiteY2" fmla="*/ 0 h 627733"/>
              <a:gd name="connsiteX3" fmla="*/ 1645201 w 1645201"/>
              <a:gd name="connsiteY3" fmla="*/ 62773 h 627733"/>
              <a:gd name="connsiteX4" fmla="*/ 1645201 w 1645201"/>
              <a:gd name="connsiteY4" fmla="*/ 564960 h 627733"/>
              <a:gd name="connsiteX5" fmla="*/ 1582428 w 1645201"/>
              <a:gd name="connsiteY5" fmla="*/ 627733 h 627733"/>
              <a:gd name="connsiteX6" fmla="*/ 62773 w 1645201"/>
              <a:gd name="connsiteY6" fmla="*/ 627733 h 627733"/>
              <a:gd name="connsiteX7" fmla="*/ 0 w 1645201"/>
              <a:gd name="connsiteY7" fmla="*/ 564960 h 627733"/>
              <a:gd name="connsiteX8" fmla="*/ 0 w 1645201"/>
              <a:gd name="connsiteY8" fmla="*/ 62773 h 6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5201" h="627733">
                <a:moveTo>
                  <a:pt x="0" y="62773"/>
                </a:moveTo>
                <a:cubicBezTo>
                  <a:pt x="0" y="28104"/>
                  <a:pt x="28104" y="0"/>
                  <a:pt x="62773" y="0"/>
                </a:cubicBezTo>
                <a:lnTo>
                  <a:pt x="1582428" y="0"/>
                </a:lnTo>
                <a:cubicBezTo>
                  <a:pt x="1617097" y="0"/>
                  <a:pt x="1645201" y="28104"/>
                  <a:pt x="1645201" y="62773"/>
                </a:cubicBezTo>
                <a:lnTo>
                  <a:pt x="1645201" y="564960"/>
                </a:lnTo>
                <a:cubicBezTo>
                  <a:pt x="1645201" y="599629"/>
                  <a:pt x="1617097" y="627733"/>
                  <a:pt x="1582428" y="627733"/>
                </a:cubicBezTo>
                <a:lnTo>
                  <a:pt x="62773" y="627733"/>
                </a:lnTo>
                <a:cubicBezTo>
                  <a:pt x="28104" y="627733"/>
                  <a:pt x="0" y="599629"/>
                  <a:pt x="0" y="564960"/>
                </a:cubicBezTo>
                <a:lnTo>
                  <a:pt x="0" y="627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86" tIns="31086" rIns="31086" bIns="3108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cap="none" spc="0" dirty="0" smtClean="0">
                <a:ln w="0"/>
                <a:effectLst/>
                <a:latin typeface="+mn-ea"/>
                <a:ea typeface="+mn-ea"/>
              </a:rPr>
              <a:t>后端开发组</a:t>
            </a:r>
            <a:endParaRPr lang="zh-CN" altLang="en-US" sz="2000" b="1" kern="1200" cap="none" spc="0" dirty="0">
              <a:ln w="0"/>
              <a:effectLst/>
              <a:latin typeface="+mn-ea"/>
              <a:ea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 rot="2142401">
            <a:off x="9087641" y="4861584"/>
            <a:ext cx="618444" cy="22741"/>
          </a:xfrm>
          <a:custGeom>
            <a:avLst/>
            <a:gdLst>
              <a:gd name="connsiteX0" fmla="*/ 0 w 618444"/>
              <a:gd name="connsiteY0" fmla="*/ 11370 h 22741"/>
              <a:gd name="connsiteX1" fmla="*/ 618444 w 618444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444" h="22741">
                <a:moveTo>
                  <a:pt x="0" y="11370"/>
                </a:moveTo>
                <a:lnTo>
                  <a:pt x="618444" y="11370"/>
                </a:lnTo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6461" tIns="-4092" rIns="306460" bIns="-409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cap="none" spc="0">
              <a:ln w="0"/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9647957" y="4739561"/>
            <a:ext cx="1645201" cy="627733"/>
          </a:xfrm>
          <a:custGeom>
            <a:avLst/>
            <a:gdLst>
              <a:gd name="connsiteX0" fmla="*/ 0 w 1645201"/>
              <a:gd name="connsiteY0" fmla="*/ 62773 h 627733"/>
              <a:gd name="connsiteX1" fmla="*/ 62773 w 1645201"/>
              <a:gd name="connsiteY1" fmla="*/ 0 h 627733"/>
              <a:gd name="connsiteX2" fmla="*/ 1582428 w 1645201"/>
              <a:gd name="connsiteY2" fmla="*/ 0 h 627733"/>
              <a:gd name="connsiteX3" fmla="*/ 1645201 w 1645201"/>
              <a:gd name="connsiteY3" fmla="*/ 62773 h 627733"/>
              <a:gd name="connsiteX4" fmla="*/ 1645201 w 1645201"/>
              <a:gd name="connsiteY4" fmla="*/ 564960 h 627733"/>
              <a:gd name="connsiteX5" fmla="*/ 1582428 w 1645201"/>
              <a:gd name="connsiteY5" fmla="*/ 627733 h 627733"/>
              <a:gd name="connsiteX6" fmla="*/ 62773 w 1645201"/>
              <a:gd name="connsiteY6" fmla="*/ 627733 h 627733"/>
              <a:gd name="connsiteX7" fmla="*/ 0 w 1645201"/>
              <a:gd name="connsiteY7" fmla="*/ 564960 h 627733"/>
              <a:gd name="connsiteX8" fmla="*/ 0 w 1645201"/>
              <a:gd name="connsiteY8" fmla="*/ 62773 h 6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5201" h="627733">
                <a:moveTo>
                  <a:pt x="0" y="62773"/>
                </a:moveTo>
                <a:cubicBezTo>
                  <a:pt x="0" y="28104"/>
                  <a:pt x="28104" y="0"/>
                  <a:pt x="62773" y="0"/>
                </a:cubicBezTo>
                <a:lnTo>
                  <a:pt x="1582428" y="0"/>
                </a:lnTo>
                <a:cubicBezTo>
                  <a:pt x="1617097" y="0"/>
                  <a:pt x="1645201" y="28104"/>
                  <a:pt x="1645201" y="62773"/>
                </a:cubicBezTo>
                <a:lnTo>
                  <a:pt x="1645201" y="564960"/>
                </a:lnTo>
                <a:cubicBezTo>
                  <a:pt x="1645201" y="599629"/>
                  <a:pt x="1617097" y="627733"/>
                  <a:pt x="1582428" y="627733"/>
                </a:cubicBezTo>
                <a:lnTo>
                  <a:pt x="62773" y="627733"/>
                </a:lnTo>
                <a:cubicBezTo>
                  <a:pt x="28104" y="627733"/>
                  <a:pt x="0" y="599629"/>
                  <a:pt x="0" y="564960"/>
                </a:cubicBezTo>
                <a:lnTo>
                  <a:pt x="0" y="627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86" tIns="31086" rIns="31086" bIns="3108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cap="none" spc="0" dirty="0" smtClean="0">
                <a:ln w="0"/>
                <a:effectLst/>
                <a:latin typeface="+mn-ea"/>
                <a:ea typeface="+mn-ea"/>
              </a:rPr>
              <a:t>服务器搭建组</a:t>
            </a:r>
            <a:endParaRPr lang="zh-CN" altLang="en-US" sz="2000" b="1" kern="1200" cap="none" spc="0" dirty="0">
              <a:ln w="0"/>
              <a:effectLst/>
              <a:latin typeface="+mn-ea"/>
              <a:ea typeface="+mn-ea"/>
            </a:endParaRPr>
          </a:p>
        </p:txBody>
      </p:sp>
      <p:sp>
        <p:nvSpPr>
          <p:cNvPr id="30" name="任意多边形 29"/>
          <p:cNvSpPr/>
          <p:nvPr/>
        </p:nvSpPr>
        <p:spPr>
          <a:xfrm rot="3907178">
            <a:off x="8800052" y="5222530"/>
            <a:ext cx="1193622" cy="22741"/>
          </a:xfrm>
          <a:custGeom>
            <a:avLst/>
            <a:gdLst>
              <a:gd name="connsiteX0" fmla="*/ 0 w 1193622"/>
              <a:gd name="connsiteY0" fmla="*/ 11370 h 22741"/>
              <a:gd name="connsiteX1" fmla="*/ 1193622 w 1193622"/>
              <a:gd name="connsiteY1" fmla="*/ 11370 h 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3622" h="22741">
                <a:moveTo>
                  <a:pt x="0" y="11370"/>
                </a:moveTo>
                <a:lnTo>
                  <a:pt x="1193622" y="11370"/>
                </a:lnTo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9671" tIns="-18471" rIns="579669" bIns="-1847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31" name="任意多边形 30"/>
          <p:cNvSpPr/>
          <p:nvPr/>
        </p:nvSpPr>
        <p:spPr>
          <a:xfrm>
            <a:off x="9647957" y="5461454"/>
            <a:ext cx="1645201" cy="627733"/>
          </a:xfrm>
          <a:custGeom>
            <a:avLst/>
            <a:gdLst>
              <a:gd name="connsiteX0" fmla="*/ 0 w 1645201"/>
              <a:gd name="connsiteY0" fmla="*/ 62773 h 627733"/>
              <a:gd name="connsiteX1" fmla="*/ 62773 w 1645201"/>
              <a:gd name="connsiteY1" fmla="*/ 0 h 627733"/>
              <a:gd name="connsiteX2" fmla="*/ 1582428 w 1645201"/>
              <a:gd name="connsiteY2" fmla="*/ 0 h 627733"/>
              <a:gd name="connsiteX3" fmla="*/ 1645201 w 1645201"/>
              <a:gd name="connsiteY3" fmla="*/ 62773 h 627733"/>
              <a:gd name="connsiteX4" fmla="*/ 1645201 w 1645201"/>
              <a:gd name="connsiteY4" fmla="*/ 564960 h 627733"/>
              <a:gd name="connsiteX5" fmla="*/ 1582428 w 1645201"/>
              <a:gd name="connsiteY5" fmla="*/ 627733 h 627733"/>
              <a:gd name="connsiteX6" fmla="*/ 62773 w 1645201"/>
              <a:gd name="connsiteY6" fmla="*/ 627733 h 627733"/>
              <a:gd name="connsiteX7" fmla="*/ 0 w 1645201"/>
              <a:gd name="connsiteY7" fmla="*/ 564960 h 627733"/>
              <a:gd name="connsiteX8" fmla="*/ 0 w 1645201"/>
              <a:gd name="connsiteY8" fmla="*/ 62773 h 62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5201" h="627733">
                <a:moveTo>
                  <a:pt x="0" y="62773"/>
                </a:moveTo>
                <a:cubicBezTo>
                  <a:pt x="0" y="28104"/>
                  <a:pt x="28104" y="0"/>
                  <a:pt x="62773" y="0"/>
                </a:cubicBezTo>
                <a:lnTo>
                  <a:pt x="1582428" y="0"/>
                </a:lnTo>
                <a:cubicBezTo>
                  <a:pt x="1617097" y="0"/>
                  <a:pt x="1645201" y="28104"/>
                  <a:pt x="1645201" y="62773"/>
                </a:cubicBezTo>
                <a:lnTo>
                  <a:pt x="1645201" y="564960"/>
                </a:lnTo>
                <a:cubicBezTo>
                  <a:pt x="1645201" y="599629"/>
                  <a:pt x="1617097" y="627733"/>
                  <a:pt x="1582428" y="627733"/>
                </a:cubicBezTo>
                <a:lnTo>
                  <a:pt x="62773" y="627733"/>
                </a:lnTo>
                <a:cubicBezTo>
                  <a:pt x="28104" y="627733"/>
                  <a:pt x="0" y="599629"/>
                  <a:pt x="0" y="564960"/>
                </a:cubicBezTo>
                <a:lnTo>
                  <a:pt x="0" y="6277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86" tIns="31086" rIns="31086" bIns="3108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软件测试组</a:t>
            </a:r>
            <a:endParaRPr lang="zh-CN" altLang="en-US" sz="2000" b="1" kern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72353" y="2327910"/>
            <a:ext cx="4896544" cy="2553891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500" b="1" dirty="0" smtClean="0">
                <a:latin typeface="+mn-ea"/>
              </a:rPr>
              <a:t>指导老师：燕振刚  李宇泊</a:t>
            </a:r>
            <a:endParaRPr lang="en-US" altLang="zh-CN" sz="2500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 smtClean="0">
                <a:latin typeface="+mn-ea"/>
              </a:rPr>
              <a:t>负 责 人：梁玉民</a:t>
            </a:r>
            <a:endParaRPr lang="en-US" altLang="zh-CN" sz="2500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latin typeface="+mn-ea"/>
              </a:rPr>
              <a:t>团队</a:t>
            </a:r>
            <a:r>
              <a:rPr lang="zh-CN" altLang="en-US" sz="2500" b="1" dirty="0" smtClean="0">
                <a:latin typeface="+mn-ea"/>
              </a:rPr>
              <a:t>成员：贾成平  贺平平  </a:t>
            </a:r>
            <a:endParaRPr lang="en-US" altLang="zh-CN" sz="2500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latin typeface="+mn-ea"/>
              </a:rPr>
              <a:t> </a:t>
            </a:r>
            <a:r>
              <a:rPr lang="en-US" altLang="zh-CN" sz="2500" b="1" dirty="0" smtClean="0">
                <a:latin typeface="+mn-ea"/>
              </a:rPr>
              <a:t>         </a:t>
            </a:r>
            <a:r>
              <a:rPr lang="zh-CN" altLang="en-US" sz="2500" b="1" dirty="0" smtClean="0">
                <a:latin typeface="+mn-ea"/>
              </a:rPr>
              <a:t>闫前伟  翟金帅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矩形 14"/>
          <p:cNvSpPr>
            <a:spLocks noChangeArrowheads="1"/>
          </p:cNvSpPr>
          <p:nvPr/>
        </p:nvSpPr>
        <p:spPr bwMode="auto">
          <a:xfrm>
            <a:off x="1090937" y="1340768"/>
            <a:ext cx="10045623" cy="1512000"/>
          </a:xfrm>
          <a:prstGeom prst="round2DiagRect">
            <a:avLst/>
          </a:prstGeom>
          <a:ln>
            <a:solidFill>
              <a:schemeClr val="accent5">
                <a:shade val="95000"/>
                <a:satMod val="105000"/>
                <a:alpha val="94000"/>
              </a:schemeClr>
            </a:solidFill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        1.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承接了甘肃省科学技术协会公众号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《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科普甘肃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文章和视频的采集、编辑、上传和日常维护等工作。</a:t>
            </a:r>
            <a:endParaRPr lang="zh-CN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9"/>
          <p:cNvSpPr>
            <a:spLocks noChangeArrowheads="1"/>
          </p:cNvSpPr>
          <p:nvPr/>
        </p:nvSpPr>
        <p:spPr bwMode="auto">
          <a:xfrm>
            <a:off x="1090936" y="3069120"/>
            <a:ext cx="10045623" cy="1512000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5">
                <a:shade val="95000"/>
                <a:satMod val="105000"/>
                <a:alpha val="94000"/>
              </a:schemeClr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       2.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申报了省级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SRTP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项目，积极参加校内外的创新创业和软件开发类比赛，并不断建设“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V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客工厂”小程序开发平台。</a:t>
            </a:r>
            <a:endParaRPr lang="zh-CN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1057598" y="4839234"/>
            <a:ext cx="10045623" cy="1512000"/>
          </a:xfrm>
          <a:prstGeom prst="round2DiagRect">
            <a:avLst/>
          </a:prstGeom>
          <a:ln>
            <a:solidFill>
              <a:schemeClr val="accent5">
                <a:shade val="95000"/>
                <a:satMod val="105000"/>
                <a:alpha val="94000"/>
              </a:schemeClr>
            </a:solidFill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3.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对新加入的成员进行专业技术培训和学习指导，培养软件开发人才。</a:t>
            </a:r>
            <a:endParaRPr lang="zh-CN" altLang="zh-CN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>
            <a:endCxn id="33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运营现状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 animBg="1"/>
      <p:bldP spid="31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cxnSp>
        <p:nvCxnSpPr>
          <p:cNvPr id="28" name="直接连接符 27"/>
          <p:cNvCxnSpPr>
            <a:endCxn id="37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1055260" y="1047701"/>
            <a:ext cx="9079408" cy="1320400"/>
          </a:xfrm>
          <a:custGeom>
            <a:avLst/>
            <a:gdLst>
              <a:gd name="connsiteX0" fmla="*/ 0 w 9079408"/>
              <a:gd name="connsiteY0" fmla="*/ 330100 h 1320400"/>
              <a:gd name="connsiteX1" fmla="*/ 8419208 w 9079408"/>
              <a:gd name="connsiteY1" fmla="*/ 330100 h 1320400"/>
              <a:gd name="connsiteX2" fmla="*/ 8419208 w 9079408"/>
              <a:gd name="connsiteY2" fmla="*/ 0 h 1320400"/>
              <a:gd name="connsiteX3" fmla="*/ 9079408 w 9079408"/>
              <a:gd name="connsiteY3" fmla="*/ 660200 h 1320400"/>
              <a:gd name="connsiteX4" fmla="*/ 8419208 w 9079408"/>
              <a:gd name="connsiteY4" fmla="*/ 1320400 h 1320400"/>
              <a:gd name="connsiteX5" fmla="*/ 8419208 w 9079408"/>
              <a:gd name="connsiteY5" fmla="*/ 990300 h 1320400"/>
              <a:gd name="connsiteX6" fmla="*/ 0 w 9079408"/>
              <a:gd name="connsiteY6" fmla="*/ 990300 h 1320400"/>
              <a:gd name="connsiteX7" fmla="*/ 0 w 9079408"/>
              <a:gd name="connsiteY7" fmla="*/ 330100 h 132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9408" h="1320400">
                <a:moveTo>
                  <a:pt x="0" y="330100"/>
                </a:moveTo>
                <a:lnTo>
                  <a:pt x="8419208" y="330100"/>
                </a:lnTo>
                <a:lnTo>
                  <a:pt x="8419208" y="0"/>
                </a:lnTo>
                <a:lnTo>
                  <a:pt x="9079408" y="660200"/>
                </a:lnTo>
                <a:lnTo>
                  <a:pt x="8419208" y="1320400"/>
                </a:lnTo>
                <a:lnTo>
                  <a:pt x="8419208" y="990300"/>
                </a:lnTo>
                <a:lnTo>
                  <a:pt x="0" y="990300"/>
                </a:lnTo>
                <a:lnTo>
                  <a:pt x="0" y="3301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21540" rIns="584100" bIns="539714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 smtClean="0"/>
              <a:t>线上运营载体</a:t>
            </a:r>
            <a:endParaRPr lang="zh-CN" altLang="en-US" sz="2400" b="1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1055260" y="2064216"/>
            <a:ext cx="1678056" cy="2424467"/>
          </a:xfrm>
          <a:custGeom>
            <a:avLst/>
            <a:gdLst>
              <a:gd name="connsiteX0" fmla="*/ 0 w 1678056"/>
              <a:gd name="connsiteY0" fmla="*/ 0 h 2424467"/>
              <a:gd name="connsiteX1" fmla="*/ 1678056 w 1678056"/>
              <a:gd name="connsiteY1" fmla="*/ 0 h 2424467"/>
              <a:gd name="connsiteX2" fmla="*/ 1678056 w 1678056"/>
              <a:gd name="connsiteY2" fmla="*/ 2424467 h 2424467"/>
              <a:gd name="connsiteX3" fmla="*/ 0 w 1678056"/>
              <a:gd name="connsiteY3" fmla="*/ 2424467 h 2424467"/>
              <a:gd name="connsiteX4" fmla="*/ 0 w 1678056"/>
              <a:gd name="connsiteY4" fmla="*/ 0 h 242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056" h="2424467">
                <a:moveTo>
                  <a:pt x="0" y="0"/>
                </a:moveTo>
                <a:lnTo>
                  <a:pt x="1678056" y="0"/>
                </a:lnTo>
                <a:lnTo>
                  <a:pt x="1678056" y="2424467"/>
                </a:lnTo>
                <a:lnTo>
                  <a:pt x="0" y="2424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微信小程序</a:t>
            </a:r>
            <a:endParaRPr lang="en-US" altLang="zh-CN" sz="2000" b="1" kern="12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1200" dirty="0" smtClean="0"/>
              <a:t>伴读社区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2733135" y="1488004"/>
            <a:ext cx="7401533" cy="1320400"/>
          </a:xfrm>
          <a:custGeom>
            <a:avLst/>
            <a:gdLst>
              <a:gd name="connsiteX0" fmla="*/ 0 w 7401533"/>
              <a:gd name="connsiteY0" fmla="*/ 330100 h 1320400"/>
              <a:gd name="connsiteX1" fmla="*/ 6741333 w 7401533"/>
              <a:gd name="connsiteY1" fmla="*/ 330100 h 1320400"/>
              <a:gd name="connsiteX2" fmla="*/ 6741333 w 7401533"/>
              <a:gd name="connsiteY2" fmla="*/ 0 h 1320400"/>
              <a:gd name="connsiteX3" fmla="*/ 7401533 w 7401533"/>
              <a:gd name="connsiteY3" fmla="*/ 660200 h 1320400"/>
              <a:gd name="connsiteX4" fmla="*/ 6741333 w 7401533"/>
              <a:gd name="connsiteY4" fmla="*/ 1320400 h 1320400"/>
              <a:gd name="connsiteX5" fmla="*/ 6741333 w 7401533"/>
              <a:gd name="connsiteY5" fmla="*/ 990300 h 1320400"/>
              <a:gd name="connsiteX6" fmla="*/ 0 w 7401533"/>
              <a:gd name="connsiteY6" fmla="*/ 990300 h 1320400"/>
              <a:gd name="connsiteX7" fmla="*/ 0 w 7401533"/>
              <a:gd name="connsiteY7" fmla="*/ 330100 h 132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01533" h="1320400">
                <a:moveTo>
                  <a:pt x="0" y="330100"/>
                </a:moveTo>
                <a:lnTo>
                  <a:pt x="6741333" y="330100"/>
                </a:lnTo>
                <a:lnTo>
                  <a:pt x="6741333" y="0"/>
                </a:lnTo>
                <a:lnTo>
                  <a:pt x="7401533" y="660200"/>
                </a:lnTo>
                <a:lnTo>
                  <a:pt x="6741333" y="1320400"/>
                </a:lnTo>
                <a:lnTo>
                  <a:pt x="6741333" y="990300"/>
                </a:lnTo>
                <a:lnTo>
                  <a:pt x="0" y="990300"/>
                </a:lnTo>
                <a:lnTo>
                  <a:pt x="0" y="3301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21540" rIns="584100" bIns="539714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 smtClean="0"/>
              <a:t>运作单元</a:t>
            </a:r>
            <a:endParaRPr lang="zh-CN" altLang="en-US" sz="2400" b="1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2711623" y="2504519"/>
            <a:ext cx="1721081" cy="2424467"/>
          </a:xfrm>
          <a:custGeom>
            <a:avLst/>
            <a:gdLst>
              <a:gd name="connsiteX0" fmla="*/ 0 w 1721081"/>
              <a:gd name="connsiteY0" fmla="*/ 0 h 2424467"/>
              <a:gd name="connsiteX1" fmla="*/ 1721081 w 1721081"/>
              <a:gd name="connsiteY1" fmla="*/ 0 h 2424467"/>
              <a:gd name="connsiteX2" fmla="*/ 1721081 w 1721081"/>
              <a:gd name="connsiteY2" fmla="*/ 2424467 h 2424467"/>
              <a:gd name="connsiteX3" fmla="*/ 0 w 1721081"/>
              <a:gd name="connsiteY3" fmla="*/ 2424467 h 2424467"/>
              <a:gd name="connsiteX4" fmla="*/ 0 w 1721081"/>
              <a:gd name="connsiteY4" fmla="*/ 0 h 242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1081" h="2424467">
                <a:moveTo>
                  <a:pt x="0" y="0"/>
                </a:moveTo>
                <a:lnTo>
                  <a:pt x="1721081" y="0"/>
                </a:lnTo>
                <a:lnTo>
                  <a:pt x="1721081" y="2424467"/>
                </a:lnTo>
                <a:lnTo>
                  <a:pt x="0" y="2424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大学城周边的中小学和社区</a:t>
            </a:r>
            <a:endParaRPr lang="zh-CN" altLang="en-US" sz="2000" b="1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4411010" y="1928307"/>
            <a:ext cx="5723659" cy="1320400"/>
          </a:xfrm>
          <a:custGeom>
            <a:avLst/>
            <a:gdLst>
              <a:gd name="connsiteX0" fmla="*/ 0 w 5723659"/>
              <a:gd name="connsiteY0" fmla="*/ 330100 h 1320400"/>
              <a:gd name="connsiteX1" fmla="*/ 5063459 w 5723659"/>
              <a:gd name="connsiteY1" fmla="*/ 330100 h 1320400"/>
              <a:gd name="connsiteX2" fmla="*/ 5063459 w 5723659"/>
              <a:gd name="connsiteY2" fmla="*/ 0 h 1320400"/>
              <a:gd name="connsiteX3" fmla="*/ 5723659 w 5723659"/>
              <a:gd name="connsiteY3" fmla="*/ 660200 h 1320400"/>
              <a:gd name="connsiteX4" fmla="*/ 5063459 w 5723659"/>
              <a:gd name="connsiteY4" fmla="*/ 1320400 h 1320400"/>
              <a:gd name="connsiteX5" fmla="*/ 5063459 w 5723659"/>
              <a:gd name="connsiteY5" fmla="*/ 990300 h 1320400"/>
              <a:gd name="connsiteX6" fmla="*/ 0 w 5723659"/>
              <a:gd name="connsiteY6" fmla="*/ 990300 h 1320400"/>
              <a:gd name="connsiteX7" fmla="*/ 0 w 5723659"/>
              <a:gd name="connsiteY7" fmla="*/ 330100 h 132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23659" h="1320400">
                <a:moveTo>
                  <a:pt x="0" y="330100"/>
                </a:moveTo>
                <a:lnTo>
                  <a:pt x="5063459" y="330100"/>
                </a:lnTo>
                <a:lnTo>
                  <a:pt x="5063459" y="0"/>
                </a:lnTo>
                <a:lnTo>
                  <a:pt x="5723659" y="660200"/>
                </a:lnTo>
                <a:lnTo>
                  <a:pt x="5063459" y="1320400"/>
                </a:lnTo>
                <a:lnTo>
                  <a:pt x="5063459" y="990300"/>
                </a:lnTo>
                <a:lnTo>
                  <a:pt x="0" y="990300"/>
                </a:lnTo>
                <a:lnTo>
                  <a:pt x="0" y="3301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21540" rIns="584100" bIns="539714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 smtClean="0"/>
              <a:t>工作团体</a:t>
            </a:r>
            <a:endParaRPr lang="zh-CN" altLang="en-US" sz="2400" b="1" kern="1200" dirty="0"/>
          </a:p>
        </p:txBody>
      </p:sp>
      <p:sp>
        <p:nvSpPr>
          <p:cNvPr id="14" name="任意多边形 13"/>
          <p:cNvSpPr/>
          <p:nvPr/>
        </p:nvSpPr>
        <p:spPr>
          <a:xfrm>
            <a:off x="4411010" y="2944822"/>
            <a:ext cx="1678056" cy="2424467"/>
          </a:xfrm>
          <a:custGeom>
            <a:avLst/>
            <a:gdLst>
              <a:gd name="connsiteX0" fmla="*/ 0 w 1678056"/>
              <a:gd name="connsiteY0" fmla="*/ 0 h 2424467"/>
              <a:gd name="connsiteX1" fmla="*/ 1678056 w 1678056"/>
              <a:gd name="connsiteY1" fmla="*/ 0 h 2424467"/>
              <a:gd name="connsiteX2" fmla="*/ 1678056 w 1678056"/>
              <a:gd name="connsiteY2" fmla="*/ 2424467 h 2424467"/>
              <a:gd name="connsiteX3" fmla="*/ 0 w 1678056"/>
              <a:gd name="connsiteY3" fmla="*/ 2424467 h 2424467"/>
              <a:gd name="connsiteX4" fmla="*/ 0 w 1678056"/>
              <a:gd name="connsiteY4" fmla="*/ 0 h 242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056" h="2424467">
                <a:moveTo>
                  <a:pt x="0" y="0"/>
                </a:moveTo>
                <a:lnTo>
                  <a:pt x="1678056" y="0"/>
                </a:lnTo>
                <a:lnTo>
                  <a:pt x="1678056" y="2424467"/>
                </a:lnTo>
                <a:lnTo>
                  <a:pt x="0" y="2424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在校大学生</a:t>
            </a:r>
            <a:endParaRPr lang="zh-CN" altLang="en-US" sz="2000" b="1" kern="1200" dirty="0"/>
          </a:p>
        </p:txBody>
      </p:sp>
      <p:sp>
        <p:nvSpPr>
          <p:cNvPr id="15" name="任意多边形 14"/>
          <p:cNvSpPr/>
          <p:nvPr/>
        </p:nvSpPr>
        <p:spPr>
          <a:xfrm>
            <a:off x="5879965" y="2368611"/>
            <a:ext cx="4228635" cy="1320400"/>
          </a:xfrm>
          <a:custGeom>
            <a:avLst/>
            <a:gdLst>
              <a:gd name="connsiteX0" fmla="*/ 0 w 4228635"/>
              <a:gd name="connsiteY0" fmla="*/ 330100 h 1320400"/>
              <a:gd name="connsiteX1" fmla="*/ 3568435 w 4228635"/>
              <a:gd name="connsiteY1" fmla="*/ 330100 h 1320400"/>
              <a:gd name="connsiteX2" fmla="*/ 3568435 w 4228635"/>
              <a:gd name="connsiteY2" fmla="*/ 0 h 1320400"/>
              <a:gd name="connsiteX3" fmla="*/ 4228635 w 4228635"/>
              <a:gd name="connsiteY3" fmla="*/ 660200 h 1320400"/>
              <a:gd name="connsiteX4" fmla="*/ 3568435 w 4228635"/>
              <a:gd name="connsiteY4" fmla="*/ 1320400 h 1320400"/>
              <a:gd name="connsiteX5" fmla="*/ 3568435 w 4228635"/>
              <a:gd name="connsiteY5" fmla="*/ 990300 h 1320400"/>
              <a:gd name="connsiteX6" fmla="*/ 0 w 4228635"/>
              <a:gd name="connsiteY6" fmla="*/ 990300 h 1320400"/>
              <a:gd name="connsiteX7" fmla="*/ 0 w 4228635"/>
              <a:gd name="connsiteY7" fmla="*/ 330100 h 132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635" h="1320400">
                <a:moveTo>
                  <a:pt x="0" y="330100"/>
                </a:moveTo>
                <a:lnTo>
                  <a:pt x="3568435" y="330100"/>
                </a:lnTo>
                <a:lnTo>
                  <a:pt x="3568435" y="0"/>
                </a:lnTo>
                <a:lnTo>
                  <a:pt x="4228635" y="660200"/>
                </a:lnTo>
                <a:lnTo>
                  <a:pt x="3568435" y="1320400"/>
                </a:lnTo>
                <a:lnTo>
                  <a:pt x="3568435" y="990300"/>
                </a:lnTo>
                <a:lnTo>
                  <a:pt x="0" y="990300"/>
                </a:lnTo>
                <a:lnTo>
                  <a:pt x="0" y="3301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21540" rIns="584100" bIns="539714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 smtClean="0"/>
              <a:t>运营模式</a:t>
            </a:r>
            <a:endParaRPr lang="zh-CN" altLang="en-US" sz="2400" b="1" kern="1200" dirty="0"/>
          </a:p>
        </p:txBody>
      </p:sp>
      <p:sp>
        <p:nvSpPr>
          <p:cNvPr id="16" name="任意多边形 15"/>
          <p:cNvSpPr/>
          <p:nvPr/>
        </p:nvSpPr>
        <p:spPr>
          <a:xfrm>
            <a:off x="5925914" y="3385126"/>
            <a:ext cx="2005814" cy="2424467"/>
          </a:xfrm>
          <a:custGeom>
            <a:avLst/>
            <a:gdLst>
              <a:gd name="connsiteX0" fmla="*/ 0 w 2005814"/>
              <a:gd name="connsiteY0" fmla="*/ 0 h 2424467"/>
              <a:gd name="connsiteX1" fmla="*/ 2005814 w 2005814"/>
              <a:gd name="connsiteY1" fmla="*/ 0 h 2424467"/>
              <a:gd name="connsiteX2" fmla="*/ 2005814 w 2005814"/>
              <a:gd name="connsiteY2" fmla="*/ 2424467 h 2424467"/>
              <a:gd name="connsiteX3" fmla="*/ 0 w 2005814"/>
              <a:gd name="connsiteY3" fmla="*/ 2424467 h 2424467"/>
              <a:gd name="connsiteX4" fmla="*/ 0 w 2005814"/>
              <a:gd name="connsiteY4" fmla="*/ 0 h 242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814" h="2424467">
                <a:moveTo>
                  <a:pt x="0" y="0"/>
                </a:moveTo>
                <a:lnTo>
                  <a:pt x="2005814" y="0"/>
                </a:lnTo>
                <a:lnTo>
                  <a:pt x="2005814" y="2424467"/>
                </a:lnTo>
                <a:lnTo>
                  <a:pt x="0" y="2424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线上沟通约课</a:t>
            </a:r>
            <a:endParaRPr lang="en-US" altLang="zh-CN" sz="2000" b="1" kern="1200" dirty="0" smtClean="0"/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线下自定义教学</a:t>
            </a:r>
            <a:endParaRPr lang="zh-CN" altLang="en-US" sz="2000" b="1" kern="1200" dirty="0"/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17" name="任意多边形 16"/>
          <p:cNvSpPr/>
          <p:nvPr/>
        </p:nvSpPr>
        <p:spPr>
          <a:xfrm>
            <a:off x="7874490" y="2808914"/>
            <a:ext cx="2253953" cy="1320400"/>
          </a:xfrm>
          <a:custGeom>
            <a:avLst/>
            <a:gdLst>
              <a:gd name="connsiteX0" fmla="*/ 0 w 2253953"/>
              <a:gd name="connsiteY0" fmla="*/ 330100 h 1320400"/>
              <a:gd name="connsiteX1" fmla="*/ 1593753 w 2253953"/>
              <a:gd name="connsiteY1" fmla="*/ 330100 h 1320400"/>
              <a:gd name="connsiteX2" fmla="*/ 1593753 w 2253953"/>
              <a:gd name="connsiteY2" fmla="*/ 0 h 1320400"/>
              <a:gd name="connsiteX3" fmla="*/ 2253953 w 2253953"/>
              <a:gd name="connsiteY3" fmla="*/ 660200 h 1320400"/>
              <a:gd name="connsiteX4" fmla="*/ 1593753 w 2253953"/>
              <a:gd name="connsiteY4" fmla="*/ 1320400 h 1320400"/>
              <a:gd name="connsiteX5" fmla="*/ 1593753 w 2253953"/>
              <a:gd name="connsiteY5" fmla="*/ 990300 h 1320400"/>
              <a:gd name="connsiteX6" fmla="*/ 0 w 2253953"/>
              <a:gd name="connsiteY6" fmla="*/ 990300 h 1320400"/>
              <a:gd name="connsiteX7" fmla="*/ 0 w 2253953"/>
              <a:gd name="connsiteY7" fmla="*/ 330100 h 132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3953" h="1320400">
                <a:moveTo>
                  <a:pt x="0" y="330100"/>
                </a:moveTo>
                <a:lnTo>
                  <a:pt x="1593753" y="330100"/>
                </a:lnTo>
                <a:lnTo>
                  <a:pt x="1593753" y="0"/>
                </a:lnTo>
                <a:lnTo>
                  <a:pt x="2253953" y="660200"/>
                </a:lnTo>
                <a:lnTo>
                  <a:pt x="1593753" y="1320400"/>
                </a:lnTo>
                <a:lnTo>
                  <a:pt x="1593753" y="990300"/>
                </a:lnTo>
                <a:lnTo>
                  <a:pt x="0" y="990300"/>
                </a:lnTo>
                <a:lnTo>
                  <a:pt x="0" y="3301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21540" rIns="584100" bIns="539714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 smtClean="0"/>
              <a:t>服务对象</a:t>
            </a:r>
            <a:endParaRPr lang="zh-CN" altLang="en-US" sz="2400" b="1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7903873" y="3825429"/>
            <a:ext cx="1576503" cy="2424467"/>
          </a:xfrm>
          <a:custGeom>
            <a:avLst/>
            <a:gdLst>
              <a:gd name="connsiteX0" fmla="*/ 0 w 1473132"/>
              <a:gd name="connsiteY0" fmla="*/ 0 h 2424467"/>
              <a:gd name="connsiteX1" fmla="*/ 1473132 w 1473132"/>
              <a:gd name="connsiteY1" fmla="*/ 0 h 2424467"/>
              <a:gd name="connsiteX2" fmla="*/ 1473132 w 1473132"/>
              <a:gd name="connsiteY2" fmla="*/ 2424467 h 2424467"/>
              <a:gd name="connsiteX3" fmla="*/ 0 w 1473132"/>
              <a:gd name="connsiteY3" fmla="*/ 2424467 h 2424467"/>
              <a:gd name="connsiteX4" fmla="*/ 0 w 1473132"/>
              <a:gd name="connsiteY4" fmla="*/ 0 h 242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132" h="2424467">
                <a:moveTo>
                  <a:pt x="0" y="0"/>
                </a:moveTo>
                <a:lnTo>
                  <a:pt x="1473132" y="0"/>
                </a:lnTo>
                <a:lnTo>
                  <a:pt x="1473132" y="2424467"/>
                </a:lnTo>
                <a:lnTo>
                  <a:pt x="0" y="2424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smtClean="0"/>
              <a:t>中小学生</a:t>
            </a:r>
            <a:endParaRPr lang="zh-CN" altLang="en-US" sz="2000" b="1" kern="1200"/>
          </a:p>
        </p:txBody>
      </p:sp>
      <p:sp>
        <p:nvSpPr>
          <p:cNvPr id="7" name="圆角矩形 6"/>
          <p:cNvSpPr/>
          <p:nvPr/>
        </p:nvSpPr>
        <p:spPr>
          <a:xfrm>
            <a:off x="10581466" y="1043555"/>
            <a:ext cx="936104" cy="520634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/>
                </a:solidFill>
              </a:rPr>
              <a:t>新式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家教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O2O</a:t>
            </a:r>
          </a:p>
          <a:p>
            <a:pPr algn="ctr"/>
            <a:r>
              <a:rPr lang="zh-CN" altLang="zh-CN" sz="2000" b="1" dirty="0" smtClean="0">
                <a:solidFill>
                  <a:schemeClr val="tx1"/>
                </a:solidFill>
              </a:rPr>
              <a:t>平台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3200" b="1" dirty="0" smtClean="0"/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伴读社区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cxnSp>
        <p:nvCxnSpPr>
          <p:cNvPr id="26" name="直接连接符 25"/>
          <p:cNvCxnSpPr>
            <a:endCxn id="29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2352" y="0"/>
            <a:ext cx="2433600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67408" y="260648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产品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设计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2" t="2869" r="18866"/>
          <a:stretch/>
        </p:blipFill>
        <p:spPr>
          <a:xfrm>
            <a:off x="4418713" y="614591"/>
            <a:ext cx="3354574" cy="60253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03856" y="1288235"/>
            <a:ext cx="3647928" cy="2284781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tx1"/>
                </a:solidFill>
              </a:rPr>
              <a:t>需求管理：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9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家长</a:t>
            </a:r>
            <a:r>
              <a:rPr lang="zh-CN" altLang="zh-CN" sz="2000" b="1" dirty="0">
                <a:solidFill>
                  <a:schemeClr val="tx1"/>
                </a:solidFill>
              </a:rPr>
              <a:t>或学生可自主发布学习或托管需求，等待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平台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在线的教员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接</a:t>
            </a:r>
            <a:r>
              <a:rPr lang="zh-CN" altLang="zh-CN" sz="2000" b="1" dirty="0">
                <a:solidFill>
                  <a:schemeClr val="tx1"/>
                </a:solidFill>
              </a:rPr>
              <a:t>单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9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教员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接</a:t>
            </a:r>
            <a:r>
              <a:rPr lang="zh-CN" altLang="zh-CN" sz="2000" b="1" dirty="0">
                <a:solidFill>
                  <a:schemeClr val="tx1"/>
                </a:solidFill>
              </a:rPr>
              <a:t>单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时可以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和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学生线</a:t>
            </a:r>
            <a:r>
              <a:rPr lang="zh-CN" altLang="zh-CN" sz="2000" b="1" dirty="0">
                <a:solidFill>
                  <a:schemeClr val="tx1"/>
                </a:solidFill>
              </a:rPr>
              <a:t>上沟通协调。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7" idx="3"/>
          </p:cNvCxnSpPr>
          <p:nvPr/>
        </p:nvCxnSpPr>
        <p:spPr>
          <a:xfrm>
            <a:off x="4151784" y="2430626"/>
            <a:ext cx="1512168" cy="28705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8040216" y="1700808"/>
            <a:ext cx="3561923" cy="3744416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备课中心：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教员</a:t>
            </a:r>
            <a:r>
              <a:rPr lang="zh-CN" altLang="zh-CN" sz="2000" b="1" dirty="0">
                <a:solidFill>
                  <a:schemeClr val="tx1"/>
                </a:solidFill>
              </a:rPr>
              <a:t>发布以</a:t>
            </a:r>
            <a:r>
              <a:rPr lang="en-US" altLang="zh-CN" sz="2000" b="1" dirty="0">
                <a:solidFill>
                  <a:schemeClr val="tx1"/>
                </a:solidFill>
              </a:rPr>
              <a:t>K12</a:t>
            </a:r>
            <a:r>
              <a:rPr lang="zh-CN" altLang="zh-CN" sz="2000" b="1" dirty="0">
                <a:solidFill>
                  <a:schemeClr val="tx1"/>
                </a:solidFill>
              </a:rPr>
              <a:t>学科为主，兴趣艺术为辅的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课程并</a:t>
            </a:r>
            <a:r>
              <a:rPr lang="zh-CN" altLang="zh-CN" sz="2000" b="1" dirty="0">
                <a:solidFill>
                  <a:schemeClr val="tx1"/>
                </a:solidFill>
              </a:rPr>
              <a:t>上传学习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资料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，供学生参考使用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平台也会定期上传学习资源，同时对所有资源进行整理和分等级展示给学生，以便使用。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3856" y="4240562"/>
            <a:ext cx="3647928" cy="199674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tx1"/>
                </a:solidFill>
              </a:rPr>
              <a:t>成长社区：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tx1"/>
                </a:solidFill>
              </a:rPr>
              <a:t>        伴读</a:t>
            </a:r>
            <a:r>
              <a:rPr lang="zh-CN" altLang="en-US" sz="2000" b="1" dirty="0">
                <a:solidFill>
                  <a:schemeClr val="tx1"/>
                </a:solidFill>
              </a:rPr>
              <a:t>社区平台会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发布线</a:t>
            </a:r>
            <a:r>
              <a:rPr lang="zh-CN" altLang="en-US" sz="2000" b="1" dirty="0">
                <a:solidFill>
                  <a:schemeClr val="tx1"/>
                </a:solidFill>
              </a:rPr>
              <a:t>上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活动供用户参加，</a:t>
            </a:r>
            <a:r>
              <a:rPr lang="zh-CN" altLang="en-US" sz="2000" b="1" dirty="0">
                <a:solidFill>
                  <a:schemeClr val="tx1"/>
                </a:solidFill>
              </a:rPr>
              <a:t>教员和学生可发布话题帖子进行互动交流。</a:t>
            </a:r>
          </a:p>
        </p:txBody>
      </p:sp>
      <p:cxnSp>
        <p:nvCxnSpPr>
          <p:cNvPr id="31" name="直接箭头连接符 30"/>
          <p:cNvCxnSpPr>
            <a:stCxn id="25" idx="3"/>
          </p:cNvCxnSpPr>
          <p:nvPr/>
        </p:nvCxnSpPr>
        <p:spPr>
          <a:xfrm>
            <a:off x="4151784" y="5238937"/>
            <a:ext cx="2088232" cy="2062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1"/>
          </p:cNvCxnSpPr>
          <p:nvPr/>
        </p:nvCxnSpPr>
        <p:spPr>
          <a:xfrm flipH="1">
            <a:off x="7032104" y="3573016"/>
            <a:ext cx="1008112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7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cxnSp>
        <p:nvCxnSpPr>
          <p:cNvPr id="32" name="直接连接符 31"/>
          <p:cNvCxnSpPr>
            <a:endCxn id="35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产品设计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9" t="4334" r="10205"/>
          <a:stretch/>
        </p:blipFill>
        <p:spPr>
          <a:xfrm>
            <a:off x="8328248" y="629791"/>
            <a:ext cx="3426447" cy="59233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56645" y="3447438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856645" y="3769797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71464" y="1484784"/>
            <a:ext cx="5616624" cy="196265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运营方</a:t>
            </a:r>
            <a:r>
              <a:rPr lang="zh-CN" altLang="en-US" sz="2000" b="1" dirty="0">
                <a:solidFill>
                  <a:schemeClr val="tx1"/>
                </a:solidFill>
              </a:rPr>
              <a:t>会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聘请</a:t>
            </a:r>
            <a:r>
              <a:rPr lang="zh-CN" altLang="zh-CN" sz="2000" b="1" dirty="0">
                <a:solidFill>
                  <a:schemeClr val="tx1"/>
                </a:solidFill>
              </a:rPr>
              <a:t>专业人士对加入的大学生进行选拔和培训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2000" b="1" dirty="0">
                <a:solidFill>
                  <a:schemeClr val="tx1"/>
                </a:solidFill>
              </a:rPr>
              <a:t>并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通过</a:t>
            </a:r>
            <a:r>
              <a:rPr lang="zh-CN" altLang="en-US" sz="2000" b="1" dirty="0">
                <a:solidFill>
                  <a:schemeClr val="tx1"/>
                </a:solidFill>
              </a:rPr>
              <a:t>各类认证和考核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之后</a:t>
            </a:r>
            <a:r>
              <a:rPr lang="zh-CN" altLang="zh-CN" sz="2000" b="1" dirty="0">
                <a:solidFill>
                  <a:schemeClr val="tx1"/>
                </a:solidFill>
              </a:rPr>
              <a:t>签约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成教员，建立</a:t>
            </a:r>
            <a:r>
              <a:rPr lang="zh-CN" altLang="zh-CN" sz="2000" b="1" dirty="0">
                <a:solidFill>
                  <a:schemeClr val="tx1"/>
                </a:solidFill>
              </a:rPr>
              <a:t>公开透明的信誉和教学评价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体系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1271465" y="3769797"/>
            <a:ext cx="5616624" cy="2467516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>
              <a:lnSpc>
                <a:spcPts val="33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教学</a:t>
            </a:r>
            <a:r>
              <a:rPr lang="zh-CN" altLang="zh-CN" sz="2000" b="1" dirty="0">
                <a:solidFill>
                  <a:schemeClr val="tx1"/>
                </a:solidFill>
              </a:rPr>
              <a:t>或托管服务完成后，家长和学生要对整个服务过程进行评价，反馈教学或托管的质量和问题，包括平台功能设置、服务对接、教学过程和效果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等，</a:t>
            </a:r>
            <a:r>
              <a:rPr lang="zh-CN" altLang="zh-CN" sz="2000" b="1" dirty="0">
                <a:solidFill>
                  <a:schemeClr val="tx1"/>
                </a:solidFill>
              </a:rPr>
              <a:t>平台接到反馈意见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会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进行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完善</a:t>
            </a:r>
            <a:r>
              <a:rPr lang="zh-CN" altLang="zh-CN" sz="2000" b="1" dirty="0">
                <a:solidFill>
                  <a:schemeClr val="tx1"/>
                </a:solidFill>
              </a:rPr>
              <a:t>，精益求精。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6888088" y="2466111"/>
            <a:ext cx="2376264" cy="947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9" idx="3"/>
          </p:cNvCxnSpPr>
          <p:nvPr/>
        </p:nvCxnSpPr>
        <p:spPr>
          <a:xfrm flipV="1">
            <a:off x="6888089" y="4104615"/>
            <a:ext cx="2304255" cy="8989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4" grpId="0" animBg="1"/>
      <p:bldP spid="28" grpId="0" animBg="1"/>
      <p:bldP spid="5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cxnSp>
        <p:nvCxnSpPr>
          <p:cNvPr id="31" name="直接连接符 30"/>
          <p:cNvCxnSpPr>
            <a:endCxn id="34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创业理念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2" idx="3"/>
          </p:cNvCxnSpPr>
          <p:nvPr/>
        </p:nvCxnSpPr>
        <p:spPr>
          <a:xfrm flipV="1">
            <a:off x="672353" y="1628800"/>
            <a:ext cx="0" cy="308012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289670" y="1628800"/>
            <a:ext cx="0" cy="308012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930249" y="1628800"/>
            <a:ext cx="0" cy="308012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8"/>
          <p:cNvSpPr>
            <a:spLocks/>
          </p:cNvSpPr>
          <p:nvPr/>
        </p:nvSpPr>
        <p:spPr bwMode="auto">
          <a:xfrm>
            <a:off x="7930249" y="4708923"/>
            <a:ext cx="3710367" cy="1304861"/>
          </a:xfrm>
          <a:custGeom>
            <a:avLst/>
            <a:gdLst>
              <a:gd name="T0" fmla="*/ 1985 w 2306"/>
              <a:gd name="T1" fmla="*/ 732 h 732"/>
              <a:gd name="T2" fmla="*/ 0 w 2306"/>
              <a:gd name="T3" fmla="*/ 732 h 732"/>
              <a:gd name="T4" fmla="*/ 322 w 2306"/>
              <a:gd name="T5" fmla="*/ 366 h 732"/>
              <a:gd name="T6" fmla="*/ 0 w 2306"/>
              <a:gd name="T7" fmla="*/ 0 h 732"/>
              <a:gd name="T8" fmla="*/ 1985 w 2306"/>
              <a:gd name="T9" fmla="*/ 0 h 732"/>
              <a:gd name="T10" fmla="*/ 2306 w 2306"/>
              <a:gd name="T11" fmla="*/ 366 h 732"/>
              <a:gd name="T12" fmla="*/ 1985 w 2306"/>
              <a:gd name="T1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6" h="732">
                <a:moveTo>
                  <a:pt x="1985" y="732"/>
                </a:moveTo>
                <a:lnTo>
                  <a:pt x="0" y="732"/>
                </a:lnTo>
                <a:lnTo>
                  <a:pt x="322" y="366"/>
                </a:lnTo>
                <a:lnTo>
                  <a:pt x="0" y="0"/>
                </a:lnTo>
                <a:lnTo>
                  <a:pt x="1985" y="0"/>
                </a:lnTo>
                <a:lnTo>
                  <a:pt x="2306" y="366"/>
                </a:lnTo>
                <a:lnTo>
                  <a:pt x="1985" y="732"/>
                </a:lnTo>
                <a:close/>
              </a:path>
            </a:pathLst>
          </a:cu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+mn-lt"/>
                <a:ea typeface="+mn-ea"/>
              </a:rPr>
              <a:t>实现价值</a:t>
            </a:r>
            <a:endParaRPr lang="zh-CN" altLang="en-US" sz="3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8" name="Freeform 7"/>
          <p:cNvSpPr>
            <a:spLocks/>
          </p:cNvSpPr>
          <p:nvPr/>
        </p:nvSpPr>
        <p:spPr bwMode="auto">
          <a:xfrm>
            <a:off x="4301302" y="4708918"/>
            <a:ext cx="3710367" cy="1304860"/>
          </a:xfrm>
          <a:custGeom>
            <a:avLst/>
            <a:gdLst>
              <a:gd name="T0" fmla="*/ 2147483647 w 2305"/>
              <a:gd name="T1" fmla="*/ 2147483647 h 732"/>
              <a:gd name="T2" fmla="*/ 0 w 2305"/>
              <a:gd name="T3" fmla="*/ 2147483647 h 732"/>
              <a:gd name="T4" fmla="*/ 2147483647 w 2305"/>
              <a:gd name="T5" fmla="*/ 2147483647 h 732"/>
              <a:gd name="T6" fmla="*/ 0 w 2305"/>
              <a:gd name="T7" fmla="*/ 0 h 732"/>
              <a:gd name="T8" fmla="*/ 2147483647 w 2305"/>
              <a:gd name="T9" fmla="*/ 0 h 732"/>
              <a:gd name="T10" fmla="*/ 2147483647 w 2305"/>
              <a:gd name="T11" fmla="*/ 2147483647 h 732"/>
              <a:gd name="T12" fmla="*/ 2147483647 w 2305"/>
              <a:gd name="T13" fmla="*/ 2147483647 h 7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732"/>
              <a:gd name="T23" fmla="*/ 2305 w 2305"/>
              <a:gd name="T24" fmla="*/ 732 h 7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5" y="366"/>
                </a:lnTo>
                <a:lnTo>
                  <a:pt x="1984" y="732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电商扶贫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672353" y="4708921"/>
            <a:ext cx="3713275" cy="1304861"/>
          </a:xfrm>
          <a:custGeom>
            <a:avLst/>
            <a:gdLst>
              <a:gd name="T0" fmla="*/ 2147483647 w 2306"/>
              <a:gd name="T1" fmla="*/ 2147483647 h 732"/>
              <a:gd name="T2" fmla="*/ 0 w 2306"/>
              <a:gd name="T3" fmla="*/ 2147483647 h 732"/>
              <a:gd name="T4" fmla="*/ 2147483647 w 2306"/>
              <a:gd name="T5" fmla="*/ 2147483647 h 732"/>
              <a:gd name="T6" fmla="*/ 0 w 2306"/>
              <a:gd name="T7" fmla="*/ 0 h 732"/>
              <a:gd name="T8" fmla="*/ 2147483647 w 2306"/>
              <a:gd name="T9" fmla="*/ 0 h 732"/>
              <a:gd name="T10" fmla="*/ 2147483647 w 2306"/>
              <a:gd name="T11" fmla="*/ 2147483647 h 732"/>
              <a:gd name="T12" fmla="*/ 2147483647 w 2306"/>
              <a:gd name="T13" fmla="*/ 2147483647 h 7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6"/>
              <a:gd name="T22" fmla="*/ 0 h 732"/>
              <a:gd name="T23" fmla="*/ 2306 w 2306"/>
              <a:gd name="T24" fmla="*/ 732 h 7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6" h="732">
                <a:moveTo>
                  <a:pt x="1984" y="732"/>
                </a:moveTo>
                <a:lnTo>
                  <a:pt x="0" y="732"/>
                </a:lnTo>
                <a:lnTo>
                  <a:pt x="321" y="366"/>
                </a:lnTo>
                <a:lnTo>
                  <a:pt x="0" y="0"/>
                </a:lnTo>
                <a:lnTo>
                  <a:pt x="1984" y="0"/>
                </a:lnTo>
                <a:lnTo>
                  <a:pt x="2306" y="366"/>
                </a:lnTo>
                <a:lnTo>
                  <a:pt x="1984" y="732"/>
                </a:lnTo>
                <a:close/>
              </a:path>
            </a:pathLst>
          </a:cu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自力更生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741159" y="2396541"/>
            <a:ext cx="3426305" cy="13849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/>
              <a:t>        </a:t>
            </a:r>
            <a:r>
              <a:rPr lang="zh-CN" altLang="zh-CN" sz="2800" b="1" dirty="0" smtClean="0"/>
              <a:t>从</a:t>
            </a:r>
            <a:r>
              <a:rPr lang="zh-CN" altLang="zh-CN" sz="2800" b="1" dirty="0"/>
              <a:t>产品开发到市场运营</a:t>
            </a:r>
            <a:r>
              <a:rPr lang="zh-CN" altLang="zh-CN" sz="2800" b="1" dirty="0" smtClean="0"/>
              <a:t>，全部</a:t>
            </a:r>
            <a:r>
              <a:rPr lang="zh-CN" altLang="zh-CN" sz="2800" b="1" dirty="0"/>
              <a:t>由在校大学生</a:t>
            </a:r>
            <a:r>
              <a:rPr lang="zh-CN" altLang="zh-CN" sz="2800" b="1" dirty="0" smtClean="0"/>
              <a:t>完成</a:t>
            </a:r>
            <a:r>
              <a:rPr lang="zh-CN" altLang="en-US" sz="2800" b="1" dirty="0" smtClean="0"/>
              <a:t>。</a:t>
            </a:r>
            <a:endParaRPr lang="zh-CN" altLang="en-US" sz="12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1"/>
          <p:cNvSpPr>
            <a:spLocks noChangeArrowheads="1"/>
          </p:cNvSpPr>
          <p:nvPr/>
        </p:nvSpPr>
        <p:spPr bwMode="auto">
          <a:xfrm>
            <a:off x="4367808" y="1894807"/>
            <a:ext cx="3426305" cy="232371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just" fontAlgn="auto">
              <a:lnSpc>
                <a:spcPts val="336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b="1" dirty="0" smtClean="0"/>
              <a:t>       </a:t>
            </a:r>
            <a:r>
              <a:rPr lang="zh-CN" altLang="en-US" sz="2800" b="1" dirty="0" smtClean="0"/>
              <a:t>为勤工俭学的大学生提供兼职岗位，减轻家庭经济负担。</a:t>
            </a:r>
            <a:endParaRPr lang="en-US" altLang="zh-CN" sz="2800" b="1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fontAlgn="auto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      对进城</a:t>
            </a:r>
            <a:r>
              <a:rPr lang="zh-CN" altLang="en-US" sz="2800" b="1" dirty="0"/>
              <a:t>务工</a:t>
            </a:r>
            <a:r>
              <a:rPr lang="zh-CN" altLang="en-US" sz="2800" b="1" dirty="0" smtClean="0"/>
              <a:t>子女，提供公益性质的服务。</a:t>
            </a:r>
            <a:endParaRPr lang="en-US" altLang="zh-CN" sz="2800" b="1" dirty="0"/>
          </a:p>
        </p:txBody>
      </p:sp>
      <p:sp>
        <p:nvSpPr>
          <p:cNvPr id="68" name="矩形 1"/>
          <p:cNvSpPr>
            <a:spLocks noChangeArrowheads="1"/>
          </p:cNvSpPr>
          <p:nvPr/>
        </p:nvSpPr>
        <p:spPr bwMode="auto">
          <a:xfrm>
            <a:off x="7872250" y="2045475"/>
            <a:ext cx="3426305" cy="22467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提升个人能力</a:t>
            </a:r>
            <a:endParaRPr lang="en-US" altLang="zh-CN" sz="28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实现</a:t>
            </a:r>
            <a:r>
              <a:rPr lang="zh-CN" altLang="zh-CN" sz="2800" b="1" dirty="0" smtClean="0"/>
              <a:t>社会价值</a:t>
            </a:r>
            <a:endParaRPr lang="en-US" altLang="zh-CN" sz="28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成长</a:t>
            </a:r>
            <a:r>
              <a:rPr lang="zh-CN" altLang="en-US" sz="2800" b="1" dirty="0" smtClean="0"/>
              <a:t>自己</a:t>
            </a:r>
            <a:endParaRPr lang="en-US" altLang="zh-CN" sz="28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/>
              <a:t>引领</a:t>
            </a:r>
            <a:r>
              <a:rPr lang="zh-CN" altLang="en-US" sz="2800" b="1" dirty="0"/>
              <a:t>他人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57" grpId="0" animBg="1"/>
      <p:bldP spid="48" grpId="0" animBg="1"/>
      <p:bldP spid="42" grpId="0" animBg="1"/>
      <p:bldP spid="41" grpId="0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cxnSp>
        <p:nvCxnSpPr>
          <p:cNvPr id="49" name="直接连接符 48"/>
          <p:cNvCxnSpPr>
            <a:endCxn id="52" idx="1"/>
          </p:cNvCxnSpPr>
          <p:nvPr/>
        </p:nvCxnSpPr>
        <p:spPr>
          <a:xfrm flipV="1">
            <a:off x="0" y="244679"/>
            <a:ext cx="9473767" cy="159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72353" y="0"/>
            <a:ext cx="2433917" cy="104355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67408" y="260648"/>
            <a:ext cx="229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创新之处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473767" y="44624"/>
            <a:ext cx="12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伴读社区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0609729" y="260648"/>
            <a:ext cx="1582271" cy="138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550377" y="1547631"/>
            <a:ext cx="2394501" cy="792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技术创新</a:t>
            </a:r>
            <a:endParaRPr lang="zh-CN" altLang="en-US" sz="3600" b="1" dirty="0"/>
          </a:p>
        </p:txBody>
      </p:sp>
      <p:sp>
        <p:nvSpPr>
          <p:cNvPr id="47" name="圆角矩形 46"/>
          <p:cNvSpPr/>
          <p:nvPr/>
        </p:nvSpPr>
        <p:spPr>
          <a:xfrm>
            <a:off x="7392144" y="1340768"/>
            <a:ext cx="2394501" cy="792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模式创新</a:t>
            </a:r>
            <a:endParaRPr lang="zh-CN" altLang="en-US" sz="3600" b="1" dirty="0"/>
          </a:p>
        </p:txBody>
      </p:sp>
      <p:sp>
        <p:nvSpPr>
          <p:cNvPr id="55" name="立方体 54"/>
          <p:cNvSpPr/>
          <p:nvPr/>
        </p:nvSpPr>
        <p:spPr>
          <a:xfrm>
            <a:off x="983431" y="2906546"/>
            <a:ext cx="3528392" cy="3042734"/>
          </a:xfrm>
          <a:prstGeom prst="cube">
            <a:avLst>
              <a:gd name="adj" fmla="val 1571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微信小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程序：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</a:rPr>
              <a:t>用户量大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易于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开发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</a:rPr>
              <a:t>使用便捷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5735960" y="3861586"/>
            <a:ext cx="5258426" cy="2087694"/>
          </a:xfrm>
          <a:prstGeom prst="cube">
            <a:avLst>
              <a:gd name="adj" fmla="val 2434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队伍正规，服务</a:t>
            </a:r>
            <a:r>
              <a:rPr lang="zh-CN" altLang="en-US" sz="2800" b="1" dirty="0">
                <a:solidFill>
                  <a:schemeClr val="tx1"/>
                </a:solidFill>
              </a:rPr>
              <a:t>灵活</a:t>
            </a:r>
          </a:p>
        </p:txBody>
      </p:sp>
      <p:sp>
        <p:nvSpPr>
          <p:cNvPr id="61" name="立方体 60"/>
          <p:cNvSpPr/>
          <p:nvPr/>
        </p:nvSpPr>
        <p:spPr>
          <a:xfrm>
            <a:off x="6532886" y="2529644"/>
            <a:ext cx="3739578" cy="1800200"/>
          </a:xfrm>
          <a:prstGeom prst="cube">
            <a:avLst>
              <a:gd name="adj" fmla="val 272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整合资源，</a:t>
            </a:r>
            <a:r>
              <a:rPr lang="zh-CN" altLang="en-US" sz="2400" b="1" dirty="0">
                <a:solidFill>
                  <a:schemeClr val="tx1"/>
                </a:solidFill>
              </a:rPr>
              <a:t>可复制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性强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/>
      <p:bldP spid="7" grpId="0" animBg="1"/>
      <p:bldP spid="47" grpId="0" animBg="1"/>
      <p:bldP spid="55" grpId="0" animBg="1"/>
      <p:bldP spid="56" grpId="0" animBg="1"/>
      <p:bldP spid="6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874</Words>
  <Application>Microsoft Office PowerPoint</Application>
  <PresentationFormat>自定义</PresentationFormat>
  <Paragraphs>199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Windows 用户</cp:lastModifiedBy>
  <cp:revision>542</cp:revision>
  <dcterms:created xsi:type="dcterms:W3CDTF">2013-10-30T09:04:50Z</dcterms:created>
  <dcterms:modified xsi:type="dcterms:W3CDTF">2018-05-08T16:10:48Z</dcterms:modified>
</cp:coreProperties>
</file>