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32" r:id="rId4"/>
    <p:sldId id="258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266" r:id="rId20"/>
    <p:sldId id="271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B"/>
    <a:srgbClr val="612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lý štýl 1 - zvýrazneni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Štýl s motívom 1 - zvýrazneni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CD982-C8AF-44A4-A862-8FC0C3BE6FF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27043237-FA8A-418F-82E4-1CB7C1E6057E}">
      <dgm:prSet phldrT="[Text]" custT="1"/>
      <dgm:spPr/>
      <dgm:t>
        <a:bodyPr/>
        <a:lstStyle/>
        <a:p>
          <a:r>
            <a:rPr lang="sk-SK" sz="2400" dirty="0" err="1"/>
            <a:t>values</a:t>
          </a:r>
          <a:endParaRPr lang="sk-SK" sz="3500" dirty="0"/>
        </a:p>
      </dgm:t>
    </dgm:pt>
    <dgm:pt modelId="{5D3AD9B8-8212-49E4-A446-A55F3EDB1CC3}" type="parTrans" cxnId="{DEFF1F39-921B-4054-928F-0886E577D512}">
      <dgm:prSet/>
      <dgm:spPr/>
      <dgm:t>
        <a:bodyPr/>
        <a:lstStyle/>
        <a:p>
          <a:endParaRPr lang="sk-SK"/>
        </a:p>
      </dgm:t>
    </dgm:pt>
    <dgm:pt modelId="{9EDE0720-584C-49EE-9B26-BBBD08354D8D}" type="sibTrans" cxnId="{DEFF1F39-921B-4054-928F-0886E577D512}">
      <dgm:prSet/>
      <dgm:spPr/>
      <dgm:t>
        <a:bodyPr/>
        <a:lstStyle/>
        <a:p>
          <a:endParaRPr lang="sk-SK"/>
        </a:p>
      </dgm:t>
    </dgm:pt>
    <dgm:pt modelId="{131C5E05-6579-4755-B062-E5AEBD979EA6}">
      <dgm:prSet phldrT="[Text]" custT="1"/>
      <dgm:spPr/>
      <dgm:t>
        <a:bodyPr/>
        <a:lstStyle/>
        <a:p>
          <a:r>
            <a:rPr lang="sk-SK" sz="2000" dirty="0" err="1"/>
            <a:t>values-sk</a:t>
          </a:r>
          <a:endParaRPr lang="sk-SK" sz="2700" dirty="0"/>
        </a:p>
      </dgm:t>
    </dgm:pt>
    <dgm:pt modelId="{4D34D11A-F432-462C-AB41-37C2138C5725}" type="parTrans" cxnId="{4DA6BA0F-F90D-4354-BFAA-3E520383158C}">
      <dgm:prSet/>
      <dgm:spPr/>
      <dgm:t>
        <a:bodyPr/>
        <a:lstStyle/>
        <a:p>
          <a:endParaRPr lang="sk-SK"/>
        </a:p>
      </dgm:t>
    </dgm:pt>
    <dgm:pt modelId="{159DA577-B74A-4B42-92A4-51AA4E5CBCB1}" type="sibTrans" cxnId="{4DA6BA0F-F90D-4354-BFAA-3E520383158C}">
      <dgm:prSet/>
      <dgm:spPr/>
      <dgm:t>
        <a:bodyPr/>
        <a:lstStyle/>
        <a:p>
          <a:endParaRPr lang="sk-SK"/>
        </a:p>
      </dgm:t>
    </dgm:pt>
    <dgm:pt modelId="{E211C481-2749-4DA4-B371-6E175F1C5C95}">
      <dgm:prSet phldrT="[Text]" custT="1"/>
      <dgm:spPr/>
      <dgm:t>
        <a:bodyPr/>
        <a:lstStyle/>
        <a:p>
          <a:r>
            <a:rPr lang="sk-SK" sz="1800" dirty="0" err="1"/>
            <a:t>values-sk-land</a:t>
          </a:r>
          <a:endParaRPr lang="sk-SK" sz="2000" dirty="0"/>
        </a:p>
      </dgm:t>
    </dgm:pt>
    <dgm:pt modelId="{140867B6-181E-48DB-8AD4-0834CA844F71}" type="parTrans" cxnId="{1EAAE0AA-C1D1-4D94-8B9A-50423BD76482}">
      <dgm:prSet/>
      <dgm:spPr/>
      <dgm:t>
        <a:bodyPr/>
        <a:lstStyle/>
        <a:p>
          <a:endParaRPr lang="sk-SK"/>
        </a:p>
      </dgm:t>
    </dgm:pt>
    <dgm:pt modelId="{C401E602-5182-485F-BCF8-AA5723C15E7F}" type="sibTrans" cxnId="{1EAAE0AA-C1D1-4D94-8B9A-50423BD76482}">
      <dgm:prSet/>
      <dgm:spPr/>
      <dgm:t>
        <a:bodyPr/>
        <a:lstStyle/>
        <a:p>
          <a:endParaRPr lang="sk-SK"/>
        </a:p>
      </dgm:t>
    </dgm:pt>
    <dgm:pt modelId="{875ABEFB-1F59-4606-96EE-44BC40A0EDF9}" type="pres">
      <dgm:prSet presAssocID="{F92CD982-C8AF-44A4-A862-8FC0C3BE6FFA}" presName="compositeShape" presStyleCnt="0">
        <dgm:presLayoutVars>
          <dgm:dir/>
          <dgm:resizeHandles/>
        </dgm:presLayoutVars>
      </dgm:prSet>
      <dgm:spPr/>
    </dgm:pt>
    <dgm:pt modelId="{96D3CDC7-7F1F-42A0-BD4F-D594A9EB8B8C}" type="pres">
      <dgm:prSet presAssocID="{F92CD982-C8AF-44A4-A862-8FC0C3BE6FFA}" presName="pyramid" presStyleLbl="node1" presStyleIdx="0" presStyleCnt="1" custScaleX="81988" custScaleY="68355" custLinFactNeighborX="14292" custLinFactNeighborY="-3345"/>
      <dgm:spPr/>
    </dgm:pt>
    <dgm:pt modelId="{F8F8394A-5D63-461B-8B9F-30FDE8E0FF8E}" type="pres">
      <dgm:prSet presAssocID="{F92CD982-C8AF-44A4-A862-8FC0C3BE6FFA}" presName="theList" presStyleCnt="0"/>
      <dgm:spPr/>
    </dgm:pt>
    <dgm:pt modelId="{C7256585-8E5F-4876-87AF-AA33A0CCF4A9}" type="pres">
      <dgm:prSet presAssocID="{27043237-FA8A-418F-82E4-1CB7C1E6057E}" presName="aNode" presStyleLbl="fgAcc1" presStyleIdx="0" presStyleCnt="3" custScaleX="53370" custScaleY="44510">
        <dgm:presLayoutVars>
          <dgm:bulletEnabled val="1"/>
        </dgm:presLayoutVars>
      </dgm:prSet>
      <dgm:spPr/>
    </dgm:pt>
    <dgm:pt modelId="{0E8042AF-1C43-4CF0-9EC4-8631F6DFB782}" type="pres">
      <dgm:prSet presAssocID="{27043237-FA8A-418F-82E4-1CB7C1E6057E}" presName="aSpace" presStyleCnt="0"/>
      <dgm:spPr/>
    </dgm:pt>
    <dgm:pt modelId="{B3F15F59-7707-4B09-8A4A-FB2F0C1EC962}" type="pres">
      <dgm:prSet presAssocID="{131C5E05-6579-4755-B062-E5AEBD979EA6}" presName="aNode" presStyleLbl="fgAcc1" presStyleIdx="1" presStyleCnt="3" custScaleX="53941" custScaleY="54834">
        <dgm:presLayoutVars>
          <dgm:bulletEnabled val="1"/>
        </dgm:presLayoutVars>
      </dgm:prSet>
      <dgm:spPr/>
    </dgm:pt>
    <dgm:pt modelId="{0D330721-8F03-49D3-89A1-7ABEF0B423D1}" type="pres">
      <dgm:prSet presAssocID="{131C5E05-6579-4755-B062-E5AEBD979EA6}" presName="aSpace" presStyleCnt="0"/>
      <dgm:spPr/>
    </dgm:pt>
    <dgm:pt modelId="{D4C909D9-A0EA-42C9-BA50-D154184531FB}" type="pres">
      <dgm:prSet presAssocID="{E211C481-2749-4DA4-B371-6E175F1C5C95}" presName="aNode" presStyleLbl="fgAcc1" presStyleIdx="2" presStyleCnt="3" custScaleX="57816" custScaleY="56842">
        <dgm:presLayoutVars>
          <dgm:bulletEnabled val="1"/>
        </dgm:presLayoutVars>
      </dgm:prSet>
      <dgm:spPr/>
    </dgm:pt>
    <dgm:pt modelId="{43C07E23-3E99-43AB-B29D-5C7413860E38}" type="pres">
      <dgm:prSet presAssocID="{E211C481-2749-4DA4-B371-6E175F1C5C95}" presName="aSpace" presStyleCnt="0"/>
      <dgm:spPr/>
    </dgm:pt>
  </dgm:ptLst>
  <dgm:cxnLst>
    <dgm:cxn modelId="{4DA6BA0F-F90D-4354-BFAA-3E520383158C}" srcId="{F92CD982-C8AF-44A4-A862-8FC0C3BE6FFA}" destId="{131C5E05-6579-4755-B062-E5AEBD979EA6}" srcOrd="1" destOrd="0" parTransId="{4D34D11A-F432-462C-AB41-37C2138C5725}" sibTransId="{159DA577-B74A-4B42-92A4-51AA4E5CBCB1}"/>
    <dgm:cxn modelId="{DEFF1F39-921B-4054-928F-0886E577D512}" srcId="{F92CD982-C8AF-44A4-A862-8FC0C3BE6FFA}" destId="{27043237-FA8A-418F-82E4-1CB7C1E6057E}" srcOrd="0" destOrd="0" parTransId="{5D3AD9B8-8212-49E4-A446-A55F3EDB1CC3}" sibTransId="{9EDE0720-584C-49EE-9B26-BBBD08354D8D}"/>
    <dgm:cxn modelId="{B179EA61-6077-4315-A80E-7D339D84BB03}" type="presOf" srcId="{E211C481-2749-4DA4-B371-6E175F1C5C95}" destId="{D4C909D9-A0EA-42C9-BA50-D154184531FB}" srcOrd="0" destOrd="0" presId="urn:microsoft.com/office/officeart/2005/8/layout/pyramid2"/>
    <dgm:cxn modelId="{9DE22A44-162A-49B8-BB05-C228E7A0306F}" type="presOf" srcId="{131C5E05-6579-4755-B062-E5AEBD979EA6}" destId="{B3F15F59-7707-4B09-8A4A-FB2F0C1EC962}" srcOrd="0" destOrd="0" presId="urn:microsoft.com/office/officeart/2005/8/layout/pyramid2"/>
    <dgm:cxn modelId="{1EAAE0AA-C1D1-4D94-8B9A-50423BD76482}" srcId="{F92CD982-C8AF-44A4-A862-8FC0C3BE6FFA}" destId="{E211C481-2749-4DA4-B371-6E175F1C5C95}" srcOrd="2" destOrd="0" parTransId="{140867B6-181E-48DB-8AD4-0834CA844F71}" sibTransId="{C401E602-5182-485F-BCF8-AA5723C15E7F}"/>
    <dgm:cxn modelId="{DDA4ACC7-0C8D-4070-853C-A619614E10B2}" type="presOf" srcId="{27043237-FA8A-418F-82E4-1CB7C1E6057E}" destId="{C7256585-8E5F-4876-87AF-AA33A0CCF4A9}" srcOrd="0" destOrd="0" presId="urn:microsoft.com/office/officeart/2005/8/layout/pyramid2"/>
    <dgm:cxn modelId="{A3D356E3-18E5-4616-801E-F2757122E1DE}" type="presOf" srcId="{F92CD982-C8AF-44A4-A862-8FC0C3BE6FFA}" destId="{875ABEFB-1F59-4606-96EE-44BC40A0EDF9}" srcOrd="0" destOrd="0" presId="urn:microsoft.com/office/officeart/2005/8/layout/pyramid2"/>
    <dgm:cxn modelId="{148C2D6A-7576-4D3F-B2AD-66DE85052DEE}" type="presParOf" srcId="{875ABEFB-1F59-4606-96EE-44BC40A0EDF9}" destId="{96D3CDC7-7F1F-42A0-BD4F-D594A9EB8B8C}" srcOrd="0" destOrd="0" presId="urn:microsoft.com/office/officeart/2005/8/layout/pyramid2"/>
    <dgm:cxn modelId="{78539E77-70F3-4EA3-B7D9-4E20DFE61EC5}" type="presParOf" srcId="{875ABEFB-1F59-4606-96EE-44BC40A0EDF9}" destId="{F8F8394A-5D63-461B-8B9F-30FDE8E0FF8E}" srcOrd="1" destOrd="0" presId="urn:microsoft.com/office/officeart/2005/8/layout/pyramid2"/>
    <dgm:cxn modelId="{BDAF93F5-4447-4B06-93BD-C1A901C18C4A}" type="presParOf" srcId="{F8F8394A-5D63-461B-8B9F-30FDE8E0FF8E}" destId="{C7256585-8E5F-4876-87AF-AA33A0CCF4A9}" srcOrd="0" destOrd="0" presId="urn:microsoft.com/office/officeart/2005/8/layout/pyramid2"/>
    <dgm:cxn modelId="{D39F67E7-8B70-4D9F-9C36-8F8EB9CA8882}" type="presParOf" srcId="{F8F8394A-5D63-461B-8B9F-30FDE8E0FF8E}" destId="{0E8042AF-1C43-4CF0-9EC4-8631F6DFB782}" srcOrd="1" destOrd="0" presId="urn:microsoft.com/office/officeart/2005/8/layout/pyramid2"/>
    <dgm:cxn modelId="{D909DD33-FDBC-41E6-8E09-FF8AD0D58C87}" type="presParOf" srcId="{F8F8394A-5D63-461B-8B9F-30FDE8E0FF8E}" destId="{B3F15F59-7707-4B09-8A4A-FB2F0C1EC962}" srcOrd="2" destOrd="0" presId="urn:microsoft.com/office/officeart/2005/8/layout/pyramid2"/>
    <dgm:cxn modelId="{28F0FBC9-6959-4140-8E83-2F488DCD3CFD}" type="presParOf" srcId="{F8F8394A-5D63-461B-8B9F-30FDE8E0FF8E}" destId="{0D330721-8F03-49D3-89A1-7ABEF0B423D1}" srcOrd="3" destOrd="0" presId="urn:microsoft.com/office/officeart/2005/8/layout/pyramid2"/>
    <dgm:cxn modelId="{1A8F314C-0618-4C75-8946-C5F9A60FE1B2}" type="presParOf" srcId="{F8F8394A-5D63-461B-8B9F-30FDE8E0FF8E}" destId="{D4C909D9-A0EA-42C9-BA50-D154184531FB}" srcOrd="4" destOrd="0" presId="urn:microsoft.com/office/officeart/2005/8/layout/pyramid2"/>
    <dgm:cxn modelId="{EC3DF458-55D7-484B-B26C-656ACAC6DDD8}" type="presParOf" srcId="{F8F8394A-5D63-461B-8B9F-30FDE8E0FF8E}" destId="{43C07E23-3E99-43AB-B29D-5C7413860E3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3CDC7-7F1F-42A0-BD4F-D594A9EB8B8C}">
      <dsp:nvSpPr>
        <dsp:cNvPr id="0" name=""/>
        <dsp:cNvSpPr/>
      </dsp:nvSpPr>
      <dsp:spPr>
        <a:xfrm>
          <a:off x="1941050" y="571648"/>
          <a:ext cx="3756228" cy="313164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56585-8E5F-4876-87AF-AA33A0CCF4A9}">
      <dsp:nvSpPr>
        <dsp:cNvPr id="0" name=""/>
        <dsp:cNvSpPr/>
      </dsp:nvSpPr>
      <dsp:spPr>
        <a:xfrm>
          <a:off x="3858691" y="460538"/>
          <a:ext cx="1589323" cy="8411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values</a:t>
          </a:r>
          <a:endParaRPr lang="sk-SK" sz="3500" kern="1200" dirty="0"/>
        </a:p>
      </dsp:txBody>
      <dsp:txXfrm>
        <a:off x="3899753" y="501600"/>
        <a:ext cx="1507199" cy="759045"/>
      </dsp:txXfrm>
    </dsp:sp>
    <dsp:sp modelId="{B3F15F59-7707-4B09-8A4A-FB2F0C1EC962}">
      <dsp:nvSpPr>
        <dsp:cNvPr id="0" name=""/>
        <dsp:cNvSpPr/>
      </dsp:nvSpPr>
      <dsp:spPr>
        <a:xfrm>
          <a:off x="3850189" y="1537937"/>
          <a:ext cx="1606327" cy="10362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 err="1"/>
            <a:t>values-sk</a:t>
          </a:r>
          <a:endParaRPr lang="sk-SK" sz="2700" kern="1200" dirty="0"/>
        </a:p>
      </dsp:txBody>
      <dsp:txXfrm>
        <a:off x="3900776" y="1588524"/>
        <a:ext cx="1505153" cy="935102"/>
      </dsp:txXfrm>
    </dsp:sp>
    <dsp:sp modelId="{D4C909D9-A0EA-42C9-BA50-D154184531FB}">
      <dsp:nvSpPr>
        <dsp:cNvPr id="0" name=""/>
        <dsp:cNvSpPr/>
      </dsp:nvSpPr>
      <dsp:spPr>
        <a:xfrm>
          <a:off x="3792491" y="2810444"/>
          <a:ext cx="1721722" cy="10742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 err="1"/>
            <a:t>values-sk-land</a:t>
          </a:r>
          <a:endParaRPr lang="sk-SK" sz="2000" kern="1200" dirty="0"/>
        </a:p>
      </dsp:txBody>
      <dsp:txXfrm>
        <a:off x="3844930" y="2862883"/>
        <a:ext cx="1616844" cy="969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64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16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349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259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30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01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181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43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11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71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C97D-EE3A-4637-B6AD-852A334BD11F}" type="datetimeFigureOut">
              <a:rPr lang="sk-SK" smtClean="0"/>
              <a:t>4.10.2018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466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opic/libraries/support-library/features#material-desig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romannurik.github.io/AndroidAssetStud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54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" y="-61458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</a:rPr>
              <a:t>Vývoj mobilných</a:t>
            </a:r>
          </a:p>
        </p:txBody>
      </p:sp>
      <p:sp>
        <p:nvSpPr>
          <p:cNvPr id="3" name="Obdĺžnik 2"/>
          <p:cNvSpPr/>
          <p:nvPr/>
        </p:nvSpPr>
        <p:spPr>
          <a:xfrm>
            <a:off x="5878177" y="832396"/>
            <a:ext cx="4156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</a:rPr>
              <a:t>Inteligentných riešení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9" y="2277762"/>
            <a:ext cx="2161219" cy="449923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14" y="2277762"/>
            <a:ext cx="2161219" cy="449923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7" y="121707"/>
            <a:ext cx="1725318" cy="59136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67" y="121707"/>
            <a:ext cx="1630821" cy="563929"/>
          </a:xfrm>
          <a:prstGeom prst="rect">
            <a:avLst/>
          </a:prstGeom>
        </p:spPr>
      </p:pic>
      <p:sp>
        <p:nvSpPr>
          <p:cNvPr id="9" name="Obláčik 8"/>
          <p:cNvSpPr/>
          <p:nvPr/>
        </p:nvSpPr>
        <p:spPr>
          <a:xfrm>
            <a:off x="4834093" y="2168316"/>
            <a:ext cx="2355474" cy="2117622"/>
          </a:xfrm>
          <a:prstGeom prst="cloudCallout">
            <a:avLst>
              <a:gd name="adj1" fmla="val -157862"/>
              <a:gd name="adj2" fmla="val -33981"/>
            </a:avLst>
          </a:prstGeom>
          <a:solidFill>
            <a:schemeClr val="bg1">
              <a:lumMod val="95000"/>
            </a:schemeClr>
          </a:solidFill>
          <a:ln>
            <a:solidFill>
              <a:srgbClr val="C01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4834093" y="2180460"/>
            <a:ext cx="2355474" cy="2117623"/>
          </a:xfrm>
          <a:prstGeom prst="cloudCallout">
            <a:avLst>
              <a:gd name="adj1" fmla="val 173230"/>
              <a:gd name="adj2" fmla="val -2978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3" name="Obrázok 12" descr="Obrázok, na ktorom je elektronika, iPod&#10;&#10;Popis vygenerovaný s veľmi vysokou spoľahlivosťou">
            <a:extLst>
              <a:ext uri="{FF2B5EF4-FFF2-40B4-BE49-F238E27FC236}">
                <a16:creationId xmlns:a16="http://schemas.microsoft.com/office/drawing/2014/main" id="{D0337CAA-3E7C-48C5-8432-3342832618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73" y="2407923"/>
            <a:ext cx="1052799" cy="15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AndroidManifest</a:t>
            </a:r>
            <a:endParaRPr lang="sk-SK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rgbClr val="7030A0">
                    <a:alpha val="40000"/>
                  </a:srgbClr>
                </a:glow>
                <a:reflection blurRad="6350" stA="50000" endA="300" endPos="50000" dist="29997" dir="5400000" sy="-100000" algn="bl" rotWithShape="0"/>
              </a:effectLst>
              <a:latin typeface="Myriad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107753"/>
            <a:ext cx="12002530" cy="5650494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&lt;uses-permission&gt; </a:t>
            </a:r>
            <a:r>
              <a:rPr lang="en-US" dirty="0" err="1">
                <a:latin typeface="Myriad Pro" panose="020B0503030403020204" pitchFamily="34" charset="0"/>
              </a:rPr>
              <a:t>na</a:t>
            </a:r>
            <a:r>
              <a:rPr lang="en-US" dirty="0">
                <a:latin typeface="Myriad Pro" panose="020B0503030403020204" pitchFamily="34" charset="0"/>
              </a:rPr>
              <a:t> </a:t>
            </a:r>
            <a:r>
              <a:rPr lang="sk-SK" dirty="0">
                <a:latin typeface="Myriad Pro" panose="020B0503030403020204" pitchFamily="34" charset="0"/>
              </a:rPr>
              <a:t>úrovni aplikácie</a:t>
            </a:r>
          </a:p>
          <a:p>
            <a:r>
              <a:rPr lang="en-US" dirty="0">
                <a:latin typeface="Myriad Pro" panose="020B0503030403020204" pitchFamily="34" charset="0"/>
              </a:rPr>
              <a:t>&lt;activity&gt; </a:t>
            </a:r>
            <a:r>
              <a:rPr lang="en-US" dirty="0" err="1">
                <a:latin typeface="Myriad Pro" panose="020B0503030403020204" pitchFamily="34" charset="0"/>
              </a:rPr>
              <a:t>definuje</a:t>
            </a:r>
            <a:r>
              <a:rPr lang="en-US" dirty="0">
                <a:latin typeface="Myriad Pro" panose="020B0503030403020204" pitchFamily="34" charset="0"/>
              </a:rPr>
              <a:t> </a:t>
            </a:r>
            <a:r>
              <a:rPr lang="en-US" dirty="0" err="1">
                <a:latin typeface="Myriad Pro" panose="020B0503030403020204" pitchFamily="34" charset="0"/>
              </a:rPr>
              <a:t>aktivitu</a:t>
            </a:r>
            <a:endParaRPr lang="en-US" dirty="0">
              <a:latin typeface="Myriad Pro" panose="020B0503030403020204" pitchFamily="34" charset="0"/>
            </a:endParaRPr>
          </a:p>
          <a:p>
            <a:r>
              <a:rPr lang="en-US" dirty="0">
                <a:latin typeface="Myriad Pro" panose="020B0503030403020204" pitchFamily="34" charset="0"/>
              </a:rPr>
              <a:t>&lt;intent-filter&gt; </a:t>
            </a:r>
            <a:r>
              <a:rPr lang="en-US" dirty="0" err="1">
                <a:latin typeface="Myriad Pro" panose="020B0503030403020204" pitchFamily="34" charset="0"/>
              </a:rPr>
              <a:t>obsahuje</a:t>
            </a:r>
            <a:r>
              <a:rPr lang="en-US" dirty="0">
                <a:latin typeface="Myriad Pro" panose="020B0503030403020204" pitchFamily="34" charset="0"/>
              </a:rPr>
              <a:t> </a:t>
            </a:r>
            <a:r>
              <a:rPr lang="en-US" dirty="0" err="1">
                <a:latin typeface="Myriad Pro" panose="020B0503030403020204" pitchFamily="34" charset="0"/>
              </a:rPr>
              <a:t>akcie</a:t>
            </a:r>
            <a:r>
              <a:rPr lang="en-US" dirty="0">
                <a:latin typeface="Myriad Pro" panose="020B0503030403020204" pitchFamily="34" charset="0"/>
              </a:rPr>
              <a:t> a </a:t>
            </a:r>
            <a:r>
              <a:rPr lang="en-US" dirty="0" err="1">
                <a:latin typeface="Myriad Pro" panose="020B0503030403020204" pitchFamily="34" charset="0"/>
              </a:rPr>
              <a:t>kateg</a:t>
            </a:r>
            <a:r>
              <a:rPr lang="sk-SK" dirty="0" err="1">
                <a:latin typeface="Myriad Pro" panose="020B0503030403020204" pitchFamily="34" charset="0"/>
              </a:rPr>
              <a:t>óriu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intentu</a:t>
            </a:r>
            <a:r>
              <a:rPr lang="sk-SK" dirty="0">
                <a:latin typeface="Myriad Pro" panose="020B0503030403020204" pitchFamily="34" charset="0"/>
              </a:rPr>
              <a:t>, napr. </a:t>
            </a:r>
            <a:r>
              <a:rPr lang="sk-SK" dirty="0" err="1">
                <a:latin typeface="Myriad Pro" panose="020B0503030403020204" pitchFamily="34" charset="0"/>
              </a:rPr>
              <a:t>action.MAIN</a:t>
            </a:r>
            <a:r>
              <a:rPr lang="sk-SK" dirty="0">
                <a:latin typeface="Myriad Pro" panose="020B0503030403020204" pitchFamily="34" charset="0"/>
              </a:rPr>
              <a:t> a </a:t>
            </a:r>
            <a:r>
              <a:rPr lang="sk-SK" dirty="0" err="1">
                <a:latin typeface="Myriad Pro" panose="020B0503030403020204" pitchFamily="34" charset="0"/>
              </a:rPr>
              <a:t>category.LAUNCHER</a:t>
            </a:r>
            <a:endParaRPr lang="sk-SK" dirty="0">
              <a:latin typeface="Myriad Pro" panose="020B0503030403020204" pitchFamily="34" charset="0"/>
            </a:endParaRPr>
          </a:p>
          <a:p>
            <a:r>
              <a:rPr lang="en-US" dirty="0">
                <a:latin typeface="Myriad Pro" panose="020B0503030403020204" pitchFamily="34" charset="0"/>
              </a:rPr>
              <a:t>&lt;service&gt;</a:t>
            </a:r>
            <a:r>
              <a:rPr lang="sk-SK" dirty="0">
                <a:latin typeface="Myriad Pro" panose="020B0503030403020204" pitchFamily="34" charset="0"/>
              </a:rPr>
              <a:t> - registrovaná služba, ktorá patrí aplikácii</a:t>
            </a:r>
            <a:endParaRPr lang="en-US" dirty="0">
              <a:latin typeface="Myriad Pro" panose="020B0503030403020204" pitchFamily="34" charset="0"/>
            </a:endParaRPr>
          </a:p>
          <a:p>
            <a:r>
              <a:rPr lang="en-US" dirty="0">
                <a:latin typeface="Myriad Pro" panose="020B0503030403020204" pitchFamily="34" charset="0"/>
              </a:rPr>
              <a:t>&lt;provider&gt;</a:t>
            </a:r>
            <a:r>
              <a:rPr lang="sk-SK" dirty="0">
                <a:latin typeface="Myriad Pro" panose="020B0503030403020204" pitchFamily="34" charset="0"/>
              </a:rPr>
              <a:t> - globálne registrovaný </a:t>
            </a:r>
            <a:r>
              <a:rPr lang="sk-SK" dirty="0" err="1">
                <a:latin typeface="Myriad Pro" panose="020B0503030403020204" pitchFamily="34" charset="0"/>
              </a:rPr>
              <a:t>content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provider</a:t>
            </a:r>
            <a:endParaRPr lang="en-US" dirty="0">
              <a:latin typeface="Myriad Pro" panose="020B0503030403020204" pitchFamily="34" charset="0"/>
            </a:endParaRPr>
          </a:p>
          <a:p>
            <a:r>
              <a:rPr lang="en-US" dirty="0">
                <a:latin typeface="Myriad Pro" panose="020B0503030403020204" pitchFamily="34" charset="0"/>
              </a:rPr>
              <a:t>&lt;receiver&gt; - glob</a:t>
            </a:r>
            <a:r>
              <a:rPr lang="sk-SK" dirty="0" err="1">
                <a:latin typeface="Myriad Pro" panose="020B0503030403020204" pitchFamily="34" charset="0"/>
              </a:rPr>
              <a:t>álne</a:t>
            </a:r>
            <a:r>
              <a:rPr lang="sk-SK" dirty="0">
                <a:latin typeface="Myriad Pro" panose="020B0503030403020204" pitchFamily="34" charset="0"/>
              </a:rPr>
              <a:t> registrovaný </a:t>
            </a:r>
            <a:r>
              <a:rPr lang="sk-SK" dirty="0" err="1">
                <a:latin typeface="Myriad Pro" panose="020B0503030403020204" pitchFamily="34" charset="0"/>
              </a:rPr>
              <a:t>broadcast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receiver</a:t>
            </a:r>
            <a:endParaRPr lang="en-US" dirty="0">
              <a:latin typeface="Myriad Pro" panose="020B0503030403020204" pitchFamily="34" charset="0"/>
            </a:endParaRPr>
          </a:p>
          <a:p>
            <a:endParaRPr lang="sk-SK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0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SDK Tools</a:t>
            </a:r>
            <a:endParaRPr lang="sk-SK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rgbClr val="7030A0">
                    <a:alpha val="40000"/>
                  </a:srgbClr>
                </a:glow>
                <a:reflection blurRad="6350" stA="50000" endA="300" endPos="50000" dist="29997" dir="5400000" sy="-100000" algn="bl" rotWithShape="0"/>
              </a:effectLst>
              <a:latin typeface="Myriad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107753"/>
            <a:ext cx="12002530" cy="565049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Android debug bridge console (ADB)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devices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shell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root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pull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push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exec-out run-as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–s &lt;id&gt; &lt;command&gt;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server start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server stop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</a:t>
            </a:r>
            <a:r>
              <a:rPr lang="en-US" dirty="0" err="1">
                <a:latin typeface="Myriad Pro" panose="020B0503030403020204" pitchFamily="34" charset="0"/>
              </a:rPr>
              <a:t>tcpip</a:t>
            </a:r>
            <a:r>
              <a:rPr lang="en-US" dirty="0">
                <a:latin typeface="Myriad Pro" panose="020B0503030403020204" pitchFamily="34" charset="0"/>
              </a:rPr>
              <a:t> &lt;port&gt;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Adb</a:t>
            </a:r>
            <a:r>
              <a:rPr lang="en-US" dirty="0">
                <a:latin typeface="Myriad Pro" panose="020B0503030403020204" pitchFamily="34" charset="0"/>
              </a:rPr>
              <a:t> connect &lt;</a:t>
            </a:r>
            <a:r>
              <a:rPr lang="en-US" dirty="0" err="1">
                <a:latin typeface="Myriad Pro" panose="020B0503030403020204" pitchFamily="34" charset="0"/>
              </a:rPr>
              <a:t>ip</a:t>
            </a:r>
            <a:r>
              <a:rPr lang="en-US" dirty="0">
                <a:latin typeface="Myriad Pro" panose="020B0503030403020204" pitchFamily="34" charset="0"/>
              </a:rPr>
              <a:t>&gt;</a:t>
            </a:r>
          </a:p>
          <a:p>
            <a:r>
              <a:rPr lang="sk-SK" dirty="0"/>
              <a:t>A</a:t>
            </a:r>
            <a:r>
              <a:rPr lang="en-US" dirty="0" err="1"/>
              <a:t>db</a:t>
            </a:r>
            <a:r>
              <a:rPr lang="en-US" dirty="0"/>
              <a:t> forward tcp:8000 tcp:9000 – </a:t>
            </a:r>
            <a:r>
              <a:rPr lang="en-US" dirty="0" err="1"/>
              <a:t>presmerovanie</a:t>
            </a:r>
            <a:r>
              <a:rPr lang="en-US" dirty="0"/>
              <a:t> </a:t>
            </a:r>
            <a:r>
              <a:rPr lang="en-US" dirty="0" err="1"/>
              <a:t>hostovsk</a:t>
            </a:r>
            <a:r>
              <a:rPr lang="sk-SK" dirty="0" err="1"/>
              <a:t>ého</a:t>
            </a:r>
            <a:r>
              <a:rPr lang="sk-SK" dirty="0"/>
              <a:t> portu 8000 na emulátor</a:t>
            </a:r>
            <a:endParaRPr lang="en-US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SDK Tools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– generovanie APK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471353"/>
            <a:ext cx="12002530" cy="5286894"/>
          </a:xfrm>
        </p:spPr>
        <p:txBody>
          <a:bodyPr>
            <a:normAutofit/>
          </a:bodyPr>
          <a:lstStyle/>
          <a:p>
            <a:r>
              <a:rPr lang="sk-SK" dirty="0">
                <a:latin typeface="Myriad Pro" panose="020B0503030403020204" pitchFamily="34" charset="0"/>
              </a:rPr>
              <a:t>Unikátny SHA1 podpis pre privátny kľúč</a:t>
            </a:r>
          </a:p>
          <a:p>
            <a:pPr lvl="1"/>
            <a:r>
              <a:rPr lang="sk-SK" dirty="0" err="1">
                <a:latin typeface="Myriad Pro" panose="020B0503030403020204" pitchFamily="34" charset="0"/>
              </a:rPr>
              <a:t>key-tool</a:t>
            </a:r>
            <a:r>
              <a:rPr lang="sk-SK" dirty="0">
                <a:latin typeface="Myriad Pro" panose="020B0503030403020204" pitchFamily="34" charset="0"/>
              </a:rPr>
              <a:t> v </a:t>
            </a:r>
            <a:r>
              <a:rPr lang="sk-SK" dirty="0" err="1">
                <a:latin typeface="Myriad Pro" panose="020B0503030403020204" pitchFamily="34" charset="0"/>
              </a:rPr>
              <a:t>platform-tools</a:t>
            </a:r>
            <a:r>
              <a:rPr lang="sk-SK" dirty="0">
                <a:latin typeface="Myriad Pro" panose="020B0503030403020204" pitchFamily="34" charset="0"/>
              </a:rPr>
              <a:t>, </a:t>
            </a:r>
            <a:r>
              <a:rPr lang="sk-SK" dirty="0" err="1">
                <a:latin typeface="Myriad Pro" panose="020B0503030403020204" pitchFamily="34" charset="0"/>
              </a:rPr>
              <a:t>vacsinou</a:t>
            </a:r>
            <a:r>
              <a:rPr lang="sk-SK" dirty="0">
                <a:latin typeface="Myriad Pro" panose="020B0503030403020204" pitchFamily="34" charset="0"/>
              </a:rPr>
              <a:t> v mieste inštalácie SDK – napr. </a:t>
            </a:r>
            <a:r>
              <a:rPr lang="sk-SK" dirty="0" err="1">
                <a:latin typeface="Myriad Pro" panose="020B0503030403020204" pitchFamily="34" charset="0"/>
              </a:rPr>
              <a:t>AppData</a:t>
            </a:r>
            <a:endParaRPr lang="sk-SK" dirty="0">
              <a:latin typeface="Myriad Pro" panose="020B0503030403020204" pitchFamily="34" charset="0"/>
            </a:endParaRPr>
          </a:p>
          <a:p>
            <a:r>
              <a:rPr lang="sk-SK" dirty="0">
                <a:latin typeface="Myriad Pro" panose="020B0503030403020204" pitchFamily="34" charset="0"/>
              </a:rPr>
              <a:t>Pre </a:t>
            </a:r>
            <a:r>
              <a:rPr lang="sk-SK" dirty="0" err="1">
                <a:latin typeface="Myriad Pro" panose="020B0503030403020204" pitchFamily="34" charset="0"/>
              </a:rPr>
              <a:t>debugovanie</a:t>
            </a:r>
            <a:r>
              <a:rPr lang="sk-SK" dirty="0">
                <a:latin typeface="Myriad Pro" panose="020B0503030403020204" pitchFamily="34" charset="0"/>
              </a:rPr>
              <a:t> sa používa </a:t>
            </a:r>
            <a:r>
              <a:rPr lang="sk-SK" dirty="0" err="1">
                <a:latin typeface="Myriad Pro" panose="020B0503030403020204" pitchFamily="34" charset="0"/>
              </a:rPr>
              <a:t>debug.keystore</a:t>
            </a:r>
            <a:r>
              <a:rPr lang="sk-SK" dirty="0">
                <a:latin typeface="Myriad Pro" panose="020B0503030403020204" pitchFamily="34" charset="0"/>
              </a:rPr>
              <a:t>, ktorý má heslo „</a:t>
            </a:r>
            <a:r>
              <a:rPr lang="sk-SK" dirty="0" err="1">
                <a:latin typeface="Myriad Pro" panose="020B0503030403020204" pitchFamily="34" charset="0"/>
              </a:rPr>
              <a:t>android</a:t>
            </a:r>
            <a:r>
              <a:rPr lang="sk-SK" dirty="0">
                <a:latin typeface="Myriad Pro" panose="020B0503030403020204" pitchFamily="34" charset="0"/>
              </a:rPr>
              <a:t>“</a:t>
            </a:r>
          </a:p>
          <a:p>
            <a:r>
              <a:rPr lang="sk-SK" dirty="0">
                <a:latin typeface="Myriad Pro" panose="020B0503030403020204" pitchFamily="34" charset="0"/>
              </a:rPr>
              <a:t>Pre generovanie podpísanej APK na publikovanie do </a:t>
            </a:r>
            <a:r>
              <a:rPr lang="sk-SK" dirty="0" err="1">
                <a:latin typeface="Myriad Pro" panose="020B0503030403020204" pitchFamily="34" charset="0"/>
              </a:rPr>
              <a:t>storu</a:t>
            </a:r>
            <a:r>
              <a:rPr lang="sk-SK" dirty="0">
                <a:latin typeface="Myriad Pro" panose="020B0503030403020204" pitchFamily="34" charset="0"/>
              </a:rPr>
              <a:t> potrebujete vygenerovať vlastný kľúč a vlastný </a:t>
            </a:r>
            <a:r>
              <a:rPr lang="sk-SK" dirty="0" err="1">
                <a:latin typeface="Myriad Pro" panose="020B0503030403020204" pitchFamily="34" charset="0"/>
              </a:rPr>
              <a:t>store</a:t>
            </a:r>
            <a:endParaRPr lang="sk-SK" dirty="0">
              <a:latin typeface="Myriad Pro" panose="020B0503030403020204" pitchFamily="34" charset="0"/>
            </a:endParaRPr>
          </a:p>
          <a:p>
            <a:r>
              <a:rPr lang="sk-SK" dirty="0">
                <a:latin typeface="Myriad Pro" panose="020B0503030403020204" pitchFamily="34" charset="0"/>
              </a:rPr>
              <a:t>Ďalšie </a:t>
            </a:r>
            <a:r>
              <a:rPr lang="sk-SK" dirty="0" err="1">
                <a:latin typeface="Myriad Pro" panose="020B0503030403020204" pitchFamily="34" charset="0"/>
              </a:rPr>
              <a:t>tooly</a:t>
            </a:r>
            <a:r>
              <a:rPr lang="sk-SK" dirty="0">
                <a:latin typeface="Myriad Pro" panose="020B0503030403020204" pitchFamily="34" charset="0"/>
              </a:rPr>
              <a:t> na logovanie a </a:t>
            </a:r>
            <a:r>
              <a:rPr lang="sk-SK" dirty="0" err="1">
                <a:latin typeface="Myriad Pro" panose="020B0503030403020204" pitchFamily="34" charset="0"/>
              </a:rPr>
              <a:t>heap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dump</a:t>
            </a:r>
            <a:r>
              <a:rPr lang="sk-SK" dirty="0">
                <a:latin typeface="Myriad Pro" panose="020B0503030403020204" pitchFamily="34" charset="0"/>
              </a:rPr>
              <a:t> a podobne.</a:t>
            </a:r>
          </a:p>
          <a:p>
            <a:r>
              <a:rPr lang="sk-SK" dirty="0">
                <a:latin typeface="Myriad Pro" panose="020B0503030403020204" pitchFamily="34" charset="0"/>
              </a:rPr>
              <a:t>Donedávna ešte bol priamo z AS prístupný </a:t>
            </a:r>
            <a:r>
              <a:rPr lang="sk-SK" dirty="0" err="1">
                <a:latin typeface="Myriad Pro" panose="020B0503030403020204" pitchFamily="34" charset="0"/>
              </a:rPr>
              <a:t>tool</a:t>
            </a:r>
            <a:r>
              <a:rPr lang="sk-SK" dirty="0">
                <a:latin typeface="Myriad Pro" panose="020B0503030403020204" pitchFamily="34" charset="0"/>
              </a:rPr>
              <a:t> pre analýzu </a:t>
            </a:r>
            <a:r>
              <a:rPr lang="sk-SK" dirty="0" err="1">
                <a:latin typeface="Myriad Pro" panose="020B0503030403020204" pitchFamily="34" charset="0"/>
              </a:rPr>
              <a:t>heap</a:t>
            </a:r>
            <a:r>
              <a:rPr lang="sk-SK" dirty="0">
                <a:latin typeface="Myriad Pro" panose="020B0503030403020204" pitchFamily="34" charset="0"/>
              </a:rPr>
              <a:t>-u a pamäte</a:t>
            </a:r>
          </a:p>
          <a:p>
            <a:r>
              <a:rPr lang="sk-SK" dirty="0">
                <a:latin typeface="Myriad Pro" panose="020B0503030403020204" pitchFamily="34" charset="0"/>
              </a:rPr>
              <a:t>Pre vyčistenie „bordelu“ môžete použiť </a:t>
            </a:r>
            <a:r>
              <a:rPr lang="sk-SK" dirty="0" err="1">
                <a:latin typeface="Myriad Pro" panose="020B0503030403020204" pitchFamily="34" charset="0"/>
              </a:rPr>
              <a:t>gradle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app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clean</a:t>
            </a:r>
            <a:r>
              <a:rPr lang="sk-SK" dirty="0">
                <a:latin typeface="Myriad Pro" panose="020B0503030403020204" pitchFamily="34" charset="0"/>
              </a:rPr>
              <a:t> v lište naľavo hore</a:t>
            </a:r>
          </a:p>
        </p:txBody>
      </p:sp>
    </p:spTree>
    <p:extLst>
      <p:ext uri="{BB962C8B-B14F-4D97-AF65-F5344CB8AC3E}">
        <p14:creationId xmlns:p14="http://schemas.microsoft.com/office/powerpoint/2010/main" val="164849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Konverzia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471353"/>
            <a:ext cx="12002530" cy="5286894"/>
          </a:xfrm>
        </p:spPr>
        <p:txBody>
          <a:bodyPr>
            <a:normAutofit/>
          </a:bodyPr>
          <a:lstStyle/>
          <a:p>
            <a:r>
              <a:rPr lang="sk-SK" dirty="0">
                <a:latin typeface="Myriad Pro" panose="020B0503030403020204" pitchFamily="34" charset="0"/>
              </a:rPr>
              <a:t>Ukážka – jednoduchá vec</a:t>
            </a:r>
          </a:p>
          <a:p>
            <a:r>
              <a:rPr lang="sk-SK" dirty="0">
                <a:latin typeface="Myriad Pro" panose="020B0503030403020204" pitchFamily="34" charset="0"/>
              </a:rPr>
              <a:t>Funkcie na konverziu </a:t>
            </a:r>
            <a:r>
              <a:rPr lang="sk-SK" dirty="0" err="1">
                <a:latin typeface="Myriad Pro" panose="020B0503030403020204" pitchFamily="34" charset="0"/>
              </a:rPr>
              <a:t>stringov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intov</a:t>
            </a:r>
            <a:r>
              <a:rPr lang="sk-SK" dirty="0">
                <a:latin typeface="Myriad Pro" panose="020B0503030403020204" pitchFamily="34" charset="0"/>
              </a:rPr>
              <a:t> atď. – používajte </a:t>
            </a:r>
            <a:r>
              <a:rPr lang="sk-SK" dirty="0" err="1">
                <a:latin typeface="Myriad Pro" panose="020B0503030403020204" pitchFamily="34" charset="0"/>
              </a:rPr>
              <a:t>atomické</a:t>
            </a:r>
            <a:r>
              <a:rPr lang="sk-SK" dirty="0">
                <a:latin typeface="Myriad Pro" panose="020B0503030403020204" pitchFamily="34" charset="0"/>
              </a:rPr>
              <a:t> premenné obalené triedou napr. </a:t>
            </a:r>
            <a:r>
              <a:rPr lang="sk-SK" dirty="0" err="1">
                <a:latin typeface="Myriad Pro" panose="020B0503030403020204" pitchFamily="34" charset="0"/>
              </a:rPr>
              <a:t>Integer</a:t>
            </a:r>
            <a:r>
              <a:rPr lang="sk-SK" dirty="0">
                <a:latin typeface="Myriad Pro" panose="020B0503030403020204" pitchFamily="34" charset="0"/>
              </a:rPr>
              <a:t> pre </a:t>
            </a:r>
            <a:r>
              <a:rPr lang="sk-SK" dirty="0" err="1">
                <a:latin typeface="Myriad Pro" panose="020B0503030403020204" pitchFamily="34" charset="0"/>
              </a:rPr>
              <a:t>int</a:t>
            </a:r>
            <a:r>
              <a:rPr lang="sk-SK" dirty="0">
                <a:latin typeface="Myriad Pro" panose="020B0503030403020204" pitchFamily="34" charset="0"/>
              </a:rPr>
              <a:t>, Boolean pre boolean, ...</a:t>
            </a:r>
          </a:p>
          <a:p>
            <a:endParaRPr lang="sk-SK" dirty="0">
              <a:latin typeface="Myriad Pro" panose="020B0503030403020204" pitchFamily="34" charset="0"/>
            </a:endParaRPr>
          </a:p>
          <a:p>
            <a:r>
              <a:rPr lang="sk-SK" dirty="0">
                <a:latin typeface="Myriad Pro" panose="020B0503030403020204" pitchFamily="34" charset="0"/>
              </a:rPr>
              <a:t>Konverzia -</a:t>
            </a:r>
            <a:r>
              <a:rPr lang="en-US" dirty="0">
                <a:latin typeface="Myriad Pro" panose="020B0503030403020204" pitchFamily="34" charset="0"/>
              </a:rPr>
              <a:t>&gt; </a:t>
            </a:r>
            <a:r>
              <a:rPr lang="en-US" dirty="0" err="1">
                <a:latin typeface="Myriad Pro" panose="020B0503030403020204" pitchFamily="34" charset="0"/>
              </a:rPr>
              <a:t>kontroverzia</a:t>
            </a:r>
            <a:r>
              <a:rPr lang="en-US" dirty="0">
                <a:latin typeface="Myriad Pro" panose="020B0503030403020204" pitchFamily="34" charset="0"/>
              </a:rPr>
              <a:t>? 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Kontroverznosti</a:t>
            </a:r>
            <a:r>
              <a:rPr lang="en-US" dirty="0">
                <a:latin typeface="Myriad Pro" panose="020B0503030403020204" pitchFamily="34" charset="0"/>
              </a:rPr>
              <a:t> </a:t>
            </a:r>
            <a:r>
              <a:rPr lang="en-US" dirty="0" err="1">
                <a:latin typeface="Myriad Pro" panose="020B0503030403020204" pitchFamily="34" charset="0"/>
              </a:rPr>
              <a:t>konverzie</a:t>
            </a:r>
            <a:r>
              <a:rPr lang="en-US" dirty="0">
                <a:latin typeface="Myriad Pro" panose="020B0503030403020204" pitchFamily="34" charset="0"/>
              </a:rPr>
              <a:t> </a:t>
            </a:r>
            <a:r>
              <a:rPr lang="en-US" dirty="0" err="1">
                <a:latin typeface="Myriad Pro" panose="020B0503030403020204" pitchFamily="34" charset="0"/>
              </a:rPr>
              <a:t>viete</a:t>
            </a:r>
            <a:r>
              <a:rPr lang="en-US" dirty="0">
                <a:latin typeface="Myriad Pro" panose="020B0503030403020204" pitchFamily="34" charset="0"/>
              </a:rPr>
              <a:t> </a:t>
            </a:r>
            <a:r>
              <a:rPr lang="en-US" dirty="0" err="1">
                <a:latin typeface="Myriad Pro" panose="020B0503030403020204" pitchFamily="34" charset="0"/>
              </a:rPr>
              <a:t>pred</a:t>
            </a:r>
            <a:r>
              <a:rPr lang="sk-SK" dirty="0">
                <a:latin typeface="Myriad Pro" panose="020B0503030403020204" pitchFamily="34" charset="0"/>
              </a:rPr>
              <a:t>ísť chytením výnimky </a:t>
            </a:r>
            <a:r>
              <a:rPr lang="sk-SK" dirty="0" err="1">
                <a:latin typeface="Myriad Pro" panose="020B0503030403020204" pitchFamily="34" charset="0"/>
              </a:rPr>
              <a:t>ClassCast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Exception</a:t>
            </a:r>
            <a:endParaRPr lang="sk-SK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5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Dizajn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471353"/>
            <a:ext cx="12002530" cy="5286894"/>
          </a:xfrm>
        </p:spPr>
        <p:txBody>
          <a:bodyPr>
            <a:normAutofit/>
          </a:bodyPr>
          <a:lstStyle/>
          <a:p>
            <a:r>
              <a:rPr lang="sk-SK" dirty="0">
                <a:latin typeface="Myriad Pro" panose="020B0503030403020204" pitchFamily="34" charset="0"/>
              </a:rPr>
              <a:t>Základný stavebný prvok je trieda </a:t>
            </a:r>
            <a:r>
              <a:rPr lang="sk-SK" dirty="0" err="1">
                <a:latin typeface="Myriad Pro" panose="020B0503030403020204" pitchFamily="34" charset="0"/>
              </a:rPr>
              <a:t>View</a:t>
            </a:r>
            <a:r>
              <a:rPr lang="sk-SK" dirty="0">
                <a:latin typeface="Myriad Pro" panose="020B0503030403020204" pitchFamily="34" charset="0"/>
              </a:rPr>
              <a:t>, všetky ostatné vizuálne komponenty sú od nej odvodené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LinearLayout</a:t>
            </a:r>
            <a:r>
              <a:rPr lang="sk-SK" dirty="0">
                <a:latin typeface="Myriad Pro" panose="020B0503030403020204" pitchFamily="34" charset="0"/>
              </a:rPr>
              <a:t> – akákoľvek kombinácia orientácií </a:t>
            </a:r>
            <a:r>
              <a:rPr lang="sk-SK" dirty="0" err="1">
                <a:latin typeface="Myriad Pro" panose="020B0503030403020204" pitchFamily="34" charset="0"/>
              </a:rPr>
              <a:t>linear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layoutov</a:t>
            </a:r>
            <a:r>
              <a:rPr lang="sk-SK" dirty="0">
                <a:latin typeface="Myriad Pro" panose="020B0503030403020204" pitchFamily="34" charset="0"/>
              </a:rPr>
              <a:t> a obsahu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ConstraintLayout</a:t>
            </a:r>
            <a:r>
              <a:rPr lang="sk-SK" dirty="0">
                <a:latin typeface="Myriad Pro" panose="020B0503030403020204" pitchFamily="34" charset="0"/>
              </a:rPr>
              <a:t> – rieši </a:t>
            </a:r>
            <a:r>
              <a:rPr lang="sk-SK" dirty="0" err="1">
                <a:latin typeface="Myriad Pro" panose="020B0503030403020204" pitchFamily="34" charset="0"/>
              </a:rPr>
              <a:t>orhraničenia</a:t>
            </a:r>
            <a:r>
              <a:rPr lang="sk-SK" dirty="0">
                <a:latin typeface="Myriad Pro" panose="020B0503030403020204" pitchFamily="34" charset="0"/>
              </a:rPr>
              <a:t> komponentov v </a:t>
            </a:r>
            <a:r>
              <a:rPr lang="sk-SK" dirty="0" err="1">
                <a:latin typeface="Myriad Pro" panose="020B0503030403020204" pitchFamily="34" charset="0"/>
              </a:rPr>
              <a:t>horizontalnej</a:t>
            </a:r>
            <a:r>
              <a:rPr lang="sk-SK" dirty="0">
                <a:latin typeface="Myriad Pro" panose="020B0503030403020204" pitchFamily="34" charset="0"/>
              </a:rPr>
              <a:t> a vertikálnej rovine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FrameLayout</a:t>
            </a:r>
            <a:r>
              <a:rPr lang="sk-SK" dirty="0">
                <a:latin typeface="Myriad Pro" panose="020B0503030403020204" pitchFamily="34" charset="0"/>
              </a:rPr>
              <a:t> – ako rám obrazu – mal by obsahovať len jeden komponent</a:t>
            </a:r>
          </a:p>
          <a:p>
            <a:r>
              <a:rPr lang="sk-SK" dirty="0">
                <a:latin typeface="Myriad Pro" panose="020B0503030403020204" pitchFamily="34" charset="0"/>
              </a:rPr>
              <a:t>Table </a:t>
            </a:r>
            <a:r>
              <a:rPr lang="sk-SK" dirty="0" err="1">
                <a:latin typeface="Myriad Pro" panose="020B0503030403020204" pitchFamily="34" charset="0"/>
              </a:rPr>
              <a:t>Layout</a:t>
            </a:r>
            <a:r>
              <a:rPr lang="sk-SK" dirty="0">
                <a:latin typeface="Myriad Pro" panose="020B0503030403020204" pitchFamily="34" charset="0"/>
              </a:rPr>
              <a:t>- nemal by sa používať – je náročný na výpočet</a:t>
            </a:r>
          </a:p>
          <a:p>
            <a:endParaRPr lang="sk-SK" dirty="0">
              <a:latin typeface="Myriad Pro" panose="020B0503030403020204" pitchFamily="34" charset="0"/>
            </a:endParaRPr>
          </a:p>
          <a:p>
            <a:r>
              <a:rPr lang="sk-SK" dirty="0">
                <a:latin typeface="Myriad Pro" panose="020B0503030403020204" pitchFamily="34" charset="0"/>
              </a:rPr>
              <a:t>Čím je hlbšia hierarchia vnárania, tým je náročnejšie vykresľovanie obsahu</a:t>
            </a:r>
          </a:p>
          <a:p>
            <a:endParaRPr lang="sk-SK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4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Dizajn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471353"/>
            <a:ext cx="12002530" cy="5286894"/>
          </a:xfrm>
        </p:spPr>
        <p:txBody>
          <a:bodyPr>
            <a:normAutofit/>
          </a:bodyPr>
          <a:lstStyle/>
          <a:p>
            <a:r>
              <a:rPr lang="sk-SK" dirty="0">
                <a:latin typeface="Myriad Pro" panose="020B0503030403020204" pitchFamily="34" charset="0"/>
              </a:rPr>
              <a:t>Štýly sú štandardne s </a:t>
            </a:r>
            <a:r>
              <a:rPr lang="sk-SK" dirty="0" err="1">
                <a:latin typeface="Myriad Pro" panose="020B0503030403020204" pitchFamily="34" charset="0"/>
              </a:rPr>
              <a:t>AppBarom</a:t>
            </a:r>
            <a:r>
              <a:rPr lang="sk-SK" dirty="0">
                <a:latin typeface="Myriad Pro" panose="020B0503030403020204" pitchFamily="34" charset="0"/>
              </a:rPr>
              <a:t>, bez neho, tmavé a svetlé</a:t>
            </a:r>
          </a:p>
          <a:p>
            <a:r>
              <a:rPr lang="sk-SK" dirty="0">
                <a:latin typeface="Myriad Pro" panose="020B0503030403020204" pitchFamily="34" charset="0"/>
              </a:rPr>
              <a:t>Od rodičovského štýlu sa potom odvádzajú ďalšie štýly pre jednotlivé komponenty.</a:t>
            </a:r>
          </a:p>
          <a:p>
            <a:r>
              <a:rPr lang="sk-SK" dirty="0">
                <a:latin typeface="Myriad Pro" panose="020B0503030403020204" pitchFamily="34" charset="0"/>
              </a:rPr>
              <a:t>Systémové štýly by sa nemali prepisovať – meniť – vytvárate si vlastný štýl</a:t>
            </a:r>
          </a:p>
          <a:p>
            <a:endParaRPr lang="sk-SK" dirty="0"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sk-SK" dirty="0" err="1">
                <a:latin typeface="Myriad Pro" panose="020B0503030403020204" pitchFamily="34" charset="0"/>
              </a:rPr>
              <a:t>Yo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people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have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some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style</a:t>
            </a:r>
            <a:r>
              <a:rPr lang="sk-SK" dirty="0">
                <a:latin typeface="Myriad Pro" panose="020B0503030403020204" pitchFamily="34" charset="0"/>
              </a:rPr>
              <a:t> ... </a:t>
            </a:r>
          </a:p>
        </p:txBody>
      </p:sp>
    </p:spTree>
    <p:extLst>
      <p:ext uri="{BB962C8B-B14F-4D97-AF65-F5344CB8AC3E}">
        <p14:creationId xmlns:p14="http://schemas.microsoft.com/office/powerpoint/2010/main" val="14273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Dizajn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471353"/>
            <a:ext cx="12002530" cy="5286894"/>
          </a:xfrm>
        </p:spPr>
        <p:txBody>
          <a:bodyPr>
            <a:normAutofit/>
          </a:bodyPr>
          <a:lstStyle/>
          <a:p>
            <a:r>
              <a:rPr lang="sk-SK" dirty="0" err="1">
                <a:latin typeface="Myriad Pro" panose="020B0503030403020204" pitchFamily="34" charset="0"/>
              </a:rPr>
              <a:t>Material</a:t>
            </a:r>
            <a:r>
              <a:rPr lang="sk-SK" dirty="0">
                <a:latin typeface="Myriad Pro" panose="020B0503030403020204" pitchFamily="34" charset="0"/>
              </a:rPr>
              <a:t> dizajn – komponenty v </a:t>
            </a:r>
            <a:r>
              <a:rPr lang="sk-SK" dirty="0" err="1">
                <a:latin typeface="Myriad Pro" panose="020B0503030403020204" pitchFamily="34" charset="0"/>
              </a:rPr>
              <a:t>appcompat</a:t>
            </a:r>
            <a:r>
              <a:rPr lang="sk-SK" dirty="0">
                <a:latin typeface="Myriad Pro" panose="020B0503030403020204" pitchFamily="34" charset="0"/>
              </a:rPr>
              <a:t> balíku aj v </a:t>
            </a:r>
            <a:r>
              <a:rPr lang="sk-SK" dirty="0" err="1">
                <a:latin typeface="Myriad Pro" panose="020B0503030403020204" pitchFamily="34" charset="0"/>
              </a:rPr>
              <a:t>material</a:t>
            </a:r>
            <a:r>
              <a:rPr lang="sk-SK" dirty="0">
                <a:latin typeface="Myriad Pro" panose="020B0503030403020204" pitchFamily="34" charset="0"/>
              </a:rPr>
              <a:t> dizajn balíku v </a:t>
            </a:r>
            <a:r>
              <a:rPr lang="sk-SK" dirty="0" err="1">
                <a:latin typeface="Myriad Pro" panose="020B0503030403020204" pitchFamily="34" charset="0"/>
              </a:rPr>
              <a:t>build.gradle</a:t>
            </a:r>
            <a:endParaRPr lang="sk-SK" dirty="0">
              <a:latin typeface="Myriad Pro" panose="020B0503030403020204" pitchFamily="34" charset="0"/>
            </a:endParaRPr>
          </a:p>
          <a:p>
            <a:r>
              <a:rPr lang="sk-SK" dirty="0" err="1">
                <a:latin typeface="Myriad Pro" panose="020B0503030403020204" pitchFamily="34" charset="0"/>
              </a:rPr>
              <a:t>com.android.support:design</a:t>
            </a:r>
            <a:r>
              <a:rPr lang="sk-SK" dirty="0">
                <a:latin typeface="Myriad Pro" panose="020B0503030403020204" pitchFamily="34" charset="0"/>
              </a:rPr>
              <a:t>:</a:t>
            </a:r>
            <a:r>
              <a:rPr lang="en-US" dirty="0">
                <a:latin typeface="Myriad Pro" panose="020B0503030403020204" pitchFamily="34" charset="0"/>
              </a:rPr>
              <a:t>&lt;</a:t>
            </a:r>
            <a:r>
              <a:rPr lang="en-US" dirty="0" err="1">
                <a:latin typeface="Myriad Pro" panose="020B0503030403020204" pitchFamily="34" charset="0"/>
              </a:rPr>
              <a:t>verzia</a:t>
            </a:r>
            <a:r>
              <a:rPr lang="en-US" dirty="0">
                <a:latin typeface="Myriad Pro" panose="020B0503030403020204" pitchFamily="34" charset="0"/>
              </a:rPr>
              <a:t>&gt;</a:t>
            </a:r>
          </a:p>
          <a:p>
            <a:r>
              <a:rPr lang="en-US" dirty="0" err="1">
                <a:latin typeface="Myriad Pro" panose="020B0503030403020204" pitchFamily="34" charset="0"/>
              </a:rPr>
              <a:t>Podporovan</a:t>
            </a:r>
            <a:r>
              <a:rPr lang="sk-SK" dirty="0">
                <a:latin typeface="Myriad Pro" panose="020B0503030403020204" pitchFamily="34" charset="0"/>
              </a:rPr>
              <a:t>é dizajn komponenty </a:t>
            </a:r>
            <a:r>
              <a:rPr lang="sk-SK" dirty="0">
                <a:latin typeface="Myriad Pro" panose="020B0503030403020204" pitchFamily="34" charset="0"/>
                <a:hlinkClick r:id="rId2"/>
              </a:rPr>
              <a:t>https://developer.android.com/topic/libraries/support-library/features#material-design</a:t>
            </a:r>
            <a:endParaRPr lang="sk-SK" dirty="0">
              <a:latin typeface="Myriad Pro" panose="020B0503030403020204" pitchFamily="34" charset="0"/>
            </a:endParaRPr>
          </a:p>
          <a:p>
            <a:r>
              <a:rPr lang="sk-SK" dirty="0">
                <a:latin typeface="Myriad Pro" panose="020B0503030403020204" pitchFamily="34" charset="0"/>
              </a:rPr>
              <a:t>Vlastné komponenty by mali spĺňať štandardy podľa dizajn </a:t>
            </a:r>
            <a:r>
              <a:rPr lang="sk-SK" dirty="0" err="1">
                <a:latin typeface="Myriad Pro" panose="020B0503030403020204" pitchFamily="34" charset="0"/>
              </a:rPr>
              <a:t>guidlines</a:t>
            </a:r>
            <a:r>
              <a:rPr lang="sk-SK" dirty="0">
                <a:latin typeface="Myriad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78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25161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Ako uvariť guľáš ...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9094" y="952158"/>
            <a:ext cx="10644547" cy="5442195"/>
          </a:xfrm>
        </p:spPr>
        <p:txBody>
          <a:bodyPr>
            <a:normAutofit fontScale="85000" lnSpcReduction="10000"/>
          </a:bodyPr>
          <a:lstStyle/>
          <a:p>
            <a:r>
              <a:rPr lang="sk-SK" dirty="0" err="1">
                <a:latin typeface="Myriad Pro" panose="020B0503030403020204" pitchFamily="34" charset="0"/>
              </a:rPr>
              <a:t>Vytvoriš</a:t>
            </a:r>
            <a:r>
              <a:rPr lang="sk-SK" dirty="0">
                <a:latin typeface="Myriad Pro" panose="020B0503030403020204" pitchFamily="34" charset="0"/>
              </a:rPr>
              <a:t> si novú </a:t>
            </a:r>
            <a:r>
              <a:rPr lang="sk-SK" dirty="0" err="1">
                <a:latin typeface="Myriad Pro" panose="020B0503030403020204" pitchFamily="34" charset="0"/>
              </a:rPr>
              <a:t>appku</a:t>
            </a:r>
            <a:r>
              <a:rPr lang="sk-SK" dirty="0">
                <a:latin typeface="Myriad Pro" panose="020B0503030403020204" pitchFamily="34" charset="0"/>
              </a:rPr>
              <a:t> – máš prázdny hrniec</a:t>
            </a:r>
          </a:p>
          <a:p>
            <a:r>
              <a:rPr lang="sk-SK" dirty="0">
                <a:latin typeface="Myriad Pro" panose="020B0503030403020204" pitchFamily="34" charset="0"/>
              </a:rPr>
              <a:t>Vytvoríš si všetky nevyhnutné </a:t>
            </a:r>
            <a:r>
              <a:rPr lang="sk-SK" dirty="0" err="1">
                <a:latin typeface="Myriad Pro" panose="020B0503030403020204" pitchFamily="34" charset="0"/>
              </a:rPr>
              <a:t>resources</a:t>
            </a:r>
            <a:r>
              <a:rPr lang="sk-SK" dirty="0">
                <a:latin typeface="Myriad Pro" panose="020B0503030403020204" pitchFamily="34" charset="0"/>
              </a:rPr>
              <a:t> - Nakrájaš si všetky ingrediencie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Obrázky – cibuľa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Texty – mäso</a:t>
            </a:r>
          </a:p>
          <a:p>
            <a:pPr lvl="1"/>
            <a:r>
              <a:rPr lang="sk-SK" dirty="0" err="1">
                <a:latin typeface="Myriad Pro" panose="020B0503030403020204" pitchFamily="34" charset="0"/>
              </a:rPr>
              <a:t>Layouty</a:t>
            </a:r>
            <a:r>
              <a:rPr lang="sk-SK" dirty="0">
                <a:latin typeface="Myriad Pro" panose="020B0503030403020204" pitchFamily="34" charset="0"/>
              </a:rPr>
              <a:t> - zelenina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Dimenzie a natívne štýly – koreniny</a:t>
            </a:r>
          </a:p>
          <a:p>
            <a:r>
              <a:rPr lang="sk-SK" dirty="0">
                <a:latin typeface="Myriad Pro" panose="020B0503030403020204" pitchFamily="34" charset="0"/>
              </a:rPr>
              <a:t>Nahádžeš to do </a:t>
            </a:r>
            <a:r>
              <a:rPr lang="sk-SK" dirty="0" err="1">
                <a:latin typeface="Myriad Pro" panose="020B0503030403020204" pitchFamily="34" charset="0"/>
              </a:rPr>
              <a:t>layoutov</a:t>
            </a:r>
            <a:r>
              <a:rPr lang="sk-SK" dirty="0">
                <a:latin typeface="Myriad Pro" panose="020B0503030403020204" pitchFamily="34" charset="0"/>
              </a:rPr>
              <a:t> postupne – Postupne to nahádžeš do hrnca</a:t>
            </a:r>
          </a:p>
          <a:p>
            <a:r>
              <a:rPr lang="sk-SK" dirty="0">
                <a:latin typeface="Myriad Pro" panose="020B0503030403020204" pitchFamily="34" charset="0"/>
              </a:rPr>
              <a:t>Vytvoríš funkcionalitu aktivít – varíš aby sa spojili chute</a:t>
            </a:r>
          </a:p>
          <a:p>
            <a:r>
              <a:rPr lang="sk-SK" dirty="0">
                <a:latin typeface="Myriad Pro" panose="020B0503030403020204" pitchFamily="34" charset="0"/>
              </a:rPr>
              <a:t>Funkcionalitu ladíš, kým nie je splnený </a:t>
            </a:r>
            <a:r>
              <a:rPr lang="sk-SK" dirty="0" err="1">
                <a:latin typeface="Myriad Pro" panose="020B0503030403020204" pitchFamily="34" charset="0"/>
              </a:rPr>
              <a:t>requirement</a:t>
            </a:r>
            <a:r>
              <a:rPr lang="sk-SK" dirty="0">
                <a:latin typeface="Myriad Pro" panose="020B0503030403020204" pitchFamily="34" charset="0"/>
              </a:rPr>
              <a:t> – varíš, kým nie je všetko uvarené</a:t>
            </a:r>
          </a:p>
          <a:p>
            <a:r>
              <a:rPr lang="sk-SK" dirty="0">
                <a:latin typeface="Myriad Pro" panose="020B0503030403020204" pitchFamily="34" charset="0"/>
              </a:rPr>
              <a:t>Drž sa </a:t>
            </a:r>
            <a:r>
              <a:rPr lang="sk-SK" dirty="0" err="1">
                <a:latin typeface="Myriad Pro" panose="020B0503030403020204" pitchFamily="34" charset="0"/>
              </a:rPr>
              <a:t>requirementov</a:t>
            </a:r>
            <a:r>
              <a:rPr lang="sk-SK" dirty="0">
                <a:latin typeface="Myriad Pro" panose="020B0503030403020204" pitchFamily="34" charset="0"/>
              </a:rPr>
              <a:t> ale komunikuj nutné zmeny – miešaj lebo ti to prihorí</a:t>
            </a:r>
          </a:p>
          <a:p>
            <a:r>
              <a:rPr lang="sk-SK" dirty="0">
                <a:latin typeface="Myriad Pro" panose="020B0503030403020204" pitchFamily="34" charset="0"/>
              </a:rPr>
              <a:t>Dáš do poriadku dizajn – zahustíš zemiakmi</a:t>
            </a:r>
          </a:p>
          <a:p>
            <a:r>
              <a:rPr lang="sk-SK" dirty="0">
                <a:latin typeface="Myriad Pro" panose="020B0503030403020204" pitchFamily="34" charset="0"/>
              </a:rPr>
              <a:t>Dáš dokopy detaily a </a:t>
            </a:r>
            <a:r>
              <a:rPr lang="sk-SK" dirty="0" err="1">
                <a:latin typeface="Myriad Pro" panose="020B0503030403020204" pitchFamily="34" charset="0"/>
              </a:rPr>
              <a:t>oddebugujes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appku</a:t>
            </a:r>
            <a:r>
              <a:rPr lang="sk-SK" dirty="0">
                <a:latin typeface="Myriad Pro" panose="020B0503030403020204" pitchFamily="34" charset="0"/>
              </a:rPr>
              <a:t> - necháš trochu vychladiť a dochutíš</a:t>
            </a:r>
          </a:p>
          <a:p>
            <a:r>
              <a:rPr lang="sk-SK" dirty="0">
                <a:latin typeface="Myriad Pro" panose="020B0503030403020204" pitchFamily="34" charset="0"/>
              </a:rPr>
              <a:t>Vygeneruješ APK (možno podpísanú do </a:t>
            </a:r>
            <a:r>
              <a:rPr lang="sk-SK" dirty="0" err="1">
                <a:latin typeface="Myriad Pro" panose="020B0503030403020204" pitchFamily="34" charset="0"/>
              </a:rPr>
              <a:t>storu</a:t>
            </a:r>
            <a:r>
              <a:rPr lang="sk-SK" dirty="0">
                <a:latin typeface="Myriad Pro" panose="020B0503030403020204" pitchFamily="34" charset="0"/>
              </a:rPr>
              <a:t>) - Podávaš (možno s chlebom)</a:t>
            </a:r>
          </a:p>
        </p:txBody>
      </p:sp>
    </p:spTree>
    <p:extLst>
      <p:ext uri="{BB962C8B-B14F-4D97-AF65-F5344CB8AC3E}">
        <p14:creationId xmlns:p14="http://schemas.microsoft.com/office/powerpoint/2010/main" val="245687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Ako uvariť guľáš ...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316051"/>
            <a:ext cx="12002530" cy="5442195"/>
          </a:xfrm>
        </p:spPr>
        <p:txBody>
          <a:bodyPr>
            <a:normAutofit/>
          </a:bodyPr>
          <a:lstStyle/>
          <a:p>
            <a:r>
              <a:rPr lang="sk-SK" dirty="0">
                <a:latin typeface="Myriad Pro" panose="020B0503030403020204" pitchFamily="34" charset="0"/>
              </a:rPr>
              <a:t>Priprav sa, na to že to chce čas urobiť dobru </a:t>
            </a:r>
            <a:r>
              <a:rPr lang="sk-SK" dirty="0" err="1">
                <a:latin typeface="Myriad Pro" panose="020B0503030403020204" pitchFamily="34" charset="0"/>
              </a:rPr>
              <a:t>appku</a:t>
            </a:r>
            <a:r>
              <a:rPr lang="sk-SK" dirty="0">
                <a:latin typeface="Myriad Pro" panose="020B0503030403020204" pitchFamily="34" charset="0"/>
              </a:rPr>
              <a:t> dobrým spôsobom</a:t>
            </a:r>
          </a:p>
          <a:p>
            <a:r>
              <a:rPr lang="sk-SK" dirty="0">
                <a:latin typeface="Myriad Pro" panose="020B0503030403020204" pitchFamily="34" charset="0"/>
              </a:rPr>
              <a:t>AKA Priprav sa na to, že prvý guľáš možno za stáleho miešania vyleješ do ...</a:t>
            </a:r>
          </a:p>
          <a:p>
            <a:endParaRPr lang="sk-SK" dirty="0">
              <a:latin typeface="Myriad Pro" panose="020B0503030403020204" pitchFamily="34" charset="0"/>
            </a:endParaRPr>
          </a:p>
          <a:p>
            <a:r>
              <a:rPr lang="sk-SK" dirty="0">
                <a:latin typeface="Myriad Pro" panose="020B0503030403020204" pitchFamily="34" charset="0"/>
              </a:rPr>
              <a:t>Chce to prax, tak sa neboj skúšať – v oboch prípadoch</a:t>
            </a:r>
          </a:p>
        </p:txBody>
      </p:sp>
    </p:spTree>
    <p:extLst>
      <p:ext uri="{BB962C8B-B14F-4D97-AF65-F5344CB8AC3E}">
        <p14:creationId xmlns:p14="http://schemas.microsoft.com/office/powerpoint/2010/main" val="127676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Any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questions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?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19325"/>
            <a:ext cx="5715000" cy="2419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690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bolo naposledy?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792674"/>
            <a:ext cx="12002530" cy="4351338"/>
          </a:xfrm>
        </p:spPr>
        <p:txBody>
          <a:bodyPr>
            <a:normAutofit/>
          </a:bodyPr>
          <a:lstStyle/>
          <a:p>
            <a:pPr lvl="2"/>
            <a:r>
              <a:rPr lang="sk-SK" sz="1600" dirty="0">
                <a:latin typeface="Myriad Pro" panose="020B0503030403020204" pitchFamily="34" charset="0"/>
              </a:rPr>
              <a:t>Prehľad toho čo bude cez semester</a:t>
            </a:r>
          </a:p>
          <a:p>
            <a:pPr lvl="2"/>
            <a:r>
              <a:rPr lang="sk-SK" sz="1600" dirty="0">
                <a:latin typeface="Myriad Pro" panose="020B0503030403020204" pitchFamily="34" charset="0"/>
              </a:rPr>
              <a:t>Podmienky na zadanie</a:t>
            </a:r>
          </a:p>
          <a:p>
            <a:pPr lvl="2"/>
            <a:r>
              <a:rPr lang="sk-SK" sz="1600" dirty="0">
                <a:latin typeface="Myriad Pro" panose="020B0503030403020204" pitchFamily="34" charset="0"/>
              </a:rPr>
              <a:t>Podmienky na skúšku</a:t>
            </a:r>
          </a:p>
          <a:p>
            <a:pPr lvl="2"/>
            <a:r>
              <a:rPr lang="sk-SK" sz="1600" dirty="0">
                <a:latin typeface="Myriad Pro" panose="020B0503030403020204" pitchFamily="34" charset="0"/>
              </a:rPr>
              <a:t>Aktivita a životný cyklus aktivity (stihli sme až dnes)</a:t>
            </a:r>
          </a:p>
          <a:p>
            <a:pPr lvl="2"/>
            <a:r>
              <a:rPr lang="sk-SK" sz="1600" dirty="0" err="1">
                <a:latin typeface="Myriad Pro" panose="020B0503030403020204" pitchFamily="34" charset="0"/>
              </a:rPr>
              <a:t>Intenty</a:t>
            </a:r>
            <a:endParaRPr lang="sk-SK" sz="1600" dirty="0">
              <a:latin typeface="Myriad Pro" panose="020B0503030403020204" pitchFamily="34" charset="0"/>
            </a:endParaRPr>
          </a:p>
          <a:p>
            <a:pPr lvl="3"/>
            <a:r>
              <a:rPr lang="sk-SK" sz="1400" dirty="0">
                <a:latin typeface="Myriad Pro" panose="020B0503030403020204" pitchFamily="34" charset="0"/>
              </a:rPr>
              <a:t>Explicitný – na „prepínanie aktivity“ z kontextu von -</a:t>
            </a:r>
            <a:r>
              <a:rPr lang="en-US" sz="1400" dirty="0">
                <a:latin typeface="Myriad Pro" panose="020B0503030403020204" pitchFamily="34" charset="0"/>
              </a:rPr>
              <a:t>&gt; do </a:t>
            </a:r>
            <a:r>
              <a:rPr lang="en-US" sz="1400" dirty="0" err="1">
                <a:latin typeface="Myriad Pro" panose="020B0503030403020204" pitchFamily="34" charset="0"/>
              </a:rPr>
              <a:t>nov</a:t>
            </a:r>
            <a:r>
              <a:rPr lang="sk-SK" sz="1400" dirty="0" err="1">
                <a:latin typeface="Myriad Pro" panose="020B0503030403020204" pitchFamily="34" charset="0"/>
              </a:rPr>
              <a:t>ého</a:t>
            </a:r>
            <a:r>
              <a:rPr lang="sk-SK" sz="1400" dirty="0">
                <a:latin typeface="Myriad Pro" panose="020B0503030403020204" pitchFamily="34" charset="0"/>
              </a:rPr>
              <a:t> kontextu vytvoreného z inej triedy</a:t>
            </a:r>
          </a:p>
          <a:p>
            <a:pPr lvl="3"/>
            <a:endParaRPr lang="sk-SK" sz="1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6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746760" y="2962021"/>
            <a:ext cx="10515600" cy="1325563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Ďakujem za pozornosť ... </a:t>
            </a:r>
          </a:p>
        </p:txBody>
      </p:sp>
    </p:spTree>
    <p:extLst>
      <p:ext uri="{BB962C8B-B14F-4D97-AF65-F5344CB8AC3E}">
        <p14:creationId xmlns:p14="http://schemas.microsoft.com/office/powerpoint/2010/main" val="38880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dnes?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792674"/>
            <a:ext cx="9347592" cy="4351338"/>
          </a:xfrm>
        </p:spPr>
        <p:txBody>
          <a:bodyPr>
            <a:normAutofit/>
          </a:bodyPr>
          <a:lstStyle/>
          <a:p>
            <a:pPr lvl="2"/>
            <a:r>
              <a:rPr lang="sk-SK" dirty="0" err="1">
                <a:latin typeface="Myriad Pro" panose="020B0503030403020204" pitchFamily="34" charset="0"/>
              </a:rPr>
              <a:t>Resources</a:t>
            </a:r>
            <a:r>
              <a:rPr lang="en-US" dirty="0">
                <a:latin typeface="Myriad Pro" panose="020B0503030403020204" pitchFamily="34" charset="0"/>
              </a:rPr>
              <a:t> - &lt;</a:t>
            </a:r>
            <a:r>
              <a:rPr lang="en-US" dirty="0" err="1">
                <a:latin typeface="Myriad Pro" panose="020B0503030403020204" pitchFamily="34" charset="0"/>
              </a:rPr>
              <a:t>typ_resource</a:t>
            </a:r>
            <a:r>
              <a:rPr lang="en-US" dirty="0">
                <a:latin typeface="Myriad Pro" panose="020B0503030403020204" pitchFamily="34" charset="0"/>
              </a:rPr>
              <a:t>&gt;-&lt;</a:t>
            </a:r>
            <a:r>
              <a:rPr lang="en-US" dirty="0" err="1">
                <a:latin typeface="Myriad Pro" panose="020B0503030403020204" pitchFamily="34" charset="0"/>
              </a:rPr>
              <a:t>modifikacia_obsahu</a:t>
            </a:r>
            <a:r>
              <a:rPr lang="en-US" dirty="0">
                <a:latin typeface="Myriad Pro" panose="020B0503030403020204" pitchFamily="34" charset="0"/>
              </a:rPr>
              <a:t>&gt; </a:t>
            </a:r>
          </a:p>
          <a:p>
            <a:pPr lvl="3"/>
            <a:r>
              <a:rPr lang="en-US" dirty="0" err="1">
                <a:latin typeface="Myriad Pro" panose="020B0503030403020204" pitchFamily="34" charset="0"/>
              </a:rPr>
              <a:t>Hierarchicky</a:t>
            </a:r>
            <a:r>
              <a:rPr lang="en-US" dirty="0">
                <a:latin typeface="Myriad Pro" panose="020B0503030403020204" pitchFamily="34" charset="0"/>
              </a:rPr>
              <a:t> system </a:t>
            </a:r>
            <a:r>
              <a:rPr lang="en-US" dirty="0" err="1">
                <a:latin typeface="Myriad Pro" panose="020B0503030403020204" pitchFamily="34" charset="0"/>
              </a:rPr>
              <a:t>pou</a:t>
            </a:r>
            <a:r>
              <a:rPr lang="sk-SK" dirty="0" err="1">
                <a:latin typeface="Myriad Pro" panose="020B0503030403020204" pitchFamily="34" charset="0"/>
              </a:rPr>
              <a:t>žívania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resourcov</a:t>
            </a:r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 err="1">
                <a:latin typeface="Myriad Pro" panose="020B0503030403020204" pitchFamily="34" charset="0"/>
              </a:rPr>
              <a:t>Gradle</a:t>
            </a:r>
            <a:r>
              <a:rPr lang="sk-SK" dirty="0">
                <a:latin typeface="Myriad Pro" panose="020B0503030403020204" pitchFamily="34" charset="0"/>
              </a:rPr>
              <a:t> a </a:t>
            </a:r>
            <a:r>
              <a:rPr lang="sk-SK" dirty="0" err="1">
                <a:latin typeface="Myriad Pro" panose="020B0503030403020204" pitchFamily="34" charset="0"/>
              </a:rPr>
              <a:t>build</a:t>
            </a:r>
            <a:r>
              <a:rPr lang="sk-SK" dirty="0">
                <a:latin typeface="Myriad Pro" panose="020B0503030403020204" pitchFamily="34" charset="0"/>
              </a:rPr>
              <a:t> konfigurácia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Princíp </a:t>
            </a:r>
            <a:r>
              <a:rPr lang="sk-SK" dirty="0" err="1">
                <a:latin typeface="Myriad Pro" panose="020B0503030403020204" pitchFamily="34" charset="0"/>
              </a:rPr>
              <a:t>AppCompat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libraries</a:t>
            </a:r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latin typeface="Myriad Pro" panose="020B0503030403020204" pitchFamily="34" charset="0"/>
              </a:rPr>
              <a:t>AndroidManifest.xml – </a:t>
            </a:r>
            <a:r>
              <a:rPr lang="sk-SK" dirty="0" err="1">
                <a:latin typeface="Myriad Pro" panose="020B0503030403020204" pitchFamily="34" charset="0"/>
              </a:rPr>
              <a:t>normal</a:t>
            </a:r>
            <a:r>
              <a:rPr lang="sk-SK" dirty="0">
                <a:latin typeface="Myriad Pro" panose="020B0503030403020204" pitchFamily="34" charset="0"/>
              </a:rPr>
              <a:t> level </a:t>
            </a:r>
            <a:r>
              <a:rPr lang="sk-SK" dirty="0" err="1">
                <a:latin typeface="Myriad Pro" panose="020B0503030403020204" pitchFamily="34" charset="0"/>
              </a:rPr>
              <a:t>permissions</a:t>
            </a:r>
            <a:r>
              <a:rPr lang="sk-SK" dirty="0">
                <a:latin typeface="Myriad Pro" panose="020B0503030403020204" pitchFamily="34" charset="0"/>
              </a:rPr>
              <a:t>, registrácia aktivít, služieb, atď.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SDK </a:t>
            </a:r>
            <a:r>
              <a:rPr lang="sk-SK" dirty="0" err="1">
                <a:latin typeface="Myriad Pro" panose="020B0503030403020204" pitchFamily="34" charset="0"/>
              </a:rPr>
              <a:t>tools</a:t>
            </a:r>
            <a:r>
              <a:rPr lang="sk-SK" dirty="0">
                <a:latin typeface="Myriad Pro" panose="020B0503030403020204" pitchFamily="34" charset="0"/>
              </a:rPr>
              <a:t> – image a </a:t>
            </a:r>
            <a:r>
              <a:rPr lang="en-US" dirty="0" err="1">
                <a:latin typeface="Myriad Pro" panose="020B0503030403020204" pitchFamily="34" charset="0"/>
              </a:rPr>
              <a:t>emulovanie</a:t>
            </a:r>
            <a:r>
              <a:rPr lang="en-US" dirty="0">
                <a:latin typeface="Myriad Pro" panose="020B0503030403020204" pitchFamily="34" charset="0"/>
              </a:rPr>
              <a:t> OS Android</a:t>
            </a:r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latin typeface="Myriad Pro" panose="020B0503030403020204" pitchFamily="34" charset="0"/>
              </a:rPr>
              <a:t>Explicitná a implicitná konverzia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Dizajn – </a:t>
            </a:r>
            <a:r>
              <a:rPr lang="sk-SK" dirty="0" err="1">
                <a:latin typeface="Myriad Pro" panose="020B0503030403020204" pitchFamily="34" charset="0"/>
              </a:rPr>
              <a:t>styles</a:t>
            </a:r>
            <a:r>
              <a:rPr lang="sk-SK" dirty="0">
                <a:latin typeface="Myriad Pro" panose="020B0503030403020204" pitchFamily="34" charset="0"/>
              </a:rPr>
              <a:t>, </a:t>
            </a:r>
            <a:r>
              <a:rPr lang="sk-SK" dirty="0" err="1">
                <a:latin typeface="Myriad Pro" panose="020B0503030403020204" pitchFamily="34" charset="0"/>
              </a:rPr>
              <a:t>layouts</a:t>
            </a:r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en-US" sz="1800" dirty="0">
                <a:latin typeface="Myriad Pro" panose="020B0503030403020204" pitchFamily="34" charset="0"/>
              </a:rPr>
              <a:t>@</a:t>
            </a:r>
            <a:r>
              <a:rPr lang="en-US" sz="1800" dirty="0" err="1">
                <a:latin typeface="Myriad Pro" panose="020B0503030403020204" pitchFamily="34" charset="0"/>
              </a:rPr>
              <a:t>romannurik</a:t>
            </a:r>
            <a:r>
              <a:rPr lang="en-US" sz="1800" dirty="0">
                <a:latin typeface="Myriad Pro" panose="020B0503030403020204" pitchFamily="34" charset="0"/>
              </a:rPr>
              <a:t> – Material Design guru Android Assets Studio </a:t>
            </a:r>
            <a:r>
              <a:rPr lang="en-US" sz="1800" dirty="0">
                <a:latin typeface="Myriad Pro" panose="020B0503030403020204" pitchFamily="34" charset="0"/>
                <a:hlinkClick r:id="rId2"/>
              </a:rPr>
              <a:t>https://romannurik.github.io/AndroidAssetStudio/</a:t>
            </a:r>
            <a:endParaRPr lang="sk-SK" sz="1800" dirty="0">
              <a:latin typeface="Myriad Pro" panose="020B0503030403020204" pitchFamily="34" charset="0"/>
            </a:endParaRPr>
          </a:p>
          <a:p>
            <a:pPr lvl="2"/>
            <a:r>
              <a:rPr lang="sk-SK" sz="1800" dirty="0">
                <a:latin typeface="Myriad Pro" panose="020B0503030403020204" pitchFamily="34" charset="0"/>
              </a:rPr>
              <a:t>Chuťovka šéfkuchára ... ako uvariť guľáš ... </a:t>
            </a:r>
            <a:endParaRPr lang="en-US" sz="1800" dirty="0">
              <a:latin typeface="Myriad Pro" panose="020B0503030403020204" pitchFamily="34" charset="0"/>
            </a:endParaRPr>
          </a:p>
          <a:p>
            <a:pPr lvl="2"/>
            <a:endParaRPr lang="sk-SK" sz="1800" dirty="0">
              <a:latin typeface="Myriad Pro" panose="020B0503030403020204" pitchFamily="34" charset="0"/>
            </a:endParaRPr>
          </a:p>
        </p:txBody>
      </p:sp>
      <p:pic>
        <p:nvPicPr>
          <p:cNvPr id="5" name="Obrázok 4" descr="Obrázok, na ktorom je text, kniha&#10;&#10;Popis vygenerovaný s veľmi vysokou spoľahlivosťou">
            <a:extLst>
              <a:ext uri="{FF2B5EF4-FFF2-40B4-BE49-F238E27FC236}">
                <a16:creationId xmlns:a16="http://schemas.microsoft.com/office/drawing/2014/main" id="{D966E938-D796-459E-BA16-E3D834862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12" y="3847335"/>
            <a:ext cx="2474246" cy="2645540"/>
          </a:xfrm>
          <a:prstGeom prst="round2DiagRect">
            <a:avLst>
              <a:gd name="adj1" fmla="val 16667"/>
              <a:gd name="adj2" fmla="val 0"/>
            </a:avLst>
          </a:prstGeom>
          <a:ln w="952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080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Resources</a:t>
            </a:r>
            <a:endParaRPr lang="sk-SK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rgbClr val="7030A0">
                    <a:alpha val="40000"/>
                  </a:srgbClr>
                </a:glow>
                <a:reflection blurRad="6350" stA="50000" endA="300" endPos="50000" dist="29997" dir="5400000" sy="-100000" algn="bl" rotWithShape="0"/>
              </a:effectLst>
              <a:latin typeface="Myriad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107753"/>
            <a:ext cx="12002530" cy="5385121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>
                <a:latin typeface="Myriad Pro" panose="020B0503030403020204" pitchFamily="34" charset="0"/>
              </a:rPr>
              <a:t>Resources</a:t>
            </a:r>
            <a:r>
              <a:rPr lang="sk-SK" dirty="0">
                <a:latin typeface="Myriad Pro" panose="020B0503030403020204" pitchFamily="34" charset="0"/>
              </a:rPr>
              <a:t> – všetky statické zdroje – </a:t>
            </a:r>
            <a:r>
              <a:rPr lang="sk-SK" dirty="0" err="1">
                <a:latin typeface="Myriad Pro" panose="020B0503030403020204" pitchFamily="34" charset="0"/>
              </a:rPr>
              <a:t>t.j</a:t>
            </a:r>
            <a:r>
              <a:rPr lang="sk-SK" dirty="0">
                <a:latin typeface="Myriad Pro" panose="020B0503030403020204" pitchFamily="34" charset="0"/>
              </a:rPr>
              <a:t>. tie ktoré sa nemenia</a:t>
            </a:r>
          </a:p>
          <a:p>
            <a:r>
              <a:rPr lang="sk-SK" dirty="0">
                <a:latin typeface="Myriad Pro" panose="020B0503030403020204" pitchFamily="34" charset="0"/>
              </a:rPr>
              <a:t>Po kompilácii sú 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všetky </a:t>
            </a:r>
            <a:r>
              <a:rPr lang="sk-SK" dirty="0" err="1">
                <a:latin typeface="Myriad Pro" panose="020B0503030403020204" pitchFamily="34" charset="0"/>
              </a:rPr>
              <a:t>res</a:t>
            </a:r>
            <a:r>
              <a:rPr lang="sk-SK" dirty="0">
                <a:latin typeface="Myriad Pro" panose="020B0503030403020204" pitchFamily="34" charset="0"/>
              </a:rPr>
              <a:t> adresáre v triede R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všetky </a:t>
            </a:r>
            <a:r>
              <a:rPr lang="sk-SK" dirty="0" err="1">
                <a:latin typeface="Myriad Pro" panose="020B0503030403020204" pitchFamily="34" charset="0"/>
              </a:rPr>
              <a:t>res</a:t>
            </a:r>
            <a:r>
              <a:rPr lang="sk-SK" dirty="0">
                <a:latin typeface="Myriad Pro" panose="020B0503030403020204" pitchFamily="34" charset="0"/>
              </a:rPr>
              <a:t> súbory v triede R.</a:t>
            </a:r>
            <a:r>
              <a:rPr lang="en-US" dirty="0">
                <a:latin typeface="Myriad Pro" panose="020B0503030403020204" pitchFamily="34" charset="0"/>
              </a:rPr>
              <a:t>&lt;</a:t>
            </a:r>
            <a:r>
              <a:rPr lang="en-US" dirty="0" err="1">
                <a:latin typeface="Myriad Pro" panose="020B0503030403020204" pitchFamily="34" charset="0"/>
              </a:rPr>
              <a:t>res_adresar</a:t>
            </a:r>
            <a:r>
              <a:rPr lang="en-US" dirty="0">
                <a:latin typeface="Myriad Pro" panose="020B0503030403020204" pitchFamily="34" charset="0"/>
              </a:rPr>
              <a:t>&gt;</a:t>
            </a:r>
          </a:p>
          <a:p>
            <a:r>
              <a:rPr lang="sk-SK" dirty="0">
                <a:latin typeface="Myriad Pro" panose="020B0503030403020204" pitchFamily="34" charset="0"/>
              </a:rPr>
              <a:t>Častá chyba je, že R vraj neexistuje (stačí </a:t>
            </a:r>
            <a:r>
              <a:rPr lang="sk-SK" dirty="0" err="1">
                <a:latin typeface="Myriad Pro" panose="020B0503030403020204" pitchFamily="34" charset="0"/>
              </a:rPr>
              <a:t>rebuildnúť</a:t>
            </a:r>
            <a:r>
              <a:rPr lang="sk-SK" dirty="0">
                <a:latin typeface="Myriad Pro" panose="020B0503030403020204" pitchFamily="34" charset="0"/>
              </a:rPr>
              <a:t> projekt)</a:t>
            </a:r>
          </a:p>
          <a:p>
            <a:r>
              <a:rPr lang="sk-SK" dirty="0">
                <a:latin typeface="Myriad Pro" panose="020B0503030403020204" pitchFamily="34" charset="0"/>
              </a:rPr>
              <a:t>Najpoužívanejšie adresáre</a:t>
            </a:r>
          </a:p>
          <a:p>
            <a:pPr lvl="1"/>
            <a:r>
              <a:rPr lang="sk-SK" dirty="0" err="1">
                <a:latin typeface="Myriad Pro" panose="020B0503030403020204" pitchFamily="34" charset="0"/>
              </a:rPr>
              <a:t>Drawables</a:t>
            </a:r>
            <a:r>
              <a:rPr lang="sk-SK" dirty="0">
                <a:latin typeface="Myriad Pro" panose="020B0503030403020204" pitchFamily="34" charset="0"/>
              </a:rPr>
              <a:t> 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XML dokumenty – vektorová grafika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Rastrové obrázky (</a:t>
            </a:r>
            <a:r>
              <a:rPr lang="sk-SK" dirty="0" err="1">
                <a:latin typeface="Myriad Pro" panose="020B0503030403020204" pitchFamily="34" charset="0"/>
              </a:rPr>
              <a:t>png</a:t>
            </a:r>
            <a:r>
              <a:rPr lang="sk-SK" dirty="0">
                <a:latin typeface="Myriad Pro" panose="020B0503030403020204" pitchFamily="34" charset="0"/>
              </a:rPr>
              <a:t>, </a:t>
            </a:r>
            <a:r>
              <a:rPr lang="sk-SK" dirty="0" err="1">
                <a:latin typeface="Myriad Pro" panose="020B0503030403020204" pitchFamily="34" charset="0"/>
              </a:rPr>
              <a:t>jpg</a:t>
            </a:r>
            <a:r>
              <a:rPr lang="sk-SK" dirty="0">
                <a:latin typeface="Myriad Pro" panose="020B0503030403020204" pitchFamily="34" charset="0"/>
              </a:rPr>
              <a:t>, ...) – mala by byť delená do modifikovaných adresárov podľa rozmeru v </a:t>
            </a:r>
            <a:r>
              <a:rPr lang="sk-SK" dirty="0" err="1">
                <a:latin typeface="Myriad Pro" panose="020B0503030403020204" pitchFamily="34" charset="0"/>
              </a:rPr>
              <a:t>px</a:t>
            </a:r>
            <a:endParaRPr lang="sk-SK" dirty="0">
              <a:latin typeface="Myriad Pro" panose="020B0503030403020204" pitchFamily="34" charset="0"/>
            </a:endParaRPr>
          </a:p>
          <a:p>
            <a:pPr lvl="1"/>
            <a:r>
              <a:rPr lang="sk-SK" dirty="0">
                <a:latin typeface="Myriad Pro" panose="020B0503030403020204" pitchFamily="34" charset="0"/>
              </a:rPr>
              <a:t>Raw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Zvuky v </a:t>
            </a:r>
            <a:r>
              <a:rPr lang="sk-SK" dirty="0" err="1">
                <a:latin typeface="Myriad Pro" panose="020B0503030403020204" pitchFamily="34" charset="0"/>
              </a:rPr>
              <a:t>Ogg</a:t>
            </a:r>
            <a:r>
              <a:rPr lang="sk-SK" dirty="0">
                <a:latin typeface="Myriad Pro" panose="020B0503030403020204" pitchFamily="34" charset="0"/>
              </a:rPr>
              <a:t>, </a:t>
            </a:r>
            <a:r>
              <a:rPr lang="sk-SK" dirty="0" err="1">
                <a:latin typeface="Myriad Pro" panose="020B0503030403020204" pitchFamily="34" charset="0"/>
              </a:rPr>
              <a:t>wav</a:t>
            </a:r>
            <a:r>
              <a:rPr lang="sk-SK" dirty="0">
                <a:latin typeface="Myriad Pro" panose="020B0503030403020204" pitchFamily="34" charset="0"/>
              </a:rPr>
              <a:t>, mp3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Videá v </a:t>
            </a:r>
            <a:r>
              <a:rPr lang="sk-SK" dirty="0" err="1">
                <a:latin typeface="Myriad Pro" panose="020B0503030403020204" pitchFamily="34" charset="0"/>
              </a:rPr>
              <a:t>avi</a:t>
            </a:r>
            <a:r>
              <a:rPr lang="sk-SK" dirty="0">
                <a:latin typeface="Myriad Pro" panose="020B0503030403020204" pitchFamily="34" charset="0"/>
              </a:rPr>
              <a:t>, </a:t>
            </a:r>
            <a:r>
              <a:rPr lang="sk-SK" dirty="0" err="1">
                <a:latin typeface="Myriad Pro" panose="020B0503030403020204" pitchFamily="34" charset="0"/>
              </a:rPr>
              <a:t>mpeg</a:t>
            </a:r>
            <a:r>
              <a:rPr lang="sk-SK" dirty="0">
                <a:latin typeface="Myriad Pro" panose="020B0503030403020204" pitchFamily="34" charset="0"/>
              </a:rPr>
              <a:t>, ...</a:t>
            </a:r>
          </a:p>
          <a:p>
            <a:pPr lvl="1"/>
            <a:r>
              <a:rPr lang="sk-SK" dirty="0" err="1">
                <a:latin typeface="Myriad Pro" panose="020B0503030403020204" pitchFamily="34" charset="0"/>
              </a:rPr>
              <a:t>Values</a:t>
            </a:r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latin typeface="Myriad Pro" panose="020B0503030403020204" pitchFamily="34" charset="0"/>
              </a:rPr>
              <a:t>Texty v strings.xml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Farby v colors.xml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Rozmery v dimens.xml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Štýly v styles.xml</a:t>
            </a:r>
          </a:p>
          <a:p>
            <a:pPr lvl="1"/>
            <a:r>
              <a:rPr lang="sk-SK" dirty="0" err="1">
                <a:latin typeface="Myriad Pro" panose="020B0503030403020204" pitchFamily="34" charset="0"/>
              </a:rPr>
              <a:t>Layouts</a:t>
            </a:r>
            <a:r>
              <a:rPr lang="sk-SK" dirty="0">
                <a:latin typeface="Myriad Pro" panose="020B0503030403020204" pitchFamily="34" charset="0"/>
              </a:rPr>
              <a:t> – </a:t>
            </a:r>
            <a:r>
              <a:rPr lang="sk-SK" dirty="0" err="1">
                <a:latin typeface="Myriad Pro" panose="020B0503030403020204" pitchFamily="34" charset="0"/>
              </a:rPr>
              <a:t>xml</a:t>
            </a:r>
            <a:r>
              <a:rPr lang="sk-SK" dirty="0">
                <a:latin typeface="Myriad Pro" panose="020B0503030403020204" pitchFamily="34" charset="0"/>
              </a:rPr>
              <a:t> definícia štruktúry komponentov na obrazovke</a:t>
            </a:r>
          </a:p>
          <a:p>
            <a:pPr lvl="1"/>
            <a:r>
              <a:rPr lang="sk-SK" dirty="0" err="1">
                <a:latin typeface="Myriad Pro" panose="020B0503030403020204" pitchFamily="34" charset="0"/>
              </a:rPr>
              <a:t>Mipmap</a:t>
            </a:r>
            <a:r>
              <a:rPr lang="sk-SK" dirty="0">
                <a:latin typeface="Myriad Pro" panose="020B0503030403020204" pitchFamily="34" charset="0"/>
              </a:rPr>
              <a:t> – podobne ako rastrový obsah v </a:t>
            </a:r>
            <a:r>
              <a:rPr lang="sk-SK" dirty="0" err="1">
                <a:latin typeface="Myriad Pro" panose="020B0503030403020204" pitchFamily="34" charset="0"/>
              </a:rPr>
              <a:t>drawables</a:t>
            </a:r>
            <a:r>
              <a:rPr lang="sk-SK" dirty="0">
                <a:latin typeface="Myriad Pro" panose="020B0503030403020204" pitchFamily="34" charset="0"/>
              </a:rPr>
              <a:t> ale obsahuje len logo aplikácie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Menu – </a:t>
            </a:r>
            <a:r>
              <a:rPr lang="sk-SK" dirty="0" err="1">
                <a:latin typeface="Myriad Pro" panose="020B0503030403020204" pitchFamily="34" charset="0"/>
              </a:rPr>
              <a:t>xml</a:t>
            </a:r>
            <a:r>
              <a:rPr lang="sk-SK" dirty="0">
                <a:latin typeface="Myriad Pro" panose="020B0503030403020204" pitchFamily="34" charset="0"/>
              </a:rPr>
              <a:t> definícia rôznych menu a položiek menu</a:t>
            </a:r>
          </a:p>
          <a:p>
            <a:pPr lvl="1"/>
            <a:r>
              <a:rPr lang="sk-SK" dirty="0" err="1">
                <a:latin typeface="Myriad Pro" panose="020B0503030403020204" pitchFamily="34" charset="0"/>
              </a:rPr>
              <a:t>Anim</a:t>
            </a:r>
            <a:r>
              <a:rPr lang="sk-SK" dirty="0">
                <a:latin typeface="Myriad Pro" panose="020B0503030403020204" pitchFamily="34" charset="0"/>
              </a:rPr>
              <a:t> – </a:t>
            </a:r>
            <a:r>
              <a:rPr lang="sk-SK" dirty="0" err="1">
                <a:latin typeface="Myriad Pro" panose="020B0503030403020204" pitchFamily="34" charset="0"/>
              </a:rPr>
              <a:t>xml</a:t>
            </a:r>
            <a:r>
              <a:rPr lang="sk-SK" dirty="0">
                <a:latin typeface="Myriad Pro" panose="020B0503030403020204" pitchFamily="34" charset="0"/>
              </a:rPr>
              <a:t> definícia animácií</a:t>
            </a:r>
          </a:p>
        </p:txBody>
      </p:sp>
    </p:spTree>
    <p:extLst>
      <p:ext uri="{BB962C8B-B14F-4D97-AF65-F5344CB8AC3E}">
        <p14:creationId xmlns:p14="http://schemas.microsoft.com/office/powerpoint/2010/main" val="360978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Resources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- modifikátory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107753"/>
            <a:ext cx="12002530" cy="5385121"/>
          </a:xfrm>
        </p:spPr>
        <p:txBody>
          <a:bodyPr>
            <a:normAutofit/>
          </a:bodyPr>
          <a:lstStyle/>
          <a:p>
            <a:r>
              <a:rPr lang="sk-SK" dirty="0">
                <a:latin typeface="Myriad Pro" panose="020B0503030403020204" pitchFamily="34" charset="0"/>
              </a:rPr>
              <a:t>Modifikátory fungujú ako pyramída</a:t>
            </a:r>
          </a:p>
          <a:p>
            <a:r>
              <a:rPr lang="sk-SK" dirty="0">
                <a:latin typeface="Myriad Pro" panose="020B0503030403020204" pitchFamily="34" charset="0"/>
              </a:rPr>
              <a:t>Najprv sa používa najkonkrétnejší adresár až nakoniec ak ani jeden nevyhovuje stavu systému, tak sa použije najvšeobecnejší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9C56598-FD0C-49D2-888E-AF8107633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604290"/>
              </p:ext>
            </p:extLst>
          </p:nvPr>
        </p:nvGraphicFramePr>
        <p:xfrm>
          <a:off x="-1015104" y="2411508"/>
          <a:ext cx="6800486" cy="45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id="{7E492DDE-B34A-4D55-A8EA-EF423F18090A}"/>
              </a:ext>
            </a:extLst>
          </p:cNvPr>
          <p:cNvSpPr txBox="1"/>
          <p:nvPr/>
        </p:nvSpPr>
        <p:spPr>
          <a:xfrm>
            <a:off x="4930509" y="2860018"/>
            <a:ext cx="5699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dirty="0"/>
              <a:t>Ak mám iný jazyk ako slovenčinu a mobil otočený </a:t>
            </a:r>
            <a:r>
              <a:rPr lang="sk-SK" dirty="0" err="1"/>
              <a:t>hociako</a:t>
            </a:r>
            <a:r>
              <a:rPr lang="sk-SK" dirty="0"/>
              <a:t>.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r>
              <a:rPr lang="sk-SK" dirty="0"/>
              <a:t>Ak mám mobil otočený ako portrét a používam slovenčinu.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r>
              <a:rPr lang="sk-SK" dirty="0"/>
              <a:t>Ak mám mobil otočený ako </a:t>
            </a:r>
            <a:r>
              <a:rPr lang="sk-SK" dirty="0" err="1"/>
              <a:t>landscape</a:t>
            </a:r>
            <a:r>
              <a:rPr lang="sk-SK" dirty="0"/>
              <a:t> a používam slovenčinu.</a:t>
            </a:r>
          </a:p>
        </p:txBody>
      </p:sp>
    </p:spTree>
    <p:extLst>
      <p:ext uri="{BB962C8B-B14F-4D97-AF65-F5344CB8AC3E}">
        <p14:creationId xmlns:p14="http://schemas.microsoft.com/office/powerpoint/2010/main" val="207627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Resources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-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drawables</a:t>
            </a:r>
            <a:endParaRPr lang="sk-SK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rgbClr val="7030A0">
                    <a:alpha val="40000"/>
                  </a:srgbClr>
                </a:glow>
                <a:reflection blurRad="6350" stA="50000" endA="300" endPos="50000" dist="29997" dir="5400000" sy="-100000" algn="bl" rotWithShape="0"/>
              </a:effectLst>
              <a:latin typeface="Myriad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107753"/>
            <a:ext cx="12002530" cy="5385121"/>
          </a:xfrm>
        </p:spPr>
        <p:txBody>
          <a:bodyPr>
            <a:normAutofit/>
          </a:bodyPr>
          <a:lstStyle/>
          <a:p>
            <a:r>
              <a:rPr lang="sk-SK" dirty="0">
                <a:latin typeface="Myriad Pro" panose="020B0503030403020204" pitchFamily="34" charset="0"/>
              </a:rPr>
              <a:t>2 možnosti ako riešiť rôznu hustotu pixelov na displeji zariadenia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Modifikátor </a:t>
            </a:r>
            <a:r>
              <a:rPr lang="sk-SK" dirty="0" err="1">
                <a:latin typeface="Myriad Pro" panose="020B0503030403020204" pitchFamily="34" charset="0"/>
              </a:rPr>
              <a:t>sw</a:t>
            </a:r>
            <a:r>
              <a:rPr lang="en-US" dirty="0">
                <a:latin typeface="Myriad Pro" panose="020B0503030403020204" pitchFamily="34" charset="0"/>
              </a:rPr>
              <a:t>&lt;n&gt;</a:t>
            </a:r>
            <a:r>
              <a:rPr lang="en-US" dirty="0" err="1">
                <a:latin typeface="Myriad Pro" panose="020B0503030403020204" pitchFamily="34" charset="0"/>
              </a:rPr>
              <a:t>dp</a:t>
            </a:r>
            <a:r>
              <a:rPr lang="en-US" dirty="0">
                <a:latin typeface="Myriad Pro" panose="020B0503030403020204" pitchFamily="34" charset="0"/>
              </a:rPr>
              <a:t> – </a:t>
            </a:r>
            <a:r>
              <a:rPr lang="en-US" dirty="0" err="1">
                <a:latin typeface="Myriad Pro" panose="020B0503030403020204" pitchFamily="34" charset="0"/>
              </a:rPr>
              <a:t>tzv</a:t>
            </a:r>
            <a:r>
              <a:rPr lang="en-US" dirty="0">
                <a:latin typeface="Myriad Pro" panose="020B0503030403020204" pitchFamily="34" charset="0"/>
              </a:rPr>
              <a:t>. Smallest width. </a:t>
            </a:r>
            <a:r>
              <a:rPr lang="en-US" dirty="0" err="1">
                <a:latin typeface="Myriad Pro" panose="020B0503030403020204" pitchFamily="34" charset="0"/>
              </a:rPr>
              <a:t>Pou</a:t>
            </a:r>
            <a:r>
              <a:rPr lang="sk-SK" dirty="0">
                <a:latin typeface="Myriad Pro" panose="020B0503030403020204" pitchFamily="34" charset="0"/>
              </a:rPr>
              <a:t>žije sa, ak aspoň jedna strana displeja má najmenej </a:t>
            </a:r>
            <a:r>
              <a:rPr lang="en-US" dirty="0">
                <a:latin typeface="Myriad Pro" panose="020B0503030403020204" pitchFamily="34" charset="0"/>
              </a:rPr>
              <a:t>&lt;n&gt;</a:t>
            </a:r>
            <a:r>
              <a:rPr lang="en-US" dirty="0" err="1">
                <a:latin typeface="Myriad Pro" panose="020B0503030403020204" pitchFamily="34" charset="0"/>
              </a:rPr>
              <a:t>dp</a:t>
            </a:r>
            <a:r>
              <a:rPr lang="sk-SK" dirty="0">
                <a:latin typeface="Myriad Pro" panose="020B0503030403020204" pitchFamily="34" charset="0"/>
              </a:rPr>
              <a:t>.</a:t>
            </a:r>
          </a:p>
          <a:p>
            <a:pPr lvl="2"/>
            <a:r>
              <a:rPr lang="sk-SK" dirty="0" err="1">
                <a:latin typeface="Myriad Pro" panose="020B0503030403020204" pitchFamily="34" charset="0"/>
              </a:rPr>
              <a:t>T.j</a:t>
            </a:r>
            <a:r>
              <a:rPr lang="sk-SK" dirty="0">
                <a:latin typeface="Myriad Pro" panose="020B0503030403020204" pitchFamily="34" charset="0"/>
              </a:rPr>
              <a:t>. Ak mám </a:t>
            </a:r>
            <a:r>
              <a:rPr lang="sk-SK" dirty="0" err="1">
                <a:latin typeface="Myriad Pro" panose="020B0503030403020204" pitchFamily="34" charset="0"/>
              </a:rPr>
              <a:t>napr</a:t>
            </a:r>
            <a:r>
              <a:rPr lang="sk-SK" dirty="0">
                <a:latin typeface="Myriad Pro" panose="020B0503030403020204" pitchFamily="34" charset="0"/>
              </a:rPr>
              <a:t> displej 320x240 a použijem sw600dp tak tento adresár sa pre môj displej nepoužije, ak mám displej napr. 640x480 tak sa tento adresár pre môj displej použije.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Zabezpečuje, aby som mal vždy k dispozícii aspoň rozmer </a:t>
            </a:r>
            <a:r>
              <a:rPr lang="en-US" dirty="0">
                <a:latin typeface="Myriad Pro" panose="020B0503030403020204" pitchFamily="34" charset="0"/>
              </a:rPr>
              <a:t>&lt;n&gt;</a:t>
            </a:r>
          </a:p>
          <a:p>
            <a:pPr lvl="1"/>
            <a:r>
              <a:rPr lang="en-US" dirty="0" err="1">
                <a:latin typeface="Myriad Pro" panose="020B0503030403020204" pitchFamily="34" charset="0"/>
              </a:rPr>
              <a:t>Modifik</a:t>
            </a:r>
            <a:r>
              <a:rPr lang="sk-SK" dirty="0" err="1">
                <a:latin typeface="Myriad Pro" panose="020B0503030403020204" pitchFamily="34" charset="0"/>
              </a:rPr>
              <a:t>átory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en-US" dirty="0">
                <a:latin typeface="Myriad Pro" panose="020B0503030403020204" pitchFamily="34" charset="0"/>
              </a:rPr>
              <a:t>&lt;x&gt;dpi</a:t>
            </a:r>
            <a:endParaRPr lang="sk-SK" dirty="0">
              <a:latin typeface="Myriad Pro" panose="020B0503030403020204" pitchFamily="34" charset="0"/>
            </a:endParaRPr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009115C0-0516-4683-8F94-E53DEEA83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52018"/>
              </p:ext>
            </p:extLst>
          </p:nvPr>
        </p:nvGraphicFramePr>
        <p:xfrm>
          <a:off x="1994930" y="3800313"/>
          <a:ext cx="8127999" cy="2595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188943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66677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3693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Modifikátor 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Podiel na </a:t>
                      </a:r>
                      <a:r>
                        <a:rPr lang="sk-SK" dirty="0" err="1"/>
                        <a:t>mdpi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Príklad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7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>
                          <a:latin typeface="Myriad Pro" panose="020B0503030403020204" pitchFamily="34" charset="0"/>
                        </a:rPr>
                        <a:t>ldpi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latin typeface="Myriad Pro" panose="020B0503030403020204" pitchFamily="34" charset="0"/>
                        </a:rPr>
                        <a:t>0,75x </a:t>
                      </a:r>
                      <a:r>
                        <a:rPr lang="sk-SK" dirty="0" err="1">
                          <a:latin typeface="Myriad Pro" panose="020B0503030403020204" pitchFamily="34" charset="0"/>
                        </a:rPr>
                        <a:t>mdpi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75x75px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0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>
                          <a:latin typeface="Myriad Pro" panose="020B0503030403020204" pitchFamily="34" charset="0"/>
                        </a:rPr>
                        <a:t>mdpi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latin typeface="Myriad Pro" panose="020B0503030403020204" pitchFamily="34" charset="0"/>
                        </a:rPr>
                        <a:t>1x </a:t>
                      </a:r>
                      <a:r>
                        <a:rPr lang="sk-SK" dirty="0" err="1">
                          <a:latin typeface="Myriad Pro" panose="020B0503030403020204" pitchFamily="34" charset="0"/>
                        </a:rPr>
                        <a:t>mdpi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100x100px originál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2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>
                          <a:latin typeface="Myriad Pro" panose="020B0503030403020204" pitchFamily="34" charset="0"/>
                        </a:rPr>
                        <a:t>hdpi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latin typeface="Myriad Pro" panose="020B0503030403020204" pitchFamily="34" charset="0"/>
                        </a:rPr>
                        <a:t>1,5x </a:t>
                      </a:r>
                      <a:r>
                        <a:rPr lang="sk-SK" dirty="0" err="1">
                          <a:latin typeface="Myriad Pro" panose="020B0503030403020204" pitchFamily="34" charset="0"/>
                        </a:rPr>
                        <a:t>mdpi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150x150px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>
                          <a:latin typeface="Myriad Pro" panose="020B0503030403020204" pitchFamily="34" charset="0"/>
                        </a:rPr>
                        <a:t>xhdpi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latin typeface="Myriad Pro" panose="020B0503030403020204" pitchFamily="34" charset="0"/>
                        </a:rPr>
                        <a:t>2x </a:t>
                      </a:r>
                      <a:r>
                        <a:rPr lang="sk-SK" dirty="0" err="1">
                          <a:latin typeface="Myriad Pro" panose="020B0503030403020204" pitchFamily="34" charset="0"/>
                        </a:rPr>
                        <a:t>mdpi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200x200px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9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>
                          <a:latin typeface="Myriad Pro" panose="020B0503030403020204" pitchFamily="34" charset="0"/>
                        </a:rPr>
                        <a:t>xxhdpi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latin typeface="Myriad Pro" panose="020B0503030403020204" pitchFamily="34" charset="0"/>
                        </a:rPr>
                        <a:t>3x </a:t>
                      </a:r>
                      <a:r>
                        <a:rPr lang="sk-SK" dirty="0" err="1">
                          <a:latin typeface="Myriad Pro" panose="020B0503030403020204" pitchFamily="34" charset="0"/>
                        </a:rPr>
                        <a:t>mdpi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300x300px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8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>
                          <a:latin typeface="Myriad Pro" panose="020B0503030403020204" pitchFamily="34" charset="0"/>
                        </a:rPr>
                        <a:t>xxxhdpi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latin typeface="Myriad Pro" panose="020B0503030403020204" pitchFamily="34" charset="0"/>
                        </a:rPr>
                        <a:t>4x </a:t>
                      </a:r>
                      <a:r>
                        <a:rPr lang="sk-SK" dirty="0" err="1">
                          <a:latin typeface="Myriad Pro" panose="020B0503030403020204" pitchFamily="34" charset="0"/>
                        </a:rPr>
                        <a:t>mdpi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400x400px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2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8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129" y="3429000"/>
            <a:ext cx="10515600" cy="56136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Resources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–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hele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hele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,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co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to mele ... </a:t>
            </a:r>
          </a:p>
        </p:txBody>
      </p:sp>
    </p:spTree>
    <p:extLst>
      <p:ext uri="{BB962C8B-B14F-4D97-AF65-F5344CB8AC3E}">
        <p14:creationId xmlns:p14="http://schemas.microsoft.com/office/powerpoint/2010/main" val="325965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Gradle – build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syst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ém</a:t>
            </a:r>
            <a:endParaRPr lang="sk-SK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rgbClr val="7030A0">
                    <a:alpha val="40000"/>
                  </a:srgbClr>
                </a:glow>
                <a:reflection blurRad="6350" stA="50000" endA="300" endPos="50000" dist="29997" dir="5400000" sy="-100000" algn="bl" rotWithShape="0"/>
              </a:effectLst>
              <a:latin typeface="Myriad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107753"/>
            <a:ext cx="12002530" cy="5650494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>
                <a:latin typeface="Myriad Pro" panose="020B0503030403020204" pitchFamily="34" charset="0"/>
              </a:rPr>
              <a:t>Build.gradle</a:t>
            </a:r>
            <a:r>
              <a:rPr lang="sk-SK" dirty="0">
                <a:latin typeface="Myriad Pro" panose="020B0503030403020204" pitchFamily="34" charset="0"/>
              </a:rPr>
              <a:t> na úrovni aplikácie je dôležitejší ako ten na úrovni projektu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compileSdkVersion</a:t>
            </a:r>
            <a:r>
              <a:rPr lang="sk-SK" dirty="0">
                <a:latin typeface="Myriad Pro" panose="020B0503030403020204" pitchFamily="34" charset="0"/>
              </a:rPr>
              <a:t> – SDK verzia, ktorá sa použije pre kompiláciu aplikácie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minSdkVersion</a:t>
            </a:r>
            <a:r>
              <a:rPr lang="sk-SK" dirty="0">
                <a:latin typeface="Myriad Pro" panose="020B0503030403020204" pitchFamily="34" charset="0"/>
              </a:rPr>
              <a:t> – najmenšia podporovaná verzia Androidu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targetSdkVersion</a:t>
            </a:r>
            <a:r>
              <a:rPr lang="sk-SK" dirty="0">
                <a:latin typeface="Myriad Pro" panose="020B0503030403020204" pitchFamily="34" charset="0"/>
              </a:rPr>
              <a:t> – najvyššia podporovaná verzia Androidu</a:t>
            </a:r>
          </a:p>
          <a:p>
            <a:r>
              <a:rPr lang="sk-SK" dirty="0">
                <a:latin typeface="Myriad Pro" panose="020B0503030403020204" pitchFamily="34" charset="0"/>
              </a:rPr>
              <a:t>Všetko čo je medzi </a:t>
            </a:r>
            <a:r>
              <a:rPr lang="sk-SK" dirty="0" err="1">
                <a:latin typeface="Myriad Pro" panose="020B0503030403020204" pitchFamily="34" charset="0"/>
              </a:rPr>
              <a:t>minSdk</a:t>
            </a:r>
            <a:r>
              <a:rPr lang="sk-SK" dirty="0">
                <a:latin typeface="Myriad Pro" panose="020B0503030403020204" pitchFamily="34" charset="0"/>
              </a:rPr>
              <a:t> a </a:t>
            </a:r>
            <a:r>
              <a:rPr lang="sk-SK" dirty="0" err="1">
                <a:latin typeface="Myriad Pro" panose="020B0503030403020204" pitchFamily="34" charset="0"/>
              </a:rPr>
              <a:t>targetSdk</a:t>
            </a:r>
            <a:r>
              <a:rPr lang="sk-SK" dirty="0">
                <a:latin typeface="Myriad Pro" panose="020B0503030403020204" pitchFamily="34" charset="0"/>
              </a:rPr>
              <a:t> je súčasťou balíkov </a:t>
            </a:r>
            <a:r>
              <a:rPr lang="sk-SK" dirty="0" err="1">
                <a:latin typeface="Myriad Pro" panose="020B0503030403020204" pitchFamily="34" charset="0"/>
              </a:rPr>
              <a:t>AppCompat</a:t>
            </a:r>
            <a:r>
              <a:rPr lang="sk-SK" dirty="0">
                <a:latin typeface="Myriad Pro" panose="020B0503030403020204" pitchFamily="34" charset="0"/>
              </a:rPr>
              <a:t> !!!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Ak máte </a:t>
            </a:r>
            <a:r>
              <a:rPr lang="sk-SK" dirty="0" err="1">
                <a:latin typeface="Myriad Pro" panose="020B0503030403020204" pitchFamily="34" charset="0"/>
              </a:rPr>
              <a:t>minSdkVersion</a:t>
            </a:r>
            <a:r>
              <a:rPr lang="sk-SK" dirty="0">
                <a:latin typeface="Myriad Pro" panose="020B0503030403020204" pitchFamily="34" charset="0"/>
              </a:rPr>
              <a:t> 15 a </a:t>
            </a:r>
            <a:r>
              <a:rPr lang="sk-SK" dirty="0" err="1">
                <a:latin typeface="Myriad Pro" panose="020B0503030403020204" pitchFamily="34" charset="0"/>
              </a:rPr>
              <a:t>targetSdkVersion</a:t>
            </a:r>
            <a:r>
              <a:rPr lang="sk-SK" dirty="0">
                <a:latin typeface="Myriad Pro" panose="020B0503030403020204" pitchFamily="34" charset="0"/>
              </a:rPr>
              <a:t> 25 a chcete použiť napr. dizajnovú funkciu, ktorá pribudla v </a:t>
            </a:r>
            <a:r>
              <a:rPr lang="sk-SK" dirty="0" err="1">
                <a:latin typeface="Myriad Pro" panose="020B0503030403020204" pitchFamily="34" charset="0"/>
              </a:rPr>
              <a:t>sdk</a:t>
            </a:r>
            <a:r>
              <a:rPr lang="sk-SK" dirty="0">
                <a:latin typeface="Myriad Pro" panose="020B0503030403020204" pitchFamily="34" charset="0"/>
              </a:rPr>
              <a:t> 22, musíte použiť </a:t>
            </a:r>
            <a:r>
              <a:rPr lang="sk-SK" dirty="0" err="1">
                <a:latin typeface="Myriad Pro" panose="020B0503030403020204" pitchFamily="34" charset="0"/>
              </a:rPr>
              <a:t>AppCompat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template</a:t>
            </a:r>
            <a:r>
              <a:rPr lang="sk-SK" dirty="0">
                <a:latin typeface="Myriad Pro" panose="020B0503030403020204" pitchFamily="34" charset="0"/>
              </a:rPr>
              <a:t> a dediť od neho ostatné štýly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Podobne je to s funkciami kódu na pozadí (preto sa dedí od </a:t>
            </a:r>
            <a:r>
              <a:rPr lang="sk-SK" dirty="0" err="1">
                <a:latin typeface="Myriad Pro" panose="020B0503030403020204" pitchFamily="34" charset="0"/>
              </a:rPr>
              <a:t>AppCompatActivity</a:t>
            </a:r>
            <a:r>
              <a:rPr lang="sk-SK" dirty="0">
                <a:latin typeface="Myriad Pro" panose="020B0503030403020204" pitchFamily="34" charset="0"/>
              </a:rPr>
              <a:t> a iných tried ktoré sa začínajú na </a:t>
            </a:r>
            <a:r>
              <a:rPr lang="sk-SK" dirty="0" err="1">
                <a:latin typeface="Myriad Pro" panose="020B0503030403020204" pitchFamily="34" charset="0"/>
              </a:rPr>
              <a:t>AppCompat</a:t>
            </a:r>
            <a:r>
              <a:rPr lang="sk-SK" dirty="0">
                <a:latin typeface="Myriad Pro" panose="020B0503030403020204" pitchFamily="34" charset="0"/>
              </a:rPr>
              <a:t>)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Multidex</a:t>
            </a:r>
            <a:r>
              <a:rPr lang="sk-SK" dirty="0">
                <a:latin typeface="Myriad Pro" panose="020B0503030403020204" pitchFamily="34" charset="0"/>
              </a:rPr>
              <a:t> – kompilácia priveľkej aplikácie do viacerých DEX súborov – ak je toto nevyhnutné aplikácia je s veľkou pravdepodobnosťou zle navrhnutá alebo príliš zložitá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MinifyEnabled</a:t>
            </a:r>
            <a:r>
              <a:rPr lang="sk-SK" dirty="0">
                <a:latin typeface="Myriad Pro" panose="020B0503030403020204" pitchFamily="34" charset="0"/>
              </a:rPr>
              <a:t> – </a:t>
            </a:r>
            <a:r>
              <a:rPr lang="sk-SK" dirty="0" err="1">
                <a:latin typeface="Myriad Pro" panose="020B0503030403020204" pitchFamily="34" charset="0"/>
              </a:rPr>
              <a:t>minifikácia</a:t>
            </a:r>
            <a:r>
              <a:rPr lang="sk-SK" dirty="0">
                <a:latin typeface="Myriad Pro" panose="020B0503030403020204" pitchFamily="34" charset="0"/>
              </a:rPr>
              <a:t> aplikácie pri jej kompilácii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Proguard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files</a:t>
            </a:r>
            <a:r>
              <a:rPr lang="sk-SK" dirty="0">
                <a:latin typeface="Myriad Pro" panose="020B0503030403020204" pitchFamily="34" charset="0"/>
              </a:rPr>
              <a:t> – linkovanie na súbory pre </a:t>
            </a:r>
            <a:r>
              <a:rPr lang="sk-SK" dirty="0" err="1">
                <a:latin typeface="Myriad Pro" panose="020B0503030403020204" pitchFamily="34" charset="0"/>
              </a:rPr>
              <a:t>obfuskáciu</a:t>
            </a:r>
            <a:r>
              <a:rPr lang="sk-SK" dirty="0">
                <a:latin typeface="Myriad Pro" panose="020B0503030403020204" pitchFamily="34" charset="0"/>
              </a:rPr>
              <a:t> kódu a makrá pre </a:t>
            </a:r>
            <a:r>
              <a:rPr lang="sk-SK" dirty="0" err="1">
                <a:latin typeface="Myriad Pro" panose="020B0503030403020204" pitchFamily="34" charset="0"/>
              </a:rPr>
              <a:t>anonymizáciu</a:t>
            </a:r>
            <a:r>
              <a:rPr lang="sk-SK" dirty="0">
                <a:latin typeface="Myriad Pro" panose="020B0503030403020204" pitchFamily="34" charset="0"/>
              </a:rPr>
              <a:t> a skrývanie súborov počas kompilácie (napr. </a:t>
            </a:r>
            <a:r>
              <a:rPr lang="sk-SK" dirty="0" err="1">
                <a:latin typeface="Myriad Pro" panose="020B0503030403020204" pitchFamily="34" charset="0"/>
              </a:rPr>
              <a:t>api</a:t>
            </a:r>
            <a:r>
              <a:rPr lang="sk-SK" dirty="0">
                <a:latin typeface="Myriad Pro" panose="020B0503030403020204" pitchFamily="34" charset="0"/>
              </a:rPr>
              <a:t> kľúče a podobne)</a:t>
            </a:r>
          </a:p>
        </p:txBody>
      </p:sp>
    </p:spTree>
    <p:extLst>
      <p:ext uri="{BB962C8B-B14F-4D97-AF65-F5344CB8AC3E}">
        <p14:creationId xmlns:p14="http://schemas.microsoft.com/office/powerpoint/2010/main" val="5669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36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Gradle –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dependencies</a:t>
            </a:r>
            <a:endParaRPr lang="sk-SK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rgbClr val="7030A0">
                    <a:alpha val="40000"/>
                  </a:srgbClr>
                </a:glow>
                <a:reflection blurRad="6350" stA="50000" endA="300" endPos="50000" dist="29997" dir="5400000" sy="-100000" algn="bl" rotWithShape="0"/>
              </a:effectLst>
              <a:latin typeface="Myriad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107753"/>
            <a:ext cx="12002530" cy="5650494"/>
          </a:xfrm>
        </p:spPr>
        <p:txBody>
          <a:bodyPr>
            <a:normAutofit/>
          </a:bodyPr>
          <a:lstStyle/>
          <a:p>
            <a:r>
              <a:rPr lang="sk-SK" dirty="0">
                <a:latin typeface="Myriad Pro" panose="020B0503030403020204" pitchFamily="34" charset="0"/>
              </a:rPr>
              <a:t>Príkaz </a:t>
            </a:r>
            <a:r>
              <a:rPr lang="sk-SK" dirty="0" err="1">
                <a:latin typeface="Myriad Pro" panose="020B0503030403020204" pitchFamily="34" charset="0"/>
              </a:rPr>
              <a:t>compile</a:t>
            </a:r>
            <a:r>
              <a:rPr lang="sk-SK" dirty="0">
                <a:latin typeface="Myriad Pro" panose="020B0503030403020204" pitchFamily="34" charset="0"/>
              </a:rPr>
              <a:t> sa zmenil na </a:t>
            </a:r>
            <a:r>
              <a:rPr lang="sk-SK" dirty="0" err="1">
                <a:latin typeface="Myriad Pro" panose="020B0503030403020204" pitchFamily="34" charset="0"/>
              </a:rPr>
              <a:t>implementation</a:t>
            </a:r>
            <a:r>
              <a:rPr lang="sk-SK" dirty="0">
                <a:latin typeface="Myriad Pro" panose="020B0503030403020204" pitchFamily="34" charset="0"/>
              </a:rPr>
              <a:t> a </a:t>
            </a:r>
            <a:r>
              <a:rPr lang="sk-SK" dirty="0" err="1">
                <a:latin typeface="Myriad Pro" panose="020B0503030403020204" pitchFamily="34" charset="0"/>
              </a:rPr>
              <a:t>testcompile</a:t>
            </a:r>
            <a:r>
              <a:rPr lang="sk-SK" dirty="0">
                <a:latin typeface="Myriad Pro" panose="020B0503030403020204" pitchFamily="34" charset="0"/>
              </a:rPr>
              <a:t> na </a:t>
            </a:r>
            <a:r>
              <a:rPr lang="sk-SK" dirty="0" err="1">
                <a:latin typeface="Myriad Pro" panose="020B0503030403020204" pitchFamily="34" charset="0"/>
              </a:rPr>
              <a:t>testimplementation</a:t>
            </a:r>
            <a:endParaRPr lang="sk-SK" dirty="0">
              <a:latin typeface="Myriad Pro" panose="020B0503030403020204" pitchFamily="34" charset="0"/>
            </a:endParaRPr>
          </a:p>
          <a:p>
            <a:r>
              <a:rPr lang="sk-SK" dirty="0">
                <a:latin typeface="Myriad Pro" panose="020B0503030403020204" pitchFamily="34" charset="0"/>
              </a:rPr>
              <a:t>Obsahuje balíky, ktoré sú externé a pridávajú sa ako súčasť aplikácie</a:t>
            </a:r>
          </a:p>
          <a:p>
            <a:r>
              <a:rPr lang="sk-SK" dirty="0">
                <a:latin typeface="Myriad Pro" panose="020B0503030403020204" pitchFamily="34" charset="0"/>
              </a:rPr>
              <a:t>Rozdiel medzi </a:t>
            </a:r>
            <a:r>
              <a:rPr lang="sk-SK" dirty="0" err="1">
                <a:latin typeface="Myriad Pro" panose="020B0503030403020204" pitchFamily="34" charset="0"/>
              </a:rPr>
              <a:t>testImplementation</a:t>
            </a:r>
            <a:r>
              <a:rPr lang="sk-SK" dirty="0">
                <a:latin typeface="Myriad Pro" panose="020B0503030403020204" pitchFamily="34" charset="0"/>
              </a:rPr>
              <a:t> a </a:t>
            </a:r>
            <a:r>
              <a:rPr lang="sk-SK" dirty="0" err="1">
                <a:latin typeface="Myriad Pro" panose="020B0503030403020204" pitchFamily="34" charset="0"/>
              </a:rPr>
              <a:t>androidTestImplementation</a:t>
            </a:r>
            <a:endParaRPr lang="sk-SK" dirty="0">
              <a:latin typeface="Myriad Pro" panose="020B0503030403020204" pitchFamily="34" charset="0"/>
            </a:endParaRPr>
          </a:p>
          <a:p>
            <a:pPr lvl="1"/>
            <a:r>
              <a:rPr lang="sk-SK" dirty="0">
                <a:latin typeface="Myriad Pro" panose="020B0503030403020204" pitchFamily="34" charset="0"/>
              </a:rPr>
              <a:t>A) používa </a:t>
            </a:r>
            <a:r>
              <a:rPr lang="sk-SK" dirty="0" err="1">
                <a:latin typeface="Myriad Pro" panose="020B0503030403020204" pitchFamily="34" charset="0"/>
              </a:rPr>
              <a:t>unit</a:t>
            </a:r>
            <a:r>
              <a:rPr lang="sk-SK" dirty="0">
                <a:latin typeface="Myriad Pro" panose="020B0503030403020204" pitchFamily="34" charset="0"/>
              </a:rPr>
              <a:t> testy pre testovanie kódu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B) používa inštrumentačné testy pre automatizované testovanie pomocou UI (napr. espresso </a:t>
            </a:r>
            <a:r>
              <a:rPr lang="sk-SK" dirty="0" err="1">
                <a:latin typeface="Myriad Pro" panose="020B0503030403020204" pitchFamily="34" charset="0"/>
              </a:rPr>
              <a:t>framework</a:t>
            </a:r>
            <a:r>
              <a:rPr lang="sk-SK" dirty="0">
                <a:latin typeface="Myriad Pro" panose="020B0503030403020204" pitchFamily="34" charset="0"/>
              </a:rPr>
              <a:t>)</a:t>
            </a:r>
          </a:p>
          <a:p>
            <a:r>
              <a:rPr lang="sk-SK" dirty="0" err="1">
                <a:latin typeface="Myriad Pro" panose="020B0503030403020204" pitchFamily="34" charset="0"/>
              </a:rPr>
              <a:t>Gradle</a:t>
            </a:r>
            <a:r>
              <a:rPr lang="sk-SK" dirty="0">
                <a:latin typeface="Myriad Pro" panose="020B0503030403020204" pitchFamily="34" charset="0"/>
              </a:rPr>
              <a:t> po každej zmene potrebuje </a:t>
            </a:r>
            <a:r>
              <a:rPr lang="sk-SK" dirty="0" err="1">
                <a:latin typeface="Myriad Pro" panose="020B0503030403020204" pitchFamily="34" charset="0"/>
              </a:rPr>
              <a:t>rebuildnut</a:t>
            </a:r>
            <a:r>
              <a:rPr lang="sk-SK" dirty="0">
                <a:latin typeface="Myriad Pro" panose="020B0503030403020204" pitchFamily="34" charset="0"/>
              </a:rPr>
              <a:t> strom referencií a samotný projekt – zobrazí sa to hore ako „</a:t>
            </a:r>
            <a:r>
              <a:rPr lang="sk-SK" dirty="0" err="1">
                <a:latin typeface="Myriad Pro" panose="020B0503030403020204" pitchFamily="34" charset="0"/>
              </a:rPr>
              <a:t>Synchronize</a:t>
            </a:r>
            <a:r>
              <a:rPr lang="sk-SK" dirty="0">
                <a:latin typeface="Myriad Pro" panose="020B0503030403020204" pitchFamily="34" charset="0"/>
              </a:rPr>
              <a:t>“, resp. ako „</a:t>
            </a:r>
            <a:r>
              <a:rPr lang="sk-SK" dirty="0" err="1">
                <a:latin typeface="Myriad Pro" panose="020B0503030403020204" pitchFamily="34" charset="0"/>
              </a:rPr>
              <a:t>Try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again</a:t>
            </a:r>
            <a:r>
              <a:rPr lang="sk-SK" dirty="0">
                <a:latin typeface="Myriad Pro" panose="020B050303040302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0299253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zTemplate.potx" id="{C22A77E9-94AF-4FF4-ADF5-D5BC9696FBDB}" vid="{A21D33AC-2F4E-4B1A-AEC2-6AA98F6455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Words>1324</Words>
  <Application>Microsoft Office PowerPoint</Application>
  <PresentationFormat>Širokouhlá</PresentationFormat>
  <Paragraphs>178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Myriad Pro</vt:lpstr>
      <vt:lpstr>Motív Office</vt:lpstr>
      <vt:lpstr>Prezentácia programu PowerPoint</vt:lpstr>
      <vt:lpstr>Čo bolo naposledy?</vt:lpstr>
      <vt:lpstr>Čo dnes?</vt:lpstr>
      <vt:lpstr>Resources</vt:lpstr>
      <vt:lpstr>Resources - modifikátory</vt:lpstr>
      <vt:lpstr>Resources - drawables</vt:lpstr>
      <vt:lpstr>Resources – hele hele, co to mele ... </vt:lpstr>
      <vt:lpstr>Gradle – build systém</vt:lpstr>
      <vt:lpstr>Gradle – dependencies</vt:lpstr>
      <vt:lpstr>AndroidManifest</vt:lpstr>
      <vt:lpstr>SDK Tools</vt:lpstr>
      <vt:lpstr>SDK Tools – generovanie APK</vt:lpstr>
      <vt:lpstr>Konverzia</vt:lpstr>
      <vt:lpstr>Dizajn</vt:lpstr>
      <vt:lpstr>Dizajn</vt:lpstr>
      <vt:lpstr>Dizajn</vt:lpstr>
      <vt:lpstr>Ako uvariť guľáš ... </vt:lpstr>
      <vt:lpstr>Ako uvariť guľáš ... </vt:lpstr>
      <vt:lpstr>Any questions?</vt:lpstr>
      <vt:lpstr>Ďakujem za pozornosť ... </vt:lpstr>
    </vt:vector>
  </TitlesOfParts>
  <Company>Technická Univerzita v Košiciach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Vladimir Gaspar</dc:creator>
  <cp:lastModifiedBy>Vladimir Gaspar</cp:lastModifiedBy>
  <cp:revision>99</cp:revision>
  <dcterms:created xsi:type="dcterms:W3CDTF">2016-02-11T06:34:18Z</dcterms:created>
  <dcterms:modified xsi:type="dcterms:W3CDTF">2018-10-04T04:59:22Z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