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32" r:id="rId4"/>
    <p:sldId id="266" r:id="rId5"/>
    <p:sldId id="271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B"/>
    <a:srgbClr val="612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lý štýl 1 - zvýrazneni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Štýl s motívom 1 - zvýrazneni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64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16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349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259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30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01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181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43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11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71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C97D-EE3A-4637-B6AD-852A334BD11F}" type="datetimeFigureOut">
              <a:rPr lang="sk-SK" smtClean="0"/>
              <a:t>25.10.2018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466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54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" y="-61458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</a:rPr>
              <a:t>Vývoj mobilných</a:t>
            </a:r>
          </a:p>
        </p:txBody>
      </p:sp>
      <p:sp>
        <p:nvSpPr>
          <p:cNvPr id="3" name="Obdĺžnik 2"/>
          <p:cNvSpPr/>
          <p:nvPr/>
        </p:nvSpPr>
        <p:spPr>
          <a:xfrm>
            <a:off x="5878177" y="832396"/>
            <a:ext cx="4156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</a:rPr>
              <a:t>Inteligentných riešení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9" y="2277762"/>
            <a:ext cx="2161219" cy="449923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14" y="2277762"/>
            <a:ext cx="2161219" cy="449923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7" y="121707"/>
            <a:ext cx="1725318" cy="59136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67" y="121707"/>
            <a:ext cx="1630821" cy="563929"/>
          </a:xfrm>
          <a:prstGeom prst="rect">
            <a:avLst/>
          </a:prstGeom>
        </p:spPr>
      </p:pic>
      <p:sp>
        <p:nvSpPr>
          <p:cNvPr id="9" name="Obláčik 8"/>
          <p:cNvSpPr/>
          <p:nvPr/>
        </p:nvSpPr>
        <p:spPr>
          <a:xfrm>
            <a:off x="4834093" y="2168316"/>
            <a:ext cx="2355474" cy="2117622"/>
          </a:xfrm>
          <a:prstGeom prst="cloudCallout">
            <a:avLst>
              <a:gd name="adj1" fmla="val -157862"/>
              <a:gd name="adj2" fmla="val -33981"/>
            </a:avLst>
          </a:prstGeom>
          <a:solidFill>
            <a:schemeClr val="bg1">
              <a:lumMod val="95000"/>
            </a:schemeClr>
          </a:solidFill>
          <a:ln>
            <a:solidFill>
              <a:srgbClr val="C01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4834093" y="2180460"/>
            <a:ext cx="2355474" cy="2117623"/>
          </a:xfrm>
          <a:prstGeom prst="cloudCallout">
            <a:avLst>
              <a:gd name="adj1" fmla="val 173230"/>
              <a:gd name="adj2" fmla="val -2978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3" name="Obrázok 12" descr="Obrázok, na ktorom je elektronika, iPod&#10;&#10;Popis vygenerovaný s veľmi vysokou spoľahlivosťou">
            <a:extLst>
              <a:ext uri="{FF2B5EF4-FFF2-40B4-BE49-F238E27FC236}">
                <a16:creationId xmlns:a16="http://schemas.microsoft.com/office/drawing/2014/main" id="{D0337CAA-3E7C-48C5-8432-3342832618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73" y="2407923"/>
            <a:ext cx="1052799" cy="15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2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bolo naposledy?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792674"/>
            <a:ext cx="12002530" cy="4351338"/>
          </a:xfrm>
        </p:spPr>
        <p:txBody>
          <a:bodyPr>
            <a:normAutofit/>
          </a:bodyPr>
          <a:lstStyle/>
          <a:p>
            <a:pPr lvl="2"/>
            <a:r>
              <a:rPr lang="sk-SK" sz="1800" dirty="0">
                <a:latin typeface="Myriad Pro" panose="020B0503030403020204" pitchFamily="34" charset="0"/>
              </a:rPr>
              <a:t>Krátky </a:t>
            </a:r>
            <a:r>
              <a:rPr lang="sk-SK" sz="1800" dirty="0" err="1">
                <a:latin typeface="Myriad Pro" panose="020B0503030403020204" pitchFamily="34" charset="0"/>
              </a:rPr>
              <a:t>survey</a:t>
            </a:r>
            <a:endParaRPr lang="sk-SK" sz="1800" dirty="0">
              <a:latin typeface="Myriad Pro" panose="020B0503030403020204" pitchFamily="34" charset="0"/>
            </a:endParaRPr>
          </a:p>
          <a:p>
            <a:pPr lvl="2"/>
            <a:r>
              <a:rPr lang="sk-SK" sz="1800" dirty="0" err="1">
                <a:latin typeface="Myriad Pro" panose="020B0503030403020204" pitchFamily="34" charset="0"/>
              </a:rPr>
              <a:t>Perzistencia</a:t>
            </a:r>
            <a:r>
              <a:rPr lang="sk-SK" sz="1800" dirty="0">
                <a:latin typeface="Myriad Pro" panose="020B0503030403020204" pitchFamily="34" charset="0"/>
              </a:rPr>
              <a:t> dát – bolo na </a:t>
            </a:r>
            <a:r>
              <a:rPr lang="sk-SK" sz="1800" dirty="0" err="1">
                <a:latin typeface="Myriad Pro" panose="020B0503030403020204" pitchFamily="34" charset="0"/>
              </a:rPr>
              <a:t>cvikách</a:t>
            </a:r>
            <a:r>
              <a:rPr lang="sk-SK" sz="1800" dirty="0">
                <a:latin typeface="Myriad Pro" panose="020B0503030403020204" pitchFamily="34" charset="0"/>
              </a:rPr>
              <a:t> tento týždeň (ak bude treba)</a:t>
            </a:r>
          </a:p>
          <a:p>
            <a:pPr lvl="2"/>
            <a:r>
              <a:rPr lang="sk-SK" sz="1800" dirty="0" err="1">
                <a:latin typeface="Myriad Pro" panose="020B0503030403020204" pitchFamily="34" charset="0"/>
              </a:rPr>
              <a:t>Threading</a:t>
            </a:r>
            <a:r>
              <a:rPr lang="sk-SK" sz="1800" dirty="0">
                <a:latin typeface="Myriad Pro" panose="020B0503030403020204" pitchFamily="34" charset="0"/>
              </a:rPr>
              <a:t> – bolo na </a:t>
            </a:r>
            <a:r>
              <a:rPr lang="sk-SK" sz="1800" dirty="0" err="1">
                <a:latin typeface="Myriad Pro" panose="020B0503030403020204" pitchFamily="34" charset="0"/>
              </a:rPr>
              <a:t>cvikách</a:t>
            </a:r>
            <a:r>
              <a:rPr lang="sk-SK" sz="1800" dirty="0">
                <a:latin typeface="Myriad Pro" panose="020B0503030403020204" pitchFamily="34" charset="0"/>
              </a:rPr>
              <a:t> tento týždeň (ak bude treba)</a:t>
            </a: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Systém oprávnení v Androide – dedenie oprávnení (feature/</a:t>
            </a:r>
            <a:r>
              <a:rPr lang="sk-SK" sz="1800" dirty="0" err="1">
                <a:latin typeface="Myriad Pro" panose="020B0503030403020204" pitchFamily="34" charset="0"/>
              </a:rPr>
              <a:t>bug</a:t>
            </a:r>
            <a:r>
              <a:rPr lang="sk-SK" sz="1800" dirty="0">
                <a:latin typeface="Myriad Pro" panose="020B0503030403020204" pitchFamily="34" charset="0"/>
              </a:rPr>
              <a:t> v Androide)</a:t>
            </a: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Životný cyklus pre </a:t>
            </a:r>
            <a:r>
              <a:rPr lang="sk-SK" sz="1800" dirty="0" err="1">
                <a:latin typeface="Myriad Pro" panose="020B0503030403020204" pitchFamily="34" charset="0"/>
              </a:rPr>
              <a:t>runtime</a:t>
            </a:r>
            <a:r>
              <a:rPr lang="sk-SK" sz="1800" dirty="0">
                <a:latin typeface="Myriad Pro" panose="020B0503030403020204" pitchFamily="34" charset="0"/>
              </a:rPr>
              <a:t> </a:t>
            </a:r>
            <a:r>
              <a:rPr lang="sk-SK" sz="1800" dirty="0" err="1">
                <a:latin typeface="Myriad Pro" panose="020B0503030403020204" pitchFamily="34" charset="0"/>
              </a:rPr>
              <a:t>permissions</a:t>
            </a:r>
            <a:endParaRPr lang="sk-SK" sz="1800" dirty="0">
              <a:latin typeface="Myriad Pro" panose="020B0503030403020204" pitchFamily="34" charset="0"/>
            </a:endParaRP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Lokalizácia (na </a:t>
            </a:r>
            <a:r>
              <a:rPr lang="sk-SK" sz="1800" dirty="0" err="1">
                <a:latin typeface="Myriad Pro" panose="020B0503030403020204" pitchFamily="34" charset="0"/>
              </a:rPr>
              <a:t>cvikách</a:t>
            </a:r>
            <a:r>
              <a:rPr lang="sk-SK" sz="1800" dirty="0">
                <a:latin typeface="Myriad Pro" panose="020B0503030403020204" pitchFamily="34" charset="0"/>
              </a:rPr>
              <a:t>)</a:t>
            </a:r>
          </a:p>
          <a:p>
            <a:pPr lvl="3"/>
            <a:r>
              <a:rPr lang="sk-SK" sz="1600" dirty="0">
                <a:latin typeface="Myriad Pro" panose="020B0503030403020204" pitchFamily="34" charset="0"/>
              </a:rPr>
              <a:t>Použitie rozhrania </a:t>
            </a:r>
            <a:r>
              <a:rPr lang="sk-SK" sz="1600" dirty="0" err="1">
                <a:latin typeface="Myriad Pro" panose="020B0503030403020204" pitchFamily="34" charset="0"/>
              </a:rPr>
              <a:t>LocationListener</a:t>
            </a:r>
            <a:endParaRPr lang="sk-SK" sz="1600" dirty="0">
              <a:latin typeface="Myriad Pro" panose="020B0503030403020204" pitchFamily="34" charset="0"/>
            </a:endParaRPr>
          </a:p>
          <a:p>
            <a:pPr lvl="3"/>
            <a:r>
              <a:rPr lang="sk-SK" sz="1600" dirty="0">
                <a:latin typeface="Myriad Pro" panose="020B0503030403020204" pitchFamily="34" charset="0"/>
              </a:rPr>
              <a:t>Použitie </a:t>
            </a:r>
            <a:r>
              <a:rPr lang="sk-SK" sz="1600" dirty="0" err="1">
                <a:latin typeface="Myriad Pro" panose="020B0503030403020204" pitchFamily="34" charset="0"/>
              </a:rPr>
              <a:t>FusedLocationProviderClient</a:t>
            </a:r>
            <a:endParaRPr lang="sk-SK" sz="1600" dirty="0">
              <a:latin typeface="Myriad Pro" panose="020B0503030403020204" pitchFamily="34" charset="0"/>
            </a:endParaRPr>
          </a:p>
          <a:p>
            <a:pPr lvl="2"/>
            <a:endParaRPr lang="sk-SK" sz="18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dnes?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4" y="1792674"/>
            <a:ext cx="11498231" cy="4351338"/>
          </a:xfrm>
        </p:spPr>
        <p:txBody>
          <a:bodyPr>
            <a:normAutofit/>
          </a:bodyPr>
          <a:lstStyle/>
          <a:p>
            <a:pPr lvl="2"/>
            <a:r>
              <a:rPr lang="sk-SK" sz="1800" dirty="0">
                <a:latin typeface="Myriad Pro" panose="020B0503030403020204" pitchFamily="34" charset="0"/>
              </a:rPr>
              <a:t>Podľa </a:t>
            </a:r>
            <a:r>
              <a:rPr lang="sk-SK" sz="1800" dirty="0" err="1">
                <a:latin typeface="Myriad Pro" panose="020B0503030403020204" pitchFamily="34" charset="0"/>
              </a:rPr>
              <a:t>requestu</a:t>
            </a:r>
            <a:r>
              <a:rPr lang="sk-SK" sz="1800" dirty="0">
                <a:latin typeface="Myriad Pro" panose="020B0503030403020204" pitchFamily="34" charset="0"/>
              </a:rPr>
              <a:t> viacerých bude </a:t>
            </a:r>
            <a:r>
              <a:rPr lang="sk-SK" sz="1800" dirty="0" err="1">
                <a:latin typeface="Myriad Pro" panose="020B0503030403020204" pitchFamily="34" charset="0"/>
              </a:rPr>
              <a:t>live</a:t>
            </a:r>
            <a:r>
              <a:rPr lang="sk-SK" sz="1800" dirty="0">
                <a:latin typeface="Myriad Pro" panose="020B0503030403020204" pitchFamily="34" charset="0"/>
              </a:rPr>
              <a:t> </a:t>
            </a:r>
            <a:r>
              <a:rPr lang="sk-SK" sz="1800" dirty="0" err="1">
                <a:latin typeface="Myriad Pro" panose="020B0503030403020204" pitchFamily="34" charset="0"/>
              </a:rPr>
              <a:t>coding</a:t>
            </a:r>
            <a:endParaRPr lang="sk-SK" sz="1800" dirty="0">
              <a:latin typeface="Myriad Pro" panose="020B0503030403020204" pitchFamily="34" charset="0"/>
            </a:endParaRP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Práca s webovými službami – REST API</a:t>
            </a: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Najčastejšie HTTP metódy – ako ich implementovať – aká je za nimi logika</a:t>
            </a: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O čo ide v HTTP, resp. HTTPS </a:t>
            </a:r>
            <a:r>
              <a:rPr lang="sk-SK" sz="1800" dirty="0" err="1">
                <a:latin typeface="Myriad Pro" panose="020B0503030403020204" pitchFamily="34" charset="0"/>
              </a:rPr>
              <a:t>requestoch</a:t>
            </a:r>
            <a:r>
              <a:rPr lang="sk-SK" sz="1800" dirty="0">
                <a:latin typeface="Myriad Pro" panose="020B0503030403020204" pitchFamily="34" charset="0"/>
              </a:rPr>
              <a:t> a </a:t>
            </a:r>
            <a:r>
              <a:rPr lang="sk-SK" sz="1800" dirty="0" err="1">
                <a:latin typeface="Myriad Pro" panose="020B0503030403020204" pitchFamily="34" charset="0"/>
              </a:rPr>
              <a:t>responsoch</a:t>
            </a:r>
            <a:r>
              <a:rPr lang="sk-SK" sz="1800" dirty="0">
                <a:latin typeface="Myriad Pro" panose="020B0503030403020204" pitchFamily="34" charset="0"/>
              </a:rPr>
              <a:t> – hlavička, telo, parametre </a:t>
            </a:r>
            <a:r>
              <a:rPr lang="sk-SK" sz="1800" dirty="0" err="1">
                <a:latin typeface="Myriad Pro" panose="020B0503030403020204" pitchFamily="34" charset="0"/>
              </a:rPr>
              <a:t>requestu</a:t>
            </a:r>
            <a:endParaRPr lang="sk-SK" sz="1800" dirty="0">
              <a:latin typeface="Myriad Pro" panose="020B0503030403020204" pitchFamily="34" charset="0"/>
            </a:endParaRPr>
          </a:p>
          <a:p>
            <a:pPr lvl="2"/>
            <a:endParaRPr lang="sk-SK" sz="1800" dirty="0">
              <a:latin typeface="Myriad Pro" panose="020B0503030403020204" pitchFamily="34" charset="0"/>
            </a:endParaRP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JSON – dobrý formát na výmenu dát a obsahu medzi BE a FE</a:t>
            </a: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Ako vyzerá architektonický vzor za webovou službou</a:t>
            </a: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Ako integrovať webovú službu (</a:t>
            </a:r>
            <a:r>
              <a:rPr lang="sk-SK" sz="1800" dirty="0" err="1">
                <a:latin typeface="Myriad Pro" panose="020B0503030403020204" pitchFamily="34" charset="0"/>
              </a:rPr>
              <a:t>backend</a:t>
            </a:r>
            <a:r>
              <a:rPr lang="sk-SK" sz="1800" dirty="0">
                <a:latin typeface="Myriad Pro" panose="020B0503030403020204" pitchFamily="34" charset="0"/>
              </a:rPr>
              <a:t>) s mobilnou aplikáciou (klientom)</a:t>
            </a: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Úskalia HTTP – latencia, zabezpečenie, </a:t>
            </a:r>
            <a:r>
              <a:rPr lang="sk-SK" sz="1800" dirty="0" err="1">
                <a:latin typeface="Myriad Pro" panose="020B0503030403020204" pitchFamily="34" charset="0"/>
              </a:rPr>
              <a:t>referrer</a:t>
            </a:r>
            <a:r>
              <a:rPr lang="sk-SK" sz="1800" dirty="0">
                <a:latin typeface="Myriad Pro" panose="020B0503030403020204" pitchFamily="34" charset="0"/>
              </a:rPr>
              <a:t> </a:t>
            </a:r>
            <a:r>
              <a:rPr lang="sk-SK" sz="1800" dirty="0" err="1">
                <a:latin typeface="Myriad Pro" panose="020B0503030403020204" pitchFamily="34" charset="0"/>
              </a:rPr>
              <a:t>spoofing</a:t>
            </a:r>
            <a:r>
              <a:rPr lang="sk-SK" sz="1800" dirty="0">
                <a:latin typeface="Myriad Pro" panose="020B0503030403020204" pitchFamily="34" charset="0"/>
              </a:rPr>
              <a:t> – patriaci do skupiny útokov CSRF (</a:t>
            </a:r>
            <a:r>
              <a:rPr lang="sk-SK" sz="1800" dirty="0" err="1">
                <a:latin typeface="Myriad Pro" panose="020B0503030403020204" pitchFamily="34" charset="0"/>
              </a:rPr>
              <a:t>Cross</a:t>
            </a:r>
            <a:r>
              <a:rPr lang="sk-SK" sz="1800" dirty="0">
                <a:latin typeface="Myriad Pro" panose="020B0503030403020204" pitchFamily="34" charset="0"/>
              </a:rPr>
              <a:t> site </a:t>
            </a:r>
            <a:r>
              <a:rPr lang="sk-SK" sz="1800" dirty="0" err="1">
                <a:latin typeface="Myriad Pro" panose="020B0503030403020204" pitchFamily="34" charset="0"/>
              </a:rPr>
              <a:t>request</a:t>
            </a:r>
            <a:r>
              <a:rPr lang="sk-SK" sz="1800" dirty="0">
                <a:latin typeface="Myriad Pro" panose="020B0503030403020204" pitchFamily="34" charset="0"/>
              </a:rPr>
              <a:t> </a:t>
            </a:r>
            <a:r>
              <a:rPr lang="sk-SK" sz="1800" dirty="0" err="1">
                <a:latin typeface="Myriad Pro" panose="020B0503030403020204" pitchFamily="34" charset="0"/>
              </a:rPr>
              <a:t>forgery</a:t>
            </a:r>
            <a:r>
              <a:rPr lang="sk-SK" sz="1800" dirty="0">
                <a:latin typeface="Myriad Pro" panose="020B0503030403020204" pitchFamily="34" charset="0"/>
              </a:rPr>
              <a:t>)</a:t>
            </a:r>
          </a:p>
          <a:p>
            <a:pPr lvl="2"/>
            <a:endParaRPr lang="sk-SK" sz="1800" dirty="0">
              <a:latin typeface="Myriad Pro" panose="020B0503030403020204" pitchFamily="34" charset="0"/>
            </a:endParaRPr>
          </a:p>
          <a:p>
            <a:pPr lvl="2"/>
            <a:endParaRPr lang="sk-SK" sz="18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Any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questions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?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19325"/>
            <a:ext cx="5715000" cy="2419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690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746760" y="2962021"/>
            <a:ext cx="10515600" cy="1325563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Ďakujem za pozornosť ... </a:t>
            </a:r>
          </a:p>
        </p:txBody>
      </p:sp>
    </p:spTree>
    <p:extLst>
      <p:ext uri="{BB962C8B-B14F-4D97-AF65-F5344CB8AC3E}">
        <p14:creationId xmlns:p14="http://schemas.microsoft.com/office/powerpoint/2010/main" val="388806828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zTemplate.potx" id="{C22A77E9-94AF-4FF4-ADF5-D5BC9696FBDB}" vid="{A21D33AC-2F4E-4B1A-AEC2-6AA98F6455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4033</TotalTime>
  <Words>173</Words>
  <Application>Microsoft Office PowerPoint</Application>
  <PresentationFormat>Širokouhlá</PresentationFormat>
  <Paragraphs>23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Myriad Pro</vt:lpstr>
      <vt:lpstr>Motív Office</vt:lpstr>
      <vt:lpstr>Prezentácia programu PowerPoint</vt:lpstr>
      <vt:lpstr>Čo bolo naposledy?</vt:lpstr>
      <vt:lpstr>Čo dnes?</vt:lpstr>
      <vt:lpstr>Any questions?</vt:lpstr>
      <vt:lpstr>Ďakujem za pozornosť ... </vt:lpstr>
    </vt:vector>
  </TitlesOfParts>
  <Company>Technická Univerzita v Košiciach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Vladimir Gaspar</dc:creator>
  <cp:lastModifiedBy>Vladimir Gaspar</cp:lastModifiedBy>
  <cp:revision>119</cp:revision>
  <dcterms:created xsi:type="dcterms:W3CDTF">2016-02-11T06:34:18Z</dcterms:created>
  <dcterms:modified xsi:type="dcterms:W3CDTF">2018-10-25T05:43:38Z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