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5" r:id="rId5"/>
    <p:sldId id="259" r:id="rId6"/>
    <p:sldId id="315" r:id="rId7"/>
    <p:sldId id="316" r:id="rId8"/>
    <p:sldId id="317" r:id="rId9"/>
    <p:sldId id="318" r:id="rId10"/>
    <p:sldId id="264" r:id="rId11"/>
    <p:sldId id="270" r:id="rId12"/>
    <p:sldId id="269" r:id="rId13"/>
    <p:sldId id="273" r:id="rId14"/>
    <p:sldId id="319" r:id="rId15"/>
    <p:sldId id="320" r:id="rId16"/>
    <p:sldId id="321" r:id="rId17"/>
    <p:sldId id="322" r:id="rId18"/>
    <p:sldId id="285" r:id="rId19"/>
    <p:sldId id="323" r:id="rId20"/>
    <p:sldId id="325" r:id="rId21"/>
    <p:sldId id="326" r:id="rId22"/>
    <p:sldId id="324" r:id="rId23"/>
    <p:sldId id="327" r:id="rId24"/>
    <p:sldId id="286" r:id="rId25"/>
    <p:sldId id="328" r:id="rId26"/>
    <p:sldId id="329" r:id="rId27"/>
    <p:sldId id="330" r:id="rId28"/>
    <p:sldId id="331" r:id="rId29"/>
    <p:sldId id="266" r:id="rId30"/>
    <p:sldId id="271" r:id="rId3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B"/>
    <a:srgbClr val="612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" y="50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64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4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163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349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259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23.9.2018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30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23.9.2018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012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23.9.2018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181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23.9.2018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343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23.9.2018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110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C97D-EE3A-4637-B6AD-852A334BD11F}" type="datetimeFigureOut">
              <a:rPr lang="sk-SK" smtClean="0"/>
              <a:t>23.9.2018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716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C97D-EE3A-4637-B6AD-852A334BD11F}" type="datetimeFigureOut">
              <a:rPr lang="sk-SK" smtClean="0"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A5BF3-76C2-437C-B993-9359117830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466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dleplease.appspot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4kt.cnl.sk/c/smart/" TargetMode="External"/><Relationship Id="rId2" Type="http://schemas.openxmlformats.org/officeDocument/2006/relationships/hyperlink" Target="https://github.com/gasparv/VAPCh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54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" y="-61458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</a:rPr>
              <a:t>Vývoj mobilných</a:t>
            </a:r>
          </a:p>
        </p:txBody>
      </p:sp>
      <p:sp>
        <p:nvSpPr>
          <p:cNvPr id="3" name="Obdĺžnik 2"/>
          <p:cNvSpPr/>
          <p:nvPr/>
        </p:nvSpPr>
        <p:spPr>
          <a:xfrm>
            <a:off x="5878177" y="832396"/>
            <a:ext cx="4156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</a:rPr>
              <a:t>Inteligentných riešení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59" y="2277762"/>
            <a:ext cx="2161219" cy="449923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14" y="2277762"/>
            <a:ext cx="2161219" cy="449923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7" y="121707"/>
            <a:ext cx="1725318" cy="591363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67" y="121707"/>
            <a:ext cx="1630821" cy="563929"/>
          </a:xfrm>
          <a:prstGeom prst="rect">
            <a:avLst/>
          </a:prstGeom>
        </p:spPr>
      </p:pic>
      <p:sp>
        <p:nvSpPr>
          <p:cNvPr id="9" name="Obláčik 8"/>
          <p:cNvSpPr/>
          <p:nvPr/>
        </p:nvSpPr>
        <p:spPr>
          <a:xfrm>
            <a:off x="4834093" y="2168316"/>
            <a:ext cx="2355474" cy="2117622"/>
          </a:xfrm>
          <a:prstGeom prst="cloudCallout">
            <a:avLst>
              <a:gd name="adj1" fmla="val -157862"/>
              <a:gd name="adj2" fmla="val -33981"/>
            </a:avLst>
          </a:prstGeom>
          <a:solidFill>
            <a:schemeClr val="bg1">
              <a:lumMod val="95000"/>
            </a:schemeClr>
          </a:solidFill>
          <a:ln>
            <a:solidFill>
              <a:srgbClr val="C01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Obláčik 9"/>
          <p:cNvSpPr/>
          <p:nvPr/>
        </p:nvSpPr>
        <p:spPr>
          <a:xfrm>
            <a:off x="4834093" y="2180460"/>
            <a:ext cx="2355474" cy="2117623"/>
          </a:xfrm>
          <a:prstGeom prst="cloudCallout">
            <a:avLst>
              <a:gd name="adj1" fmla="val 173230"/>
              <a:gd name="adj2" fmla="val -2978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3" name="Obrázok 12" descr="Obrázok, na ktorom je elektronika, iPod&#10;&#10;Popis vygenerovaný s veľmi vysokou spoľahlivosťou">
            <a:extLst>
              <a:ext uri="{FF2B5EF4-FFF2-40B4-BE49-F238E27FC236}">
                <a16:creationId xmlns:a16="http://schemas.microsoft.com/office/drawing/2014/main" id="{D0337CAA-3E7C-48C5-8432-3342832618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73" y="2407923"/>
            <a:ext cx="1052799" cy="15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2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Čo je myšlienkou predmetu?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74320" y="1825624"/>
            <a:ext cx="11603736" cy="4764151"/>
          </a:xfrm>
        </p:spPr>
        <p:txBody>
          <a:bodyPr>
            <a:normAutofit/>
          </a:bodyPr>
          <a:lstStyle/>
          <a:p>
            <a:r>
              <a:rPr lang="en-US" sz="2400" dirty="0" err="1"/>
              <a:t>Rozbehn</a:t>
            </a:r>
            <a:r>
              <a:rPr lang="sk-SK" sz="2400" dirty="0" err="1"/>
              <a:t>úť</a:t>
            </a:r>
            <a:r>
              <a:rPr lang="sk-SK" sz="2400" dirty="0"/>
              <a:t> vás v programovaní mobilných aplikácií</a:t>
            </a:r>
          </a:p>
          <a:p>
            <a:endParaRPr lang="sk-SK" sz="2000" dirty="0"/>
          </a:p>
          <a:p>
            <a:r>
              <a:rPr lang="sk-SK" sz="2400" dirty="0"/>
              <a:t>Poukázať na jednoduchosť návrhu a komplexnosť vývoja aplikácií pre </a:t>
            </a:r>
            <a:r>
              <a:rPr lang="sk-SK" sz="2400" dirty="0" err="1"/>
              <a:t>SMARTy</a:t>
            </a:r>
            <a:endParaRPr lang="sk-SK" sz="2400" dirty="0"/>
          </a:p>
          <a:p>
            <a:endParaRPr lang="sk-SK" sz="2400" dirty="0"/>
          </a:p>
          <a:p>
            <a:r>
              <a:rPr lang="sk-SK" sz="2400" dirty="0"/>
              <a:t>Rozšíriť pohľad na životný cyklus softvérového projektu (s tým čo viete z predmetov ANIS, Manažment projektov, Objektové </a:t>
            </a:r>
            <a:r>
              <a:rPr lang="sk-SK" sz="2400" dirty="0" err="1"/>
              <a:t>prog</a:t>
            </a:r>
            <a:r>
              <a:rPr lang="sk-SK" sz="2400" dirty="0"/>
              <a:t>., ...)</a:t>
            </a:r>
          </a:p>
          <a:p>
            <a:endParaRPr lang="sk-SK" sz="2400" dirty="0"/>
          </a:p>
          <a:p>
            <a:r>
              <a:rPr lang="sk-SK" sz="2400" dirty="0"/>
              <a:t>Podať základ o konštrukcii Androidu a </a:t>
            </a:r>
            <a:r>
              <a:rPr lang="sk-SK" sz="2400" dirty="0" err="1"/>
              <a:t>android</a:t>
            </a:r>
            <a:r>
              <a:rPr lang="sk-SK" sz="2400" dirty="0"/>
              <a:t> aplikácií</a:t>
            </a:r>
          </a:p>
          <a:p>
            <a:endParaRPr lang="sk-SK" sz="2400" dirty="0"/>
          </a:p>
          <a:p>
            <a:r>
              <a:rPr lang="sk-SK" sz="2400" dirty="0"/>
              <a:t>Poukázať na nutnosť zabezpečenia aplikácií proti dekompilácii a šifrovania obsahu</a:t>
            </a:r>
          </a:p>
        </p:txBody>
      </p:sp>
    </p:spTree>
    <p:extLst>
      <p:ext uri="{BB962C8B-B14F-4D97-AF65-F5344CB8AC3E}">
        <p14:creationId xmlns:p14="http://schemas.microsoft.com/office/powerpoint/2010/main" val="180294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Zhrnutie</a:t>
            </a:r>
          </a:p>
        </p:txBody>
      </p:sp>
      <p:sp>
        <p:nvSpPr>
          <p:cNvPr id="8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/>
          </a:bodyPr>
          <a:lstStyle/>
          <a:p>
            <a:r>
              <a:rPr lang="sk-SK" dirty="0"/>
              <a:t>Vytvorenie mobilnej aplikácie pomocou prvkov metodológie SCRUM</a:t>
            </a:r>
          </a:p>
          <a:p>
            <a:r>
              <a:rPr lang="sk-SK" dirty="0"/>
              <a:t>Niektoré vlastnosti OS Android</a:t>
            </a:r>
          </a:p>
          <a:p>
            <a:r>
              <a:rPr lang="sk-SK" dirty="0"/>
              <a:t>Základné stavebné prvky natívnej Android aplikácie</a:t>
            </a:r>
          </a:p>
          <a:p>
            <a:r>
              <a:rPr lang="sk-SK" dirty="0"/>
              <a:t>Dôležité komponenty vo vývoji natívnej Android aplikácie</a:t>
            </a:r>
          </a:p>
          <a:p>
            <a:r>
              <a:rPr lang="sk-SK" dirty="0"/>
              <a:t>Poloha a </a:t>
            </a:r>
            <a:r>
              <a:rPr lang="sk-SK" dirty="0" err="1"/>
              <a:t>senzorika</a:t>
            </a:r>
            <a:endParaRPr lang="sk-SK" dirty="0"/>
          </a:p>
          <a:p>
            <a:r>
              <a:rPr lang="sk-SK" dirty="0" err="1"/>
              <a:t>Perzistencia</a:t>
            </a:r>
            <a:r>
              <a:rPr lang="sk-SK" dirty="0"/>
              <a:t> dát</a:t>
            </a:r>
          </a:p>
          <a:p>
            <a:r>
              <a:rPr lang="sk-SK" dirty="0"/>
              <a:t>Práca s externými dátovými zdrojmi</a:t>
            </a:r>
          </a:p>
          <a:p>
            <a:r>
              <a:rPr lang="sk-SK" dirty="0"/>
              <a:t>Práca s pluginmi tretích strán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490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Na čo ho v praxi použijem?</a:t>
            </a:r>
          </a:p>
        </p:txBody>
      </p:sp>
      <p:sp>
        <p:nvSpPr>
          <p:cNvPr id="8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/>
          </a:bodyPr>
          <a:lstStyle/>
          <a:p>
            <a:r>
              <a:rPr lang="sk-SK" dirty="0"/>
              <a:t>UX dizajnér – návrh </a:t>
            </a:r>
            <a:r>
              <a:rPr lang="sk-SK" dirty="0" err="1"/>
              <a:t>layoutov</a:t>
            </a:r>
            <a:r>
              <a:rPr lang="sk-SK" dirty="0"/>
              <a:t> z existujúcich natívnych prvkov</a:t>
            </a:r>
          </a:p>
          <a:p>
            <a:r>
              <a:rPr lang="sk-SK" dirty="0"/>
              <a:t>Developer – vyvinúť komplexnú aplikáciu</a:t>
            </a:r>
          </a:p>
          <a:p>
            <a:r>
              <a:rPr lang="sk-SK" dirty="0"/>
              <a:t>Tester – otestovať funkčnosť a používateľské prvky </a:t>
            </a:r>
            <a:r>
              <a:rPr lang="sk-SK" dirty="0" err="1"/>
              <a:t>android</a:t>
            </a:r>
            <a:r>
              <a:rPr lang="sk-SK" dirty="0"/>
              <a:t> aplikácie</a:t>
            </a:r>
          </a:p>
          <a:p>
            <a:r>
              <a:rPr lang="sk-SK" dirty="0"/>
              <a:t>Softvérový analytik – potrebuje poznať logiku a vhodné architektúry pre vývoj mobilnej aplikácie a prácnosť pri tvorbe jej súčastí</a:t>
            </a:r>
          </a:p>
          <a:p>
            <a:r>
              <a:rPr lang="sk-SK" dirty="0"/>
              <a:t>Pre vlastnú radosť – vlastný projekt, pre automatizáciu prvkov domácnosti, možno vlastný biznis, a pod.</a:t>
            </a:r>
          </a:p>
          <a:p>
            <a:r>
              <a:rPr lang="sk-SK" dirty="0"/>
              <a:t>Štart do sveta iných SMART zariadení – podobná architektúra pre </a:t>
            </a:r>
            <a:r>
              <a:rPr lang="sk-SK" dirty="0" err="1"/>
              <a:t>WearOS</a:t>
            </a:r>
            <a:r>
              <a:rPr lang="sk-SK" dirty="0"/>
              <a:t>, </a:t>
            </a:r>
            <a:r>
              <a:rPr lang="sk-SK" dirty="0" err="1"/>
              <a:t>AndroidTV</a:t>
            </a:r>
            <a:r>
              <a:rPr lang="sk-SK" dirty="0"/>
              <a:t>, Android Auto, Android </a:t>
            </a:r>
            <a:r>
              <a:rPr lang="sk-SK" dirty="0" err="1"/>
              <a:t>Things</a:t>
            </a:r>
            <a:r>
              <a:rPr lang="sk-SK" dirty="0"/>
              <a:t>, Android </a:t>
            </a:r>
            <a:r>
              <a:rPr lang="sk-SK" dirty="0" err="1"/>
              <a:t>Headunit</a:t>
            </a:r>
            <a:r>
              <a:rPr lang="sk-SK" dirty="0"/>
              <a:t>, atď.</a:t>
            </a:r>
          </a:p>
        </p:txBody>
      </p:sp>
    </p:spTree>
    <p:extLst>
      <p:ext uri="{BB962C8B-B14F-4D97-AF65-F5344CB8AC3E}">
        <p14:creationId xmlns:p14="http://schemas.microsoft.com/office/powerpoint/2010/main" val="427245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2684755" y="2726585"/>
            <a:ext cx="10515600" cy="1325563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Tak a už trochu k veci ... </a:t>
            </a:r>
          </a:p>
        </p:txBody>
      </p:sp>
    </p:spTree>
    <p:extLst>
      <p:ext uri="{BB962C8B-B14F-4D97-AF65-F5344CB8AC3E}">
        <p14:creationId xmlns:p14="http://schemas.microsoft.com/office/powerpoint/2010/main" val="291131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Typy mobilných aplikácií</a:t>
            </a:r>
          </a:p>
        </p:txBody>
      </p:sp>
      <p:sp>
        <p:nvSpPr>
          <p:cNvPr id="8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/>
              <a:t>Webová</a:t>
            </a:r>
            <a:r>
              <a:rPr lang="sk-SK" dirty="0"/>
              <a:t> – je štandardná webová stránka, ktorú musíte otvoriť v prehliadači</a:t>
            </a:r>
          </a:p>
          <a:p>
            <a:pPr lvl="1"/>
            <a:r>
              <a:rPr lang="sk-SK" dirty="0"/>
              <a:t>Je prispôsobená pre obrazovku smartfónu.</a:t>
            </a:r>
          </a:p>
          <a:p>
            <a:pPr lvl="1"/>
            <a:r>
              <a:rPr lang="sk-SK" dirty="0"/>
              <a:t>Kde je jadro aplikácie: vzdialený server</a:t>
            </a:r>
          </a:p>
          <a:p>
            <a:pPr lvl="1"/>
            <a:r>
              <a:rPr lang="sk-SK" dirty="0"/>
              <a:t>Kde sú dáta aplikácie: vzdialený server</a:t>
            </a:r>
          </a:p>
          <a:p>
            <a:r>
              <a:rPr lang="sk-SK" b="1" dirty="0"/>
              <a:t>Hybridná</a:t>
            </a:r>
            <a:r>
              <a:rPr lang="sk-SK" dirty="0"/>
              <a:t> – je aplikácia skompilovaná do natívneho kódu. </a:t>
            </a:r>
          </a:p>
          <a:p>
            <a:pPr lvl="1"/>
            <a:r>
              <a:rPr lang="sk-SK" dirty="0"/>
              <a:t>Môže byť vytvorená napr. v HTML5 a </a:t>
            </a:r>
            <a:r>
              <a:rPr lang="sk-SK" dirty="0" err="1"/>
              <a:t>JavaScripte</a:t>
            </a:r>
            <a:r>
              <a:rPr lang="sk-SK" dirty="0"/>
              <a:t> (Apache </a:t>
            </a:r>
            <a:r>
              <a:rPr lang="sk-SK" dirty="0" err="1"/>
              <a:t>Cordova</a:t>
            </a:r>
            <a:r>
              <a:rPr lang="sk-SK" dirty="0"/>
              <a:t>), v jazyku </a:t>
            </a:r>
            <a:r>
              <a:rPr lang="sk-SK" dirty="0" err="1"/>
              <a:t>TypeScript</a:t>
            </a:r>
            <a:r>
              <a:rPr lang="sk-SK" dirty="0"/>
              <a:t> (</a:t>
            </a:r>
            <a:r>
              <a:rPr lang="sk-SK" dirty="0" err="1"/>
              <a:t>NativeScript</a:t>
            </a:r>
            <a:r>
              <a:rPr lang="sk-SK" dirty="0"/>
              <a:t>), ECMA </a:t>
            </a:r>
            <a:r>
              <a:rPr lang="sk-SK" dirty="0" err="1"/>
              <a:t>Scripte</a:t>
            </a:r>
            <a:r>
              <a:rPr lang="sk-SK" dirty="0"/>
              <a:t> (napr. </a:t>
            </a:r>
            <a:r>
              <a:rPr lang="sk-SK" dirty="0" err="1"/>
              <a:t>ReactNative</a:t>
            </a:r>
            <a:r>
              <a:rPr lang="sk-SK" dirty="0"/>
              <a:t>), </a:t>
            </a:r>
            <a:r>
              <a:rPr lang="sk-SK" dirty="0" err="1"/>
              <a:t>a.i</a:t>
            </a:r>
            <a:r>
              <a:rPr lang="sk-SK" dirty="0"/>
              <a:t>. </a:t>
            </a:r>
          </a:p>
          <a:p>
            <a:pPr lvl="1"/>
            <a:r>
              <a:rPr lang="sk-SK" dirty="0"/>
              <a:t>Aplikácia sa spúšťa v komponente zvanej </a:t>
            </a:r>
            <a:r>
              <a:rPr lang="sk-SK" dirty="0" err="1"/>
              <a:t>WebView</a:t>
            </a:r>
            <a:r>
              <a:rPr lang="sk-SK" dirty="0"/>
              <a:t>, kt. je súčasťou OS Android. </a:t>
            </a:r>
          </a:p>
          <a:p>
            <a:pPr lvl="1"/>
            <a:r>
              <a:rPr lang="sk-SK" dirty="0"/>
              <a:t>Pre fungovanie natívnych súčasti musí používať pluginy.</a:t>
            </a:r>
          </a:p>
          <a:p>
            <a:pPr lvl="1"/>
            <a:r>
              <a:rPr lang="sk-SK" dirty="0"/>
              <a:t>Kde je jadro aplikácie: smartfón</a:t>
            </a:r>
          </a:p>
          <a:p>
            <a:pPr lvl="1"/>
            <a:r>
              <a:rPr lang="sk-SK" dirty="0"/>
              <a:t>Kde sú dáta aplikácie: smartfón alebo vzdialený server</a:t>
            </a:r>
          </a:p>
          <a:p>
            <a:r>
              <a:rPr lang="sk-SK" b="1" dirty="0"/>
              <a:t>Natívna</a:t>
            </a:r>
            <a:r>
              <a:rPr lang="sk-SK" dirty="0"/>
              <a:t> – je aplikácia písaná v štandardnom jazyku kompilovaná priamo do byte kódu. </a:t>
            </a:r>
          </a:p>
          <a:p>
            <a:pPr lvl="1"/>
            <a:r>
              <a:rPr lang="sk-SK" dirty="0"/>
              <a:t>Môže ale nemusí používať </a:t>
            </a:r>
            <a:r>
              <a:rPr lang="sk-SK" dirty="0" err="1"/>
              <a:t>webview</a:t>
            </a:r>
            <a:r>
              <a:rPr lang="sk-SK" dirty="0"/>
              <a:t>. </a:t>
            </a:r>
          </a:p>
          <a:p>
            <a:pPr lvl="1"/>
            <a:r>
              <a:rPr lang="sk-SK" dirty="0"/>
              <a:t>Umožní využívať všetky dostupné komponenty OS.</a:t>
            </a:r>
          </a:p>
        </p:txBody>
      </p:sp>
    </p:spTree>
    <p:extLst>
      <p:ext uri="{BB962C8B-B14F-4D97-AF65-F5344CB8AC3E}">
        <p14:creationId xmlns:p14="http://schemas.microsoft.com/office/powerpoint/2010/main" val="304041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Mobile </a:t>
            </a:r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first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 webové aplikácie</a:t>
            </a:r>
          </a:p>
        </p:txBody>
      </p:sp>
      <p:sp>
        <p:nvSpPr>
          <p:cNvPr id="8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/>
          </a:bodyPr>
          <a:lstStyle/>
          <a:p>
            <a:r>
              <a:rPr lang="sk-SK" dirty="0" err="1"/>
              <a:t>Info</a:t>
            </a:r>
            <a:r>
              <a:rPr lang="sk-SK" dirty="0"/>
              <a:t> o rozmere displeja</a:t>
            </a:r>
          </a:p>
          <a:p>
            <a:endParaRPr lang="sk-SK" dirty="0"/>
          </a:p>
          <a:p>
            <a:r>
              <a:rPr lang="sk-SK" dirty="0"/>
              <a:t>Špeciálne znaky namiesto ikon (ušetríte dáta + nekonečné škálovanie)</a:t>
            </a:r>
          </a:p>
          <a:p>
            <a:pPr marL="0" indent="0">
              <a:buNone/>
            </a:pPr>
            <a:r>
              <a:rPr lang="sk-SK" dirty="0"/>
              <a:t>napr. &amp;#9733; pre hviezdičku</a:t>
            </a:r>
          </a:p>
          <a:p>
            <a:r>
              <a:rPr lang="sk-SK" dirty="0"/>
              <a:t>Samostatné CSS štýly (</a:t>
            </a:r>
            <a:r>
              <a:rPr lang="en-US" dirty="0"/>
              <a:t>@media)</a:t>
            </a:r>
          </a:p>
          <a:p>
            <a:endParaRPr lang="en-US" dirty="0"/>
          </a:p>
          <a:p>
            <a:r>
              <a:rPr lang="en-US" dirty="0"/>
              <a:t>Mo</a:t>
            </a:r>
            <a:r>
              <a:rPr lang="sk-SK" dirty="0" err="1"/>
              <a:t>žnosť</a:t>
            </a:r>
            <a:r>
              <a:rPr lang="sk-SK" dirty="0"/>
              <a:t> zakázať </a:t>
            </a:r>
            <a:r>
              <a:rPr lang="sk-SK" dirty="0" err="1"/>
              <a:t>zoomovanie</a:t>
            </a:r>
            <a:r>
              <a:rPr lang="sk-SK" dirty="0"/>
              <a:t> (</a:t>
            </a:r>
            <a:r>
              <a:rPr lang="sk-SK" dirty="0" err="1"/>
              <a:t>pinch</a:t>
            </a:r>
            <a:r>
              <a:rPr lang="sk-SK" dirty="0"/>
              <a:t> to zoom)</a:t>
            </a:r>
          </a:p>
          <a:p>
            <a:r>
              <a:rPr lang="sk-SK" dirty="0" err="1"/>
              <a:t>Štýlovanie</a:t>
            </a:r>
            <a:r>
              <a:rPr lang="sk-SK" dirty="0"/>
              <a:t> obsahu s bočnou navigáciou oproti </a:t>
            </a:r>
            <a:r>
              <a:rPr lang="sk-SK" dirty="0" err="1"/>
              <a:t>štýlovaniu</a:t>
            </a:r>
            <a:r>
              <a:rPr lang="sk-SK" dirty="0"/>
              <a:t> s hornou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C8B70-55FF-48E4-BC4E-3E05677D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21193"/>
            <a:ext cx="9015984" cy="39586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7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Source Code Pro"/>
              </a:rPr>
              <a:t>&lt;</a:t>
            </a:r>
            <a:r>
              <a:rPr kumimoji="0" lang="sk-SK" altLang="sk-SK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Source Code Pro"/>
              </a:rPr>
              <a:t>meta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 </a:t>
            </a:r>
            <a:r>
              <a:rPr kumimoji="0" lang="sk-SK" altLang="sk-SK" b="0" i="0" u="none" strike="noStrike" cap="none" normalizeH="0" baseline="0" dirty="0" err="1">
                <a:ln>
                  <a:noFill/>
                </a:ln>
                <a:solidFill>
                  <a:srgbClr val="BDB76B"/>
                </a:solidFill>
                <a:effectLst/>
                <a:latin typeface="Source Code Pro"/>
              </a:rPr>
              <a:t>name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=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"</a:t>
            </a:r>
            <a:r>
              <a:rPr kumimoji="0" lang="sk-SK" altLang="sk-SK" b="0" i="0" u="none" strike="noStrike" cap="none" normalizeH="0" baseline="0" dirty="0" err="1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viewport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"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 </a:t>
            </a:r>
            <a:r>
              <a:rPr kumimoji="0" lang="sk-SK" altLang="sk-SK" b="0" i="0" u="none" strike="noStrike" cap="none" normalizeH="0" baseline="0" dirty="0" err="1">
                <a:ln>
                  <a:noFill/>
                </a:ln>
                <a:solidFill>
                  <a:srgbClr val="BDB76B"/>
                </a:solidFill>
                <a:effectLst/>
                <a:latin typeface="Source Code Pro"/>
              </a:rPr>
              <a:t>content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=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"</a:t>
            </a:r>
            <a:r>
              <a:rPr kumimoji="0" lang="sk-SK" altLang="sk-SK" b="0" i="0" u="none" strike="noStrike" cap="none" normalizeH="0" baseline="0" dirty="0" err="1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width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=device-</a:t>
            </a:r>
            <a:r>
              <a:rPr kumimoji="0" lang="sk-SK" altLang="sk-SK" b="0" i="0" u="none" strike="noStrike" cap="none" normalizeH="0" baseline="0" dirty="0" err="1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width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, </a:t>
            </a:r>
            <a:r>
              <a:rPr kumimoji="0" lang="sk-SK" altLang="sk-SK" b="0" i="0" u="none" strike="noStrike" cap="none" normalizeH="0" baseline="0" dirty="0" err="1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initial-scale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=1"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 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Source Code Pro"/>
              </a:rPr>
              <a:t>/&gt;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947B31-0FD6-47EE-B018-F654A1DB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97815"/>
            <a:ext cx="10604810" cy="359517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89BDFF"/>
                </a:solidFill>
                <a:effectLst/>
                <a:latin typeface="Source Code Pro"/>
              </a:rPr>
              <a:t>&lt;link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 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BDB76B"/>
                </a:solidFill>
                <a:effectLst/>
                <a:latin typeface="Source Code Pro"/>
              </a:rPr>
              <a:t>rel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=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"stylesheet"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 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BDB76B"/>
                </a:solidFill>
                <a:effectLst/>
                <a:latin typeface="Source Code Pro"/>
              </a:rPr>
              <a:t>type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=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"text/css"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 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BDB76B"/>
                </a:solidFill>
                <a:effectLst/>
                <a:latin typeface="Source Code Pro"/>
              </a:rPr>
              <a:t>href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=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"style.css"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 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BDB76B"/>
                </a:solidFill>
                <a:effectLst/>
                <a:latin typeface="Source Code Pro"/>
              </a:rPr>
              <a:t>media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=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</a:rPr>
              <a:t>"screen, handheld"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</a:rPr>
              <a:t> </a:t>
            </a:r>
            <a:r>
              <a:rPr kumimoji="0" lang="sk-SK" altLang="sk-SK" b="0" i="0" u="none" strike="noStrike" cap="none" normalizeH="0" baseline="0">
                <a:ln>
                  <a:noFill/>
                </a:ln>
                <a:solidFill>
                  <a:srgbClr val="89BDFF"/>
                </a:solidFill>
                <a:effectLst/>
                <a:latin typeface="Source Code Pro"/>
              </a:rPr>
              <a:t>/&gt;</a:t>
            </a: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Hybridné mobilné aplikácie</a:t>
            </a:r>
          </a:p>
        </p:txBody>
      </p:sp>
      <p:sp>
        <p:nvSpPr>
          <p:cNvPr id="8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/>
          </a:bodyPr>
          <a:lstStyle/>
          <a:p>
            <a:r>
              <a:rPr lang="sk-SK" dirty="0"/>
              <a:t>Väčšinou majú samostatné príkazy v rámci CLI</a:t>
            </a:r>
          </a:p>
          <a:p>
            <a:r>
              <a:rPr lang="sk-SK" dirty="0"/>
              <a:t>Apache </a:t>
            </a:r>
            <a:r>
              <a:rPr lang="sk-SK" dirty="0" err="1"/>
              <a:t>Cordova</a:t>
            </a:r>
            <a:r>
              <a:rPr lang="sk-SK" dirty="0"/>
              <a:t> – </a:t>
            </a:r>
            <a:r>
              <a:rPr lang="sk-SK" dirty="0" err="1"/>
              <a:t>Javascript</a:t>
            </a:r>
            <a:r>
              <a:rPr lang="sk-SK" dirty="0"/>
              <a:t> a HTML5 + pluginy (CLI </a:t>
            </a:r>
            <a:r>
              <a:rPr lang="sk-SK" dirty="0" err="1"/>
              <a:t>cordova</a:t>
            </a:r>
            <a:r>
              <a:rPr lang="sk-SK" dirty="0"/>
              <a:t>)</a:t>
            </a:r>
          </a:p>
          <a:p>
            <a:r>
              <a:rPr lang="sk-SK" dirty="0" err="1"/>
              <a:t>NativeScript</a:t>
            </a:r>
            <a:r>
              <a:rPr lang="sk-SK" dirty="0"/>
              <a:t> – </a:t>
            </a:r>
            <a:r>
              <a:rPr lang="sk-SK" dirty="0" err="1"/>
              <a:t>Typescript</a:t>
            </a:r>
            <a:r>
              <a:rPr lang="sk-SK" dirty="0"/>
              <a:t> a HTML5 + pluginy (CLI </a:t>
            </a:r>
            <a:r>
              <a:rPr lang="sk-SK" dirty="0" err="1"/>
              <a:t>tns</a:t>
            </a:r>
            <a:r>
              <a:rPr lang="sk-SK" dirty="0"/>
              <a:t>)</a:t>
            </a:r>
          </a:p>
          <a:p>
            <a:r>
              <a:rPr lang="sk-SK" dirty="0" err="1"/>
              <a:t>React</a:t>
            </a:r>
            <a:r>
              <a:rPr lang="sk-SK" dirty="0"/>
              <a:t> </a:t>
            </a:r>
            <a:r>
              <a:rPr lang="sk-SK" dirty="0" err="1"/>
              <a:t>Native</a:t>
            </a:r>
            <a:r>
              <a:rPr lang="sk-SK" dirty="0"/>
              <a:t> – </a:t>
            </a:r>
            <a:r>
              <a:rPr lang="sk-SK" dirty="0" err="1"/>
              <a:t>Javascript</a:t>
            </a:r>
            <a:r>
              <a:rPr lang="sk-SK" dirty="0"/>
              <a:t> (</a:t>
            </a:r>
            <a:r>
              <a:rPr lang="sk-SK" dirty="0" err="1"/>
              <a:t>React</a:t>
            </a:r>
            <a:r>
              <a:rPr lang="sk-SK" dirty="0"/>
              <a:t>) + pluginy (CLI </a:t>
            </a:r>
            <a:r>
              <a:rPr lang="sk-SK" dirty="0" err="1"/>
              <a:t>npm</a:t>
            </a:r>
            <a:r>
              <a:rPr lang="sk-SK" dirty="0"/>
              <a:t> ako pre Node.JS)</a:t>
            </a:r>
          </a:p>
          <a:p>
            <a:r>
              <a:rPr lang="sk-SK" dirty="0" err="1"/>
              <a:t>Xamarin</a:t>
            </a:r>
            <a:r>
              <a:rPr lang="sk-SK" dirty="0"/>
              <a:t> – C</a:t>
            </a:r>
            <a:r>
              <a:rPr lang="en-US" dirty="0"/>
              <a:t>#, .NET + </a:t>
            </a:r>
            <a:r>
              <a:rPr lang="en-US" dirty="0" err="1"/>
              <a:t>pluginy</a:t>
            </a:r>
            <a:r>
              <a:rPr lang="en-US" dirty="0"/>
              <a:t> (Android </a:t>
            </a:r>
            <a:r>
              <a:rPr lang="en-US" dirty="0" err="1"/>
              <a:t>aj</a:t>
            </a:r>
            <a:r>
              <a:rPr lang="en-US" dirty="0"/>
              <a:t> iOS API)</a:t>
            </a:r>
            <a:endParaRPr lang="sk-SK" dirty="0"/>
          </a:p>
          <a:p>
            <a:r>
              <a:rPr lang="sk-SK" dirty="0"/>
              <a:t>Výhody:</a:t>
            </a:r>
          </a:p>
          <a:p>
            <a:pPr lvl="1"/>
            <a:r>
              <a:rPr lang="sk-SK" dirty="0"/>
              <a:t>Hot module </a:t>
            </a:r>
            <a:r>
              <a:rPr lang="sk-SK" dirty="0" err="1"/>
              <a:t>replacement</a:t>
            </a:r>
            <a:r>
              <a:rPr lang="sk-SK" dirty="0"/>
              <a:t> (HMR)</a:t>
            </a:r>
          </a:p>
          <a:p>
            <a:pPr lvl="1"/>
            <a:r>
              <a:rPr lang="sk-SK" dirty="0"/>
              <a:t>Použitie pluginov z </a:t>
            </a:r>
            <a:r>
              <a:rPr lang="sk-SK" dirty="0" err="1"/>
              <a:t>Javascriptu</a:t>
            </a:r>
            <a:r>
              <a:rPr lang="sk-SK" dirty="0"/>
              <a:t>, resp. ostatných podporovaných jazykov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sk-SK" dirty="0"/>
              <a:t>ód sa dá väčšinou skompilovať pre viaceré OS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0301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Natívne mobilné Android aplikácie</a:t>
            </a:r>
          </a:p>
        </p:txBody>
      </p:sp>
      <p:sp>
        <p:nvSpPr>
          <p:cNvPr id="8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4"/>
            <a:ext cx="10904034" cy="4794631"/>
          </a:xfrm>
        </p:spPr>
        <p:txBody>
          <a:bodyPr>
            <a:normAutofit/>
          </a:bodyPr>
          <a:lstStyle/>
          <a:p>
            <a:r>
              <a:rPr lang="sk-SK" dirty="0"/>
              <a:t>Pre tvorbu aplikácií sa využíva SDK (software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kit</a:t>
            </a:r>
            <a:r>
              <a:rPr lang="sk-SK" dirty="0"/>
              <a:t>) na vyššej úrovni</a:t>
            </a:r>
          </a:p>
          <a:p>
            <a:pPr lvl="1"/>
            <a:r>
              <a:rPr lang="sk-SK" dirty="0"/>
              <a:t>Jazykom je Java alebo </a:t>
            </a:r>
            <a:r>
              <a:rPr lang="sk-SK" dirty="0" err="1"/>
              <a:t>Kotlin</a:t>
            </a:r>
            <a:r>
              <a:rPr lang="sk-SK" dirty="0"/>
              <a:t> (zjednodušený/vylepšený </a:t>
            </a:r>
            <a:r>
              <a:rPr lang="sk-SK" dirty="0" err="1"/>
              <a:t>fork</a:t>
            </a:r>
            <a:r>
              <a:rPr lang="sk-SK" dirty="0"/>
              <a:t> javy)</a:t>
            </a:r>
          </a:p>
          <a:p>
            <a:pPr lvl="1"/>
            <a:r>
              <a:rPr lang="sk-SK" dirty="0"/>
              <a:t>S novšími verziami Android-u rastú aj verzie SDK (aktuálne API 28 zo 6.8.2018)</a:t>
            </a:r>
          </a:p>
          <a:p>
            <a:r>
              <a:rPr lang="sk-SK" dirty="0"/>
              <a:t>Pre tvorbu optimalizovaných aplikácií pre CPU architektúru a náročné výpočty sa odporúča NDK (</a:t>
            </a:r>
            <a:r>
              <a:rPr lang="sk-SK" dirty="0" err="1"/>
              <a:t>Native</a:t>
            </a:r>
            <a:r>
              <a:rPr lang="sk-SK" dirty="0"/>
              <a:t>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kit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Jazykom pre Android NDK je C++</a:t>
            </a:r>
          </a:p>
          <a:p>
            <a:pPr lvl="1"/>
            <a:r>
              <a:rPr lang="sk-SK" dirty="0"/>
              <a:t>NDK sa kompiluje samostatne ako zásuvný modul do Android aplikácie</a:t>
            </a:r>
          </a:p>
          <a:p>
            <a:pPr lvl="1"/>
            <a:r>
              <a:rPr lang="sk-SK" dirty="0"/>
              <a:t>Každý NDK modul sa musí importovať do Android aplikácie</a:t>
            </a:r>
          </a:p>
          <a:p>
            <a:pPr lvl="1"/>
            <a:r>
              <a:rPr lang="sk-SK" dirty="0"/>
              <a:t>Kompilujú sa pre každú CPU architektúru samostatne (napr. ARM32, Intel x86,...)</a:t>
            </a:r>
          </a:p>
          <a:p>
            <a:pPr lvl="1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139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jekt pre obsah 5" descr="Obrázok, na ktorom je text&#10;&#10;Popis vygenerovaný s vysokou spoľahlivosťou">
            <a:extLst>
              <a:ext uri="{FF2B5EF4-FFF2-40B4-BE49-F238E27FC236}">
                <a16:creationId xmlns:a16="http://schemas.microsoft.com/office/drawing/2014/main" id="{FCDF377E-F1B4-4386-9518-0C8F17389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57" y="1241360"/>
            <a:ext cx="3775683" cy="5559857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Architektúra OS Android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D76550C-AAC9-45A0-BDB7-288BFD2948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14" y="1517336"/>
            <a:ext cx="3775683" cy="53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Čo je Android aplikácia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CA5093-FBE1-4164-A98A-0BBD24EF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Súbor s koncovkou APK – inštalovateľný na Android zariadení</a:t>
            </a:r>
          </a:p>
          <a:p>
            <a:r>
              <a:rPr lang="sk-SK" dirty="0"/>
              <a:t>ZIP súbor – archív</a:t>
            </a:r>
          </a:p>
          <a:p>
            <a:r>
              <a:rPr lang="sk-SK" dirty="0"/>
              <a:t>Súbor zdrojov – adresáre s obrázkami, zvukmi, </a:t>
            </a:r>
            <a:r>
              <a:rPr lang="sk-SK" dirty="0" err="1"/>
              <a:t>layoutami</a:t>
            </a:r>
            <a:r>
              <a:rPr lang="sk-SK" dirty="0"/>
              <a:t>, textami, štýlmi, atď. (obsahuje viacero XML súborov s popismi zdrojov)</a:t>
            </a:r>
          </a:p>
          <a:p>
            <a:r>
              <a:rPr lang="sk-SK" dirty="0" err="1"/>
              <a:t>Dex</a:t>
            </a:r>
            <a:r>
              <a:rPr lang="sk-SK" dirty="0"/>
              <a:t> súbor/y – Java kód skompilovaný a zbalený do bit kódu</a:t>
            </a:r>
          </a:p>
          <a:p>
            <a:r>
              <a:rPr lang="sk-SK" dirty="0"/>
              <a:t>AndroidManifest.xml súbor – oprávnenia, zoznam stavebných prvkov aplikácie</a:t>
            </a:r>
          </a:p>
          <a:p>
            <a:r>
              <a:rPr lang="sk-SK" dirty="0" err="1"/>
              <a:t>resources.arsc</a:t>
            </a:r>
            <a:r>
              <a:rPr lang="sk-SK" dirty="0"/>
              <a:t> – tzv. R </a:t>
            </a:r>
            <a:r>
              <a:rPr lang="sk-SK" dirty="0" err="1"/>
              <a:t>class</a:t>
            </a:r>
            <a:r>
              <a:rPr lang="sk-SK" dirty="0"/>
              <a:t>, obsahuje zoznam referencií na zdroje a ich unikátne </a:t>
            </a:r>
            <a:r>
              <a:rPr lang="sk-SK" dirty="0" err="1"/>
              <a:t>int-ové</a:t>
            </a:r>
            <a:r>
              <a:rPr lang="sk-SK" dirty="0"/>
              <a:t> </a:t>
            </a:r>
            <a:r>
              <a:rPr lang="sk-SK" dirty="0" err="1"/>
              <a:t>IDčka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352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Prednášky? Kedy?! Čo?! Kto?!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792674"/>
            <a:ext cx="12002530" cy="4351338"/>
          </a:xfrm>
        </p:spPr>
        <p:txBody>
          <a:bodyPr>
            <a:normAutofit fontScale="92500" lnSpcReduction="10000"/>
          </a:bodyPr>
          <a:lstStyle/>
          <a:p>
            <a:r>
              <a:rPr lang="sk-SK" sz="2400" dirty="0">
                <a:latin typeface="Myriad Pro" panose="020B0503030403020204" pitchFamily="34" charset="0"/>
              </a:rPr>
              <a:t>Prednáška (L9_B520 vo Štvrtok o 7:30)</a:t>
            </a:r>
          </a:p>
          <a:p>
            <a:pPr lvl="1"/>
            <a:r>
              <a:rPr lang="sk-SK" sz="2000" dirty="0" err="1">
                <a:latin typeface="Myriad Pro" panose="020B0503030403020204" pitchFamily="34" charset="0"/>
              </a:rPr>
              <a:t>Prezenčka</a:t>
            </a:r>
            <a:r>
              <a:rPr lang="sk-SK" sz="2000" dirty="0">
                <a:latin typeface="Myriad Pro" panose="020B0503030403020204" pitchFamily="34" charset="0"/>
              </a:rPr>
              <a:t> sa bude robiť na každej prednáške.</a:t>
            </a:r>
          </a:p>
          <a:p>
            <a:pPr lvl="1"/>
            <a:r>
              <a:rPr lang="sk-SK" sz="2000" dirty="0">
                <a:latin typeface="Myriad Pro" panose="020B0503030403020204" pitchFamily="34" charset="0"/>
              </a:rPr>
              <a:t>Nosné časti predmetu:</a:t>
            </a:r>
          </a:p>
          <a:p>
            <a:pPr lvl="2"/>
            <a:r>
              <a:rPr lang="sk-SK" sz="1600" dirty="0">
                <a:latin typeface="Myriad Pro" panose="020B0503030403020204" pitchFamily="34" charset="0"/>
              </a:rPr>
              <a:t>Návrh dizajnu a UI mobilnej aplikácie</a:t>
            </a:r>
          </a:p>
          <a:p>
            <a:pPr lvl="2"/>
            <a:r>
              <a:rPr lang="sk-SK" sz="1400" dirty="0">
                <a:latin typeface="Myriad Pro" panose="020B0503030403020204" pitchFamily="34" charset="0"/>
              </a:rPr>
              <a:t>Práca so zdrojmi aplikácie, adresáre zdrojov ich alternatívy a modifikácie</a:t>
            </a:r>
          </a:p>
          <a:p>
            <a:pPr lvl="2"/>
            <a:r>
              <a:rPr lang="sk-SK" sz="1400" dirty="0">
                <a:latin typeface="Myriad Pro" panose="020B0503030403020204" pitchFamily="34" charset="0"/>
              </a:rPr>
              <a:t>Systém oprávnení (Android manifest, </a:t>
            </a:r>
            <a:r>
              <a:rPr lang="sk-SK" sz="1400" dirty="0" err="1">
                <a:latin typeface="Myriad Pro" panose="020B0503030403020204" pitchFamily="34" charset="0"/>
              </a:rPr>
              <a:t>runtime</a:t>
            </a:r>
            <a:r>
              <a:rPr lang="sk-SK" sz="1400" dirty="0">
                <a:latin typeface="Myriad Pro" panose="020B0503030403020204" pitchFamily="34" charset="0"/>
              </a:rPr>
              <a:t> oprávnenia + ich životný cyklus)</a:t>
            </a:r>
          </a:p>
          <a:p>
            <a:pPr lvl="2"/>
            <a:r>
              <a:rPr lang="sk-SK" sz="1400" dirty="0">
                <a:latin typeface="Myriad Pro" panose="020B0503030403020204" pitchFamily="34" charset="0"/>
              </a:rPr>
              <a:t>Hlavné konštrukčné prvky aplikácie (</a:t>
            </a:r>
            <a:r>
              <a:rPr lang="sk-SK" sz="1400" dirty="0" err="1">
                <a:latin typeface="Myriad Pro" panose="020B0503030403020204" pitchFamily="34" charset="0"/>
              </a:rPr>
              <a:t>activity</a:t>
            </a:r>
            <a:r>
              <a:rPr lang="sk-SK" sz="1400" dirty="0">
                <a:latin typeface="Myriad Pro" panose="020B0503030403020204" pitchFamily="34" charset="0"/>
              </a:rPr>
              <a:t>, </a:t>
            </a:r>
            <a:r>
              <a:rPr lang="sk-SK" sz="1400" dirty="0" err="1">
                <a:latin typeface="Myriad Pro" panose="020B0503030403020204" pitchFamily="34" charset="0"/>
              </a:rPr>
              <a:t>service</a:t>
            </a:r>
            <a:r>
              <a:rPr lang="sk-SK" sz="1400" dirty="0">
                <a:latin typeface="Myriad Pro" panose="020B0503030403020204" pitchFamily="34" charset="0"/>
              </a:rPr>
              <a:t>, </a:t>
            </a:r>
            <a:r>
              <a:rPr lang="sk-SK" sz="1400" dirty="0" err="1">
                <a:latin typeface="Myriad Pro" panose="020B0503030403020204" pitchFamily="34" charset="0"/>
              </a:rPr>
              <a:t>content</a:t>
            </a:r>
            <a:r>
              <a:rPr lang="sk-SK" sz="1400" dirty="0">
                <a:latin typeface="Myriad Pro" panose="020B0503030403020204" pitchFamily="34" charset="0"/>
              </a:rPr>
              <a:t> </a:t>
            </a:r>
            <a:r>
              <a:rPr lang="sk-SK" sz="1400" dirty="0" err="1">
                <a:latin typeface="Myriad Pro" panose="020B0503030403020204" pitchFamily="34" charset="0"/>
              </a:rPr>
              <a:t>provider</a:t>
            </a:r>
            <a:r>
              <a:rPr lang="sk-SK" sz="1400" dirty="0">
                <a:latin typeface="Myriad Pro" panose="020B0503030403020204" pitchFamily="34" charset="0"/>
              </a:rPr>
              <a:t>, </a:t>
            </a:r>
            <a:r>
              <a:rPr lang="sk-SK" sz="1400" dirty="0" err="1">
                <a:latin typeface="Myriad Pro" panose="020B0503030403020204" pitchFamily="34" charset="0"/>
              </a:rPr>
              <a:t>broadcast</a:t>
            </a:r>
            <a:r>
              <a:rPr lang="sk-SK" sz="1400" dirty="0">
                <a:latin typeface="Myriad Pro" panose="020B0503030403020204" pitchFamily="34" charset="0"/>
              </a:rPr>
              <a:t> </a:t>
            </a:r>
            <a:r>
              <a:rPr lang="sk-SK" sz="1400" dirty="0" err="1">
                <a:latin typeface="Myriad Pro" panose="020B0503030403020204" pitchFamily="34" charset="0"/>
              </a:rPr>
              <a:t>receiver</a:t>
            </a:r>
            <a:r>
              <a:rPr lang="sk-SK" sz="1400" dirty="0">
                <a:latin typeface="Myriad Pro" panose="020B0503030403020204" pitchFamily="34" charset="0"/>
              </a:rPr>
              <a:t>)</a:t>
            </a:r>
          </a:p>
          <a:p>
            <a:pPr lvl="3"/>
            <a:r>
              <a:rPr lang="sk-SK" sz="1200" dirty="0">
                <a:latin typeface="Myriad Pro" panose="020B0503030403020204" pitchFamily="34" charset="0"/>
              </a:rPr>
              <a:t>Prenos a </a:t>
            </a:r>
            <a:r>
              <a:rPr lang="sk-SK" sz="1200" dirty="0" err="1">
                <a:latin typeface="Myriad Pro" panose="020B0503030403020204" pitchFamily="34" charset="0"/>
              </a:rPr>
              <a:t>perzistencia</a:t>
            </a:r>
            <a:r>
              <a:rPr lang="sk-SK" sz="1200" dirty="0">
                <a:latin typeface="Myriad Pro" panose="020B0503030403020204" pitchFamily="34" charset="0"/>
              </a:rPr>
              <a:t> dát</a:t>
            </a:r>
          </a:p>
          <a:p>
            <a:pPr lvl="3"/>
            <a:r>
              <a:rPr lang="sk-SK" sz="1200" dirty="0" err="1">
                <a:latin typeface="Myriad Pro" panose="020B0503030403020204" pitchFamily="34" charset="0"/>
              </a:rPr>
              <a:t>Threading</a:t>
            </a:r>
            <a:r>
              <a:rPr lang="sk-SK" sz="1200" dirty="0">
                <a:latin typeface="Myriad Pro" panose="020B0503030403020204" pitchFamily="34" charset="0"/>
              </a:rPr>
              <a:t> (UI </a:t>
            </a:r>
            <a:r>
              <a:rPr lang="sk-SK" sz="1200" dirty="0" err="1">
                <a:latin typeface="Myriad Pro" panose="020B0503030403020204" pitchFamily="34" charset="0"/>
              </a:rPr>
              <a:t>thread</a:t>
            </a:r>
            <a:r>
              <a:rPr lang="sk-SK" sz="1200" dirty="0">
                <a:latin typeface="Myriad Pro" panose="020B0503030403020204" pitchFamily="34" charset="0"/>
              </a:rPr>
              <a:t> </a:t>
            </a:r>
            <a:r>
              <a:rPr lang="sk-SK" sz="1200" dirty="0" err="1">
                <a:latin typeface="Myriad Pro" panose="020B0503030403020204" pitchFamily="34" charset="0"/>
              </a:rPr>
              <a:t>vs</a:t>
            </a:r>
            <a:r>
              <a:rPr lang="sk-SK" sz="1200" dirty="0">
                <a:latin typeface="Myriad Pro" panose="020B0503030403020204" pitchFamily="34" charset="0"/>
              </a:rPr>
              <a:t> </a:t>
            </a:r>
            <a:r>
              <a:rPr lang="sk-SK" sz="1200" dirty="0" err="1">
                <a:latin typeface="Myriad Pro" panose="020B0503030403020204" pitchFamily="34" charset="0"/>
              </a:rPr>
              <a:t>worker</a:t>
            </a:r>
            <a:r>
              <a:rPr lang="sk-SK" sz="1200" dirty="0">
                <a:latin typeface="Myriad Pro" panose="020B0503030403020204" pitchFamily="34" charset="0"/>
              </a:rPr>
              <a:t> </a:t>
            </a:r>
            <a:r>
              <a:rPr lang="sk-SK" sz="1200" dirty="0" err="1">
                <a:latin typeface="Myriad Pro" panose="020B0503030403020204" pitchFamily="34" charset="0"/>
              </a:rPr>
              <a:t>vs</a:t>
            </a:r>
            <a:r>
              <a:rPr lang="sk-SK" sz="1200" dirty="0">
                <a:latin typeface="Myriad Pro" panose="020B0503030403020204" pitchFamily="34" charset="0"/>
              </a:rPr>
              <a:t> </a:t>
            </a:r>
            <a:r>
              <a:rPr lang="sk-SK" sz="1200" dirty="0" err="1">
                <a:latin typeface="Myriad Pro" panose="020B0503030403020204" pitchFamily="34" charset="0"/>
              </a:rPr>
              <a:t>AsyncTask</a:t>
            </a:r>
            <a:endParaRPr lang="sk-SK" sz="1200" dirty="0">
              <a:latin typeface="Myriad Pro" panose="020B0503030403020204" pitchFamily="34" charset="0"/>
            </a:endParaRPr>
          </a:p>
          <a:p>
            <a:pPr lvl="2"/>
            <a:r>
              <a:rPr lang="sk-SK" sz="1400" dirty="0">
                <a:latin typeface="Myriad Pro" panose="020B0503030403020204" pitchFamily="34" charset="0"/>
              </a:rPr>
              <a:t>Možnosti určovania polohy (COARSE a FINE </a:t>
            </a:r>
            <a:r>
              <a:rPr lang="sk-SK" sz="1400" dirty="0" err="1">
                <a:latin typeface="Myriad Pro" panose="020B0503030403020204" pitchFamily="34" charset="0"/>
              </a:rPr>
              <a:t>location</a:t>
            </a:r>
            <a:r>
              <a:rPr lang="sk-SK" sz="1400" dirty="0">
                <a:latin typeface="Myriad Pro" panose="020B0503030403020204" pitchFamily="34" charset="0"/>
              </a:rPr>
              <a:t> + </a:t>
            </a:r>
            <a:r>
              <a:rPr lang="sk-SK" sz="1400" dirty="0" err="1">
                <a:latin typeface="Myriad Pro" panose="020B0503030403020204" pitchFamily="34" charset="0"/>
              </a:rPr>
              <a:t>passive</a:t>
            </a:r>
            <a:r>
              <a:rPr lang="sk-SK" sz="1400" dirty="0">
                <a:latin typeface="Myriad Pro" panose="020B0503030403020204" pitchFamily="34" charset="0"/>
              </a:rPr>
              <a:t>, </a:t>
            </a:r>
            <a:r>
              <a:rPr lang="sk-SK" sz="1400" dirty="0" err="1">
                <a:latin typeface="Myriad Pro" panose="020B0503030403020204" pitchFamily="34" charset="0"/>
              </a:rPr>
              <a:t>network</a:t>
            </a:r>
            <a:r>
              <a:rPr lang="sk-SK" sz="1400" dirty="0">
                <a:latin typeface="Myriad Pro" panose="020B0503030403020204" pitchFamily="34" charset="0"/>
              </a:rPr>
              <a:t>, GPS/GNSS </a:t>
            </a:r>
            <a:r>
              <a:rPr lang="sk-SK" sz="1400" dirty="0" err="1">
                <a:latin typeface="Myriad Pro" panose="020B0503030403020204" pitchFamily="34" charset="0"/>
              </a:rPr>
              <a:t>provider</a:t>
            </a:r>
            <a:r>
              <a:rPr lang="sk-SK" sz="1400" dirty="0">
                <a:latin typeface="Myriad Pro" panose="020B0503030403020204" pitchFamily="34" charset="0"/>
              </a:rPr>
              <a:t>)</a:t>
            </a:r>
          </a:p>
          <a:p>
            <a:pPr lvl="3"/>
            <a:r>
              <a:rPr lang="sk-SK" sz="1200" dirty="0">
                <a:latin typeface="Myriad Pro" panose="020B0503030403020204" pitchFamily="34" charset="0"/>
              </a:rPr>
              <a:t>Natívny </a:t>
            </a:r>
            <a:r>
              <a:rPr lang="sk-SK" sz="1200" dirty="0" err="1">
                <a:latin typeface="Myriad Pro" panose="020B0503030403020204" pitchFamily="34" charset="0"/>
              </a:rPr>
              <a:t>provider</a:t>
            </a:r>
            <a:r>
              <a:rPr lang="sk-SK" sz="1200" dirty="0">
                <a:latin typeface="Myriad Pro" panose="020B0503030403020204" pitchFamily="34" charset="0"/>
              </a:rPr>
              <a:t> pre určovanie polohy (</a:t>
            </a:r>
            <a:r>
              <a:rPr lang="sk-SK" sz="1200" dirty="0" err="1">
                <a:latin typeface="Myriad Pro" panose="020B0503030403020204" pitchFamily="34" charset="0"/>
              </a:rPr>
              <a:t>LocationListener</a:t>
            </a:r>
            <a:r>
              <a:rPr lang="sk-SK" sz="1200" dirty="0">
                <a:latin typeface="Myriad Pro" panose="020B0503030403020204" pitchFamily="34" charset="0"/>
              </a:rPr>
              <a:t>)</a:t>
            </a:r>
          </a:p>
          <a:p>
            <a:pPr lvl="3"/>
            <a:r>
              <a:rPr lang="sk-SK" sz="1200" dirty="0">
                <a:latin typeface="Myriad Pro" panose="020B0503030403020204" pitchFamily="34" charset="0"/>
              </a:rPr>
              <a:t>Google </a:t>
            </a:r>
            <a:r>
              <a:rPr lang="sk-SK" sz="1200" dirty="0" err="1">
                <a:latin typeface="Myriad Pro" panose="020B0503030403020204" pitchFamily="34" charset="0"/>
              </a:rPr>
              <a:t>play</a:t>
            </a:r>
            <a:r>
              <a:rPr lang="sk-SK" sz="1200" dirty="0">
                <a:latin typeface="Myriad Pro" panose="020B0503030403020204" pitchFamily="34" charset="0"/>
              </a:rPr>
              <a:t> </a:t>
            </a:r>
            <a:r>
              <a:rPr lang="sk-SK" sz="1200" dirty="0" err="1">
                <a:latin typeface="Myriad Pro" panose="020B0503030403020204" pitchFamily="34" charset="0"/>
              </a:rPr>
              <a:t>services</a:t>
            </a:r>
            <a:r>
              <a:rPr lang="sk-SK" sz="1200" dirty="0">
                <a:latin typeface="Myriad Pro" panose="020B0503030403020204" pitchFamily="34" charset="0"/>
              </a:rPr>
              <a:t> </a:t>
            </a:r>
            <a:r>
              <a:rPr lang="sk-SK" sz="1200" dirty="0" err="1">
                <a:latin typeface="Myriad Pro" panose="020B0503030403020204" pitchFamily="34" charset="0"/>
              </a:rPr>
              <a:t>provider</a:t>
            </a:r>
            <a:r>
              <a:rPr lang="sk-SK" sz="1200" dirty="0">
                <a:latin typeface="Myriad Pro" panose="020B0503030403020204" pitchFamily="34" charset="0"/>
              </a:rPr>
              <a:t> pre určovanie polohy (</a:t>
            </a:r>
            <a:r>
              <a:rPr lang="sk-SK" sz="1200" dirty="0" err="1">
                <a:latin typeface="Myriad Pro" panose="020B0503030403020204" pitchFamily="34" charset="0"/>
              </a:rPr>
              <a:t>FusedLocationProviderClient</a:t>
            </a:r>
            <a:r>
              <a:rPr lang="sk-SK" sz="1200" dirty="0">
                <a:latin typeface="Myriad Pro" panose="020B0503030403020204" pitchFamily="34" charset="0"/>
              </a:rPr>
              <a:t>)</a:t>
            </a:r>
          </a:p>
          <a:p>
            <a:pPr lvl="2"/>
            <a:r>
              <a:rPr lang="sk-SK" sz="1400" dirty="0">
                <a:latin typeface="Myriad Pro" panose="020B0503030403020204" pitchFamily="34" charset="0"/>
              </a:rPr>
              <a:t>Práca s mapami a </a:t>
            </a:r>
            <a:r>
              <a:rPr lang="sk-SK" sz="1400" dirty="0" err="1">
                <a:latin typeface="Myriad Pro" panose="020B0503030403020204" pitchFamily="34" charset="0"/>
              </a:rPr>
              <a:t>senzorikou</a:t>
            </a:r>
            <a:endParaRPr lang="sk-SK" sz="1400" dirty="0">
              <a:latin typeface="Myriad Pro" panose="020B0503030403020204" pitchFamily="34" charset="0"/>
            </a:endParaRPr>
          </a:p>
          <a:p>
            <a:pPr lvl="2"/>
            <a:r>
              <a:rPr lang="sk-SK" sz="1400" dirty="0">
                <a:latin typeface="Myriad Pro" panose="020B0503030403020204" pitchFamily="34" charset="0"/>
              </a:rPr>
              <a:t>Komponenty </a:t>
            </a:r>
            <a:r>
              <a:rPr lang="sk-SK" sz="1400" dirty="0" err="1">
                <a:latin typeface="Myriad Pro" panose="020B0503030403020204" pitchFamily="34" charset="0"/>
              </a:rPr>
              <a:t>RecyclerView</a:t>
            </a:r>
            <a:r>
              <a:rPr lang="sk-SK" sz="1400" dirty="0">
                <a:latin typeface="Myriad Pro" panose="020B0503030403020204" pitchFamily="34" charset="0"/>
              </a:rPr>
              <a:t> podľa vzoru </a:t>
            </a:r>
            <a:r>
              <a:rPr lang="sk-SK" sz="1400" dirty="0" err="1">
                <a:latin typeface="Myriad Pro" panose="020B0503030403020204" pitchFamily="34" charset="0"/>
              </a:rPr>
              <a:t>ViewHolder</a:t>
            </a:r>
            <a:endParaRPr lang="sk-SK" sz="1400" dirty="0">
              <a:latin typeface="Myriad Pro" panose="020B0503030403020204" pitchFamily="34" charset="0"/>
            </a:endParaRPr>
          </a:p>
          <a:p>
            <a:pPr lvl="2"/>
            <a:r>
              <a:rPr lang="sk-SK" sz="1400" dirty="0">
                <a:latin typeface="Myriad Pro" panose="020B0503030403020204" pitchFamily="34" charset="0"/>
              </a:rPr>
              <a:t>Práca s webovými službami pomocou RetroFit2</a:t>
            </a:r>
          </a:p>
          <a:p>
            <a:pPr lvl="2"/>
            <a:r>
              <a:rPr lang="sk-SK" sz="1400" dirty="0">
                <a:latin typeface="Myriad Pro" panose="020B0503030403020204" pitchFamily="34" charset="0"/>
              </a:rPr>
              <a:t>Práca s </a:t>
            </a:r>
            <a:r>
              <a:rPr lang="sk-SK" sz="1400" dirty="0" err="1">
                <a:latin typeface="Myriad Pro" panose="020B0503030403020204" pitchFamily="34" charset="0"/>
              </a:rPr>
              <a:t>SQLite</a:t>
            </a:r>
            <a:r>
              <a:rPr lang="sk-SK" sz="1400" dirty="0">
                <a:latin typeface="Myriad Pro" panose="020B0503030403020204" pitchFamily="34" charset="0"/>
              </a:rPr>
              <a:t> databázou (natívny prístup </a:t>
            </a:r>
            <a:r>
              <a:rPr lang="sk-SK" sz="1400" dirty="0" err="1">
                <a:latin typeface="Myriad Pro" panose="020B0503030403020204" pitchFamily="34" charset="0"/>
              </a:rPr>
              <a:t>vs</a:t>
            </a:r>
            <a:r>
              <a:rPr lang="sk-SK" sz="1400" dirty="0">
                <a:latin typeface="Myriad Pro" panose="020B0503030403020204" pitchFamily="34" charset="0"/>
              </a:rPr>
              <a:t> ORM </a:t>
            </a:r>
            <a:r>
              <a:rPr lang="sk-SK" sz="1400" dirty="0" err="1">
                <a:latin typeface="Myriad Pro" panose="020B0503030403020204" pitchFamily="34" charset="0"/>
              </a:rPr>
              <a:t>Room</a:t>
            </a:r>
            <a:r>
              <a:rPr lang="sk-SK" sz="1400" dirty="0">
                <a:latin typeface="Myriad Pro" panose="020B0503030403020204" pitchFamily="34" charset="0"/>
              </a:rPr>
              <a:t>) + súborový systém</a:t>
            </a:r>
          </a:p>
          <a:p>
            <a:pPr lvl="2"/>
            <a:r>
              <a:rPr lang="sk-SK" sz="1400" dirty="0">
                <a:latin typeface="Myriad Pro" panose="020B0503030403020204" pitchFamily="34" charset="0"/>
              </a:rPr>
              <a:t>Projekty s podporou pre Google </a:t>
            </a:r>
            <a:r>
              <a:rPr lang="sk-SK" sz="1400" dirty="0" err="1">
                <a:latin typeface="Myriad Pro" panose="020B0503030403020204" pitchFamily="34" charset="0"/>
              </a:rPr>
              <a:t>Wear</a:t>
            </a:r>
            <a:r>
              <a:rPr lang="sk-SK" sz="1400" dirty="0">
                <a:latin typeface="Myriad Pro" panose="020B0503030403020204" pitchFamily="34" charset="0"/>
              </a:rPr>
              <a:t> OS a  Android </a:t>
            </a:r>
            <a:r>
              <a:rPr lang="sk-SK" sz="1400" dirty="0" err="1">
                <a:latin typeface="Myriad Pro" panose="020B0503030403020204" pitchFamily="34" charset="0"/>
              </a:rPr>
              <a:t>Things</a:t>
            </a:r>
            <a:endParaRPr lang="sk-SK" sz="1400" dirty="0">
              <a:latin typeface="Myriad Pro" panose="020B0503030403020204" pitchFamily="34" charset="0"/>
            </a:endParaRPr>
          </a:p>
          <a:p>
            <a:pPr lvl="2"/>
            <a:r>
              <a:rPr lang="sk-SK" sz="1400" dirty="0">
                <a:latin typeface="Myriad Pro" panose="020B0503030403020204" pitchFamily="34" charset="0"/>
              </a:rPr>
              <a:t>Dekompilácia aplikácie, bezpečnosť a možnosti pre </a:t>
            </a:r>
            <a:r>
              <a:rPr lang="sk-SK" sz="1400" dirty="0" err="1">
                <a:latin typeface="Myriad Pro" panose="020B0503030403020204" pitchFamily="34" charset="0"/>
              </a:rPr>
              <a:t>obfuscation</a:t>
            </a:r>
            <a:endParaRPr lang="sk-SK" sz="1400" dirty="0">
              <a:latin typeface="Myriad Pro" panose="020B0503030403020204" pitchFamily="34" charset="0"/>
            </a:endParaRPr>
          </a:p>
          <a:p>
            <a:pPr lvl="2"/>
            <a:endParaRPr lang="sk-SK" sz="16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68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Čo potrebujem k vývoju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CA5093-FBE1-4164-A98A-0BBD24EF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0020"/>
            <a:ext cx="10803673" cy="5196467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Odporúčané IDE je Android </a:t>
            </a:r>
            <a:r>
              <a:rPr lang="sk-SK" dirty="0" err="1"/>
              <a:t>Studio</a:t>
            </a:r>
            <a:r>
              <a:rPr lang="sk-SK" dirty="0"/>
              <a:t> (aktuálne v. 3.1.4)</a:t>
            </a:r>
          </a:p>
          <a:p>
            <a:r>
              <a:rPr lang="sk-SK" dirty="0"/>
              <a:t>Java SDK (súčasťou Android </a:t>
            </a:r>
            <a:r>
              <a:rPr lang="sk-SK" dirty="0" err="1"/>
              <a:t>Studio</a:t>
            </a:r>
            <a:r>
              <a:rPr lang="sk-SK" dirty="0"/>
              <a:t>) registrované ako JAVA_HOME </a:t>
            </a:r>
          </a:p>
          <a:p>
            <a:r>
              <a:rPr lang="sk-SK" dirty="0" err="1"/>
              <a:t>Target</a:t>
            </a:r>
            <a:r>
              <a:rPr lang="sk-SK" dirty="0"/>
              <a:t> Android SDK – nainštalovanú verziu Android SDK, ktorú chcem použiť ako maximálnu cieľovú verziu API</a:t>
            </a:r>
          </a:p>
          <a:p>
            <a:r>
              <a:rPr lang="sk-SK" dirty="0" err="1"/>
              <a:t>Compile</a:t>
            </a:r>
            <a:r>
              <a:rPr lang="sk-SK" dirty="0"/>
              <a:t> Android SDK – nainštalovanú verziu Android SDK, ktorú má môj telefón, resp. AVD (Android </a:t>
            </a:r>
            <a:r>
              <a:rPr lang="sk-SK" dirty="0" err="1"/>
              <a:t>Virtual</a:t>
            </a:r>
            <a:r>
              <a:rPr lang="sk-SK" dirty="0"/>
              <a:t> Device) emulátor</a:t>
            </a:r>
          </a:p>
          <a:p>
            <a:r>
              <a:rPr lang="sk-SK" dirty="0"/>
              <a:t>Zariadenie alebo emulátor na testovanie – emulátor potrebuje Image pre CPU architektúru a verziu SDK</a:t>
            </a:r>
          </a:p>
          <a:p>
            <a:r>
              <a:rPr lang="sk-SK" dirty="0"/>
              <a:t>Akúkoľvek SDK viete nainštalovať cez SDK manager, kt. je súčasťou Android </a:t>
            </a:r>
            <a:r>
              <a:rPr lang="sk-SK" dirty="0" err="1"/>
              <a:t>Studio</a:t>
            </a:r>
            <a:endParaRPr lang="sk-SK" dirty="0"/>
          </a:p>
          <a:p>
            <a:r>
              <a:rPr lang="sk-SK" dirty="0"/>
              <a:t>Android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– nástroje, ktoré sa automaticky používajú pri kompilácii</a:t>
            </a:r>
          </a:p>
          <a:p>
            <a:r>
              <a:rPr lang="sk-SK" dirty="0" err="1"/>
              <a:t>Choose</a:t>
            </a:r>
            <a:r>
              <a:rPr lang="sk-SK" dirty="0"/>
              <a:t> </a:t>
            </a:r>
            <a:r>
              <a:rPr lang="sk-SK" dirty="0" err="1"/>
              <a:t>wisely</a:t>
            </a:r>
            <a:r>
              <a:rPr lang="sk-SK" dirty="0"/>
              <a:t> – každý image aj SDK je väčšinou dosť veľký (niekoľko GB)</a:t>
            </a:r>
          </a:p>
          <a:p>
            <a:r>
              <a:rPr lang="sk-SK" dirty="0"/>
              <a:t>USB kábel a </a:t>
            </a:r>
            <a:r>
              <a:rPr lang="sk-SK" dirty="0" err="1"/>
              <a:t>driver</a:t>
            </a:r>
            <a:r>
              <a:rPr lang="sk-SK" dirty="0"/>
              <a:t> na telefón – ak chcete </a:t>
            </a:r>
            <a:r>
              <a:rPr lang="sk-SK" dirty="0" err="1"/>
              <a:t>debugovať</a:t>
            </a:r>
            <a:r>
              <a:rPr lang="sk-SK" dirty="0"/>
              <a:t> na vlastnom zariadení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426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Použitie vlastného zariadenia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CA5093-FBE1-4164-A98A-0BBD24EF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5196467"/>
          </a:xfrm>
        </p:spPr>
        <p:txBody>
          <a:bodyPr>
            <a:normAutofit lnSpcReduction="10000"/>
          </a:bodyPr>
          <a:lstStyle/>
          <a:p>
            <a:r>
              <a:rPr lang="sk-SK" dirty="0"/>
              <a:t>Musíte mať nainštalovaný USB </a:t>
            </a:r>
            <a:r>
              <a:rPr lang="sk-SK" dirty="0" err="1"/>
              <a:t>driver</a:t>
            </a:r>
            <a:r>
              <a:rPr lang="sk-SK" dirty="0"/>
              <a:t> pre telefón</a:t>
            </a:r>
          </a:p>
          <a:p>
            <a:r>
              <a:rPr lang="sk-SK" dirty="0"/>
              <a:t>Zariadenie sa dá pripojiť aj cez TCP </a:t>
            </a:r>
            <a:r>
              <a:rPr lang="sk-SK" dirty="0" err="1"/>
              <a:t>bridge</a:t>
            </a:r>
            <a:r>
              <a:rPr lang="sk-SK" dirty="0"/>
              <a:t> pomocou BT alebo WiFi (</a:t>
            </a:r>
            <a:r>
              <a:rPr lang="sk-SK" dirty="0" err="1"/>
              <a:t>adb</a:t>
            </a:r>
            <a:r>
              <a:rPr lang="sk-SK" dirty="0"/>
              <a:t> </a:t>
            </a:r>
            <a:r>
              <a:rPr lang="sk-SK" dirty="0" err="1"/>
              <a:t>connect</a:t>
            </a:r>
            <a:r>
              <a:rPr lang="sk-SK" dirty="0"/>
              <a:t>)</a:t>
            </a:r>
          </a:p>
          <a:p>
            <a:r>
              <a:rPr lang="sk-SK" dirty="0"/>
              <a:t>Zariadenie musí mať spustený developerský mód (väčšinou 5x </a:t>
            </a:r>
            <a:r>
              <a:rPr lang="sk-SK" dirty="0" err="1"/>
              <a:t>tap</a:t>
            </a:r>
            <a:r>
              <a:rPr lang="sk-SK" dirty="0"/>
              <a:t> na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version</a:t>
            </a:r>
            <a:r>
              <a:rPr lang="sk-SK" dirty="0"/>
              <a:t> v informáciách telefónu)</a:t>
            </a:r>
          </a:p>
          <a:p>
            <a:r>
              <a:rPr lang="sk-SK" dirty="0"/>
              <a:t>Zariadenie musí mať zapnutý povolenie pre </a:t>
            </a:r>
            <a:r>
              <a:rPr lang="sk-SK" dirty="0" err="1"/>
              <a:t>debugovanie</a:t>
            </a:r>
            <a:r>
              <a:rPr lang="sk-SK" dirty="0"/>
              <a:t> (v </a:t>
            </a:r>
            <a:r>
              <a:rPr lang="sk-SK" dirty="0" err="1"/>
              <a:t>dev</a:t>
            </a:r>
            <a:r>
              <a:rPr lang="sk-SK" dirty="0"/>
              <a:t> nastaveniach)</a:t>
            </a:r>
          </a:p>
          <a:p>
            <a:r>
              <a:rPr lang="sk-SK" dirty="0"/>
              <a:t>PC musíte povoliť pre </a:t>
            </a:r>
            <a:r>
              <a:rPr lang="sk-SK" dirty="0" err="1"/>
              <a:t>debugovanie</a:t>
            </a:r>
            <a:r>
              <a:rPr lang="sk-SK" dirty="0"/>
              <a:t> pri pripojení telefónu (zobrazí sa dialóg na telefóne – ak nie skúste telefón odpojiť a o pár sekúnd znova pripojiť)</a:t>
            </a:r>
          </a:p>
          <a:p>
            <a:r>
              <a:rPr lang="sk-SK" dirty="0"/>
              <a:t>V Android </a:t>
            </a:r>
            <a:r>
              <a:rPr lang="sk-SK" dirty="0" err="1"/>
              <a:t>Studio</a:t>
            </a:r>
            <a:r>
              <a:rPr lang="sk-SK" dirty="0"/>
              <a:t> sa telefón zobrazí spolu s jeho API verziou v okne </a:t>
            </a:r>
            <a:r>
              <a:rPr lang="sk-SK" dirty="0" err="1"/>
              <a:t>LogCat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68901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Ako vytvorím mobilnú aplikáciu?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CA5093-FBE1-4164-A98A-0BBD24EF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Pomocou </a:t>
            </a:r>
            <a:r>
              <a:rPr lang="sk-SK" dirty="0" err="1"/>
              <a:t>wizarda</a:t>
            </a:r>
            <a:endParaRPr lang="sk-SK" dirty="0"/>
          </a:p>
          <a:p>
            <a:r>
              <a:rPr lang="sk-SK" dirty="0"/>
              <a:t>Názov a balík – balík by mal byť vo formáte </a:t>
            </a:r>
            <a:r>
              <a:rPr lang="sk-SK" dirty="0" err="1"/>
              <a:t>xy.doména.názov_app</a:t>
            </a:r>
            <a:endParaRPr lang="sk-SK" dirty="0"/>
          </a:p>
          <a:p>
            <a:pPr lvl="1"/>
            <a:r>
              <a:rPr lang="sk-SK" dirty="0" err="1"/>
              <a:t>xy</a:t>
            </a:r>
            <a:r>
              <a:rPr lang="sk-SK" dirty="0"/>
              <a:t> – krajina</a:t>
            </a:r>
          </a:p>
          <a:p>
            <a:pPr lvl="1"/>
            <a:r>
              <a:rPr lang="sk-SK" dirty="0"/>
              <a:t>doména – názov firmy, resp. priezvisko alebo </a:t>
            </a:r>
            <a:r>
              <a:rPr lang="sk-SK" dirty="0" err="1"/>
              <a:t>nickname</a:t>
            </a:r>
            <a:endParaRPr lang="sk-SK" dirty="0"/>
          </a:p>
          <a:p>
            <a:pPr lvl="1"/>
            <a:r>
              <a:rPr lang="sk-SK" dirty="0" err="1"/>
              <a:t>názov_app</a:t>
            </a:r>
            <a:r>
              <a:rPr lang="sk-SK" dirty="0"/>
              <a:t> – jednoslovný názov bez špeciálnych znakov a interpunkcie</a:t>
            </a:r>
          </a:p>
          <a:p>
            <a:r>
              <a:rPr lang="sk-SK" dirty="0" err="1"/>
              <a:t>Target</a:t>
            </a:r>
            <a:r>
              <a:rPr lang="sk-SK" dirty="0"/>
              <a:t> SDK – malo by byť čo najvyššie – </a:t>
            </a:r>
            <a:r>
              <a:rPr lang="sk-SK" dirty="0" err="1"/>
              <a:t>t.j</a:t>
            </a:r>
            <a:r>
              <a:rPr lang="sk-SK" dirty="0"/>
              <a:t>. akú SDK chcete podporovať</a:t>
            </a:r>
          </a:p>
          <a:p>
            <a:r>
              <a:rPr lang="sk-SK" dirty="0"/>
              <a:t>Typ prvej aktivity – šablóny pre obrazovku a spôsob navigácie v aplikácii</a:t>
            </a:r>
          </a:p>
        </p:txBody>
      </p:sp>
    </p:spTree>
    <p:extLst>
      <p:ext uri="{BB962C8B-B14F-4D97-AF65-F5344CB8AC3E}">
        <p14:creationId xmlns:p14="http://schemas.microsoft.com/office/powerpoint/2010/main" val="4159967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Čo je </a:t>
            </a:r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gradle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 a prečo to trvá tak dlho?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CA5093-FBE1-4164-A98A-0BBD24EF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Gradle</a:t>
            </a:r>
            <a:r>
              <a:rPr lang="sk-SK" dirty="0"/>
              <a:t> je kompilačný manažér pre Javu</a:t>
            </a:r>
          </a:p>
          <a:p>
            <a:r>
              <a:rPr lang="sk-SK" dirty="0"/>
              <a:t>V Androide manažuje repozitáre pre pluginy, použité pluginy a ich verzie, pluginy pre testovanie, nastavenia </a:t>
            </a:r>
            <a:r>
              <a:rPr lang="sk-SK" dirty="0" err="1"/>
              <a:t>minSDK</a:t>
            </a:r>
            <a:r>
              <a:rPr lang="sk-SK" dirty="0"/>
              <a:t> a </a:t>
            </a:r>
            <a:r>
              <a:rPr lang="sk-SK" dirty="0" err="1"/>
              <a:t>targetSDK</a:t>
            </a:r>
            <a:r>
              <a:rPr lang="sk-SK" dirty="0"/>
              <a:t> a kompilačné prepínače, verziu aplikácie, verziu </a:t>
            </a:r>
            <a:r>
              <a:rPr lang="sk-SK" dirty="0" err="1"/>
              <a:t>BuildTools</a:t>
            </a:r>
            <a:endParaRPr lang="sk-SK" dirty="0"/>
          </a:p>
          <a:p>
            <a:r>
              <a:rPr lang="sk-SK" dirty="0"/>
              <a:t>Sťahuje všetky balíky z internetu a potom ich rozbalí, skompiluje, zindexuje a nalinkuje na aplikáciu – preto to trvá väčšinou dlho</a:t>
            </a:r>
          </a:p>
          <a:p>
            <a:r>
              <a:rPr lang="sk-SK" dirty="0" err="1"/>
              <a:t>build.gradle</a:t>
            </a:r>
            <a:r>
              <a:rPr lang="sk-SK" dirty="0"/>
              <a:t> – 2x – dôležitejší je ten na vnútornej úrovni projektu</a:t>
            </a:r>
          </a:p>
          <a:p>
            <a:r>
              <a:rPr lang="sk-SK" dirty="0"/>
              <a:t>Skript pre inštaláciu pluginov má väčšinou každý plugin v </a:t>
            </a:r>
            <a:r>
              <a:rPr lang="sk-SK" dirty="0" err="1"/>
              <a:t>helpe</a:t>
            </a:r>
            <a:r>
              <a:rPr lang="sk-SK" dirty="0"/>
              <a:t>, dá sa použiť aj portál </a:t>
            </a:r>
            <a:r>
              <a:rPr lang="sk-SK" dirty="0">
                <a:hlinkClick r:id="rId2"/>
              </a:rPr>
              <a:t>https://gradleplease.appspot.com/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352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Aktivita je základný stavebný prvok aplikácie</a:t>
            </a:r>
          </a:p>
          <a:p>
            <a:r>
              <a:rPr lang="sk-SK" dirty="0"/>
              <a:t>Malo by platiť, že aktivita = obrazovka</a:t>
            </a:r>
          </a:p>
          <a:p>
            <a:r>
              <a:rPr lang="sk-SK" dirty="0"/>
              <a:t>Aktivita je v samostatnej triede ktorá </a:t>
            </a:r>
            <a:r>
              <a:rPr lang="sk-SK" dirty="0" err="1"/>
              <a:t>extenduje</a:t>
            </a:r>
            <a:r>
              <a:rPr lang="sk-SK" dirty="0"/>
              <a:t> triedy </a:t>
            </a:r>
            <a:r>
              <a:rPr lang="sk-SK" dirty="0" err="1"/>
              <a:t>Activity</a:t>
            </a:r>
            <a:r>
              <a:rPr lang="sk-SK" dirty="0"/>
              <a:t> alebo </a:t>
            </a:r>
            <a:r>
              <a:rPr lang="sk-SK" dirty="0" err="1"/>
              <a:t>AppCompatActivity</a:t>
            </a:r>
            <a:endParaRPr lang="sk-SK" dirty="0"/>
          </a:p>
          <a:p>
            <a:r>
              <a:rPr lang="sk-SK" dirty="0"/>
              <a:t>Aktivita môže obsahovať 0-n fragmentov (súčasti obrazovky so samostatným obsahom)</a:t>
            </a:r>
          </a:p>
          <a:p>
            <a:r>
              <a:rPr lang="sk-SK" dirty="0"/>
              <a:t>Aktivita má svoj životný cyklus</a:t>
            </a:r>
          </a:p>
          <a:p>
            <a:r>
              <a:rPr lang="sk-SK" dirty="0"/>
              <a:t>Aktivita má svoj </a:t>
            </a:r>
            <a:r>
              <a:rPr lang="sk-SK" dirty="0">
                <a:solidFill>
                  <a:srgbClr val="FF0000"/>
                </a:solidFill>
              </a:rPr>
              <a:t>kontext</a:t>
            </a:r>
          </a:p>
          <a:p>
            <a:pPr lvl="1"/>
            <a:r>
              <a:rPr lang="sk-SK" dirty="0" err="1">
                <a:solidFill>
                  <a:srgbClr val="FF0000"/>
                </a:solidFill>
              </a:rPr>
              <a:t>getActivity</a:t>
            </a:r>
            <a:r>
              <a:rPr lang="sk-SK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sk-SK" dirty="0" err="1">
                <a:solidFill>
                  <a:srgbClr val="FF0000"/>
                </a:solidFill>
              </a:rPr>
              <a:t>NazovAktivity.this</a:t>
            </a:r>
            <a:endParaRPr lang="sk-SK" dirty="0">
              <a:solidFill>
                <a:srgbClr val="FF0000"/>
              </a:solidFill>
            </a:endParaRPr>
          </a:p>
          <a:p>
            <a:pPr lvl="1"/>
            <a:r>
              <a:rPr lang="sk-SK" dirty="0" err="1">
                <a:solidFill>
                  <a:srgbClr val="FF0000"/>
                </a:solidFill>
              </a:rPr>
              <a:t>this</a:t>
            </a:r>
            <a:r>
              <a:rPr lang="sk-SK" dirty="0">
                <a:solidFill>
                  <a:srgbClr val="FF0000"/>
                </a:solidFill>
              </a:rPr>
              <a:t> – v prípade, že sa nachádzate priamo v niektorej z metód aktivity</a:t>
            </a:r>
            <a:endParaRPr lang="sk-SK" dirty="0"/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Čo je aktivita?</a:t>
            </a:r>
          </a:p>
        </p:txBody>
      </p:sp>
    </p:spTree>
    <p:extLst>
      <p:ext uri="{BB962C8B-B14F-4D97-AF65-F5344CB8AC3E}">
        <p14:creationId xmlns:p14="http://schemas.microsoft.com/office/powerpoint/2010/main" val="1081090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5875421" cy="4351338"/>
          </a:xfrm>
        </p:spPr>
        <p:txBody>
          <a:bodyPr/>
          <a:lstStyle/>
          <a:p>
            <a:r>
              <a:rPr lang="sk-SK" dirty="0" err="1"/>
              <a:t>Overridnuté</a:t>
            </a:r>
            <a:r>
              <a:rPr lang="sk-SK" dirty="0"/>
              <a:t> metódy v triede aktivity (preto je nutné </a:t>
            </a:r>
            <a:r>
              <a:rPr lang="sk-SK" dirty="0" err="1"/>
              <a:t>extendnuť</a:t>
            </a:r>
            <a:r>
              <a:rPr lang="sk-SK" dirty="0"/>
              <a:t> </a:t>
            </a:r>
            <a:r>
              <a:rPr lang="sk-SK" dirty="0" err="1"/>
              <a:t>Activity</a:t>
            </a:r>
            <a:r>
              <a:rPr lang="sk-SK" dirty="0"/>
              <a:t> alebo </a:t>
            </a:r>
            <a:r>
              <a:rPr lang="sk-SK" dirty="0" err="1"/>
              <a:t>AppCompatActivity</a:t>
            </a:r>
            <a:r>
              <a:rPr lang="sk-SK" dirty="0"/>
              <a:t>)</a:t>
            </a:r>
          </a:p>
          <a:p>
            <a:r>
              <a:rPr lang="sk-SK" dirty="0"/>
              <a:t>Aktivitu viete </a:t>
            </a:r>
            <a:r>
              <a:rPr lang="sk-SK" dirty="0" err="1"/>
              <a:t>killnuť</a:t>
            </a:r>
            <a:r>
              <a:rPr lang="sk-SK" dirty="0"/>
              <a:t> metódou </a:t>
            </a:r>
            <a:r>
              <a:rPr lang="sk-SK" dirty="0" err="1"/>
              <a:t>finish</a:t>
            </a:r>
            <a:r>
              <a:rPr lang="en-US" dirty="0"/>
              <a:t>(), kt. vol</a:t>
            </a:r>
            <a:r>
              <a:rPr lang="sk-SK" dirty="0" err="1"/>
              <a:t>áte</a:t>
            </a:r>
            <a:r>
              <a:rPr lang="sk-SK" dirty="0"/>
              <a:t> nad kontextom aktivity</a:t>
            </a:r>
          </a:p>
          <a:p>
            <a:r>
              <a:rPr lang="sk-SK" dirty="0"/>
              <a:t>Aktivitu viete </a:t>
            </a:r>
            <a:r>
              <a:rPr lang="sk-SK" dirty="0" err="1"/>
              <a:t>štartnúť</a:t>
            </a:r>
            <a:r>
              <a:rPr lang="sk-SK" dirty="0"/>
              <a:t> pomocou metódy </a:t>
            </a:r>
            <a:r>
              <a:rPr lang="sk-SK" dirty="0" err="1"/>
              <a:t>startActivity</a:t>
            </a:r>
            <a:r>
              <a:rPr lang="en-US" dirty="0"/>
              <a:t>(intent);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Životný cyklus aktivity</a:t>
            </a:r>
          </a:p>
        </p:txBody>
      </p:sp>
      <p:pic>
        <p:nvPicPr>
          <p:cNvPr id="5" name="Obrázok 4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C37B4C81-3B1B-46D6-874F-82952520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58" y="271462"/>
            <a:ext cx="48863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3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8185484" cy="4351338"/>
          </a:xfrm>
        </p:spPr>
        <p:txBody>
          <a:bodyPr/>
          <a:lstStyle/>
          <a:p>
            <a:r>
              <a:rPr lang="sk-SK" dirty="0"/>
              <a:t>Z angl. zámer</a:t>
            </a:r>
            <a:endParaRPr lang="en-US" dirty="0"/>
          </a:p>
          <a:p>
            <a:r>
              <a:rPr lang="en-US" dirty="0"/>
              <a:t>V</a:t>
            </a:r>
            <a:r>
              <a:rPr lang="sk-SK" dirty="0" err="1"/>
              <a:t>äčšinou</a:t>
            </a:r>
            <a:r>
              <a:rPr lang="sk-SK" dirty="0"/>
              <a:t> hovorí o zámere aký kontext opúšťate a z akej triedy chcete vytvoriť nový kontext.</a:t>
            </a:r>
          </a:p>
          <a:p>
            <a:r>
              <a:rPr lang="sk-SK" dirty="0"/>
              <a:t>Štandardný postup je:</a:t>
            </a:r>
          </a:p>
          <a:p>
            <a:pPr lvl="1"/>
            <a:r>
              <a:rPr lang="sk-SK" dirty="0" err="1"/>
              <a:t>Intent</a:t>
            </a:r>
            <a:r>
              <a:rPr lang="sk-SK" dirty="0"/>
              <a:t> i = new </a:t>
            </a:r>
            <a:r>
              <a:rPr lang="sk-SK" dirty="0" err="1"/>
              <a:t>Intent</a:t>
            </a:r>
            <a:r>
              <a:rPr lang="en-US" dirty="0"/>
              <a:t>(</a:t>
            </a:r>
            <a:r>
              <a:rPr lang="en-US" dirty="0" err="1"/>
              <a:t>kontextAktivity,InaAktivita.class</a:t>
            </a:r>
            <a:r>
              <a:rPr lang="en-US" dirty="0"/>
              <a:t>);</a:t>
            </a:r>
            <a:endParaRPr lang="sk-SK" dirty="0"/>
          </a:p>
          <a:p>
            <a:pPr lvl="1"/>
            <a:r>
              <a:rPr lang="sk-SK" dirty="0" err="1"/>
              <a:t>i.putExtra</a:t>
            </a:r>
            <a:r>
              <a:rPr lang="en-US" dirty="0"/>
              <a:t>(“</a:t>
            </a:r>
            <a:r>
              <a:rPr lang="en-US" dirty="0" err="1"/>
              <a:t>kluc</a:t>
            </a:r>
            <a:r>
              <a:rPr lang="en-US" dirty="0"/>
              <a:t>”,</a:t>
            </a:r>
            <a:r>
              <a:rPr lang="en-US" dirty="0" err="1"/>
              <a:t>hodnota</a:t>
            </a:r>
            <a:r>
              <a:rPr lang="en-US" dirty="0"/>
              <a:t>); - </a:t>
            </a:r>
            <a:r>
              <a:rPr lang="en-US" dirty="0" err="1"/>
              <a:t>vlo</a:t>
            </a:r>
            <a:r>
              <a:rPr lang="sk-SK" dirty="0" err="1"/>
              <a:t>žíte</a:t>
            </a:r>
            <a:r>
              <a:rPr lang="sk-SK" dirty="0"/>
              <a:t> </a:t>
            </a:r>
            <a:r>
              <a:rPr lang="sk-SK" dirty="0" err="1"/>
              <a:t>atomické</a:t>
            </a:r>
            <a:r>
              <a:rPr lang="sk-SK" dirty="0"/>
              <a:t> dáta</a:t>
            </a:r>
          </a:p>
          <a:p>
            <a:pPr lvl="1"/>
            <a:r>
              <a:rPr lang="sk-SK" dirty="0"/>
              <a:t>Do </a:t>
            </a:r>
            <a:r>
              <a:rPr lang="sk-SK" dirty="0" err="1"/>
              <a:t>intentu</a:t>
            </a:r>
            <a:r>
              <a:rPr lang="sk-SK" dirty="0"/>
              <a:t> je možné vložiť aj objekty ale len ako </a:t>
            </a:r>
            <a:r>
              <a:rPr lang="sk-SK" dirty="0" err="1"/>
              <a:t>Parcelable</a:t>
            </a:r>
            <a:r>
              <a:rPr lang="sk-SK" dirty="0"/>
              <a:t> alebo </a:t>
            </a:r>
            <a:r>
              <a:rPr lang="sk-SK" dirty="0" err="1"/>
              <a:t>Serializable</a:t>
            </a:r>
            <a:r>
              <a:rPr lang="sk-SK" dirty="0"/>
              <a:t> (používajte balíček </a:t>
            </a:r>
            <a:r>
              <a:rPr lang="sk-SK" dirty="0" err="1"/>
              <a:t>Parceler</a:t>
            </a:r>
            <a:r>
              <a:rPr lang="sk-SK" dirty="0"/>
              <a:t>)</a:t>
            </a: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Čo je </a:t>
            </a:r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Intent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 - explicitný</a:t>
            </a:r>
          </a:p>
        </p:txBody>
      </p:sp>
    </p:spTree>
    <p:extLst>
      <p:ext uri="{BB962C8B-B14F-4D97-AF65-F5344CB8AC3E}">
        <p14:creationId xmlns:p14="http://schemas.microsoft.com/office/powerpoint/2010/main" val="2698890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9881938" cy="4351338"/>
          </a:xfrm>
        </p:spPr>
        <p:txBody>
          <a:bodyPr/>
          <a:lstStyle/>
          <a:p>
            <a:r>
              <a:rPr lang="sk-SK" dirty="0"/>
              <a:t>Zavolá internú aktivitu z </a:t>
            </a:r>
            <a:r>
              <a:rPr lang="sk-SK" dirty="0" err="1"/>
              <a:t>androidu</a:t>
            </a:r>
            <a:r>
              <a:rPr lang="sk-SK" dirty="0"/>
              <a:t> pre spracovanie vybraného obsahu. Napr. pre otvorenie webového odkazu, telefónneho čísla, emailu, zdieľania a podobne.</a:t>
            </a:r>
          </a:p>
          <a:p>
            <a:r>
              <a:rPr lang="sk-SK" dirty="0"/>
              <a:t>Postup: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en-US" dirty="0"/>
              <a:t>Intent </a:t>
            </a:r>
            <a:r>
              <a:rPr lang="en-US" dirty="0" err="1"/>
              <a:t>i</a:t>
            </a:r>
            <a:r>
              <a:rPr lang="en-US" dirty="0"/>
              <a:t> = new Intent(); </a:t>
            </a:r>
            <a:r>
              <a:rPr lang="sk-SK" dirty="0"/>
              <a:t>	</a:t>
            </a:r>
            <a:r>
              <a:rPr lang="en-US" dirty="0" err="1"/>
              <a:t>i.setAction</a:t>
            </a:r>
            <a:r>
              <a:rPr lang="en-US" dirty="0"/>
              <a:t>(</a:t>
            </a:r>
            <a:r>
              <a:rPr lang="en-US" dirty="0" err="1"/>
              <a:t>MediaStore.ACTION_VIDEO_CAPTURE</a:t>
            </a:r>
            <a:r>
              <a:rPr lang="en-US" dirty="0"/>
              <a:t>);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en-US" dirty="0" err="1"/>
              <a:t>startActivity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  <a:endParaRPr lang="sk-SK" dirty="0"/>
          </a:p>
          <a:p>
            <a:r>
              <a:rPr lang="sk-SK" dirty="0"/>
              <a:t>Pre odchytenie výsledku potrebujete </a:t>
            </a:r>
            <a:r>
              <a:rPr lang="sk-SK" dirty="0" err="1"/>
              <a:t>overridnuť</a:t>
            </a:r>
            <a:r>
              <a:rPr lang="sk-SK" dirty="0"/>
              <a:t> metódu </a:t>
            </a:r>
            <a:r>
              <a:rPr lang="sk-SK" dirty="0" err="1"/>
              <a:t>onActivityResult</a:t>
            </a:r>
            <a:r>
              <a:rPr lang="sk-SK" dirty="0"/>
              <a:t>()</a:t>
            </a: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Čo je </a:t>
            </a:r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Intent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 - implicitný</a:t>
            </a:r>
          </a:p>
        </p:txBody>
      </p:sp>
    </p:spTree>
    <p:extLst>
      <p:ext uri="{BB962C8B-B14F-4D97-AF65-F5344CB8AC3E}">
        <p14:creationId xmlns:p14="http://schemas.microsoft.com/office/powerpoint/2010/main" val="109765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9881938" cy="4351338"/>
          </a:xfrm>
        </p:spPr>
        <p:txBody>
          <a:bodyPr/>
          <a:lstStyle/>
          <a:p>
            <a:r>
              <a:rPr lang="sk-SK" dirty="0"/>
              <a:t>Od A po Z</a:t>
            </a:r>
          </a:p>
          <a:p>
            <a:r>
              <a:rPr lang="sk-SK" dirty="0"/>
              <a:t>Od aktivity </a:t>
            </a:r>
            <a:r>
              <a:rPr lang="sk-SK"/>
              <a:t>po zdroje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Ukážka aplikácie</a:t>
            </a:r>
          </a:p>
        </p:txBody>
      </p:sp>
    </p:spTree>
    <p:extLst>
      <p:ext uri="{BB962C8B-B14F-4D97-AF65-F5344CB8AC3E}">
        <p14:creationId xmlns:p14="http://schemas.microsoft.com/office/powerpoint/2010/main" val="3874853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Any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 </a:t>
            </a:r>
            <a:r>
              <a:rPr lang="sk-SK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questions</a:t>
            </a:r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?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219325"/>
            <a:ext cx="5715000" cy="2419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4690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Cviká? Kedy?! Čo?! Kto?!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792674"/>
            <a:ext cx="12002530" cy="4351338"/>
          </a:xfrm>
        </p:spPr>
        <p:txBody>
          <a:bodyPr/>
          <a:lstStyle/>
          <a:p>
            <a:r>
              <a:rPr lang="sk-SK" dirty="0">
                <a:latin typeface="Myriad Pro" panose="020B0503030403020204" pitchFamily="34" charset="0"/>
              </a:rPr>
              <a:t>Cviká (V4_147 v utorok 7:30, 9:10 a stredu o 7</a:t>
            </a:r>
            <a:r>
              <a:rPr lang="en-US" dirty="0">
                <a:latin typeface="Myriad Pro" panose="020B0503030403020204" pitchFamily="34" charset="0"/>
              </a:rPr>
              <a:t>:</a:t>
            </a:r>
            <a:r>
              <a:rPr lang="sk-SK" dirty="0">
                <a:latin typeface="Myriad Pro" panose="020B0503030403020204" pitchFamily="34" charset="0"/>
              </a:rPr>
              <a:t>3</a:t>
            </a:r>
            <a:r>
              <a:rPr lang="en-US" dirty="0">
                <a:latin typeface="Myriad Pro" panose="020B0503030403020204" pitchFamily="34" charset="0"/>
              </a:rPr>
              <a:t>0</a:t>
            </a:r>
            <a:r>
              <a:rPr lang="sk-SK" dirty="0">
                <a:latin typeface="Myriad Pro" panose="020B0503030403020204" pitchFamily="34" charset="0"/>
              </a:rPr>
              <a:t>)</a:t>
            </a:r>
          </a:p>
          <a:p>
            <a:r>
              <a:rPr lang="sk-SK" dirty="0">
                <a:latin typeface="Myriad Pro" panose="020B0503030403020204" pitchFamily="34" charset="0"/>
              </a:rPr>
              <a:t>Cvičiaci </a:t>
            </a:r>
            <a:r>
              <a:rPr lang="en-US" dirty="0">
                <a:latin typeface="Myriad Pro" panose="020B0503030403020204" pitchFamily="34" charset="0"/>
              </a:rPr>
              <a:t>&amp; </a:t>
            </a:r>
            <a:r>
              <a:rPr lang="en-US" dirty="0" err="1">
                <a:latin typeface="Myriad Pro" panose="020B0503030403020204" pitchFamily="34" charset="0"/>
              </a:rPr>
              <a:t>Predn</a:t>
            </a:r>
            <a:r>
              <a:rPr lang="sk-SK" dirty="0" err="1">
                <a:latin typeface="Myriad Pro" panose="020B0503030403020204" pitchFamily="34" charset="0"/>
              </a:rPr>
              <a:t>ášajúci</a:t>
            </a:r>
            <a:endParaRPr lang="sk-SK" dirty="0">
              <a:latin typeface="Myriad Pro" panose="020B0503030403020204" pitchFamily="34" charset="0"/>
            </a:endParaRPr>
          </a:p>
          <a:p>
            <a:pPr lvl="1"/>
            <a:r>
              <a:rPr lang="sk-SK" b="1" dirty="0">
                <a:latin typeface="Myriad Pro" panose="020B0503030403020204" pitchFamily="34" charset="0"/>
              </a:rPr>
              <a:t>Vladimír Gašpar</a:t>
            </a:r>
          </a:p>
          <a:p>
            <a:pPr lvl="1"/>
            <a:r>
              <a:rPr lang="en-US" b="1" dirty="0">
                <a:latin typeface="Myriad Pro" panose="020B0503030403020204" pitchFamily="34" charset="0"/>
              </a:rPr>
              <a:t>Pavol </a:t>
            </a:r>
            <a:r>
              <a:rPr lang="sk-SK" b="1" dirty="0" err="1">
                <a:latin typeface="Myriad Pro" panose="020B0503030403020204" pitchFamily="34" charset="0"/>
              </a:rPr>
              <a:t>Šatala</a:t>
            </a:r>
            <a:endParaRPr lang="sk-SK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88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746760" y="2962021"/>
            <a:ext cx="10515600" cy="1325563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Ďakujem za pozornosť ... </a:t>
            </a:r>
          </a:p>
        </p:txBody>
      </p:sp>
    </p:spTree>
    <p:extLst>
      <p:ext uri="{BB962C8B-B14F-4D97-AF65-F5344CB8AC3E}">
        <p14:creationId xmlns:p14="http://schemas.microsoft.com/office/powerpoint/2010/main" val="388806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Z čoho sa mám učiť?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74320" y="1825625"/>
            <a:ext cx="11603736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Z toho čo počuješ na prednáškach a čo na nich riešime</a:t>
            </a:r>
          </a:p>
          <a:p>
            <a:r>
              <a:rPr lang="sk-SK" dirty="0"/>
              <a:t>Z práce na cvičení</a:t>
            </a:r>
          </a:p>
          <a:p>
            <a:r>
              <a:rPr lang="sk-SK" dirty="0"/>
              <a:t>Z práce doma na zadaní</a:t>
            </a:r>
          </a:p>
          <a:p>
            <a:r>
              <a:rPr lang="sk-SK" dirty="0"/>
              <a:t>Dá sa učiť aj z kníh – zdroje, ktoré použijem na prednáškach alebo </a:t>
            </a:r>
            <a:r>
              <a:rPr lang="sk-SK" dirty="0" err="1"/>
              <a:t>cvikách</a:t>
            </a:r>
            <a:r>
              <a:rPr lang="sk-SK" dirty="0"/>
              <a:t> dám vždy do referencií</a:t>
            </a:r>
          </a:p>
          <a:p>
            <a:r>
              <a:rPr lang="sk-SK" dirty="0">
                <a:latin typeface="Myriad Pro" panose="020B0503030403020204" pitchFamily="34" charset="0"/>
              </a:rPr>
              <a:t>Stránka predmetu neexistuje – budeme používať </a:t>
            </a:r>
            <a:r>
              <a:rPr lang="sk-SK" dirty="0" err="1">
                <a:latin typeface="Myriad Pro" panose="020B0503030403020204" pitchFamily="34" charset="0"/>
              </a:rPr>
              <a:t>github</a:t>
            </a:r>
            <a:endParaRPr lang="sk-SK" dirty="0">
              <a:latin typeface="Myriad Pro" panose="020B0503030403020204" pitchFamily="34" charset="0"/>
            </a:endParaRPr>
          </a:p>
          <a:p>
            <a:r>
              <a:rPr lang="sk-SK" dirty="0">
                <a:latin typeface="Myriad Pro" panose="020B0503030403020204" pitchFamily="34" charset="0"/>
              </a:rPr>
              <a:t>Materiály budem dávať po cvičeniach a prednáškach 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Niektoré cviká z minulého roku (predmet </a:t>
            </a:r>
            <a:r>
              <a:rPr lang="sk-SK" dirty="0" err="1">
                <a:latin typeface="Myriad Pro" panose="020B0503030403020204" pitchFamily="34" charset="0"/>
              </a:rPr>
              <a:t>VAPChZ</a:t>
            </a:r>
            <a:r>
              <a:rPr lang="sk-SK" dirty="0">
                <a:latin typeface="Myriad Pro" panose="020B0503030403020204" pitchFamily="34" charset="0"/>
              </a:rPr>
              <a:t>) sú na </a:t>
            </a:r>
            <a:r>
              <a:rPr lang="sk-SK" dirty="0">
                <a:latin typeface="Myriad Pro" panose="020B0503030403020204" pitchFamily="34" charset="0"/>
                <a:hlinkClick r:id="rId2"/>
              </a:rPr>
              <a:t>https://github.com/gasparv/VAPChZ</a:t>
            </a:r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latin typeface="Myriad Pro" panose="020B0503030403020204" pitchFamily="34" charset="0"/>
              </a:rPr>
              <a:t>Môžete používať aj materiály z paralelného predmetu z KPI s M. </a:t>
            </a:r>
            <a:r>
              <a:rPr lang="sk-SK" dirty="0" err="1">
                <a:latin typeface="Myriad Pro" panose="020B0503030403020204" pitchFamily="34" charset="0"/>
              </a:rPr>
              <a:t>Biňasom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>
                <a:latin typeface="Myriad Pro" panose="020B0503030403020204" pitchFamily="34" charset="0"/>
                <a:hlinkClick r:id="rId3"/>
              </a:rPr>
              <a:t>http://it4kt.cnl.sk/c/smart/</a:t>
            </a:r>
            <a:endParaRPr lang="sk-SK" dirty="0">
              <a:latin typeface="Myriad Pro" panose="020B0503030403020204" pitchFamily="34" charset="0"/>
            </a:endParaRP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4692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Koľko za čo?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792673"/>
            <a:ext cx="12002530" cy="5065327"/>
          </a:xfrm>
        </p:spPr>
        <p:txBody>
          <a:bodyPr>
            <a:normAutofit/>
          </a:bodyPr>
          <a:lstStyle/>
          <a:p>
            <a:r>
              <a:rPr lang="sk-SK" dirty="0">
                <a:latin typeface="Myriad Pro" panose="020B0503030403020204" pitchFamily="34" charset="0"/>
              </a:rPr>
              <a:t>Zápočet 40 bodov (min 21)</a:t>
            </a:r>
          </a:p>
          <a:p>
            <a:pPr lvl="1"/>
            <a:r>
              <a:rPr lang="sk-SK" dirty="0">
                <a:latin typeface="Myriad Pro" panose="020B0503030403020204" pitchFamily="34" charset="0"/>
              </a:rPr>
              <a:t>20 bodov je za aplikáciu</a:t>
            </a:r>
          </a:p>
          <a:p>
            <a:pPr lvl="1"/>
            <a:r>
              <a:rPr lang="sk-SK" dirty="0">
                <a:latin typeface="Myriad Pro" panose="020B0503030403020204" pitchFamily="34" charset="0"/>
              </a:rPr>
              <a:t>20 bodov je za dokumentáciu</a:t>
            </a:r>
          </a:p>
          <a:p>
            <a:r>
              <a:rPr lang="sk-SK" dirty="0">
                <a:latin typeface="Myriad Pro" panose="020B0503030403020204" pitchFamily="34" charset="0"/>
              </a:rPr>
              <a:t>Skúška 60 bodov (min 31)</a:t>
            </a:r>
          </a:p>
          <a:p>
            <a:pPr lvl="1"/>
            <a:r>
              <a:rPr lang="sk-SK" dirty="0">
                <a:latin typeface="Myriad Pro" panose="020B0503030403020204" pitchFamily="34" charset="0"/>
              </a:rPr>
              <a:t>max +10 bodov za aktívnu účasť na prednáškach </a:t>
            </a:r>
            <a:r>
              <a:rPr lang="sk-SK" dirty="0">
                <a:latin typeface="Myriad Pro" panose="020B0503030403020204" pitchFamily="34" charset="0"/>
                <a:sym typeface="Wingdings" panose="05000000000000000000" pitchFamily="2" charset="2"/>
              </a:rPr>
              <a:t>(</a:t>
            </a:r>
            <a:r>
              <a:rPr lang="sk-SK" dirty="0">
                <a:solidFill>
                  <a:srgbClr val="FF0000"/>
                </a:solidFill>
                <a:latin typeface="Myriad Pro" panose="020B0503030403020204" pitchFamily="34" charset="0"/>
                <a:sym typeface="Wingdings" panose="05000000000000000000" pitchFamily="2" charset="2"/>
              </a:rPr>
              <a:t>!!!LEN V PRÍPADE ZÍSKANIA SKÚŠKY!!!</a:t>
            </a:r>
            <a:r>
              <a:rPr lang="sk-SK" dirty="0">
                <a:latin typeface="Myriad Pro" panose="020B0503030403020204" pitchFamily="34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sk-SK" dirty="0">
                <a:latin typeface="Myriad Pro" panose="020B0503030403020204" pitchFamily="34" charset="0"/>
                <a:sym typeface="Wingdings" panose="05000000000000000000" pitchFamily="2" charset="2"/>
              </a:rPr>
              <a:t>60 bodov otázky na rozpisovanie (napr. vysvetlite životný cyklus aktivity)</a:t>
            </a:r>
          </a:p>
          <a:p>
            <a:pPr lvl="1"/>
            <a:endParaRPr lang="sk-SK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sk-SK" dirty="0">
                <a:latin typeface="Myriad Pro" panose="020B0503030403020204" pitchFamily="34" charset="0"/>
              </a:rPr>
              <a:t>∑ 100-110 bodov</a:t>
            </a:r>
          </a:p>
          <a:p>
            <a:pPr marL="0" indent="0">
              <a:buNone/>
            </a:pPr>
            <a:r>
              <a:rPr lang="sk-SK" sz="2400" b="1" dirty="0">
                <a:latin typeface="Myriad Pro" panose="020B0503030403020204" pitchFamily="34" charset="0"/>
              </a:rPr>
              <a:t>PODMIENKA: Nesplnenie ktorejkoľvek častí zadania =</a:t>
            </a:r>
            <a:r>
              <a:rPr lang="en-US" sz="2400" b="1" dirty="0">
                <a:latin typeface="Myriad Pro" panose="020B0503030403020204" pitchFamily="34" charset="0"/>
              </a:rPr>
              <a:t>&gt; </a:t>
            </a:r>
            <a:r>
              <a:rPr lang="sk-SK" sz="2400" b="1" dirty="0">
                <a:latin typeface="Myriad Pro" panose="020B0503030403020204" pitchFamily="34" charset="0"/>
              </a:rPr>
              <a:t>Žiaden zápočet</a:t>
            </a:r>
          </a:p>
          <a:p>
            <a:pPr lvl="2"/>
            <a:endParaRPr lang="sk-SK" dirty="0">
              <a:latin typeface="Myriad Pro" panose="020B0503030403020204" pitchFamily="34" charset="0"/>
            </a:endParaRPr>
          </a:p>
          <a:p>
            <a:pPr lvl="2"/>
            <a:endParaRPr lang="sk-SK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0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O čom je zadanie?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792673"/>
            <a:ext cx="12002530" cy="5065327"/>
          </a:xfrm>
        </p:spPr>
        <p:txBody>
          <a:bodyPr>
            <a:normAutofit/>
          </a:bodyPr>
          <a:lstStyle/>
          <a:p>
            <a:pPr lvl="2"/>
            <a:r>
              <a:rPr lang="sk-SK" dirty="0">
                <a:latin typeface="Myriad Pro" panose="020B0503030403020204" pitchFamily="34" charset="0"/>
              </a:rPr>
              <a:t>Vytvorenie vlastnej aplikácie so zmysluplnou témou (scenárom)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Schvaľovanie obsahu zadania je v 2. týždni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Aplikácia musí využívať tieto povinné prvky:</a:t>
            </a:r>
          </a:p>
          <a:p>
            <a:pPr lvl="3"/>
            <a:r>
              <a:rPr lang="sk-SK" dirty="0">
                <a:latin typeface="Myriad Pro" panose="020B0503030403020204" pitchFamily="34" charset="0"/>
              </a:rPr>
              <a:t>Minimálne 3 aktivity  (samostatné obrazovky)</a:t>
            </a:r>
          </a:p>
          <a:p>
            <a:pPr lvl="3"/>
            <a:r>
              <a:rPr lang="sk-SK" dirty="0" err="1">
                <a:latin typeface="Myriad Pro" panose="020B0503030403020204" pitchFamily="34" charset="0"/>
              </a:rPr>
              <a:t>Broadcast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receiver</a:t>
            </a:r>
            <a:r>
              <a:rPr lang="sk-SK" dirty="0">
                <a:latin typeface="Myriad Pro" panose="020B0503030403020204" pitchFamily="34" charset="0"/>
              </a:rPr>
              <a:t> – niečo čo pošle echo v aplikácií v prípade, že nastane udalosť na kt. neexistuje </a:t>
            </a:r>
            <a:r>
              <a:rPr lang="sk-SK" dirty="0" err="1">
                <a:latin typeface="Myriad Pro" panose="020B0503030403020204" pitchFamily="34" charset="0"/>
              </a:rPr>
              <a:t>listener</a:t>
            </a:r>
            <a:endParaRPr lang="sk-SK" dirty="0">
              <a:latin typeface="Myriad Pro" panose="020B0503030403020204" pitchFamily="34" charset="0"/>
            </a:endParaRPr>
          </a:p>
          <a:p>
            <a:pPr lvl="3"/>
            <a:r>
              <a:rPr lang="sk-SK" dirty="0">
                <a:latin typeface="Myriad Pro" panose="020B0503030403020204" pitchFamily="34" charset="0"/>
              </a:rPr>
              <a:t>Vlastnú službu (</a:t>
            </a:r>
            <a:r>
              <a:rPr lang="sk-SK" dirty="0" err="1">
                <a:latin typeface="Myriad Pro" panose="020B0503030403020204" pitchFamily="34" charset="0"/>
              </a:rPr>
              <a:t>service</a:t>
            </a:r>
            <a:r>
              <a:rPr lang="sk-SK" dirty="0">
                <a:latin typeface="Myriad Pro" panose="020B0503030403020204" pitchFamily="34" charset="0"/>
              </a:rPr>
              <a:t>) – niečo čo beží na pozadí</a:t>
            </a:r>
          </a:p>
          <a:p>
            <a:pPr lvl="3"/>
            <a:r>
              <a:rPr lang="sk-SK" dirty="0">
                <a:latin typeface="Myriad Pro" panose="020B0503030403020204" pitchFamily="34" charset="0"/>
              </a:rPr>
              <a:t>Aspoň 1 senzor (GPS sa neráta)</a:t>
            </a:r>
          </a:p>
          <a:p>
            <a:pPr lvl="3"/>
            <a:r>
              <a:rPr lang="sk-SK" dirty="0">
                <a:latin typeface="Myriad Pro" panose="020B0503030403020204" pitchFamily="34" charset="0"/>
              </a:rPr>
              <a:t>Určenie aktuálnej polohy (ktoroukoľvek metódou)</a:t>
            </a:r>
          </a:p>
          <a:p>
            <a:pPr lvl="3"/>
            <a:r>
              <a:rPr lang="sk-SK" dirty="0">
                <a:latin typeface="Myriad Pro" panose="020B0503030403020204" pitchFamily="34" charset="0"/>
              </a:rPr>
              <a:t>Notifikáciu (pozn. Toast nie je notifikácia)</a:t>
            </a:r>
          </a:p>
          <a:p>
            <a:pPr lvl="3"/>
            <a:r>
              <a:rPr lang="sk-SK" dirty="0">
                <a:latin typeface="Myriad Pro" panose="020B0503030403020204" pitchFamily="34" charset="0"/>
              </a:rPr>
              <a:t>Prácu s REST API webovou službou</a:t>
            </a:r>
          </a:p>
          <a:p>
            <a:pPr lvl="3"/>
            <a:r>
              <a:rPr lang="sk-SK" dirty="0">
                <a:latin typeface="Myriad Pro" panose="020B0503030403020204" pitchFamily="34" charset="0"/>
              </a:rPr>
              <a:t>Aspoň 1 zoznam (</a:t>
            </a:r>
            <a:r>
              <a:rPr lang="sk-SK" dirty="0" err="1">
                <a:latin typeface="Myriad Pro" panose="020B0503030403020204" pitchFamily="34" charset="0"/>
              </a:rPr>
              <a:t>RecyclerView</a:t>
            </a:r>
            <a:r>
              <a:rPr lang="sk-SK" dirty="0">
                <a:latin typeface="Myriad Pro" panose="020B0503030403020204" pitchFamily="34" charset="0"/>
              </a:rPr>
              <a:t>, </a:t>
            </a:r>
            <a:r>
              <a:rPr lang="sk-SK" dirty="0" err="1">
                <a:latin typeface="Myriad Pro" panose="020B0503030403020204" pitchFamily="34" charset="0"/>
              </a:rPr>
              <a:t>ListView</a:t>
            </a:r>
            <a:r>
              <a:rPr lang="sk-SK" dirty="0">
                <a:latin typeface="Myriad Pro" panose="020B0503030403020204" pitchFamily="34" charset="0"/>
              </a:rPr>
              <a:t> alebo </a:t>
            </a:r>
            <a:r>
              <a:rPr lang="sk-SK" dirty="0" err="1">
                <a:latin typeface="Myriad Pro" panose="020B0503030403020204" pitchFamily="34" charset="0"/>
              </a:rPr>
              <a:t>GridView</a:t>
            </a:r>
            <a:r>
              <a:rPr lang="sk-SK" dirty="0">
                <a:latin typeface="Myriad Pro" panose="020B0503030403020204" pitchFamily="34" charset="0"/>
              </a:rPr>
              <a:t>) s </a:t>
            </a:r>
            <a:r>
              <a:rPr lang="sk-SK" dirty="0" err="1">
                <a:latin typeface="Myriad Pro" panose="020B0503030403020204" pitchFamily="34" charset="0"/>
              </a:rPr>
              <a:t>ViewHolder</a:t>
            </a:r>
            <a:r>
              <a:rPr lang="sk-SK" dirty="0">
                <a:latin typeface="Myriad Pro" panose="020B0503030403020204" pitchFamily="34" charset="0"/>
              </a:rPr>
              <a:t> vzorom</a:t>
            </a:r>
          </a:p>
          <a:p>
            <a:pPr lvl="3"/>
            <a:r>
              <a:rPr lang="sk-SK" dirty="0">
                <a:latin typeface="Myriad Pro" panose="020B0503030403020204" pitchFamily="34" charset="0"/>
              </a:rPr>
              <a:t>Internú databázu (</a:t>
            </a:r>
            <a:r>
              <a:rPr lang="sk-SK" dirty="0" err="1">
                <a:latin typeface="Myriad Pro" panose="020B0503030403020204" pitchFamily="34" charset="0"/>
              </a:rPr>
              <a:t>SQLite</a:t>
            </a:r>
            <a:r>
              <a:rPr lang="sk-SK" dirty="0">
                <a:latin typeface="Myriad Pro" panose="020B0503030403020204" pitchFamily="34" charset="0"/>
              </a:rPr>
              <a:t>)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V 2 týždni navrhnete ako chcete použiť každý z prvkov v zadaní</a:t>
            </a:r>
          </a:p>
        </p:txBody>
      </p:sp>
    </p:spTree>
    <p:extLst>
      <p:ext uri="{BB962C8B-B14F-4D97-AF65-F5344CB8AC3E}">
        <p14:creationId xmlns:p14="http://schemas.microsoft.com/office/powerpoint/2010/main" val="250732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Ako mám pracovať na zadaní?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792673"/>
            <a:ext cx="12002530" cy="5065327"/>
          </a:xfrm>
        </p:spPr>
        <p:txBody>
          <a:bodyPr>
            <a:normAutofit/>
          </a:bodyPr>
          <a:lstStyle/>
          <a:p>
            <a:pPr lvl="2"/>
            <a:r>
              <a:rPr lang="sk-SK" dirty="0">
                <a:latin typeface="Myriad Pro" panose="020B0503030403020204" pitchFamily="34" charset="0"/>
              </a:rPr>
              <a:t>Z 2 týždňa získate súbor používateľských príbehov (</a:t>
            </a:r>
            <a:r>
              <a:rPr lang="sk-SK" dirty="0" err="1">
                <a:latin typeface="Myriad Pro" panose="020B0503030403020204" pitchFamily="34" charset="0"/>
              </a:rPr>
              <a:t>customer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stories</a:t>
            </a:r>
            <a:r>
              <a:rPr lang="sk-SK" dirty="0">
                <a:latin typeface="Myriad Pro" panose="020B0503030403020204" pitchFamily="34" charset="0"/>
              </a:rPr>
              <a:t>)</a:t>
            </a:r>
          </a:p>
          <a:p>
            <a:pPr lvl="2"/>
            <a:r>
              <a:rPr lang="sk-SK" dirty="0" err="1">
                <a:latin typeface="Myriad Pro" panose="020B0503030403020204" pitchFamily="34" charset="0"/>
              </a:rPr>
              <a:t>Customer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stories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sk-SK" dirty="0" err="1">
                <a:latin typeface="Myriad Pro" panose="020B0503030403020204" pitchFamily="34" charset="0"/>
              </a:rPr>
              <a:t>rozmente</a:t>
            </a:r>
            <a:r>
              <a:rPr lang="sk-SK" dirty="0">
                <a:latin typeface="Myriad Pro" panose="020B0503030403020204" pitchFamily="34" charset="0"/>
              </a:rPr>
              <a:t> na drobné (na </a:t>
            </a:r>
            <a:r>
              <a:rPr lang="sk-SK" dirty="0" err="1">
                <a:latin typeface="Myriad Pro" panose="020B0503030403020204" pitchFamily="34" charset="0"/>
              </a:rPr>
              <a:t>tasky</a:t>
            </a:r>
            <a:r>
              <a:rPr lang="sk-SK" dirty="0">
                <a:latin typeface="Myriad Pro" panose="020B0503030403020204" pitchFamily="34" charset="0"/>
              </a:rPr>
              <a:t>) a vytvorte </a:t>
            </a:r>
            <a:r>
              <a:rPr lang="sk-SK" dirty="0" err="1">
                <a:latin typeface="Myriad Pro" panose="020B0503030403020204" pitchFamily="34" charset="0"/>
              </a:rPr>
              <a:t>backlog</a:t>
            </a:r>
            <a:r>
              <a:rPr lang="sk-SK" dirty="0">
                <a:latin typeface="Myriad Pro" panose="020B0503030403020204" pitchFamily="34" charset="0"/>
              </a:rPr>
              <a:t> s prioritami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Zadanie si rozplánujte na 2 týždňové </a:t>
            </a:r>
            <a:r>
              <a:rPr lang="sk-SK" dirty="0" err="1">
                <a:latin typeface="Myriad Pro" panose="020B0503030403020204" pitchFamily="34" charset="0"/>
              </a:rPr>
              <a:t>sprinty</a:t>
            </a:r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latin typeface="Myriad Pro" panose="020B0503030403020204" pitchFamily="34" charset="0"/>
              </a:rPr>
              <a:t>Každý je zodpovedný za svoj vlastný SCRUM </a:t>
            </a:r>
            <a:r>
              <a:rPr lang="sk-SK" dirty="0" err="1">
                <a:latin typeface="Myriad Pro" panose="020B0503030403020204" pitchFamily="34" charset="0"/>
              </a:rPr>
              <a:t>board</a:t>
            </a:r>
            <a:r>
              <a:rPr lang="sk-SK" dirty="0">
                <a:latin typeface="Myriad Pro" panose="020B0503030403020204" pitchFamily="34" charset="0"/>
              </a:rPr>
              <a:t> – </a:t>
            </a:r>
            <a:r>
              <a:rPr lang="sk-SK" dirty="0" err="1">
                <a:latin typeface="Myriad Pro" panose="020B0503030403020204" pitchFamily="34" charset="0"/>
              </a:rPr>
              <a:t>t.j</a:t>
            </a:r>
            <a:r>
              <a:rPr lang="sk-SK" dirty="0">
                <a:latin typeface="Myriad Pro" panose="020B0503030403020204" pitchFamily="34" charset="0"/>
              </a:rPr>
              <a:t>. za počet úloh a ich správu</a:t>
            </a:r>
          </a:p>
          <a:p>
            <a:pPr lvl="2"/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latin typeface="Myriad Pro" panose="020B0503030403020204" pitchFamily="34" charset="0"/>
              </a:rPr>
              <a:t>Každý </a:t>
            </a:r>
            <a:r>
              <a:rPr lang="sk-SK" dirty="0" err="1">
                <a:latin typeface="Myriad Pro" panose="020B0503030403020204" pitchFamily="34" charset="0"/>
              </a:rPr>
              <a:t>sprint</a:t>
            </a:r>
            <a:r>
              <a:rPr lang="sk-SK" dirty="0">
                <a:latin typeface="Myriad Pro" panose="020B0503030403020204" pitchFamily="34" charset="0"/>
              </a:rPr>
              <a:t> zdokumentujte (cca. 2-4 strany A4)</a:t>
            </a:r>
          </a:p>
          <a:p>
            <a:pPr lvl="3"/>
            <a:r>
              <a:rPr lang="sk-SK" dirty="0">
                <a:latin typeface="Myriad Pro" panose="020B0503030403020204" pitchFamily="34" charset="0"/>
              </a:rPr>
              <a:t>dátum od-do</a:t>
            </a:r>
          </a:p>
          <a:p>
            <a:pPr lvl="3"/>
            <a:r>
              <a:rPr lang="sk-SK" dirty="0">
                <a:latin typeface="Myriad Pro" panose="020B0503030403020204" pitchFamily="34" charset="0"/>
              </a:rPr>
              <a:t>cieľ </a:t>
            </a:r>
            <a:r>
              <a:rPr lang="sk-SK" dirty="0" err="1">
                <a:latin typeface="Myriad Pro" panose="020B0503030403020204" pitchFamily="34" charset="0"/>
              </a:rPr>
              <a:t>sprintu</a:t>
            </a:r>
            <a:endParaRPr lang="sk-SK" dirty="0">
              <a:latin typeface="Myriad Pro" panose="020B0503030403020204" pitchFamily="34" charset="0"/>
            </a:endParaRPr>
          </a:p>
          <a:p>
            <a:pPr lvl="3"/>
            <a:r>
              <a:rPr lang="sk-SK" dirty="0">
                <a:latin typeface="Myriad Pro" panose="020B0503030403020204" pitchFamily="34" charset="0"/>
              </a:rPr>
              <a:t>merateľné výstupy</a:t>
            </a:r>
          </a:p>
          <a:p>
            <a:pPr lvl="3"/>
            <a:r>
              <a:rPr lang="sk-SK" dirty="0">
                <a:latin typeface="Myriad Pro" panose="020B0503030403020204" pitchFamily="34" charset="0"/>
              </a:rPr>
              <a:t>zoznam </a:t>
            </a:r>
            <a:r>
              <a:rPr lang="sk-SK" dirty="0" err="1">
                <a:latin typeface="Myriad Pro" panose="020B0503030403020204" pitchFamily="34" charset="0"/>
              </a:rPr>
              <a:t>taskov</a:t>
            </a:r>
            <a:endParaRPr lang="sk-SK" dirty="0">
              <a:latin typeface="Myriad Pro" panose="020B0503030403020204" pitchFamily="34" charset="0"/>
            </a:endParaRPr>
          </a:p>
          <a:p>
            <a:pPr lvl="3"/>
            <a:r>
              <a:rPr lang="sk-SK" dirty="0">
                <a:latin typeface="Myriad Pro" panose="020B0503030403020204" pitchFamily="34" charset="0"/>
              </a:rPr>
              <a:t>zoznam splnených </a:t>
            </a:r>
            <a:r>
              <a:rPr lang="sk-SK" dirty="0" err="1">
                <a:latin typeface="Myriad Pro" panose="020B0503030403020204" pitchFamily="34" charset="0"/>
              </a:rPr>
              <a:t>taskov</a:t>
            </a:r>
            <a:endParaRPr lang="sk-SK" dirty="0">
              <a:latin typeface="Myriad Pro" panose="020B0503030403020204" pitchFamily="34" charset="0"/>
            </a:endParaRPr>
          </a:p>
          <a:p>
            <a:pPr lvl="3"/>
            <a:r>
              <a:rPr lang="sk-SK" dirty="0">
                <a:latin typeface="Myriad Pro" panose="020B0503030403020204" pitchFamily="34" charset="0"/>
              </a:rPr>
              <a:t>zoznam </a:t>
            </a:r>
            <a:r>
              <a:rPr lang="sk-SK" dirty="0" err="1">
                <a:latin typeface="Myriad Pro" panose="020B0503030403020204" pitchFamily="34" charset="0"/>
              </a:rPr>
              <a:t>taskov</a:t>
            </a:r>
            <a:r>
              <a:rPr lang="sk-SK" dirty="0">
                <a:latin typeface="Myriad Pro" panose="020B0503030403020204" pitchFamily="34" charset="0"/>
              </a:rPr>
              <a:t> presunutých do ďalšieho </a:t>
            </a:r>
            <a:r>
              <a:rPr lang="sk-SK" dirty="0" err="1">
                <a:latin typeface="Myriad Pro" panose="020B0503030403020204" pitchFamily="34" charset="0"/>
              </a:rPr>
              <a:t>sprintu</a:t>
            </a:r>
            <a:r>
              <a:rPr lang="sk-SK" dirty="0">
                <a:latin typeface="Myriad Pro" panose="020B0503030403020204" pitchFamily="34" charset="0"/>
              </a:rPr>
              <a:t>, </a:t>
            </a:r>
          </a:p>
          <a:p>
            <a:pPr lvl="3"/>
            <a:r>
              <a:rPr lang="sk-SK" dirty="0">
                <a:latin typeface="Myriad Pro" panose="020B0503030403020204" pitchFamily="34" charset="0"/>
              </a:rPr>
              <a:t>popis obrazoviek, aktivít, metód, atď., ktoré boli zrealizované,</a:t>
            </a:r>
          </a:p>
          <a:p>
            <a:pPr lvl="3"/>
            <a:r>
              <a:rPr lang="sk-SK" dirty="0" err="1">
                <a:latin typeface="Myriad Pro" panose="020B0503030403020204" pitchFamily="34" charset="0"/>
              </a:rPr>
              <a:t>screenshoty</a:t>
            </a:r>
            <a:r>
              <a:rPr lang="sk-SK" dirty="0">
                <a:latin typeface="Myriad Pro" panose="020B0503030403020204" pitchFamily="34" charset="0"/>
              </a:rPr>
              <a:t> z aplikácie a </a:t>
            </a:r>
            <a:r>
              <a:rPr lang="sk-SK" dirty="0" err="1">
                <a:latin typeface="Myriad Pro" panose="020B0503030403020204" pitchFamily="34" charset="0"/>
              </a:rPr>
              <a:t>foto</a:t>
            </a:r>
            <a:r>
              <a:rPr lang="sk-SK" dirty="0">
                <a:latin typeface="Myriad Pro" panose="020B0503030403020204" pitchFamily="34" charset="0"/>
              </a:rPr>
              <a:t> SCRUM </a:t>
            </a:r>
            <a:r>
              <a:rPr lang="sk-SK" dirty="0" err="1">
                <a:latin typeface="Myriad Pro" panose="020B0503030403020204" pitchFamily="34" charset="0"/>
              </a:rPr>
              <a:t>boardu</a:t>
            </a:r>
            <a:endParaRPr lang="sk-SK" dirty="0">
              <a:latin typeface="Myriad Pro" panose="020B0503030403020204" pitchFamily="34" charset="0"/>
            </a:endParaRPr>
          </a:p>
          <a:p>
            <a:pPr lvl="2"/>
            <a:endParaRPr lang="sk-SK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9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Čo, ako a kedy odovzdávam?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665" y="1792673"/>
            <a:ext cx="12002530" cy="5065327"/>
          </a:xfrm>
        </p:spPr>
        <p:txBody>
          <a:bodyPr>
            <a:normAutofit/>
          </a:bodyPr>
          <a:lstStyle/>
          <a:p>
            <a:pPr lvl="2"/>
            <a:r>
              <a:rPr lang="sk-SK" dirty="0">
                <a:latin typeface="Myriad Pro" panose="020B0503030403020204" pitchFamily="34" charset="0"/>
              </a:rPr>
              <a:t>Zadanie môžete odovzdať najneskôr v 1. týždni skúškového obdobia.</a:t>
            </a:r>
          </a:p>
          <a:p>
            <a:pPr lvl="3"/>
            <a:r>
              <a:rPr lang="sk-SK" dirty="0">
                <a:latin typeface="Myriad Pro" panose="020B0503030403020204" pitchFamily="34" charset="0"/>
              </a:rPr>
              <a:t>Po tomto termíne sa už nedá zapísať zápočet do </a:t>
            </a:r>
            <a:r>
              <a:rPr lang="sk-SK" dirty="0" err="1">
                <a:latin typeface="Myriad Pro" panose="020B0503030403020204" pitchFamily="34" charset="0"/>
              </a:rPr>
              <a:t>MAISu</a:t>
            </a:r>
            <a:r>
              <a:rPr lang="sk-SK" dirty="0">
                <a:latin typeface="Myriad Pro" panose="020B0503030403020204" pitchFamily="34" charset="0"/>
              </a:rPr>
              <a:t> </a:t>
            </a:r>
            <a:r>
              <a:rPr lang="en-US" dirty="0">
                <a:latin typeface="Myriad Pro" panose="020B0503030403020204" pitchFamily="34" charset="0"/>
              </a:rPr>
              <a:t>=&gt; </a:t>
            </a:r>
            <a:r>
              <a:rPr lang="sk-SK" dirty="0">
                <a:latin typeface="Myriad Pro" panose="020B0503030403020204" pitchFamily="34" charset="0"/>
              </a:rPr>
              <a:t>neskoršie odovzdanie nie je možné.</a:t>
            </a:r>
          </a:p>
          <a:p>
            <a:pPr lvl="2"/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latin typeface="Myriad Pro" panose="020B0503030403020204" pitchFamily="34" charset="0"/>
              </a:rPr>
              <a:t>Dokumentáciu k všetkým </a:t>
            </a:r>
            <a:r>
              <a:rPr lang="sk-SK" dirty="0" err="1">
                <a:latin typeface="Myriad Pro" panose="020B0503030403020204" pitchFamily="34" charset="0"/>
              </a:rPr>
              <a:t>sprintom</a:t>
            </a:r>
            <a:r>
              <a:rPr lang="sk-SK" dirty="0">
                <a:latin typeface="Myriad Pro" panose="020B0503030403020204" pitchFamily="34" charset="0"/>
              </a:rPr>
              <a:t> v tlačenej forme (obhajuje sa pri odovzdávaní)</a:t>
            </a:r>
          </a:p>
          <a:p>
            <a:pPr lvl="2"/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latin typeface="Myriad Pro" panose="020B0503030403020204" pitchFamily="34" charset="0"/>
              </a:rPr>
              <a:t>Zdrojový kód aplikácie (obhajuje sa pri odovzdávaní)</a:t>
            </a:r>
          </a:p>
          <a:p>
            <a:pPr lvl="2"/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latin typeface="Myriad Pro" panose="020B0503030403020204" pitchFamily="34" charset="0"/>
              </a:rPr>
              <a:t>Predvediete funkčnosť aplikácie a povinné prvky na vlastnom alebo školskom smartfóne</a:t>
            </a:r>
          </a:p>
          <a:p>
            <a:pPr lvl="2"/>
            <a:endParaRPr lang="sk-SK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6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08761"/>
            <a:ext cx="1425645" cy="769385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rgbClr val="7030A0">
                      <a:alpha val="40000"/>
                    </a:srgbClr>
                  </a:glow>
                  <a:reflection blurRad="6350" stA="50000" endA="300" endPos="50000" dist="29997" dir="5400000" sy="-100000" algn="bl" rotWithShape="0"/>
                </a:effectLst>
                <a:latin typeface="Myriad Pro" panose="020B0503030403020204" pitchFamily="34" charset="0"/>
                <a:ea typeface="+mn-ea"/>
                <a:cs typeface="+mn-cs"/>
              </a:rPr>
              <a:t>FAQ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2678" y="1055387"/>
            <a:ext cx="10771391" cy="5802613"/>
          </a:xfrm>
        </p:spPr>
        <p:txBody>
          <a:bodyPr>
            <a:normAutofit fontScale="85000" lnSpcReduction="20000"/>
          </a:bodyPr>
          <a:lstStyle/>
          <a:p>
            <a:pPr lvl="2"/>
            <a:r>
              <a:rPr lang="sk-SK" dirty="0">
                <a:solidFill>
                  <a:srgbClr val="FF0000"/>
                </a:solidFill>
                <a:latin typeface="Myriad Pro" panose="020B0503030403020204" pitchFamily="34" charset="0"/>
              </a:rPr>
              <a:t>Q: Nie je toho príliš veľa?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A: Nie je, obsah predmetu je v IT bežne náplňou týždňového školenia.</a:t>
            </a:r>
          </a:p>
          <a:p>
            <a:pPr lvl="2"/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solidFill>
                  <a:srgbClr val="FF0000"/>
                </a:solidFill>
                <a:latin typeface="Myriad Pro" panose="020B0503030403020204" pitchFamily="34" charset="0"/>
              </a:rPr>
              <a:t>Q: Mám na tom robiť doma?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A: Samozrejme, na cvičeniach spoznáte hlavne princípy.</a:t>
            </a:r>
          </a:p>
          <a:p>
            <a:pPr lvl="2"/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solidFill>
                  <a:srgbClr val="FF0000"/>
                </a:solidFill>
                <a:latin typeface="Myriad Pro" panose="020B0503030403020204" pitchFamily="34" charset="0"/>
              </a:rPr>
              <a:t>Q: Môžem robiť bakalárku ako zadanie, ak mám robiť mobilnú aplikáciu?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A: Áno, ale aplikácia musí obsahovať povinné prvky a musí byť natívna pre Android/</a:t>
            </a:r>
            <a:r>
              <a:rPr lang="sk-SK" dirty="0" err="1">
                <a:latin typeface="Myriad Pro" panose="020B0503030403020204" pitchFamily="34" charset="0"/>
              </a:rPr>
              <a:t>iOS</a:t>
            </a:r>
            <a:r>
              <a:rPr lang="sk-SK" dirty="0">
                <a:latin typeface="Myriad Pro" panose="020B0503030403020204" pitchFamily="34" charset="0"/>
              </a:rPr>
              <a:t>.</a:t>
            </a:r>
          </a:p>
          <a:p>
            <a:pPr lvl="2"/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solidFill>
                  <a:srgbClr val="FF0000"/>
                </a:solidFill>
                <a:latin typeface="Myriad Pro" panose="020B0503030403020204" pitchFamily="34" charset="0"/>
              </a:rPr>
              <a:t>Q: Môžem zadanie odovzdať neskôr ako v 1. týždni skúškového?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A: Nie. Termín na zapísanie zápočtov z predmetov končiacich skúškou je koniec 1. týždňa skúškového.</a:t>
            </a:r>
          </a:p>
          <a:p>
            <a:pPr lvl="2"/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solidFill>
                  <a:srgbClr val="FF0000"/>
                </a:solidFill>
                <a:latin typeface="Myriad Pro" panose="020B0503030403020204" pitchFamily="34" charset="0"/>
              </a:rPr>
              <a:t>Q: Čo ak mi bude chýbať niektorý z povinných prvkov aplikácie?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A: Akýkoľvek chýbajúci povinný prvok v aplikácii znamená neudeleniu zápočtu.</a:t>
            </a:r>
          </a:p>
          <a:p>
            <a:pPr lvl="2"/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solidFill>
                  <a:srgbClr val="FF0000"/>
                </a:solidFill>
                <a:latin typeface="Myriad Pro" panose="020B0503030403020204" pitchFamily="34" charset="0"/>
              </a:rPr>
              <a:t>Q: Bude </a:t>
            </a:r>
            <a:r>
              <a:rPr lang="sk-SK" dirty="0" err="1">
                <a:solidFill>
                  <a:srgbClr val="FF0000"/>
                </a:solidFill>
                <a:latin typeface="Myriad Pro" panose="020B0503030403020204" pitchFamily="34" charset="0"/>
              </a:rPr>
              <a:t>predtermín</a:t>
            </a:r>
            <a:r>
              <a:rPr lang="sk-SK" dirty="0">
                <a:solidFill>
                  <a:srgbClr val="FF0000"/>
                </a:solidFill>
                <a:latin typeface="Myriad Pro" panose="020B0503030403020204" pitchFamily="34" charset="0"/>
              </a:rPr>
              <a:t>?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A: Ak bude záujem tak áno – kapacitu termínov nezvyknem obmedzovať.</a:t>
            </a:r>
          </a:p>
          <a:p>
            <a:pPr lvl="2"/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solidFill>
                  <a:srgbClr val="FF0000"/>
                </a:solidFill>
                <a:latin typeface="Myriad Pro" panose="020B0503030403020204" pitchFamily="34" charset="0"/>
              </a:rPr>
              <a:t>Q: Koľko bude termínov?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A: 1 </a:t>
            </a:r>
            <a:r>
              <a:rPr lang="sk-SK" dirty="0" err="1">
                <a:latin typeface="Myriad Pro" panose="020B0503030403020204" pitchFamily="34" charset="0"/>
              </a:rPr>
              <a:t>predtermín</a:t>
            </a:r>
            <a:r>
              <a:rPr lang="sk-SK" dirty="0">
                <a:latin typeface="Myriad Pro" panose="020B0503030403020204" pitchFamily="34" charset="0"/>
              </a:rPr>
              <a:t>, 2 riadny a opravný, 1 opravný a dekanský, 1 dekanský = max. 5 termínov</a:t>
            </a:r>
          </a:p>
          <a:p>
            <a:pPr lvl="2"/>
            <a:endParaRPr lang="sk-SK" dirty="0">
              <a:latin typeface="Myriad Pro" panose="020B0503030403020204" pitchFamily="34" charset="0"/>
            </a:endParaRPr>
          </a:p>
          <a:p>
            <a:pPr lvl="2"/>
            <a:r>
              <a:rPr lang="sk-SK" dirty="0">
                <a:solidFill>
                  <a:srgbClr val="FF0000"/>
                </a:solidFill>
                <a:latin typeface="Myriad Pro" panose="020B0503030403020204" pitchFamily="34" charset="0"/>
              </a:rPr>
              <a:t>Q: Mám sa báť?</a:t>
            </a:r>
          </a:p>
          <a:p>
            <a:pPr lvl="2"/>
            <a:r>
              <a:rPr lang="sk-SK" dirty="0">
                <a:latin typeface="Myriad Pro" panose="020B0503030403020204" pitchFamily="34" charset="0"/>
              </a:rPr>
              <a:t>A: Ak je tvojim cieľom E52 a budeš to flákať, tak určite áno. V opačnom prípade nie je dôvod na obavy.</a:t>
            </a:r>
          </a:p>
        </p:txBody>
      </p:sp>
    </p:spTree>
    <p:extLst>
      <p:ext uri="{BB962C8B-B14F-4D97-AF65-F5344CB8AC3E}">
        <p14:creationId xmlns:p14="http://schemas.microsoft.com/office/powerpoint/2010/main" val="344723131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zTemplate.potx" id="{C22A77E9-94AF-4FF4-ADF5-D5BC9696FBDB}" vid="{A21D33AC-2F4E-4B1A-AEC2-6AA98F6455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2256</Words>
  <Application>Microsoft Office PowerPoint</Application>
  <PresentationFormat>Širokouhlá</PresentationFormat>
  <Paragraphs>249</Paragraphs>
  <Slides>30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Myriad Pro</vt:lpstr>
      <vt:lpstr>Source Code Pro</vt:lpstr>
      <vt:lpstr>Wingdings</vt:lpstr>
      <vt:lpstr>Motív Office</vt:lpstr>
      <vt:lpstr>Prezentácia programu PowerPoint</vt:lpstr>
      <vt:lpstr>Prednášky? Kedy?! Čo?! Kto?!</vt:lpstr>
      <vt:lpstr>Cviká? Kedy?! Čo?! Kto?!</vt:lpstr>
      <vt:lpstr>Z čoho sa mám učiť?</vt:lpstr>
      <vt:lpstr>Koľko za čo?</vt:lpstr>
      <vt:lpstr>O čom je zadanie?</vt:lpstr>
      <vt:lpstr>Ako mám pracovať na zadaní?</vt:lpstr>
      <vt:lpstr>Čo, ako a kedy odovzdávam?</vt:lpstr>
      <vt:lpstr>FAQ</vt:lpstr>
      <vt:lpstr>Čo je myšlienkou predmetu?</vt:lpstr>
      <vt:lpstr>Zhrnutie</vt:lpstr>
      <vt:lpstr>Na čo ho v praxi použijem?</vt:lpstr>
      <vt:lpstr>Tak a už trochu k veci ... </vt:lpstr>
      <vt:lpstr>Typy mobilných aplikácií</vt:lpstr>
      <vt:lpstr>Mobile first webové aplikácie</vt:lpstr>
      <vt:lpstr>Hybridné mobilné aplikácie</vt:lpstr>
      <vt:lpstr>Natívne mobilné Android aplikácie</vt:lpstr>
      <vt:lpstr>Architektúra OS Android</vt:lpstr>
      <vt:lpstr>Čo je Android aplikácia</vt:lpstr>
      <vt:lpstr>Čo potrebujem k vývoju</vt:lpstr>
      <vt:lpstr>Použitie vlastného zariadenia</vt:lpstr>
      <vt:lpstr>Ako vytvorím mobilnú aplikáciu?</vt:lpstr>
      <vt:lpstr>Čo je gradle a prečo to trvá tak dlho?</vt:lpstr>
      <vt:lpstr>Čo je aktivita?</vt:lpstr>
      <vt:lpstr>Životný cyklus aktivity</vt:lpstr>
      <vt:lpstr>Čo je Intent - explicitný</vt:lpstr>
      <vt:lpstr>Čo je Intent - implicitný</vt:lpstr>
      <vt:lpstr>Ukážka aplikácie</vt:lpstr>
      <vt:lpstr>Any questions?</vt:lpstr>
      <vt:lpstr>Ďakujem za pozornosť ... </vt:lpstr>
    </vt:vector>
  </TitlesOfParts>
  <Company>Technická Univerzita v Košiciach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Vladimir Gaspar</dc:creator>
  <cp:lastModifiedBy>Vladimir Gaspar</cp:lastModifiedBy>
  <cp:revision>81</cp:revision>
  <dcterms:created xsi:type="dcterms:W3CDTF">2016-02-11T06:34:18Z</dcterms:created>
  <dcterms:modified xsi:type="dcterms:W3CDTF">2018-09-24T13:42:56Z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