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y Grotesk Key Semi-Bold" charset="1" panose="00000700000000000000"/>
      <p:regular r:id="rId16"/>
    </p:embeddedFont>
    <p:embeddedFont>
      <p:font typeface="Aileron Bold" charset="1" panose="00000800000000000000"/>
      <p:regular r:id="rId17"/>
    </p:embeddedFont>
    <p:embeddedFont>
      <p:font typeface="Aileron" charset="1" panose="00000500000000000000"/>
      <p:regular r:id="rId18"/>
    </p:embeddedFont>
    <p:embeddedFont>
      <p:font typeface="Aileron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5.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6.png" Type="http://schemas.openxmlformats.org/officeDocument/2006/relationships/image"/><Relationship Id="rId8"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2029077" y="-2141273"/>
            <a:ext cx="7653957" cy="76539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6756399" y="5512684"/>
            <a:ext cx="7653957" cy="76539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1028700" y="2893356"/>
            <a:ext cx="10399681" cy="2562734"/>
          </a:xfrm>
          <a:prstGeom prst="rect">
            <a:avLst/>
          </a:prstGeom>
        </p:spPr>
        <p:txBody>
          <a:bodyPr anchor="t" rtlCol="false" tIns="0" lIns="0" bIns="0" rIns="0">
            <a:spAutoFit/>
          </a:bodyPr>
          <a:lstStyle/>
          <a:p>
            <a:pPr algn="l">
              <a:lnSpc>
                <a:spcPts val="9776"/>
              </a:lnSpc>
            </a:pPr>
            <a:r>
              <a:rPr lang="en-US" sz="10400" spc="-416" b="true">
                <a:solidFill>
                  <a:srgbClr val="212938"/>
                </a:solidFill>
                <a:latin typeface="Cy Grotesk Key Semi-Bold"/>
                <a:ea typeface="Cy Grotesk Key Semi-Bold"/>
                <a:cs typeface="Cy Grotesk Key Semi-Bold"/>
                <a:sym typeface="Cy Grotesk Key Semi-Bold"/>
              </a:rPr>
              <a:t>TEAM </a:t>
            </a:r>
          </a:p>
          <a:p>
            <a:pPr algn="l">
              <a:lnSpc>
                <a:spcPts val="9776"/>
              </a:lnSpc>
            </a:pPr>
            <a:r>
              <a:rPr lang="en-US" sz="10400" spc="-416" b="true">
                <a:solidFill>
                  <a:srgbClr val="212938"/>
                </a:solidFill>
                <a:latin typeface="Cy Grotesk Key Semi-Bold"/>
                <a:ea typeface="Cy Grotesk Key Semi-Bold"/>
                <a:cs typeface="Cy Grotesk Key Semi-Bold"/>
                <a:sym typeface="Cy Grotesk Key Semi-Bold"/>
              </a:rPr>
              <a:t>SKY_AVIATORS</a:t>
            </a:r>
          </a:p>
        </p:txBody>
      </p:sp>
      <p:grpSp>
        <p:nvGrpSpPr>
          <p:cNvPr name="Group 9" id="9"/>
          <p:cNvGrpSpPr/>
          <p:nvPr/>
        </p:nvGrpSpPr>
        <p:grpSpPr>
          <a:xfrm rot="160987">
            <a:off x="1053296" y="6128793"/>
            <a:ext cx="5646859" cy="876709"/>
            <a:chOff x="0" y="0"/>
            <a:chExt cx="1487239" cy="230903"/>
          </a:xfrm>
        </p:grpSpPr>
        <p:sp>
          <p:nvSpPr>
            <p:cNvPr name="Freeform 10" id="10"/>
            <p:cNvSpPr/>
            <p:nvPr/>
          </p:nvSpPr>
          <p:spPr>
            <a:xfrm flipH="false" flipV="false" rot="0">
              <a:off x="0" y="0"/>
              <a:ext cx="1487239" cy="230903"/>
            </a:xfrm>
            <a:custGeom>
              <a:avLst/>
              <a:gdLst/>
              <a:ahLst/>
              <a:cxnLst/>
              <a:rect r="r" b="b" t="t" l="l"/>
              <a:pathLst>
                <a:path h="230903" w="1487239">
                  <a:moveTo>
                    <a:pt x="115451" y="0"/>
                  </a:moveTo>
                  <a:lnTo>
                    <a:pt x="1371787" y="0"/>
                  </a:lnTo>
                  <a:cubicBezTo>
                    <a:pt x="1435549" y="0"/>
                    <a:pt x="1487239" y="51689"/>
                    <a:pt x="1487239" y="115451"/>
                  </a:cubicBezTo>
                  <a:lnTo>
                    <a:pt x="1487239" y="115451"/>
                  </a:lnTo>
                  <a:cubicBezTo>
                    <a:pt x="1487239" y="179213"/>
                    <a:pt x="1435549" y="230903"/>
                    <a:pt x="1371787" y="230903"/>
                  </a:cubicBezTo>
                  <a:lnTo>
                    <a:pt x="115451" y="230903"/>
                  </a:lnTo>
                  <a:cubicBezTo>
                    <a:pt x="51689" y="230903"/>
                    <a:pt x="0" y="179213"/>
                    <a:pt x="0" y="115451"/>
                  </a:cubicBezTo>
                  <a:lnTo>
                    <a:pt x="0" y="115451"/>
                  </a:lnTo>
                  <a:cubicBezTo>
                    <a:pt x="0" y="51689"/>
                    <a:pt x="51689" y="0"/>
                    <a:pt x="115451" y="0"/>
                  </a:cubicBezTo>
                  <a:close/>
                </a:path>
              </a:pathLst>
            </a:custGeom>
            <a:solidFill>
              <a:srgbClr val="0033A0"/>
            </a:solidFill>
          </p:spPr>
        </p:sp>
        <p:sp>
          <p:nvSpPr>
            <p:cNvPr name="TextBox 11" id="11"/>
            <p:cNvSpPr txBox="true"/>
            <p:nvPr/>
          </p:nvSpPr>
          <p:spPr>
            <a:xfrm>
              <a:off x="0" y="-38100"/>
              <a:ext cx="1487239" cy="26900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918835">
            <a:off x="6833033" y="6393644"/>
            <a:ext cx="670467" cy="67046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12938"/>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918835">
            <a:off x="7040460" y="6601071"/>
            <a:ext cx="255614" cy="255614"/>
          </a:xfrm>
          <a:custGeom>
            <a:avLst/>
            <a:gdLst/>
            <a:ahLst/>
            <a:cxnLst/>
            <a:rect r="r" b="b" t="t" l="l"/>
            <a:pathLst>
              <a:path h="255614" w="255614">
                <a:moveTo>
                  <a:pt x="0" y="0"/>
                </a:moveTo>
                <a:lnTo>
                  <a:pt x="255613" y="0"/>
                </a:lnTo>
                <a:lnTo>
                  <a:pt x="255613" y="255613"/>
                </a:lnTo>
                <a:lnTo>
                  <a:pt x="0" y="255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2190381" y="1506450"/>
            <a:ext cx="9343235" cy="7899280"/>
          </a:xfrm>
          <a:custGeom>
            <a:avLst/>
            <a:gdLst/>
            <a:ahLst/>
            <a:cxnLst/>
            <a:rect r="r" b="b" t="t" l="l"/>
            <a:pathLst>
              <a:path h="7899280" w="9343235">
                <a:moveTo>
                  <a:pt x="0" y="0"/>
                </a:moveTo>
                <a:lnTo>
                  <a:pt x="9343235" y="0"/>
                </a:lnTo>
                <a:lnTo>
                  <a:pt x="9343235" y="7899280"/>
                </a:lnTo>
                <a:lnTo>
                  <a:pt x="0" y="7899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4271" y="-451265"/>
            <a:ext cx="5357174" cy="3569217"/>
          </a:xfrm>
          <a:custGeom>
            <a:avLst/>
            <a:gdLst/>
            <a:ahLst/>
            <a:cxnLst/>
            <a:rect r="r" b="b" t="t" l="l"/>
            <a:pathLst>
              <a:path h="3569217" w="5357174">
                <a:moveTo>
                  <a:pt x="0" y="0"/>
                </a:moveTo>
                <a:lnTo>
                  <a:pt x="5357174" y="0"/>
                </a:lnTo>
                <a:lnTo>
                  <a:pt x="5357174" y="3569217"/>
                </a:lnTo>
                <a:lnTo>
                  <a:pt x="0" y="3569217"/>
                </a:lnTo>
                <a:lnTo>
                  <a:pt x="0" y="0"/>
                </a:lnTo>
                <a:close/>
              </a:path>
            </a:pathLst>
          </a:custGeom>
          <a:blipFill>
            <a:blip r:embed="rId6"/>
            <a:stretch>
              <a:fillRect l="0" t="0" r="0" b="0"/>
            </a:stretch>
          </a:blipFill>
        </p:spPr>
      </p:sp>
      <p:sp>
        <p:nvSpPr>
          <p:cNvPr name="TextBox 18" id="18"/>
          <p:cNvSpPr txBox="true"/>
          <p:nvPr/>
        </p:nvSpPr>
        <p:spPr>
          <a:xfrm rot="160987">
            <a:off x="1419068" y="6332224"/>
            <a:ext cx="4917546" cy="422275"/>
          </a:xfrm>
          <a:prstGeom prst="rect">
            <a:avLst/>
          </a:prstGeom>
        </p:spPr>
        <p:txBody>
          <a:bodyPr anchor="t" rtlCol="false" tIns="0" lIns="0" bIns="0" rIns="0">
            <a:spAutoFit/>
          </a:bodyPr>
          <a:lstStyle/>
          <a:p>
            <a:pPr algn="ctr">
              <a:lnSpc>
                <a:spcPts val="3499"/>
              </a:lnSpc>
              <a:spcBef>
                <a:spcPct val="0"/>
              </a:spcBef>
            </a:pPr>
            <a:r>
              <a:rPr lang="en-US" b="true" sz="2499" spc="-99">
                <a:solidFill>
                  <a:srgbClr val="FFFFFF"/>
                </a:solidFill>
                <a:latin typeface="Aileron Bold"/>
                <a:ea typeface="Aileron Bold"/>
                <a:cs typeface="Aileron Bold"/>
                <a:sym typeface="Aileron Bold"/>
              </a:rPr>
              <a:t>TO THE MOON !!!</a:t>
            </a:r>
          </a:p>
        </p:txBody>
      </p:sp>
      <p:sp>
        <p:nvSpPr>
          <p:cNvPr name="TextBox 19" id="19"/>
          <p:cNvSpPr txBox="true"/>
          <p:nvPr/>
        </p:nvSpPr>
        <p:spPr>
          <a:xfrm rot="0">
            <a:off x="1035871" y="8472541"/>
            <a:ext cx="2488491" cy="389255"/>
          </a:xfrm>
          <a:prstGeom prst="rect">
            <a:avLst/>
          </a:prstGeom>
        </p:spPr>
        <p:txBody>
          <a:bodyPr anchor="t" rtlCol="false" tIns="0" lIns="0" bIns="0" rIns="0">
            <a:spAutoFit/>
          </a:bodyPr>
          <a:lstStyle/>
          <a:p>
            <a:pPr algn="l">
              <a:lnSpc>
                <a:spcPts val="3220"/>
              </a:lnSpc>
              <a:spcBef>
                <a:spcPct val="0"/>
              </a:spcBef>
            </a:pPr>
            <a:r>
              <a:rPr lang="en-US" b="true" sz="2300" spc="-92">
                <a:solidFill>
                  <a:srgbClr val="212938"/>
                </a:solidFill>
                <a:latin typeface="Aileron Bold"/>
                <a:ea typeface="Aileron Bold"/>
                <a:cs typeface="Aileron Bold"/>
                <a:sym typeface="Aileron Bold"/>
              </a:rPr>
              <a:t>TEAM MEMBER 1: </a:t>
            </a:r>
          </a:p>
        </p:txBody>
      </p:sp>
      <p:sp>
        <p:nvSpPr>
          <p:cNvPr name="TextBox 20" id="20"/>
          <p:cNvSpPr txBox="true"/>
          <p:nvPr/>
        </p:nvSpPr>
        <p:spPr>
          <a:xfrm rot="0">
            <a:off x="1035871" y="8869045"/>
            <a:ext cx="3573973" cy="389255"/>
          </a:xfrm>
          <a:prstGeom prst="rect">
            <a:avLst/>
          </a:prstGeom>
        </p:spPr>
        <p:txBody>
          <a:bodyPr anchor="t" rtlCol="false" tIns="0" lIns="0" bIns="0" rIns="0">
            <a:spAutoFit/>
          </a:bodyPr>
          <a:lstStyle/>
          <a:p>
            <a:pPr algn="l">
              <a:lnSpc>
                <a:spcPts val="3220"/>
              </a:lnSpc>
              <a:spcBef>
                <a:spcPct val="0"/>
              </a:spcBef>
            </a:pPr>
            <a:r>
              <a:rPr lang="en-US" sz="2300" spc="-92">
                <a:solidFill>
                  <a:srgbClr val="212938"/>
                </a:solidFill>
                <a:latin typeface="Aileron"/>
                <a:ea typeface="Aileron"/>
                <a:cs typeface="Aileron"/>
                <a:sym typeface="Aileron"/>
              </a:rPr>
              <a:t>TUSHAR KAUSHIK</a:t>
            </a:r>
          </a:p>
        </p:txBody>
      </p:sp>
      <p:sp>
        <p:nvSpPr>
          <p:cNvPr name="TextBox 21" id="21"/>
          <p:cNvSpPr txBox="true"/>
          <p:nvPr/>
        </p:nvSpPr>
        <p:spPr>
          <a:xfrm rot="0">
            <a:off x="4286472" y="8473594"/>
            <a:ext cx="2415261" cy="389255"/>
          </a:xfrm>
          <a:prstGeom prst="rect">
            <a:avLst/>
          </a:prstGeom>
        </p:spPr>
        <p:txBody>
          <a:bodyPr anchor="t" rtlCol="false" tIns="0" lIns="0" bIns="0" rIns="0">
            <a:spAutoFit/>
          </a:bodyPr>
          <a:lstStyle/>
          <a:p>
            <a:pPr algn="l">
              <a:lnSpc>
                <a:spcPts val="3220"/>
              </a:lnSpc>
              <a:spcBef>
                <a:spcPct val="0"/>
              </a:spcBef>
            </a:pPr>
            <a:r>
              <a:rPr lang="en-US" b="true" sz="2300" spc="-92">
                <a:solidFill>
                  <a:srgbClr val="212938"/>
                </a:solidFill>
                <a:latin typeface="Aileron Bold"/>
                <a:ea typeface="Aileron Bold"/>
                <a:cs typeface="Aileron Bold"/>
                <a:sym typeface="Aileron Bold"/>
              </a:rPr>
              <a:t> TEAM MEMBER 2: </a:t>
            </a:r>
          </a:p>
        </p:txBody>
      </p:sp>
      <p:sp>
        <p:nvSpPr>
          <p:cNvPr name="TextBox 22" id="22"/>
          <p:cNvSpPr txBox="true"/>
          <p:nvPr/>
        </p:nvSpPr>
        <p:spPr>
          <a:xfrm rot="0">
            <a:off x="4372596" y="8869045"/>
            <a:ext cx="2257698" cy="389255"/>
          </a:xfrm>
          <a:prstGeom prst="rect">
            <a:avLst/>
          </a:prstGeom>
        </p:spPr>
        <p:txBody>
          <a:bodyPr anchor="t" rtlCol="false" tIns="0" lIns="0" bIns="0" rIns="0">
            <a:spAutoFit/>
          </a:bodyPr>
          <a:lstStyle/>
          <a:p>
            <a:pPr algn="l">
              <a:lnSpc>
                <a:spcPts val="3220"/>
              </a:lnSpc>
              <a:spcBef>
                <a:spcPct val="0"/>
              </a:spcBef>
            </a:pPr>
            <a:r>
              <a:rPr lang="en-US" sz="2300" spc="-92">
                <a:solidFill>
                  <a:srgbClr val="212938"/>
                </a:solidFill>
                <a:latin typeface="Aileron"/>
                <a:ea typeface="Aileron"/>
                <a:cs typeface="Aileron"/>
                <a:sym typeface="Aileron"/>
              </a:rPr>
              <a:t>RACHIT RASTOGI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762662" y="-2126425"/>
            <a:ext cx="6999673" cy="6999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1157098" y="1731309"/>
            <a:ext cx="10208819" cy="102088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12250270" y="2470145"/>
            <a:ext cx="12399325" cy="7552316"/>
          </a:xfrm>
          <a:custGeom>
            <a:avLst/>
            <a:gdLst/>
            <a:ahLst/>
            <a:cxnLst/>
            <a:rect r="r" b="b" t="t" l="l"/>
            <a:pathLst>
              <a:path h="7552316" w="12399325">
                <a:moveTo>
                  <a:pt x="0" y="0"/>
                </a:moveTo>
                <a:lnTo>
                  <a:pt x="12399325" y="0"/>
                </a:lnTo>
                <a:lnTo>
                  <a:pt x="12399325" y="7552316"/>
                </a:lnTo>
                <a:lnTo>
                  <a:pt x="0" y="75523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3502057"/>
            <a:ext cx="7931229" cy="2959936"/>
          </a:xfrm>
          <a:prstGeom prst="rect">
            <a:avLst/>
          </a:prstGeom>
        </p:spPr>
        <p:txBody>
          <a:bodyPr anchor="t" rtlCol="false" tIns="0" lIns="0" bIns="0" rIns="0">
            <a:spAutoFit/>
          </a:bodyPr>
          <a:lstStyle/>
          <a:p>
            <a:pPr algn="l">
              <a:lnSpc>
                <a:spcPts val="11321"/>
              </a:lnSpc>
            </a:pPr>
            <a:r>
              <a:rPr lang="en-US" sz="12044" spc="-481" b="true">
                <a:solidFill>
                  <a:srgbClr val="1414D4"/>
                </a:solidFill>
                <a:latin typeface="Cy Grotesk Key Semi-Bold"/>
                <a:ea typeface="Cy Grotesk Key Semi-Bold"/>
                <a:cs typeface="Cy Grotesk Key Semi-Bold"/>
                <a:sym typeface="Cy Grotesk Key Semi-Bold"/>
              </a:rPr>
              <a:t>Thank You So Much !!</a:t>
            </a:r>
          </a:p>
        </p:txBody>
      </p:sp>
      <p:sp>
        <p:nvSpPr>
          <p:cNvPr name="Freeform 10" id="10"/>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4"/>
            <a:stretch>
              <a:fillRect l="-353024" t="-101550" r="-53541" b="-9544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245915"/>
            <a:ext cx="512362" cy="487385"/>
          </a:xfrm>
          <a:custGeom>
            <a:avLst/>
            <a:gdLst/>
            <a:ahLst/>
            <a:cxnLst/>
            <a:rect r="r" b="b" t="t" l="l"/>
            <a:pathLst>
              <a:path h="487385" w="512362">
                <a:moveTo>
                  <a:pt x="0" y="0"/>
                </a:moveTo>
                <a:lnTo>
                  <a:pt x="512362" y="0"/>
                </a:lnTo>
                <a:lnTo>
                  <a:pt x="512362" y="487384"/>
                </a:lnTo>
                <a:lnTo>
                  <a:pt x="0" y="4873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33465" y="-4915160"/>
            <a:ext cx="7653957" cy="76539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10456727" y="5715134"/>
            <a:ext cx="7653957" cy="765395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3136951" y="0"/>
            <a:ext cx="5151049" cy="10287000"/>
            <a:chOff x="0" y="0"/>
            <a:chExt cx="1356655" cy="2709333"/>
          </a:xfrm>
        </p:grpSpPr>
        <p:sp>
          <p:nvSpPr>
            <p:cNvPr name="Freeform 10" id="10"/>
            <p:cNvSpPr/>
            <p:nvPr/>
          </p:nvSpPr>
          <p:spPr>
            <a:xfrm flipH="false" flipV="false" rot="0">
              <a:off x="0" y="0"/>
              <a:ext cx="1356655" cy="2709333"/>
            </a:xfrm>
            <a:custGeom>
              <a:avLst/>
              <a:gdLst/>
              <a:ahLst/>
              <a:cxnLst/>
              <a:rect r="r" b="b" t="t" l="l"/>
              <a:pathLst>
                <a:path h="2709333" w="1356655">
                  <a:moveTo>
                    <a:pt x="0" y="0"/>
                  </a:moveTo>
                  <a:lnTo>
                    <a:pt x="1356655" y="0"/>
                  </a:lnTo>
                  <a:lnTo>
                    <a:pt x="1356655" y="2709333"/>
                  </a:lnTo>
                  <a:lnTo>
                    <a:pt x="0" y="2709333"/>
                  </a:lnTo>
                  <a:close/>
                </a:path>
              </a:pathLst>
            </a:custGeom>
            <a:solidFill>
              <a:srgbClr val="BFE5EF"/>
            </a:solidFill>
          </p:spPr>
        </p:sp>
        <p:sp>
          <p:nvSpPr>
            <p:cNvPr name="TextBox 11" id="11"/>
            <p:cNvSpPr txBox="true"/>
            <p:nvPr/>
          </p:nvSpPr>
          <p:spPr>
            <a:xfrm>
              <a:off x="0" y="-47625"/>
              <a:ext cx="1356655" cy="2756958"/>
            </a:xfrm>
            <a:prstGeom prst="rect">
              <a:avLst/>
            </a:prstGeom>
          </p:spPr>
          <p:txBody>
            <a:bodyPr anchor="ctr" rtlCol="false" tIns="50800" lIns="50800" bIns="50800" rIns="50800"/>
            <a:lstStyle/>
            <a:p>
              <a:pPr algn="ctr">
                <a:lnSpc>
                  <a:spcPts val="3220"/>
                </a:lnSpc>
              </a:pPr>
            </a:p>
          </p:txBody>
        </p:sp>
      </p:grpSp>
      <p:grpSp>
        <p:nvGrpSpPr>
          <p:cNvPr name="Group 12" id="12"/>
          <p:cNvGrpSpPr/>
          <p:nvPr/>
        </p:nvGrpSpPr>
        <p:grpSpPr>
          <a:xfrm rot="0">
            <a:off x="13314267" y="910873"/>
            <a:ext cx="4796417" cy="2388736"/>
            <a:chOff x="0" y="0"/>
            <a:chExt cx="1356655" cy="675648"/>
          </a:xfrm>
        </p:grpSpPr>
        <p:sp>
          <p:nvSpPr>
            <p:cNvPr name="Freeform 13" id="13"/>
            <p:cNvSpPr/>
            <p:nvPr/>
          </p:nvSpPr>
          <p:spPr>
            <a:xfrm flipH="false" flipV="false" rot="0">
              <a:off x="0" y="0"/>
              <a:ext cx="1356655" cy="675648"/>
            </a:xfrm>
            <a:custGeom>
              <a:avLst/>
              <a:gdLst/>
              <a:ahLst/>
              <a:cxnLst/>
              <a:rect r="r" b="b" t="t" l="l"/>
              <a:pathLst>
                <a:path h="675648" w="1356655">
                  <a:moveTo>
                    <a:pt x="58108" y="0"/>
                  </a:moveTo>
                  <a:lnTo>
                    <a:pt x="1298547" y="0"/>
                  </a:lnTo>
                  <a:cubicBezTo>
                    <a:pt x="1313958" y="0"/>
                    <a:pt x="1328738" y="6122"/>
                    <a:pt x="1339635" y="17019"/>
                  </a:cubicBezTo>
                  <a:cubicBezTo>
                    <a:pt x="1350533" y="27917"/>
                    <a:pt x="1356655" y="42697"/>
                    <a:pt x="1356655" y="58108"/>
                  </a:cubicBezTo>
                  <a:lnTo>
                    <a:pt x="1356655" y="617540"/>
                  </a:lnTo>
                  <a:cubicBezTo>
                    <a:pt x="1356655" y="632952"/>
                    <a:pt x="1350533" y="647732"/>
                    <a:pt x="1339635" y="658629"/>
                  </a:cubicBezTo>
                  <a:cubicBezTo>
                    <a:pt x="1328738" y="669526"/>
                    <a:pt x="1313958" y="675648"/>
                    <a:pt x="1298547" y="675648"/>
                  </a:cubicBezTo>
                  <a:lnTo>
                    <a:pt x="58108" y="675648"/>
                  </a:lnTo>
                  <a:cubicBezTo>
                    <a:pt x="42697" y="675648"/>
                    <a:pt x="27917" y="669526"/>
                    <a:pt x="17019" y="658629"/>
                  </a:cubicBezTo>
                  <a:cubicBezTo>
                    <a:pt x="6122" y="647732"/>
                    <a:pt x="0" y="632952"/>
                    <a:pt x="0" y="617540"/>
                  </a:cubicBezTo>
                  <a:lnTo>
                    <a:pt x="0" y="58108"/>
                  </a:lnTo>
                  <a:cubicBezTo>
                    <a:pt x="0" y="42697"/>
                    <a:pt x="6122" y="27917"/>
                    <a:pt x="17019" y="17019"/>
                  </a:cubicBezTo>
                  <a:cubicBezTo>
                    <a:pt x="27917" y="6122"/>
                    <a:pt x="42697" y="0"/>
                    <a:pt x="58108" y="0"/>
                  </a:cubicBezTo>
                  <a:close/>
                </a:path>
              </a:pathLst>
            </a:custGeom>
            <a:solidFill>
              <a:srgbClr val="0033A0"/>
            </a:solidFill>
          </p:spPr>
        </p:sp>
        <p:sp>
          <p:nvSpPr>
            <p:cNvPr name="TextBox 14" id="14"/>
            <p:cNvSpPr txBox="true"/>
            <p:nvPr/>
          </p:nvSpPr>
          <p:spPr>
            <a:xfrm>
              <a:off x="0" y="-47625"/>
              <a:ext cx="1356655" cy="723273"/>
            </a:xfrm>
            <a:prstGeom prst="rect">
              <a:avLst/>
            </a:prstGeom>
          </p:spPr>
          <p:txBody>
            <a:bodyPr anchor="ctr" rtlCol="false" tIns="50800" lIns="50800" bIns="50800" rIns="50800"/>
            <a:lstStyle/>
            <a:p>
              <a:pPr algn="ctr">
                <a:lnSpc>
                  <a:spcPts val="3220"/>
                </a:lnSpc>
              </a:pPr>
            </a:p>
          </p:txBody>
        </p:sp>
      </p:grpSp>
      <p:grpSp>
        <p:nvGrpSpPr>
          <p:cNvPr name="Group 15" id="15"/>
          <p:cNvGrpSpPr/>
          <p:nvPr/>
        </p:nvGrpSpPr>
        <p:grpSpPr>
          <a:xfrm rot="0">
            <a:off x="13314267" y="6985568"/>
            <a:ext cx="4796417" cy="2388736"/>
            <a:chOff x="0" y="0"/>
            <a:chExt cx="1356655" cy="675648"/>
          </a:xfrm>
        </p:grpSpPr>
        <p:sp>
          <p:nvSpPr>
            <p:cNvPr name="Freeform 16" id="16"/>
            <p:cNvSpPr/>
            <p:nvPr/>
          </p:nvSpPr>
          <p:spPr>
            <a:xfrm flipH="false" flipV="false" rot="0">
              <a:off x="0" y="0"/>
              <a:ext cx="1356655" cy="675648"/>
            </a:xfrm>
            <a:custGeom>
              <a:avLst/>
              <a:gdLst/>
              <a:ahLst/>
              <a:cxnLst/>
              <a:rect r="r" b="b" t="t" l="l"/>
              <a:pathLst>
                <a:path h="675648" w="1356655">
                  <a:moveTo>
                    <a:pt x="58108" y="0"/>
                  </a:moveTo>
                  <a:lnTo>
                    <a:pt x="1298547" y="0"/>
                  </a:lnTo>
                  <a:cubicBezTo>
                    <a:pt x="1313958" y="0"/>
                    <a:pt x="1328738" y="6122"/>
                    <a:pt x="1339635" y="17019"/>
                  </a:cubicBezTo>
                  <a:cubicBezTo>
                    <a:pt x="1350533" y="27917"/>
                    <a:pt x="1356655" y="42697"/>
                    <a:pt x="1356655" y="58108"/>
                  </a:cubicBezTo>
                  <a:lnTo>
                    <a:pt x="1356655" y="617540"/>
                  </a:lnTo>
                  <a:cubicBezTo>
                    <a:pt x="1356655" y="632952"/>
                    <a:pt x="1350533" y="647732"/>
                    <a:pt x="1339635" y="658629"/>
                  </a:cubicBezTo>
                  <a:cubicBezTo>
                    <a:pt x="1328738" y="669526"/>
                    <a:pt x="1313958" y="675648"/>
                    <a:pt x="1298547" y="675648"/>
                  </a:cubicBezTo>
                  <a:lnTo>
                    <a:pt x="58108" y="675648"/>
                  </a:lnTo>
                  <a:cubicBezTo>
                    <a:pt x="42697" y="675648"/>
                    <a:pt x="27917" y="669526"/>
                    <a:pt x="17019" y="658629"/>
                  </a:cubicBezTo>
                  <a:cubicBezTo>
                    <a:pt x="6122" y="647732"/>
                    <a:pt x="0" y="632952"/>
                    <a:pt x="0" y="617540"/>
                  </a:cubicBezTo>
                  <a:lnTo>
                    <a:pt x="0" y="58108"/>
                  </a:lnTo>
                  <a:cubicBezTo>
                    <a:pt x="0" y="42697"/>
                    <a:pt x="6122" y="27917"/>
                    <a:pt x="17019" y="17019"/>
                  </a:cubicBezTo>
                  <a:cubicBezTo>
                    <a:pt x="27917" y="6122"/>
                    <a:pt x="42697" y="0"/>
                    <a:pt x="58108" y="0"/>
                  </a:cubicBezTo>
                  <a:close/>
                </a:path>
              </a:pathLst>
            </a:custGeom>
            <a:solidFill>
              <a:srgbClr val="0033A0"/>
            </a:solidFill>
          </p:spPr>
        </p:sp>
        <p:sp>
          <p:nvSpPr>
            <p:cNvPr name="TextBox 17" id="17"/>
            <p:cNvSpPr txBox="true"/>
            <p:nvPr/>
          </p:nvSpPr>
          <p:spPr>
            <a:xfrm>
              <a:off x="0" y="-47625"/>
              <a:ext cx="1356655" cy="723273"/>
            </a:xfrm>
            <a:prstGeom prst="rect">
              <a:avLst/>
            </a:prstGeom>
          </p:spPr>
          <p:txBody>
            <a:bodyPr anchor="ctr" rtlCol="false" tIns="50800" lIns="50800" bIns="50800" rIns="50800"/>
            <a:lstStyle/>
            <a:p>
              <a:pPr algn="ctr">
                <a:lnSpc>
                  <a:spcPts val="3220"/>
                </a:lnSpc>
              </a:pPr>
            </a:p>
          </p:txBody>
        </p:sp>
      </p:grpSp>
      <p:sp>
        <p:nvSpPr>
          <p:cNvPr name="TextBox 18" id="18"/>
          <p:cNvSpPr txBox="true"/>
          <p:nvPr/>
        </p:nvSpPr>
        <p:spPr>
          <a:xfrm rot="0">
            <a:off x="1028700" y="2110306"/>
            <a:ext cx="9909313" cy="1024893"/>
          </a:xfrm>
          <a:prstGeom prst="rect">
            <a:avLst/>
          </a:prstGeom>
        </p:spPr>
        <p:txBody>
          <a:bodyPr anchor="t" rtlCol="false" tIns="0" lIns="0" bIns="0" rIns="0">
            <a:spAutoFit/>
          </a:bodyPr>
          <a:lstStyle/>
          <a:p>
            <a:pPr algn="l">
              <a:lnSpc>
                <a:spcPts val="7571"/>
              </a:lnSpc>
            </a:pPr>
            <a:r>
              <a:rPr lang="en-US" sz="8054" spc="-515" b="true">
                <a:solidFill>
                  <a:srgbClr val="212938"/>
                </a:solidFill>
                <a:latin typeface="Cy Grotesk Key Semi-Bold"/>
                <a:ea typeface="Cy Grotesk Key Semi-Bold"/>
                <a:cs typeface="Cy Grotesk Key Semi-Bold"/>
                <a:sym typeface="Cy Grotesk Key Semi-Bold"/>
              </a:rPr>
              <a:t>Problem Statement</a:t>
            </a:r>
          </a:p>
        </p:txBody>
      </p:sp>
      <p:sp>
        <p:nvSpPr>
          <p:cNvPr name="TextBox 19" id="19"/>
          <p:cNvSpPr txBox="true"/>
          <p:nvPr/>
        </p:nvSpPr>
        <p:spPr>
          <a:xfrm rot="0">
            <a:off x="1632632" y="3251984"/>
            <a:ext cx="6980064"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Optimize United Airlines' Call Center Performance</a:t>
            </a:r>
          </a:p>
        </p:txBody>
      </p:sp>
      <p:sp>
        <p:nvSpPr>
          <p:cNvPr name="TextBox 20" id="20"/>
          <p:cNvSpPr txBox="true"/>
          <p:nvPr/>
        </p:nvSpPr>
        <p:spPr>
          <a:xfrm rot="0">
            <a:off x="1028700" y="3838074"/>
            <a:ext cx="9495696" cy="5988050"/>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At United Airlines, our call center serves as the vital link between passengers and the assistance they require. However, as we strive for excellence, we encounter significant challenges that hinder our mission. Picture a passenger anxiously waiting on hold for help with a flight change. As the </a:t>
            </a:r>
            <a:r>
              <a:rPr lang="en-US" sz="2000" spc="-80" b="true">
                <a:solidFill>
                  <a:srgbClr val="212938"/>
                </a:solidFill>
                <a:latin typeface="Aileron Bold"/>
                <a:ea typeface="Aileron Bold"/>
                <a:cs typeface="Aileron Bold"/>
                <a:sym typeface="Aileron Bold"/>
              </a:rPr>
              <a:t>Average Speed to Answer (AST)</a:t>
            </a:r>
            <a:r>
              <a:rPr lang="en-US" sz="2000" spc="-80">
                <a:solidFill>
                  <a:srgbClr val="212938"/>
                </a:solidFill>
                <a:latin typeface="Aileron"/>
                <a:ea typeface="Aileron"/>
                <a:cs typeface="Aileron"/>
                <a:sym typeface="Aileron"/>
              </a:rPr>
              <a:t> drags on, their frustration mounts, eroding trust in our service.</a:t>
            </a:r>
          </a:p>
          <a:p>
            <a:pPr algn="l">
              <a:lnSpc>
                <a:spcPts val="2800"/>
              </a:lnSpc>
            </a:pPr>
          </a:p>
          <a:p>
            <a:pPr algn="l">
              <a:lnSpc>
                <a:spcPts val="2800"/>
              </a:lnSpc>
            </a:pPr>
            <a:r>
              <a:rPr lang="en-US" sz="2000" spc="-80">
                <a:solidFill>
                  <a:srgbClr val="212938"/>
                </a:solidFill>
                <a:latin typeface="Aileron"/>
                <a:ea typeface="Aileron"/>
                <a:cs typeface="Aileron"/>
                <a:sym typeface="Aileron"/>
              </a:rPr>
              <a:t>When they finally connect with an agent, the </a:t>
            </a:r>
            <a:r>
              <a:rPr lang="en-US" sz="2000" spc="-80" b="true">
                <a:solidFill>
                  <a:srgbClr val="212938"/>
                </a:solidFill>
                <a:latin typeface="Aileron Bold"/>
                <a:ea typeface="Aileron Bold"/>
                <a:cs typeface="Aileron Bold"/>
                <a:sym typeface="Aileron Bold"/>
              </a:rPr>
              <a:t>Average Handle Time (AHT)</a:t>
            </a:r>
            <a:r>
              <a:rPr lang="en-US" sz="2000" spc="-80">
                <a:solidFill>
                  <a:srgbClr val="212938"/>
                </a:solidFill>
                <a:latin typeface="Aileron"/>
                <a:ea typeface="Aileron"/>
                <a:cs typeface="Aileron"/>
                <a:sym typeface="Aileron"/>
              </a:rPr>
              <a:t> continues to increase as complex issues are navigated, resulting in longer calls and decreased satisfaction. This scenario reflects a broader issue within our operations, where </a:t>
            </a:r>
            <a:r>
              <a:rPr lang="en-US" sz="2000" spc="-80" b="true">
                <a:solidFill>
                  <a:srgbClr val="212938"/>
                </a:solidFill>
                <a:latin typeface="Aileron Bold"/>
                <a:ea typeface="Aileron Bold"/>
                <a:cs typeface="Aileron Bold"/>
                <a:sym typeface="Aileron Bold"/>
              </a:rPr>
              <a:t>lengthy call durations</a:t>
            </a:r>
            <a:r>
              <a:rPr lang="en-US" sz="2000" spc="-80">
                <a:solidFill>
                  <a:srgbClr val="212938"/>
                </a:solidFill>
                <a:latin typeface="Aileron"/>
                <a:ea typeface="Aileron"/>
                <a:cs typeface="Aileron"/>
                <a:sym typeface="Aileron"/>
              </a:rPr>
              <a:t> impact both </a:t>
            </a:r>
            <a:r>
              <a:rPr lang="en-US" sz="2000" i="true" spc="-80">
                <a:solidFill>
                  <a:srgbClr val="212938"/>
                </a:solidFill>
                <a:latin typeface="Aileron Italics"/>
                <a:ea typeface="Aileron Italics"/>
                <a:cs typeface="Aileron Italics"/>
                <a:sym typeface="Aileron Italics"/>
              </a:rPr>
              <a:t>efficiency</a:t>
            </a:r>
            <a:r>
              <a:rPr lang="en-US" sz="2000" spc="-80">
                <a:solidFill>
                  <a:srgbClr val="212938"/>
                </a:solidFill>
                <a:latin typeface="Aileron"/>
                <a:ea typeface="Aileron"/>
                <a:cs typeface="Aileron"/>
                <a:sym typeface="Aileron"/>
              </a:rPr>
              <a:t> and the </a:t>
            </a:r>
            <a:r>
              <a:rPr lang="en-US" sz="2000" i="true" spc="-80">
                <a:solidFill>
                  <a:srgbClr val="212938"/>
                </a:solidFill>
                <a:latin typeface="Aileron Italics"/>
                <a:ea typeface="Aileron Italics"/>
                <a:cs typeface="Aileron Italics"/>
                <a:sym typeface="Aileron Italics"/>
              </a:rPr>
              <a:t>customer experience</a:t>
            </a:r>
            <a:r>
              <a:rPr lang="en-US" sz="2000" spc="-80">
                <a:solidFill>
                  <a:srgbClr val="212938"/>
                </a:solidFill>
                <a:latin typeface="Aileron"/>
                <a:ea typeface="Aileron"/>
                <a:cs typeface="Aileron"/>
                <a:sym typeface="Aileron"/>
              </a:rPr>
              <a:t>.</a:t>
            </a:r>
          </a:p>
          <a:p>
            <a:pPr algn="l">
              <a:lnSpc>
                <a:spcPts val="2800"/>
              </a:lnSpc>
            </a:pPr>
          </a:p>
          <a:p>
            <a:pPr algn="l">
              <a:lnSpc>
                <a:spcPts val="2800"/>
              </a:lnSpc>
            </a:pPr>
            <a:r>
              <a:rPr lang="en-US" sz="2000" spc="-80">
                <a:solidFill>
                  <a:srgbClr val="212938"/>
                </a:solidFill>
                <a:latin typeface="Aileron"/>
                <a:ea typeface="Aileron"/>
                <a:cs typeface="Aileron"/>
                <a:sym typeface="Aileron"/>
              </a:rPr>
              <a:t>Compounding these challenges is the misallocation of resources. Many inquiries that could be resolved through self-service options escalate unnecessarily to agents, overwhelming our team during peak times. To elevate our call center operations and ensure every traveler feels valued, we must tackle these issues of </a:t>
            </a:r>
            <a:r>
              <a:rPr lang="en-US" sz="2000" spc="-80" b="true">
                <a:solidFill>
                  <a:srgbClr val="212938"/>
                </a:solidFill>
                <a:latin typeface="Aileron Bold"/>
                <a:ea typeface="Aileron Bold"/>
                <a:cs typeface="Aileron Bold"/>
                <a:sym typeface="Aileron Bold"/>
              </a:rPr>
              <a:t>long wait times</a:t>
            </a:r>
            <a:r>
              <a:rPr lang="en-US" sz="2000" spc="-80">
                <a:solidFill>
                  <a:srgbClr val="212938"/>
                </a:solidFill>
                <a:latin typeface="Aileron"/>
                <a:ea typeface="Aileron"/>
                <a:cs typeface="Aileron"/>
                <a:sym typeface="Aileron"/>
              </a:rPr>
              <a:t>, </a:t>
            </a:r>
            <a:r>
              <a:rPr lang="en-US" sz="2000" spc="-80" b="true">
                <a:solidFill>
                  <a:srgbClr val="212938"/>
                </a:solidFill>
                <a:latin typeface="Aileron Bold"/>
                <a:ea typeface="Aileron Bold"/>
                <a:cs typeface="Aileron Bold"/>
                <a:sym typeface="Aileron Bold"/>
              </a:rPr>
              <a:t>extended call durations</a:t>
            </a:r>
            <a:r>
              <a:rPr lang="en-US" sz="2000" spc="-80">
                <a:solidFill>
                  <a:srgbClr val="212938"/>
                </a:solidFill>
                <a:latin typeface="Aileron"/>
                <a:ea typeface="Aileron"/>
                <a:cs typeface="Aileron"/>
                <a:sym typeface="Aileron"/>
              </a:rPr>
              <a:t>, and </a:t>
            </a:r>
            <a:r>
              <a:rPr lang="en-US" sz="2000" spc="-80" b="true">
                <a:solidFill>
                  <a:srgbClr val="212938"/>
                </a:solidFill>
                <a:latin typeface="Aileron Bold"/>
                <a:ea typeface="Aileron Bold"/>
                <a:cs typeface="Aileron Bold"/>
                <a:sym typeface="Aileron Bold"/>
              </a:rPr>
              <a:t>ineffective routing</a:t>
            </a:r>
            <a:r>
              <a:rPr lang="en-US" sz="2000" spc="-80">
                <a:solidFill>
                  <a:srgbClr val="212938"/>
                </a:solidFill>
                <a:latin typeface="Aileron"/>
                <a:ea typeface="Aileron"/>
                <a:cs typeface="Aileron"/>
                <a:sym typeface="Aileron"/>
              </a:rPr>
              <a:t> of inquiries head-on.</a:t>
            </a:r>
          </a:p>
          <a:p>
            <a:pPr algn="l">
              <a:lnSpc>
                <a:spcPts val="2800"/>
              </a:lnSpc>
              <a:spcBef>
                <a:spcPct val="0"/>
              </a:spcBef>
            </a:pPr>
          </a:p>
        </p:txBody>
      </p:sp>
      <p:sp>
        <p:nvSpPr>
          <p:cNvPr name="TextBox 21" id="21"/>
          <p:cNvSpPr txBox="true"/>
          <p:nvPr/>
        </p:nvSpPr>
        <p:spPr>
          <a:xfrm rot="0">
            <a:off x="13662214" y="1240371"/>
            <a:ext cx="4100523" cy="905510"/>
          </a:xfrm>
          <a:prstGeom prst="rect">
            <a:avLst/>
          </a:prstGeom>
        </p:spPr>
        <p:txBody>
          <a:bodyPr anchor="t" rtlCol="false" tIns="0" lIns="0" bIns="0" rIns="0">
            <a:spAutoFit/>
          </a:bodyPr>
          <a:lstStyle/>
          <a:p>
            <a:pPr algn="ctr">
              <a:lnSpc>
                <a:spcPts val="3919"/>
              </a:lnSpc>
            </a:pPr>
            <a:r>
              <a:rPr lang="en-US" b="true" sz="2799" spc="-111">
                <a:solidFill>
                  <a:srgbClr val="FFFFFF"/>
                </a:solidFill>
                <a:latin typeface="Aileron Bold"/>
                <a:ea typeface="Aileron Bold"/>
                <a:cs typeface="Aileron Bold"/>
                <a:sym typeface="Aileron Bold"/>
              </a:rPr>
              <a:t>AHT and AST Analysis</a:t>
            </a:r>
          </a:p>
          <a:p>
            <a:pPr algn="ctr">
              <a:lnSpc>
                <a:spcPts val="3359"/>
              </a:lnSpc>
              <a:spcBef>
                <a:spcPct val="0"/>
              </a:spcBef>
            </a:pPr>
          </a:p>
        </p:txBody>
      </p:sp>
      <p:sp>
        <p:nvSpPr>
          <p:cNvPr name="TextBox 22" id="22"/>
          <p:cNvSpPr txBox="true"/>
          <p:nvPr/>
        </p:nvSpPr>
        <p:spPr>
          <a:xfrm rot="0">
            <a:off x="6286552" y="7247357"/>
            <a:ext cx="4100523" cy="565256"/>
          </a:xfrm>
          <a:prstGeom prst="rect">
            <a:avLst/>
          </a:prstGeom>
        </p:spPr>
        <p:txBody>
          <a:bodyPr anchor="t" rtlCol="false" tIns="0" lIns="0" bIns="0" rIns="0">
            <a:spAutoFit/>
          </a:bodyPr>
          <a:lstStyle/>
          <a:p>
            <a:pPr algn="l">
              <a:lnSpc>
                <a:spcPts val="2292"/>
              </a:lnSpc>
            </a:pPr>
            <a:r>
              <a:rPr lang="en-US" sz="2102" spc="-134" b="true">
                <a:solidFill>
                  <a:srgbClr val="F9FBFF"/>
                </a:solidFill>
                <a:latin typeface="Cy Grotesk Key Semi-Bold"/>
                <a:ea typeface="Cy Grotesk Key Semi-Bold"/>
                <a:cs typeface="Cy Grotesk Key Semi-Bold"/>
                <a:sym typeface="Cy Grotesk Key Semi-Bold"/>
              </a:rPr>
              <a:t>Lack of accessible and reliable financial advisory services.</a:t>
            </a:r>
          </a:p>
        </p:txBody>
      </p:sp>
      <p:sp>
        <p:nvSpPr>
          <p:cNvPr name="Freeform 23" id="23"/>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4"/>
            <a:stretch>
              <a:fillRect l="-353024" t="-101550" r="-53541" b="-95449"/>
            </a:stretch>
          </a:blipFill>
        </p:spPr>
      </p:sp>
      <p:grpSp>
        <p:nvGrpSpPr>
          <p:cNvPr name="Group 24" id="24"/>
          <p:cNvGrpSpPr/>
          <p:nvPr/>
        </p:nvGrpSpPr>
        <p:grpSpPr>
          <a:xfrm rot="0">
            <a:off x="13314267" y="3949132"/>
            <a:ext cx="4796417" cy="2388736"/>
            <a:chOff x="0" y="0"/>
            <a:chExt cx="1356655" cy="675648"/>
          </a:xfrm>
        </p:grpSpPr>
        <p:sp>
          <p:nvSpPr>
            <p:cNvPr name="Freeform 25" id="25"/>
            <p:cNvSpPr/>
            <p:nvPr/>
          </p:nvSpPr>
          <p:spPr>
            <a:xfrm flipH="false" flipV="false" rot="0">
              <a:off x="0" y="0"/>
              <a:ext cx="1356655" cy="675648"/>
            </a:xfrm>
            <a:custGeom>
              <a:avLst/>
              <a:gdLst/>
              <a:ahLst/>
              <a:cxnLst/>
              <a:rect r="r" b="b" t="t" l="l"/>
              <a:pathLst>
                <a:path h="675648" w="1356655">
                  <a:moveTo>
                    <a:pt x="58108" y="0"/>
                  </a:moveTo>
                  <a:lnTo>
                    <a:pt x="1298547" y="0"/>
                  </a:lnTo>
                  <a:cubicBezTo>
                    <a:pt x="1313958" y="0"/>
                    <a:pt x="1328738" y="6122"/>
                    <a:pt x="1339635" y="17019"/>
                  </a:cubicBezTo>
                  <a:cubicBezTo>
                    <a:pt x="1350533" y="27917"/>
                    <a:pt x="1356655" y="42697"/>
                    <a:pt x="1356655" y="58108"/>
                  </a:cubicBezTo>
                  <a:lnTo>
                    <a:pt x="1356655" y="617540"/>
                  </a:lnTo>
                  <a:cubicBezTo>
                    <a:pt x="1356655" y="632952"/>
                    <a:pt x="1350533" y="647732"/>
                    <a:pt x="1339635" y="658629"/>
                  </a:cubicBezTo>
                  <a:cubicBezTo>
                    <a:pt x="1328738" y="669526"/>
                    <a:pt x="1313958" y="675648"/>
                    <a:pt x="1298547" y="675648"/>
                  </a:cubicBezTo>
                  <a:lnTo>
                    <a:pt x="58108" y="675648"/>
                  </a:lnTo>
                  <a:cubicBezTo>
                    <a:pt x="42697" y="675648"/>
                    <a:pt x="27917" y="669526"/>
                    <a:pt x="17019" y="658629"/>
                  </a:cubicBezTo>
                  <a:cubicBezTo>
                    <a:pt x="6122" y="647732"/>
                    <a:pt x="0" y="632952"/>
                    <a:pt x="0" y="617540"/>
                  </a:cubicBezTo>
                  <a:lnTo>
                    <a:pt x="0" y="58108"/>
                  </a:lnTo>
                  <a:cubicBezTo>
                    <a:pt x="0" y="42697"/>
                    <a:pt x="6122" y="27917"/>
                    <a:pt x="17019" y="17019"/>
                  </a:cubicBezTo>
                  <a:cubicBezTo>
                    <a:pt x="27917" y="6122"/>
                    <a:pt x="42697" y="0"/>
                    <a:pt x="58108" y="0"/>
                  </a:cubicBezTo>
                  <a:close/>
                </a:path>
              </a:pathLst>
            </a:custGeom>
            <a:solidFill>
              <a:srgbClr val="0032A0"/>
            </a:solidFill>
          </p:spPr>
        </p:sp>
        <p:sp>
          <p:nvSpPr>
            <p:cNvPr name="TextBox 26" id="26"/>
            <p:cNvSpPr txBox="true"/>
            <p:nvPr/>
          </p:nvSpPr>
          <p:spPr>
            <a:xfrm>
              <a:off x="0" y="-47625"/>
              <a:ext cx="1356655" cy="723273"/>
            </a:xfrm>
            <a:prstGeom prst="rect">
              <a:avLst/>
            </a:prstGeom>
          </p:spPr>
          <p:txBody>
            <a:bodyPr anchor="ctr" rtlCol="false" tIns="50800" lIns="50800" bIns="50800" rIns="50800"/>
            <a:lstStyle/>
            <a:p>
              <a:pPr algn="ctr">
                <a:lnSpc>
                  <a:spcPts val="3220"/>
                </a:lnSpc>
              </a:pPr>
            </a:p>
          </p:txBody>
        </p:sp>
      </p:grpSp>
      <p:sp>
        <p:nvSpPr>
          <p:cNvPr name="TextBox 27" id="27"/>
          <p:cNvSpPr txBox="true"/>
          <p:nvPr/>
        </p:nvSpPr>
        <p:spPr>
          <a:xfrm rot="0">
            <a:off x="13662214" y="4157479"/>
            <a:ext cx="4100523" cy="481330"/>
          </a:xfrm>
          <a:prstGeom prst="rect">
            <a:avLst/>
          </a:prstGeom>
        </p:spPr>
        <p:txBody>
          <a:bodyPr anchor="t" rtlCol="false" tIns="0" lIns="0" bIns="0" rIns="0">
            <a:spAutoFit/>
          </a:bodyPr>
          <a:lstStyle/>
          <a:p>
            <a:pPr algn="ctr">
              <a:lnSpc>
                <a:spcPts val="3919"/>
              </a:lnSpc>
              <a:spcBef>
                <a:spcPct val="0"/>
              </a:spcBef>
            </a:pPr>
            <a:r>
              <a:rPr lang="en-US" b="true" sz="2799" spc="-111">
                <a:solidFill>
                  <a:srgbClr val="FFFFFF"/>
                </a:solidFill>
                <a:latin typeface="Aileron Bold"/>
                <a:ea typeface="Aileron Bold"/>
                <a:cs typeface="Aileron Bold"/>
                <a:sym typeface="Aileron Bold"/>
              </a:rPr>
              <a:t>Self-Service Optimization</a:t>
            </a:r>
            <a:r>
              <a:rPr lang="en-US" sz="2799" spc="-111">
                <a:solidFill>
                  <a:srgbClr val="FFFFFF"/>
                </a:solidFill>
                <a:latin typeface="Aileron"/>
                <a:ea typeface="Aileron"/>
                <a:cs typeface="Aileron"/>
                <a:sym typeface="Aileron"/>
              </a:rPr>
              <a:t> </a:t>
            </a:r>
          </a:p>
        </p:txBody>
      </p:sp>
      <p:sp>
        <p:nvSpPr>
          <p:cNvPr name="TextBox 28" id="28"/>
          <p:cNvSpPr txBox="true"/>
          <p:nvPr/>
        </p:nvSpPr>
        <p:spPr>
          <a:xfrm rot="0">
            <a:off x="13488241" y="7161632"/>
            <a:ext cx="4448470" cy="481330"/>
          </a:xfrm>
          <a:prstGeom prst="rect">
            <a:avLst/>
          </a:prstGeom>
        </p:spPr>
        <p:txBody>
          <a:bodyPr anchor="t" rtlCol="false" tIns="0" lIns="0" bIns="0" rIns="0">
            <a:spAutoFit/>
          </a:bodyPr>
          <a:lstStyle/>
          <a:p>
            <a:pPr algn="ctr">
              <a:lnSpc>
                <a:spcPts val="3919"/>
              </a:lnSpc>
              <a:spcBef>
                <a:spcPct val="0"/>
              </a:spcBef>
            </a:pPr>
            <a:r>
              <a:rPr lang="en-US" b="true" sz="2799" spc="-111">
                <a:solidFill>
                  <a:srgbClr val="FFFFFF"/>
                </a:solidFill>
                <a:latin typeface="Aileron Bold"/>
                <a:ea typeface="Aileron Bold"/>
                <a:cs typeface="Aileron Bold"/>
                <a:sym typeface="Aileron Bold"/>
              </a:rPr>
              <a:t>Call Reasons Categorization</a:t>
            </a:r>
            <a:r>
              <a:rPr lang="en-US" sz="2799" spc="-111">
                <a:solidFill>
                  <a:srgbClr val="FFFFFF"/>
                </a:solidFill>
                <a:latin typeface="Aileron"/>
                <a:ea typeface="Aileron"/>
                <a:cs typeface="Aileron"/>
                <a:sym typeface="Aileron"/>
              </a:rPr>
              <a:t> </a:t>
            </a:r>
          </a:p>
        </p:txBody>
      </p:sp>
      <p:sp>
        <p:nvSpPr>
          <p:cNvPr name="TextBox 29" id="29"/>
          <p:cNvSpPr txBox="true"/>
          <p:nvPr/>
        </p:nvSpPr>
        <p:spPr>
          <a:xfrm rot="0">
            <a:off x="13662214" y="4882247"/>
            <a:ext cx="4100523" cy="1108710"/>
          </a:xfrm>
          <a:prstGeom prst="rect">
            <a:avLst/>
          </a:prstGeom>
        </p:spPr>
        <p:txBody>
          <a:bodyPr anchor="t" rtlCol="false" tIns="0" lIns="0" bIns="0" rIns="0">
            <a:spAutoFit/>
          </a:bodyPr>
          <a:lstStyle/>
          <a:p>
            <a:pPr algn="ctr">
              <a:lnSpc>
                <a:spcPts val="2940"/>
              </a:lnSpc>
              <a:spcBef>
                <a:spcPct val="0"/>
              </a:spcBef>
            </a:pPr>
            <a:r>
              <a:rPr lang="en-US" sz="2100" spc="-84">
                <a:solidFill>
                  <a:srgbClr val="FFFFFF"/>
                </a:solidFill>
                <a:latin typeface="Aileron"/>
                <a:ea typeface="Aileron"/>
                <a:cs typeface="Aileron"/>
                <a:sym typeface="Aileron"/>
              </a:rPr>
              <a:t> Propose IVR improvements to reduce agent intervention for self-solvable issues.</a:t>
            </a:r>
          </a:p>
        </p:txBody>
      </p:sp>
      <p:sp>
        <p:nvSpPr>
          <p:cNvPr name="TextBox 30" id="30"/>
          <p:cNvSpPr txBox="true"/>
          <p:nvPr/>
        </p:nvSpPr>
        <p:spPr>
          <a:xfrm rot="0">
            <a:off x="13662214" y="1964122"/>
            <a:ext cx="4100523" cy="1108710"/>
          </a:xfrm>
          <a:prstGeom prst="rect">
            <a:avLst/>
          </a:prstGeom>
        </p:spPr>
        <p:txBody>
          <a:bodyPr anchor="t" rtlCol="false" tIns="0" lIns="0" bIns="0" rIns="0">
            <a:spAutoFit/>
          </a:bodyPr>
          <a:lstStyle/>
          <a:p>
            <a:pPr algn="ctr">
              <a:lnSpc>
                <a:spcPts val="2940"/>
              </a:lnSpc>
              <a:spcBef>
                <a:spcPct val="0"/>
              </a:spcBef>
            </a:pPr>
            <a:r>
              <a:rPr lang="en-US" sz="2100" spc="-84">
                <a:solidFill>
                  <a:srgbClr val="FFFFFF"/>
                </a:solidFill>
                <a:latin typeface="Aileron"/>
                <a:ea typeface="Aileron"/>
                <a:cs typeface="Aileron"/>
                <a:sym typeface="Aileron"/>
              </a:rPr>
              <a:t>Identify key drivers of long Average Handle Time (AHT) and Average Speed to Answer (AST).</a:t>
            </a:r>
          </a:p>
        </p:txBody>
      </p:sp>
      <p:sp>
        <p:nvSpPr>
          <p:cNvPr name="TextBox 31" id="31"/>
          <p:cNvSpPr txBox="true"/>
          <p:nvPr/>
        </p:nvSpPr>
        <p:spPr>
          <a:xfrm rot="0">
            <a:off x="13662214" y="7890612"/>
            <a:ext cx="4100523" cy="1108710"/>
          </a:xfrm>
          <a:prstGeom prst="rect">
            <a:avLst/>
          </a:prstGeom>
        </p:spPr>
        <p:txBody>
          <a:bodyPr anchor="t" rtlCol="false" tIns="0" lIns="0" bIns="0" rIns="0">
            <a:spAutoFit/>
          </a:bodyPr>
          <a:lstStyle/>
          <a:p>
            <a:pPr algn="ctr">
              <a:lnSpc>
                <a:spcPts val="2940"/>
              </a:lnSpc>
              <a:spcBef>
                <a:spcPct val="0"/>
              </a:spcBef>
            </a:pPr>
            <a:r>
              <a:rPr lang="en-US" sz="2100" spc="-84">
                <a:solidFill>
                  <a:srgbClr val="FFFFFF"/>
                </a:solidFill>
                <a:latin typeface="Aileron"/>
                <a:ea typeface="Aileron"/>
                <a:cs typeface="Aileron"/>
                <a:sym typeface="Aileron"/>
              </a:rPr>
              <a:t> Analyze call transcripts to uncover and categorize primary call reasons for operational efficiency.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8167309" y="2703478"/>
            <a:ext cx="6824200" cy="68242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720296" y="-1854689"/>
            <a:ext cx="5497991" cy="54979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9" id="9"/>
          <p:cNvSpPr/>
          <p:nvPr/>
        </p:nvSpPr>
        <p:spPr>
          <a:xfrm flipH="false" flipV="false" rot="0">
            <a:off x="13520310" y="1024590"/>
            <a:ext cx="3738990" cy="3718596"/>
          </a:xfrm>
          <a:custGeom>
            <a:avLst/>
            <a:gdLst/>
            <a:ahLst/>
            <a:cxnLst/>
            <a:rect r="r" b="b" t="t" l="l"/>
            <a:pathLst>
              <a:path h="3718596" w="3738990">
                <a:moveTo>
                  <a:pt x="0" y="0"/>
                </a:moveTo>
                <a:lnTo>
                  <a:pt x="3738990" y="0"/>
                </a:lnTo>
                <a:lnTo>
                  <a:pt x="3738990" y="3718595"/>
                </a:lnTo>
                <a:lnTo>
                  <a:pt x="0" y="37185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6244849" y="4235960"/>
            <a:ext cx="1014451" cy="1014451"/>
          </a:xfrm>
          <a:custGeom>
            <a:avLst/>
            <a:gdLst/>
            <a:ahLst/>
            <a:cxnLst/>
            <a:rect r="r" b="b" t="t" l="l"/>
            <a:pathLst>
              <a:path h="1014451" w="1014451">
                <a:moveTo>
                  <a:pt x="0" y="0"/>
                </a:moveTo>
                <a:lnTo>
                  <a:pt x="1014451" y="0"/>
                </a:lnTo>
                <a:lnTo>
                  <a:pt x="1014451" y="1014451"/>
                </a:lnTo>
                <a:lnTo>
                  <a:pt x="0" y="1014451"/>
                </a:lnTo>
                <a:lnTo>
                  <a:pt x="0" y="0"/>
                </a:lnTo>
                <a:close/>
              </a:path>
            </a:pathLst>
          </a:custGeom>
          <a:blipFill>
            <a:blip r:embed="rId5"/>
            <a:stretch>
              <a:fillRect l="0" t="0" r="0" b="0"/>
            </a:stretch>
          </a:blipFill>
        </p:spPr>
      </p:sp>
      <p:sp>
        <p:nvSpPr>
          <p:cNvPr name="Freeform 11" id="11"/>
          <p:cNvSpPr/>
          <p:nvPr/>
        </p:nvSpPr>
        <p:spPr>
          <a:xfrm flipH="false" flipV="false" rot="0">
            <a:off x="12723717" y="4637381"/>
            <a:ext cx="4535583" cy="1842581"/>
          </a:xfrm>
          <a:custGeom>
            <a:avLst/>
            <a:gdLst/>
            <a:ahLst/>
            <a:cxnLst/>
            <a:rect r="r" b="b" t="t" l="l"/>
            <a:pathLst>
              <a:path h="1842581" w="4535583">
                <a:moveTo>
                  <a:pt x="0" y="0"/>
                </a:moveTo>
                <a:lnTo>
                  <a:pt x="4535583" y="0"/>
                </a:lnTo>
                <a:lnTo>
                  <a:pt x="4535583" y="1842581"/>
                </a:lnTo>
                <a:lnTo>
                  <a:pt x="0" y="1842581"/>
                </a:lnTo>
                <a:lnTo>
                  <a:pt x="0" y="0"/>
                </a:lnTo>
                <a:close/>
              </a:path>
            </a:pathLst>
          </a:custGeom>
          <a:blipFill>
            <a:blip r:embed="rId6"/>
            <a:stretch>
              <a:fillRect l="0" t="0" r="0" b="0"/>
            </a:stretch>
          </a:blipFill>
        </p:spPr>
      </p:sp>
      <p:sp>
        <p:nvSpPr>
          <p:cNvPr name="Freeform 12" id="12"/>
          <p:cNvSpPr/>
          <p:nvPr/>
        </p:nvSpPr>
        <p:spPr>
          <a:xfrm flipH="false" flipV="false" rot="0">
            <a:off x="16531672" y="1028700"/>
            <a:ext cx="727628" cy="791542"/>
          </a:xfrm>
          <a:custGeom>
            <a:avLst/>
            <a:gdLst/>
            <a:ahLst/>
            <a:cxnLst/>
            <a:rect r="r" b="b" t="t" l="l"/>
            <a:pathLst>
              <a:path h="791542" w="727628">
                <a:moveTo>
                  <a:pt x="0" y="0"/>
                </a:moveTo>
                <a:lnTo>
                  <a:pt x="727628" y="0"/>
                </a:lnTo>
                <a:lnTo>
                  <a:pt x="727628" y="791542"/>
                </a:lnTo>
                <a:lnTo>
                  <a:pt x="0" y="791542"/>
                </a:lnTo>
                <a:lnTo>
                  <a:pt x="0" y="0"/>
                </a:lnTo>
                <a:close/>
              </a:path>
            </a:pathLst>
          </a:custGeom>
          <a:blipFill>
            <a:blip r:embed="rId7"/>
            <a:stretch>
              <a:fillRect l="0" t="0" r="0" b="0"/>
            </a:stretch>
          </a:blipFill>
        </p:spPr>
      </p:sp>
      <p:sp>
        <p:nvSpPr>
          <p:cNvPr name="Freeform 13" id="13"/>
          <p:cNvSpPr/>
          <p:nvPr/>
        </p:nvSpPr>
        <p:spPr>
          <a:xfrm flipH="false" flipV="false" rot="0">
            <a:off x="1398941" y="4353214"/>
            <a:ext cx="5305854" cy="5614661"/>
          </a:xfrm>
          <a:custGeom>
            <a:avLst/>
            <a:gdLst/>
            <a:ahLst/>
            <a:cxnLst/>
            <a:rect r="r" b="b" t="t" l="l"/>
            <a:pathLst>
              <a:path h="5614661" w="5305854">
                <a:moveTo>
                  <a:pt x="0" y="0"/>
                </a:moveTo>
                <a:lnTo>
                  <a:pt x="5305854" y="0"/>
                </a:lnTo>
                <a:lnTo>
                  <a:pt x="5305854" y="5614661"/>
                </a:lnTo>
                <a:lnTo>
                  <a:pt x="0" y="5614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6704795" y="7380743"/>
            <a:ext cx="3758311" cy="2146935"/>
          </a:xfrm>
          <a:custGeom>
            <a:avLst/>
            <a:gdLst/>
            <a:ahLst/>
            <a:cxnLst/>
            <a:rect r="r" b="b" t="t" l="l"/>
            <a:pathLst>
              <a:path h="2146935" w="3758311">
                <a:moveTo>
                  <a:pt x="0" y="0"/>
                </a:moveTo>
                <a:lnTo>
                  <a:pt x="3758311" y="0"/>
                </a:lnTo>
                <a:lnTo>
                  <a:pt x="3758311" y="2146935"/>
                </a:lnTo>
                <a:lnTo>
                  <a:pt x="0" y="2146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028700" y="2243176"/>
            <a:ext cx="7147813" cy="1024859"/>
          </a:xfrm>
          <a:prstGeom prst="rect">
            <a:avLst/>
          </a:prstGeom>
        </p:spPr>
        <p:txBody>
          <a:bodyPr anchor="t" rtlCol="false" tIns="0" lIns="0" bIns="0" rIns="0">
            <a:spAutoFit/>
          </a:bodyPr>
          <a:lstStyle/>
          <a:p>
            <a:pPr algn="l">
              <a:lnSpc>
                <a:spcPts val="7571"/>
              </a:lnSpc>
            </a:pPr>
            <a:r>
              <a:rPr lang="en-US" sz="8054" spc="-515" b="true">
                <a:solidFill>
                  <a:srgbClr val="212938"/>
                </a:solidFill>
                <a:latin typeface="Cy Grotesk Key Semi-Bold"/>
                <a:ea typeface="Cy Grotesk Key Semi-Bold"/>
                <a:cs typeface="Cy Grotesk Key Semi-Bold"/>
                <a:sym typeface="Cy Grotesk Key Semi-Bold"/>
              </a:rPr>
              <a:t>Our Approach</a:t>
            </a:r>
          </a:p>
        </p:txBody>
      </p:sp>
      <p:sp>
        <p:nvSpPr>
          <p:cNvPr name="TextBox 16" id="16"/>
          <p:cNvSpPr txBox="true"/>
          <p:nvPr/>
        </p:nvSpPr>
        <p:spPr>
          <a:xfrm rot="0">
            <a:off x="1028700" y="3405679"/>
            <a:ext cx="6543881"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Recommendations Based On Data Exploration</a:t>
            </a:r>
          </a:p>
        </p:txBody>
      </p:sp>
      <p:sp>
        <p:nvSpPr>
          <p:cNvPr name="TextBox 17" id="17"/>
          <p:cNvSpPr txBox="true"/>
          <p:nvPr/>
        </p:nvSpPr>
        <p:spPr>
          <a:xfrm rot="0">
            <a:off x="1028700" y="3980469"/>
            <a:ext cx="9495696" cy="372745"/>
          </a:xfrm>
          <a:prstGeom prst="rect">
            <a:avLst/>
          </a:prstGeom>
        </p:spPr>
        <p:txBody>
          <a:bodyPr anchor="t" rtlCol="false" tIns="0" lIns="0" bIns="0" rIns="0">
            <a:spAutoFit/>
          </a:bodyPr>
          <a:lstStyle/>
          <a:p>
            <a:pPr algn="l">
              <a:lnSpc>
                <a:spcPts val="3080"/>
              </a:lnSpc>
              <a:spcBef>
                <a:spcPct val="0"/>
              </a:spcBef>
            </a:pPr>
            <a:r>
              <a:rPr lang="en-US" sz="2200" spc="-88">
                <a:solidFill>
                  <a:srgbClr val="212938"/>
                </a:solidFill>
                <a:latin typeface="Aileron"/>
                <a:ea typeface="Aileron"/>
                <a:cs typeface="Aileron"/>
                <a:sym typeface="Aileron"/>
              </a:rPr>
              <a:t>Here is the workflow diagram for our process we came up with:</a:t>
            </a:r>
          </a:p>
        </p:txBody>
      </p:sp>
      <p:sp>
        <p:nvSpPr>
          <p:cNvPr name="TextBox 18" id="18"/>
          <p:cNvSpPr txBox="true"/>
          <p:nvPr/>
        </p:nvSpPr>
        <p:spPr>
          <a:xfrm rot="0">
            <a:off x="1398941" y="4705085"/>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DATA PREPROCESSING &amp; CLEANING</a:t>
            </a:r>
          </a:p>
        </p:txBody>
      </p:sp>
      <p:sp>
        <p:nvSpPr>
          <p:cNvPr name="TextBox 19" id="19"/>
          <p:cNvSpPr txBox="true"/>
          <p:nvPr/>
        </p:nvSpPr>
        <p:spPr>
          <a:xfrm rot="0">
            <a:off x="3411417" y="6150397"/>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EXPLORATORY DATA ANALYSIS</a:t>
            </a:r>
          </a:p>
        </p:txBody>
      </p:sp>
      <p:sp>
        <p:nvSpPr>
          <p:cNvPr name="TextBox 20" id="20"/>
          <p:cNvSpPr txBox="true"/>
          <p:nvPr/>
        </p:nvSpPr>
        <p:spPr>
          <a:xfrm rot="0">
            <a:off x="3411417" y="9049807"/>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INTERPRETATION OF RESULTS</a:t>
            </a:r>
          </a:p>
        </p:txBody>
      </p:sp>
      <p:sp>
        <p:nvSpPr>
          <p:cNvPr name="TextBox 21" id="21"/>
          <p:cNvSpPr txBox="true"/>
          <p:nvPr/>
        </p:nvSpPr>
        <p:spPr>
          <a:xfrm rot="0">
            <a:off x="1322371" y="7600102"/>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QUALITATIVE </a:t>
            </a:r>
          </a:p>
          <a:p>
            <a:pPr algn="ctr">
              <a:lnSpc>
                <a:spcPts val="2520"/>
              </a:lnSpc>
            </a:pPr>
            <a:r>
              <a:rPr lang="en-US" sz="1800" b="true">
                <a:solidFill>
                  <a:srgbClr val="212938"/>
                </a:solidFill>
                <a:latin typeface="Aileron Bold"/>
                <a:ea typeface="Aileron Bold"/>
                <a:cs typeface="Aileron Bold"/>
                <a:sym typeface="Aileron Bold"/>
              </a:rPr>
              <a:t>ASSESSMENT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4683010" y="-3710776"/>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028700" y="2477834"/>
            <a:ext cx="9599097" cy="529209"/>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DATA PREPROCESSING &amp; CLEANING</a:t>
            </a:r>
          </a:p>
        </p:txBody>
      </p:sp>
      <p:sp>
        <p:nvSpPr>
          <p:cNvPr name="TextBox 6" id="6"/>
          <p:cNvSpPr txBox="true"/>
          <p:nvPr/>
        </p:nvSpPr>
        <p:spPr>
          <a:xfrm rot="0">
            <a:off x="1028700" y="4102007"/>
            <a:ext cx="7502649" cy="5283749"/>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During data preprocessing and cleaning , we began by importing the pandas library and loading our dataset using </a:t>
            </a:r>
            <a:r>
              <a:rPr lang="en-US" sz="2000" spc="-80" b="true">
                <a:solidFill>
                  <a:srgbClr val="212938"/>
                </a:solidFill>
                <a:latin typeface="Aileron Bold"/>
                <a:ea typeface="Aileron Bold"/>
                <a:cs typeface="Aileron Bold"/>
                <a:sym typeface="Aileron Bold"/>
              </a:rPr>
              <a:t>pd.read_csv()</a:t>
            </a:r>
            <a:r>
              <a:rPr lang="en-US" sz="2000" spc="-80">
                <a:solidFill>
                  <a:srgbClr val="212938"/>
                </a:solidFill>
                <a:latin typeface="Aileron"/>
                <a:ea typeface="Aileron"/>
                <a:cs typeface="Aileron"/>
                <a:sym typeface="Aileron"/>
              </a:rPr>
              <a:t>. With the data in hand, we carefully examined its structure and types, utilizing </a:t>
            </a:r>
            <a:r>
              <a:rPr lang="en-US" sz="2000" spc="-80" b="true">
                <a:solidFill>
                  <a:srgbClr val="212938"/>
                </a:solidFill>
                <a:latin typeface="Aileron Bold"/>
                <a:ea typeface="Aileron Bold"/>
                <a:cs typeface="Aileron Bold"/>
                <a:sym typeface="Aileron Bold"/>
              </a:rPr>
              <a:t>df.info()</a:t>
            </a:r>
            <a:r>
              <a:rPr lang="en-US" sz="2000" spc="-80">
                <a:solidFill>
                  <a:srgbClr val="212938"/>
                </a:solidFill>
                <a:latin typeface="Aileron"/>
                <a:ea typeface="Aileron"/>
                <a:cs typeface="Aileron"/>
                <a:sym typeface="Aileron"/>
              </a:rPr>
              <a:t> to uncover insights about its contents and </a:t>
            </a:r>
            <a:r>
              <a:rPr lang="en-US" sz="2000" spc="-80" b="true">
                <a:solidFill>
                  <a:srgbClr val="212938"/>
                </a:solidFill>
                <a:latin typeface="Aileron Bold"/>
                <a:ea typeface="Aileron Bold"/>
                <a:cs typeface="Aileron Bold"/>
                <a:sym typeface="Aileron Bold"/>
              </a:rPr>
              <a:t>df.head()</a:t>
            </a:r>
            <a:r>
              <a:rPr lang="en-US" sz="2000" spc="-80">
                <a:solidFill>
                  <a:srgbClr val="212938"/>
                </a:solidFill>
                <a:latin typeface="Aileron"/>
                <a:ea typeface="Aileron"/>
                <a:cs typeface="Aileron"/>
                <a:sym typeface="Aileron"/>
              </a:rPr>
              <a:t> to grasp the context. </a:t>
            </a:r>
          </a:p>
          <a:p>
            <a:pPr algn="l">
              <a:lnSpc>
                <a:spcPts val="2800"/>
              </a:lnSpc>
            </a:pPr>
            <a:r>
              <a:rPr lang="en-US" sz="2000" spc="-80">
                <a:solidFill>
                  <a:srgbClr val="212938"/>
                </a:solidFill>
                <a:latin typeface="Aileron"/>
                <a:ea typeface="Aileron"/>
                <a:cs typeface="Aileron"/>
                <a:sym typeface="Aileron"/>
              </a:rPr>
              <a:t>As we delved deeper, we addressed various data quality issues: handling missing values through thoughtful imputation or deletion, standardizing data formats for consistency, removing duplicate entries to maintain integrity, and identifying outliers that could skew our analysis. Recognizing the importance of a comprehensive dataset, we merged relevant datasets using </a:t>
            </a:r>
            <a:r>
              <a:rPr lang="en-US" sz="2000" spc="-80" b="true">
                <a:solidFill>
                  <a:srgbClr val="212938"/>
                </a:solidFill>
                <a:latin typeface="Aileron Bold"/>
                <a:ea typeface="Aileron Bold"/>
                <a:cs typeface="Aileron Bold"/>
                <a:sym typeface="Aileron Bold"/>
              </a:rPr>
              <a:t>pd.merge()</a:t>
            </a:r>
            <a:r>
              <a:rPr lang="en-US" sz="2000" spc="-80">
                <a:solidFill>
                  <a:srgbClr val="212938"/>
                </a:solidFill>
                <a:latin typeface="Aileron"/>
                <a:ea typeface="Aileron"/>
                <a:cs typeface="Aileron"/>
                <a:sym typeface="Aileron"/>
              </a:rPr>
              <a:t> based on common keys, ensuring that our combined data retained its integrity.</a:t>
            </a:r>
          </a:p>
          <a:p>
            <a:pPr algn="l">
              <a:lnSpc>
                <a:spcPts val="2800"/>
              </a:lnSpc>
              <a:spcBef>
                <a:spcPct val="0"/>
              </a:spcBef>
            </a:pPr>
            <a:r>
              <a:rPr lang="en-US" sz="2000" spc="-80">
                <a:solidFill>
                  <a:srgbClr val="212938"/>
                </a:solidFill>
                <a:latin typeface="Aileron"/>
                <a:ea typeface="Aileron"/>
                <a:cs typeface="Aileron"/>
                <a:sym typeface="Aileron"/>
              </a:rPr>
              <a:t>Finally, we conducted a thorough re-examination of our cleaned dataset, once more to confirm it was primed and ready for the next phase of our analysis.</a:t>
            </a:r>
          </a:p>
        </p:txBody>
      </p:sp>
      <p:grpSp>
        <p:nvGrpSpPr>
          <p:cNvPr name="Group 7" id="7"/>
          <p:cNvGrpSpPr/>
          <p:nvPr/>
        </p:nvGrpSpPr>
        <p:grpSpPr>
          <a:xfrm rot="0">
            <a:off x="-814981" y="6507481"/>
            <a:ext cx="5497991" cy="54979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10" id="10"/>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11" id="11"/>
          <p:cNvSpPr/>
          <p:nvPr/>
        </p:nvSpPr>
        <p:spPr>
          <a:xfrm flipH="false" flipV="false" rot="0">
            <a:off x="1028700" y="3380082"/>
            <a:ext cx="587342" cy="655250"/>
          </a:xfrm>
          <a:custGeom>
            <a:avLst/>
            <a:gdLst/>
            <a:ahLst/>
            <a:cxnLst/>
            <a:rect r="r" b="b" t="t" l="l"/>
            <a:pathLst>
              <a:path h="655250" w="587342">
                <a:moveTo>
                  <a:pt x="0" y="0"/>
                </a:moveTo>
                <a:lnTo>
                  <a:pt x="587342" y="0"/>
                </a:lnTo>
                <a:lnTo>
                  <a:pt x="587342" y="655250"/>
                </a:lnTo>
                <a:lnTo>
                  <a:pt x="0" y="655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1576415" y="3500519"/>
            <a:ext cx="5861483" cy="5755957"/>
          </a:xfrm>
          <a:custGeom>
            <a:avLst/>
            <a:gdLst/>
            <a:ahLst/>
            <a:cxnLst/>
            <a:rect r="r" b="b" t="t" l="l"/>
            <a:pathLst>
              <a:path h="5755957" w="5861483">
                <a:moveTo>
                  <a:pt x="0" y="0"/>
                </a:moveTo>
                <a:lnTo>
                  <a:pt x="5861483" y="0"/>
                </a:lnTo>
                <a:lnTo>
                  <a:pt x="5861483" y="5755957"/>
                </a:lnTo>
                <a:lnTo>
                  <a:pt x="0" y="5755957"/>
                </a:lnTo>
                <a:lnTo>
                  <a:pt x="0" y="0"/>
                </a:lnTo>
                <a:close/>
              </a:path>
            </a:pathLst>
          </a:custGeom>
          <a:blipFill>
            <a:blip r:embed="rId5"/>
            <a:stretch>
              <a:fillRect l="0" t="0" r="0" b="0"/>
            </a:stretch>
          </a:blipFill>
        </p:spPr>
      </p:sp>
      <p:sp>
        <p:nvSpPr>
          <p:cNvPr name="Freeform 13" id="13"/>
          <p:cNvSpPr/>
          <p:nvPr/>
        </p:nvSpPr>
        <p:spPr>
          <a:xfrm flipH="false" flipV="false" rot="0">
            <a:off x="13323433" y="639950"/>
            <a:ext cx="2367446" cy="2622042"/>
          </a:xfrm>
          <a:custGeom>
            <a:avLst/>
            <a:gdLst/>
            <a:ahLst/>
            <a:cxnLst/>
            <a:rect r="r" b="b" t="t" l="l"/>
            <a:pathLst>
              <a:path h="2622042" w="2367446">
                <a:moveTo>
                  <a:pt x="0" y="0"/>
                </a:moveTo>
                <a:lnTo>
                  <a:pt x="2367447" y="0"/>
                </a:lnTo>
                <a:lnTo>
                  <a:pt x="2367447" y="2622042"/>
                </a:lnTo>
                <a:lnTo>
                  <a:pt x="0" y="26220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616042" y="3565448"/>
            <a:ext cx="5985639"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Cleaning, Preprocessing &amp; Preparation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5366534" y="-422431"/>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028700" y="4056174"/>
            <a:ext cx="6798697" cy="4578826"/>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We visualized key metrics to uncover insights for improving customer service. Starting with histograms of waiting and handling times, we identified patterns revealing process bottlenecks. Scatterplots examined relationships between handling time and silence percentage, showing how </a:t>
            </a:r>
            <a:r>
              <a:rPr lang="en-US" sz="2000" spc="-80" b="true">
                <a:solidFill>
                  <a:srgbClr val="212938"/>
                </a:solidFill>
                <a:latin typeface="Aileron Bold"/>
                <a:ea typeface="Aileron Bold"/>
                <a:cs typeface="Aileron Bold"/>
                <a:sym typeface="Aileron Bold"/>
              </a:rPr>
              <a:t>silence effects AHT</a:t>
            </a:r>
            <a:r>
              <a:rPr lang="en-US" sz="2000" spc="-80">
                <a:solidFill>
                  <a:srgbClr val="212938"/>
                </a:solidFill>
                <a:latin typeface="Aileron"/>
                <a:ea typeface="Aileron"/>
                <a:cs typeface="Aileron"/>
                <a:sym typeface="Aileron"/>
              </a:rPr>
              <a:t>. Density plots, pie charts, &amp; heatmaps</a:t>
            </a:r>
            <a:r>
              <a:rPr lang="en-US" sz="2000" spc="-80" b="true">
                <a:solidFill>
                  <a:srgbClr val="212938"/>
                </a:solidFill>
                <a:latin typeface="Aileron Bold"/>
                <a:ea typeface="Aileron Bold"/>
                <a:cs typeface="Aileron Bold"/>
                <a:sym typeface="Aileron Bold"/>
              </a:rPr>
              <a:t> </a:t>
            </a:r>
            <a:r>
              <a:rPr lang="en-US" sz="2000" spc="-80">
                <a:solidFill>
                  <a:srgbClr val="212938"/>
                </a:solidFill>
                <a:latin typeface="Aileron"/>
                <a:ea typeface="Aileron"/>
                <a:cs typeface="Aileron"/>
                <a:sym typeface="Aileron"/>
              </a:rPr>
              <a:t>highlighted </a:t>
            </a:r>
            <a:r>
              <a:rPr lang="en-US" sz="2000" spc="-80" b="true">
                <a:solidFill>
                  <a:srgbClr val="212938"/>
                </a:solidFill>
                <a:latin typeface="Aileron Bold"/>
                <a:ea typeface="Aileron Bold"/>
                <a:cs typeface="Aileron Bold"/>
                <a:sym typeface="Aileron Bold"/>
              </a:rPr>
              <a:t>call duration volume</a:t>
            </a:r>
            <a:r>
              <a:rPr lang="en-US" sz="2000" spc="-80">
                <a:solidFill>
                  <a:srgbClr val="212938"/>
                </a:solidFill>
                <a:latin typeface="Aileron"/>
                <a:ea typeface="Aileron"/>
                <a:cs typeface="Aileron"/>
                <a:sym typeface="Aileron"/>
              </a:rPr>
              <a:t>, primary call reasons, &amp; </a:t>
            </a:r>
            <a:r>
              <a:rPr lang="en-US" sz="2000" spc="-80" b="true">
                <a:solidFill>
                  <a:srgbClr val="212938"/>
                </a:solidFill>
                <a:latin typeface="Aileron Bold"/>
                <a:ea typeface="Aileron Bold"/>
                <a:cs typeface="Aileron Bold"/>
                <a:sym typeface="Aileron Bold"/>
              </a:rPr>
              <a:t>correlations </a:t>
            </a:r>
            <a:r>
              <a:rPr lang="en-US" sz="2000" spc="-80">
                <a:solidFill>
                  <a:srgbClr val="212938"/>
                </a:solidFill>
                <a:latin typeface="Aileron"/>
                <a:ea typeface="Aileron"/>
                <a:cs typeface="Aileron"/>
                <a:sym typeface="Aileron"/>
              </a:rPr>
              <a:t>.</a:t>
            </a:r>
          </a:p>
          <a:p>
            <a:pPr algn="l">
              <a:lnSpc>
                <a:spcPts val="2800"/>
              </a:lnSpc>
            </a:pPr>
          </a:p>
          <a:p>
            <a:pPr algn="l">
              <a:lnSpc>
                <a:spcPts val="2800"/>
              </a:lnSpc>
              <a:spcBef>
                <a:spcPct val="0"/>
              </a:spcBef>
            </a:pPr>
            <a:r>
              <a:rPr lang="en-US" sz="2000" spc="-80">
                <a:solidFill>
                  <a:srgbClr val="212938"/>
                </a:solidFill>
                <a:latin typeface="Aileron"/>
                <a:ea typeface="Aileron"/>
                <a:cs typeface="Aileron"/>
                <a:sym typeface="Aileron"/>
              </a:rPr>
              <a:t>We analyzed </a:t>
            </a:r>
            <a:r>
              <a:rPr lang="en-US" b="true" sz="2000" spc="-80">
                <a:solidFill>
                  <a:srgbClr val="212938"/>
                </a:solidFill>
                <a:latin typeface="Aileron Bold"/>
                <a:ea typeface="Aileron Bold"/>
                <a:cs typeface="Aileron Bold"/>
                <a:sym typeface="Aileron Bold"/>
              </a:rPr>
              <a:t>top call reasons by frequency</a:t>
            </a:r>
            <a:r>
              <a:rPr lang="en-US" sz="2000" spc="-80">
                <a:solidFill>
                  <a:srgbClr val="212938"/>
                </a:solidFill>
                <a:latin typeface="Aileron"/>
                <a:ea typeface="Aileron"/>
                <a:cs typeface="Aileron"/>
                <a:sym typeface="Aileron"/>
              </a:rPr>
              <a:t> and </a:t>
            </a:r>
            <a:r>
              <a:rPr lang="en-US" b="true" sz="2000" spc="-80">
                <a:solidFill>
                  <a:srgbClr val="212938"/>
                </a:solidFill>
                <a:latin typeface="Aileron Bold"/>
                <a:ea typeface="Aileron Bold"/>
                <a:cs typeface="Aileron Bold"/>
                <a:sym typeface="Aileron Bold"/>
              </a:rPr>
              <a:t>sentiment</a:t>
            </a:r>
            <a:r>
              <a:rPr lang="en-US" sz="2000" spc="-80">
                <a:solidFill>
                  <a:srgbClr val="212938"/>
                </a:solidFill>
                <a:latin typeface="Aileron"/>
                <a:ea typeface="Aileron"/>
                <a:cs typeface="Aileron"/>
                <a:sym typeface="Aileron"/>
              </a:rPr>
              <a:t>, with bar plots showing the </a:t>
            </a:r>
            <a:r>
              <a:rPr lang="en-US" b="true" sz="2000" spc="-80">
                <a:solidFill>
                  <a:srgbClr val="212938"/>
                </a:solidFill>
                <a:latin typeface="Aileron Bold"/>
                <a:ea typeface="Aileron Bold"/>
                <a:cs typeface="Aileron Bold"/>
                <a:sym typeface="Aileron Bold"/>
              </a:rPr>
              <a:t>impact of customer and agent tone on handling time</a:t>
            </a:r>
            <a:r>
              <a:rPr lang="en-US" sz="2000" spc="-80">
                <a:solidFill>
                  <a:srgbClr val="212938"/>
                </a:solidFill>
                <a:latin typeface="Aileron"/>
                <a:ea typeface="Aileron"/>
                <a:cs typeface="Aileron"/>
                <a:sym typeface="Aileron"/>
              </a:rPr>
              <a:t>. These visualizations provided a comprehensive understanding of our operations, enabling data-driven improvements.</a:t>
            </a:r>
          </a:p>
        </p:txBody>
      </p:sp>
      <p:grpSp>
        <p:nvGrpSpPr>
          <p:cNvPr name="Group 6" id="6"/>
          <p:cNvGrpSpPr/>
          <p:nvPr/>
        </p:nvGrpSpPr>
        <p:grpSpPr>
          <a:xfrm rot="0">
            <a:off x="-814981" y="6507481"/>
            <a:ext cx="5497991" cy="549799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10" id="10"/>
          <p:cNvSpPr/>
          <p:nvPr/>
        </p:nvSpPr>
        <p:spPr>
          <a:xfrm flipH="false" flipV="false" rot="0">
            <a:off x="1028700" y="3380082"/>
            <a:ext cx="587342" cy="655250"/>
          </a:xfrm>
          <a:custGeom>
            <a:avLst/>
            <a:gdLst/>
            <a:ahLst/>
            <a:cxnLst/>
            <a:rect r="r" b="b" t="t" l="l"/>
            <a:pathLst>
              <a:path h="655250" w="587342">
                <a:moveTo>
                  <a:pt x="0" y="0"/>
                </a:moveTo>
                <a:lnTo>
                  <a:pt x="587342" y="0"/>
                </a:lnTo>
                <a:lnTo>
                  <a:pt x="587342" y="655250"/>
                </a:lnTo>
                <a:lnTo>
                  <a:pt x="0" y="655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9492432" y="5423864"/>
            <a:ext cx="7766868" cy="3832612"/>
          </a:xfrm>
          <a:custGeom>
            <a:avLst/>
            <a:gdLst/>
            <a:ahLst/>
            <a:cxnLst/>
            <a:rect r="r" b="b" t="t" l="l"/>
            <a:pathLst>
              <a:path h="3832612" w="7766868">
                <a:moveTo>
                  <a:pt x="0" y="0"/>
                </a:moveTo>
                <a:lnTo>
                  <a:pt x="7766868" y="0"/>
                </a:lnTo>
                <a:lnTo>
                  <a:pt x="7766868" y="3832612"/>
                </a:lnTo>
                <a:lnTo>
                  <a:pt x="0" y="3832612"/>
                </a:lnTo>
                <a:lnTo>
                  <a:pt x="0" y="0"/>
                </a:lnTo>
                <a:close/>
              </a:path>
            </a:pathLst>
          </a:custGeom>
          <a:blipFill>
            <a:blip r:embed="rId5"/>
            <a:stretch>
              <a:fillRect l="-194" t="0" r="0" b="0"/>
            </a:stretch>
          </a:blipFill>
        </p:spPr>
      </p:sp>
      <p:sp>
        <p:nvSpPr>
          <p:cNvPr name="Freeform 12" id="12"/>
          <p:cNvSpPr/>
          <p:nvPr/>
        </p:nvSpPr>
        <p:spPr>
          <a:xfrm flipH="false" flipV="false" rot="0">
            <a:off x="10527335" y="980369"/>
            <a:ext cx="5697062" cy="4053348"/>
          </a:xfrm>
          <a:custGeom>
            <a:avLst/>
            <a:gdLst/>
            <a:ahLst/>
            <a:cxnLst/>
            <a:rect r="r" b="b" t="t" l="l"/>
            <a:pathLst>
              <a:path h="4053348" w="5697062">
                <a:moveTo>
                  <a:pt x="0" y="0"/>
                </a:moveTo>
                <a:lnTo>
                  <a:pt x="5697062" y="0"/>
                </a:lnTo>
                <a:lnTo>
                  <a:pt x="5697062" y="4053348"/>
                </a:lnTo>
                <a:lnTo>
                  <a:pt x="0" y="4053348"/>
                </a:lnTo>
                <a:lnTo>
                  <a:pt x="0" y="0"/>
                </a:lnTo>
                <a:close/>
              </a:path>
            </a:pathLst>
          </a:custGeom>
          <a:blipFill>
            <a:blip r:embed="rId6"/>
            <a:stretch>
              <a:fillRect l="0" t="0" r="0" b="0"/>
            </a:stretch>
          </a:blipFill>
        </p:spPr>
      </p:sp>
      <p:sp>
        <p:nvSpPr>
          <p:cNvPr name="TextBox 13" id="13"/>
          <p:cNvSpPr txBox="true"/>
          <p:nvPr/>
        </p:nvSpPr>
        <p:spPr>
          <a:xfrm rot="0">
            <a:off x="1028700" y="2477834"/>
            <a:ext cx="9006229" cy="529209"/>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EXPLORATORY DATA ANALYSIS</a:t>
            </a:r>
          </a:p>
        </p:txBody>
      </p:sp>
      <p:sp>
        <p:nvSpPr>
          <p:cNvPr name="TextBox 14" id="14"/>
          <p:cNvSpPr txBox="true"/>
          <p:nvPr/>
        </p:nvSpPr>
        <p:spPr>
          <a:xfrm rot="0">
            <a:off x="1616042" y="3565448"/>
            <a:ext cx="4687741"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Visualisating Key Parameters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4907257" y="3995177"/>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620729" y="7396814"/>
            <a:ext cx="6061807" cy="60618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9" id="9"/>
          <p:cNvSpPr/>
          <p:nvPr/>
        </p:nvSpPr>
        <p:spPr>
          <a:xfrm flipH="false" flipV="false" rot="0">
            <a:off x="620729" y="3566624"/>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379921" y="1448122"/>
            <a:ext cx="7879379" cy="3349765"/>
          </a:xfrm>
          <a:custGeom>
            <a:avLst/>
            <a:gdLst/>
            <a:ahLst/>
            <a:cxnLst/>
            <a:rect r="r" b="b" t="t" l="l"/>
            <a:pathLst>
              <a:path h="3349765" w="7879379">
                <a:moveTo>
                  <a:pt x="0" y="0"/>
                </a:moveTo>
                <a:lnTo>
                  <a:pt x="7879379" y="0"/>
                </a:lnTo>
                <a:lnTo>
                  <a:pt x="7879379" y="3349765"/>
                </a:lnTo>
                <a:lnTo>
                  <a:pt x="0" y="3349765"/>
                </a:lnTo>
                <a:lnTo>
                  <a:pt x="0" y="0"/>
                </a:lnTo>
                <a:close/>
              </a:path>
            </a:pathLst>
          </a:custGeom>
          <a:blipFill>
            <a:blip r:embed="rId5"/>
            <a:stretch>
              <a:fillRect l="0" t="0" r="-2133" b="0"/>
            </a:stretch>
          </a:blipFill>
        </p:spPr>
      </p:sp>
      <p:sp>
        <p:nvSpPr>
          <p:cNvPr name="Freeform 11" id="11"/>
          <p:cNvSpPr/>
          <p:nvPr/>
        </p:nvSpPr>
        <p:spPr>
          <a:xfrm flipH="false" flipV="false" rot="0">
            <a:off x="9379921" y="5143500"/>
            <a:ext cx="7879379" cy="3860896"/>
          </a:xfrm>
          <a:custGeom>
            <a:avLst/>
            <a:gdLst/>
            <a:ahLst/>
            <a:cxnLst/>
            <a:rect r="r" b="b" t="t" l="l"/>
            <a:pathLst>
              <a:path h="3860896" w="7879379">
                <a:moveTo>
                  <a:pt x="0" y="0"/>
                </a:moveTo>
                <a:lnTo>
                  <a:pt x="7879379" y="0"/>
                </a:lnTo>
                <a:lnTo>
                  <a:pt x="7879379" y="3860896"/>
                </a:lnTo>
                <a:lnTo>
                  <a:pt x="0" y="3860896"/>
                </a:lnTo>
                <a:lnTo>
                  <a:pt x="0" y="0"/>
                </a:lnTo>
                <a:close/>
              </a:path>
            </a:pathLst>
          </a:custGeom>
          <a:blipFill>
            <a:blip r:embed="rId6"/>
            <a:stretch>
              <a:fillRect l="0" t="0" r="0" b="0"/>
            </a:stretch>
          </a:blipFill>
        </p:spPr>
      </p:sp>
      <p:sp>
        <p:nvSpPr>
          <p:cNvPr name="Freeform 12" id="12"/>
          <p:cNvSpPr/>
          <p:nvPr/>
        </p:nvSpPr>
        <p:spPr>
          <a:xfrm flipH="false" flipV="false" rot="0">
            <a:off x="620729" y="4470262"/>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028700" y="5143500"/>
            <a:ext cx="7879379" cy="3860896"/>
          </a:xfrm>
          <a:custGeom>
            <a:avLst/>
            <a:gdLst/>
            <a:ahLst/>
            <a:cxnLst/>
            <a:rect r="r" b="b" t="t" l="l"/>
            <a:pathLst>
              <a:path h="3860896" w="7879379">
                <a:moveTo>
                  <a:pt x="0" y="0"/>
                </a:moveTo>
                <a:lnTo>
                  <a:pt x="7879379" y="0"/>
                </a:lnTo>
                <a:lnTo>
                  <a:pt x="7879379" y="3860896"/>
                </a:lnTo>
                <a:lnTo>
                  <a:pt x="0" y="3860896"/>
                </a:lnTo>
                <a:lnTo>
                  <a:pt x="0" y="0"/>
                </a:lnTo>
                <a:close/>
              </a:path>
            </a:pathLst>
          </a:custGeom>
          <a:blipFill>
            <a:blip r:embed="rId7"/>
            <a:stretch>
              <a:fillRect l="0" t="0" r="0" b="0"/>
            </a:stretch>
          </a:blipFill>
        </p:spPr>
      </p:sp>
      <p:sp>
        <p:nvSpPr>
          <p:cNvPr name="TextBox 14" id="14"/>
          <p:cNvSpPr txBox="true"/>
          <p:nvPr/>
        </p:nvSpPr>
        <p:spPr>
          <a:xfrm rot="0">
            <a:off x="1028700" y="2021144"/>
            <a:ext cx="6297820" cy="311188"/>
          </a:xfrm>
          <a:prstGeom prst="rect">
            <a:avLst/>
          </a:prstGeom>
        </p:spPr>
        <p:txBody>
          <a:bodyPr anchor="t" rtlCol="false" tIns="0" lIns="0" bIns="0" rIns="0">
            <a:spAutoFit/>
          </a:bodyPr>
          <a:lstStyle/>
          <a:p>
            <a:pPr algn="l">
              <a:lnSpc>
                <a:spcPts val="2350"/>
              </a:lnSpc>
            </a:pPr>
            <a:r>
              <a:rPr lang="en-US" sz="2500" spc="-160" b="true">
                <a:solidFill>
                  <a:srgbClr val="212938"/>
                </a:solidFill>
                <a:latin typeface="Cy Grotesk Key Semi-Bold"/>
                <a:ea typeface="Cy Grotesk Key Semi-Bold"/>
                <a:cs typeface="Cy Grotesk Key Semi-Bold"/>
                <a:sym typeface="Cy Grotesk Key Semi-Bold"/>
              </a:rPr>
              <a:t>Primary Call Reasons Affecting Customers</a:t>
            </a:r>
          </a:p>
        </p:txBody>
      </p:sp>
      <p:sp>
        <p:nvSpPr>
          <p:cNvPr name="TextBox 15" id="15"/>
          <p:cNvSpPr txBox="true"/>
          <p:nvPr/>
        </p:nvSpPr>
        <p:spPr>
          <a:xfrm rot="0">
            <a:off x="1028700" y="2479363"/>
            <a:ext cx="6626910" cy="701748"/>
          </a:xfrm>
          <a:prstGeom prst="rect">
            <a:avLst/>
          </a:prstGeom>
        </p:spPr>
        <p:txBody>
          <a:bodyPr anchor="t" rtlCol="false" tIns="0" lIns="0" bIns="0" rIns="0">
            <a:spAutoFit/>
          </a:bodyPr>
          <a:lstStyle/>
          <a:p>
            <a:pPr algn="l">
              <a:lnSpc>
                <a:spcPts val="2800"/>
              </a:lnSpc>
              <a:spcBef>
                <a:spcPct val="0"/>
              </a:spcBef>
            </a:pPr>
            <a:r>
              <a:rPr lang="en-US" b="true" sz="2000" spc="-80">
                <a:solidFill>
                  <a:srgbClr val="212938"/>
                </a:solidFill>
                <a:latin typeface="Aileron Bold"/>
                <a:ea typeface="Aileron Bold"/>
                <a:cs typeface="Aileron Bold"/>
                <a:sym typeface="Aileron Bold"/>
              </a:rPr>
              <a:t>Identifying </a:t>
            </a:r>
            <a:r>
              <a:rPr lang="en-US" sz="2000" spc="-80">
                <a:solidFill>
                  <a:srgbClr val="212938"/>
                </a:solidFill>
                <a:latin typeface="Aileron"/>
                <a:ea typeface="Aileron"/>
                <a:cs typeface="Aileron"/>
                <a:sym typeface="Aileron"/>
              </a:rPr>
              <a:t>Key Call Reasons which hinders our excellent Services provided to our customers. </a:t>
            </a:r>
          </a:p>
        </p:txBody>
      </p:sp>
      <p:sp>
        <p:nvSpPr>
          <p:cNvPr name="TextBox 16" id="16"/>
          <p:cNvSpPr txBox="true"/>
          <p:nvPr/>
        </p:nvSpPr>
        <p:spPr>
          <a:xfrm rot="0">
            <a:off x="1028700" y="3333511"/>
            <a:ext cx="6901680" cy="935355"/>
          </a:xfrm>
          <a:prstGeom prst="rect">
            <a:avLst/>
          </a:prstGeom>
        </p:spPr>
        <p:txBody>
          <a:bodyPr anchor="t" rtlCol="false" tIns="0" lIns="0" bIns="0" rIns="0">
            <a:spAutoFit/>
          </a:bodyPr>
          <a:lstStyle/>
          <a:p>
            <a:pPr algn="l">
              <a:lnSpc>
                <a:spcPts val="2520"/>
              </a:lnSpc>
            </a:pPr>
            <a:r>
              <a:rPr lang="en-US" sz="1800" spc="-72" b="true">
                <a:solidFill>
                  <a:srgbClr val="212938"/>
                </a:solidFill>
                <a:latin typeface="Aileron Bold"/>
                <a:ea typeface="Aileron Bold"/>
                <a:cs typeface="Aileron Bold"/>
                <a:sym typeface="Aileron Bold"/>
              </a:rPr>
              <a:t>Prioritizing </a:t>
            </a:r>
            <a:r>
              <a:rPr lang="en-US" sz="1800" spc="-72">
                <a:solidFill>
                  <a:srgbClr val="212938"/>
                </a:solidFill>
                <a:latin typeface="Aileron"/>
                <a:ea typeface="Aileron"/>
                <a:cs typeface="Aileron"/>
                <a:sym typeface="Aileron"/>
              </a:rPr>
              <a:t>&amp; </a:t>
            </a:r>
            <a:r>
              <a:rPr lang="en-US" sz="1800" spc="-72" b="true">
                <a:solidFill>
                  <a:srgbClr val="212938"/>
                </a:solidFill>
                <a:latin typeface="Aileron Bold"/>
                <a:ea typeface="Aileron Bold"/>
                <a:cs typeface="Aileron Bold"/>
                <a:sym typeface="Aileron Bold"/>
              </a:rPr>
              <a:t>Resolving </a:t>
            </a:r>
            <a:r>
              <a:rPr lang="en-US" sz="1800" spc="-72">
                <a:solidFill>
                  <a:srgbClr val="212938"/>
                </a:solidFill>
                <a:latin typeface="Aileron"/>
                <a:ea typeface="Aileron"/>
                <a:cs typeface="Aileron"/>
                <a:sym typeface="Aileron"/>
              </a:rPr>
              <a:t>Primary call reasons will </a:t>
            </a:r>
            <a:r>
              <a:rPr lang="en-US" sz="1800" spc="-72" b="true">
                <a:solidFill>
                  <a:srgbClr val="212938"/>
                </a:solidFill>
                <a:latin typeface="Aileron Bold"/>
                <a:ea typeface="Aileron Bold"/>
                <a:cs typeface="Aileron Bold"/>
                <a:sym typeface="Aileron Bold"/>
              </a:rPr>
              <a:t>Enhance </a:t>
            </a:r>
            <a:r>
              <a:rPr lang="en-US" sz="1800" spc="-72">
                <a:solidFill>
                  <a:srgbClr val="212938"/>
                </a:solidFill>
                <a:latin typeface="Aileron"/>
                <a:ea typeface="Aileron"/>
                <a:cs typeface="Aileron"/>
                <a:sym typeface="Aileron"/>
              </a:rPr>
              <a:t>our services by </a:t>
            </a:r>
            <a:r>
              <a:rPr lang="en-US" sz="1800" spc="-72" b="true">
                <a:solidFill>
                  <a:srgbClr val="212938"/>
                </a:solidFill>
                <a:latin typeface="Aileron Bold"/>
                <a:ea typeface="Aileron Bold"/>
                <a:cs typeface="Aileron Bold"/>
                <a:sym typeface="Aileron Bold"/>
              </a:rPr>
              <a:t>Reducing</a:t>
            </a:r>
            <a:r>
              <a:rPr lang="en-US" sz="1800" spc="-72">
                <a:solidFill>
                  <a:srgbClr val="212938"/>
                </a:solidFill>
                <a:latin typeface="Aileron"/>
                <a:ea typeface="Aileron"/>
                <a:cs typeface="Aileron"/>
                <a:sym typeface="Aileron"/>
              </a:rPr>
              <a:t> Total Handling time. </a:t>
            </a:r>
          </a:p>
          <a:p>
            <a:pPr algn="l">
              <a:lnSpc>
                <a:spcPts val="2520"/>
              </a:lnSpc>
              <a:spcBef>
                <a:spcPct val="0"/>
              </a:spcBef>
            </a:pPr>
          </a:p>
        </p:txBody>
      </p:sp>
      <p:sp>
        <p:nvSpPr>
          <p:cNvPr name="TextBox 17" id="17"/>
          <p:cNvSpPr txBox="true"/>
          <p:nvPr/>
        </p:nvSpPr>
        <p:spPr>
          <a:xfrm rot="0">
            <a:off x="1028700" y="4237149"/>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Primary Call Reason directly affects Customer Tone &amp; Sentiment. </a:t>
            </a:r>
            <a:r>
              <a:rPr lang="en-US" b="true" sz="1800" spc="-72">
                <a:solidFill>
                  <a:srgbClr val="212938"/>
                </a:solidFill>
                <a:latin typeface="Aileron Bold"/>
                <a:ea typeface="Aileron Bold"/>
                <a:cs typeface="Aileron Bold"/>
                <a:sym typeface="Aileron Bold"/>
              </a:rPr>
              <a:t>Tackling </a:t>
            </a:r>
            <a:r>
              <a:rPr lang="en-US" sz="1800" spc="-72">
                <a:solidFill>
                  <a:srgbClr val="212938"/>
                </a:solidFill>
                <a:latin typeface="Aileron"/>
                <a:ea typeface="Aileron"/>
                <a:cs typeface="Aileron"/>
                <a:sym typeface="Aileron"/>
              </a:rPr>
              <a:t>top Primary Call Reasons will </a:t>
            </a:r>
            <a:r>
              <a:rPr lang="en-US" b="true" sz="1800" spc="-72">
                <a:solidFill>
                  <a:srgbClr val="212938"/>
                </a:solidFill>
                <a:latin typeface="Aileron Bold"/>
                <a:ea typeface="Aileron Bold"/>
                <a:cs typeface="Aileron Bold"/>
                <a:sym typeface="Aileron Bold"/>
              </a:rPr>
              <a:t>improve Customer Satisfaction</a:t>
            </a:r>
            <a:r>
              <a:rPr lang="en-US" sz="1800" spc="-72">
                <a:solidFill>
                  <a:srgbClr val="212938"/>
                </a:solidFill>
                <a:latin typeface="Aileron"/>
                <a:ea typeface="Aileron"/>
                <a:cs typeface="Aileron"/>
                <a:sym typeface="Aileron"/>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4813398" y="1184844"/>
            <a:ext cx="7605025" cy="8073456"/>
            <a:chOff x="0" y="0"/>
            <a:chExt cx="812800" cy="862864"/>
          </a:xfrm>
        </p:grpSpPr>
        <p:sp>
          <p:nvSpPr>
            <p:cNvPr name="Freeform 3" id="3"/>
            <p:cNvSpPr/>
            <p:nvPr/>
          </p:nvSpPr>
          <p:spPr>
            <a:xfrm flipH="false" flipV="false" rot="0">
              <a:off x="0" y="0"/>
              <a:ext cx="812800" cy="862864"/>
            </a:xfrm>
            <a:custGeom>
              <a:avLst/>
              <a:gdLst/>
              <a:ahLst/>
              <a:cxnLst/>
              <a:rect r="r" b="b" t="t" l="l"/>
              <a:pathLst>
                <a:path h="862864" w="812800">
                  <a:moveTo>
                    <a:pt x="406400" y="0"/>
                  </a:moveTo>
                  <a:cubicBezTo>
                    <a:pt x="181951" y="0"/>
                    <a:pt x="0" y="193159"/>
                    <a:pt x="0" y="431432"/>
                  </a:cubicBezTo>
                  <a:cubicBezTo>
                    <a:pt x="0" y="669706"/>
                    <a:pt x="181951" y="862864"/>
                    <a:pt x="406400" y="862864"/>
                  </a:cubicBezTo>
                  <a:cubicBezTo>
                    <a:pt x="630849" y="862864"/>
                    <a:pt x="812800" y="669706"/>
                    <a:pt x="812800" y="431432"/>
                  </a:cubicBezTo>
                  <a:cubicBezTo>
                    <a:pt x="812800" y="193159"/>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33269"/>
              <a:ext cx="660400" cy="74870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6" id="6"/>
          <p:cNvSpPr/>
          <p:nvPr/>
        </p:nvSpPr>
        <p:spPr>
          <a:xfrm flipH="false" flipV="false" rot="0">
            <a:off x="620729" y="3689763"/>
            <a:ext cx="293671" cy="327625"/>
          </a:xfrm>
          <a:custGeom>
            <a:avLst/>
            <a:gdLst/>
            <a:ahLst/>
            <a:cxnLst/>
            <a:rect r="r" b="b" t="t" l="l"/>
            <a:pathLst>
              <a:path h="327625" w="293671">
                <a:moveTo>
                  <a:pt x="0" y="0"/>
                </a:moveTo>
                <a:lnTo>
                  <a:pt x="293671" y="0"/>
                </a:lnTo>
                <a:lnTo>
                  <a:pt x="293671" y="327626"/>
                </a:lnTo>
                <a:lnTo>
                  <a:pt x="0" y="3276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20729" y="4810856"/>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144000" y="1286336"/>
            <a:ext cx="8115300" cy="3428714"/>
          </a:xfrm>
          <a:custGeom>
            <a:avLst/>
            <a:gdLst/>
            <a:ahLst/>
            <a:cxnLst/>
            <a:rect r="r" b="b" t="t" l="l"/>
            <a:pathLst>
              <a:path h="3428714" w="8115300">
                <a:moveTo>
                  <a:pt x="0" y="0"/>
                </a:moveTo>
                <a:lnTo>
                  <a:pt x="8115300" y="0"/>
                </a:lnTo>
                <a:lnTo>
                  <a:pt x="8115300" y="3428714"/>
                </a:lnTo>
                <a:lnTo>
                  <a:pt x="0" y="3428714"/>
                </a:lnTo>
                <a:lnTo>
                  <a:pt x="0" y="0"/>
                </a:lnTo>
                <a:close/>
              </a:path>
            </a:pathLst>
          </a:custGeom>
          <a:blipFill>
            <a:blip r:embed="rId5"/>
            <a:stretch>
              <a:fillRect l="0" t="0" r="0" b="0"/>
            </a:stretch>
          </a:blipFill>
        </p:spPr>
      </p:sp>
      <p:sp>
        <p:nvSpPr>
          <p:cNvPr name="Freeform 9" id="9"/>
          <p:cNvSpPr/>
          <p:nvPr/>
        </p:nvSpPr>
        <p:spPr>
          <a:xfrm flipH="false" flipV="false" rot="0">
            <a:off x="9151714" y="5221572"/>
            <a:ext cx="8107586" cy="4003121"/>
          </a:xfrm>
          <a:custGeom>
            <a:avLst/>
            <a:gdLst/>
            <a:ahLst/>
            <a:cxnLst/>
            <a:rect r="r" b="b" t="t" l="l"/>
            <a:pathLst>
              <a:path h="4003121" w="8107586">
                <a:moveTo>
                  <a:pt x="0" y="0"/>
                </a:moveTo>
                <a:lnTo>
                  <a:pt x="8107586" y="0"/>
                </a:lnTo>
                <a:lnTo>
                  <a:pt x="8107586" y="4003120"/>
                </a:lnTo>
                <a:lnTo>
                  <a:pt x="0" y="4003120"/>
                </a:lnTo>
                <a:lnTo>
                  <a:pt x="0" y="0"/>
                </a:lnTo>
                <a:close/>
              </a:path>
            </a:pathLst>
          </a:custGeom>
          <a:blipFill>
            <a:blip r:embed="rId6"/>
            <a:stretch>
              <a:fillRect l="0" t="0" r="0" b="0"/>
            </a:stretch>
          </a:blipFill>
        </p:spPr>
      </p:sp>
      <p:sp>
        <p:nvSpPr>
          <p:cNvPr name="Freeform 10" id="10"/>
          <p:cNvSpPr/>
          <p:nvPr/>
        </p:nvSpPr>
        <p:spPr>
          <a:xfrm flipH="false" flipV="false" rot="0">
            <a:off x="1028700" y="1286336"/>
            <a:ext cx="668133" cy="668133"/>
          </a:xfrm>
          <a:custGeom>
            <a:avLst/>
            <a:gdLst/>
            <a:ahLst/>
            <a:cxnLst/>
            <a:rect r="r" b="b" t="t" l="l"/>
            <a:pathLst>
              <a:path h="668133" w="668133">
                <a:moveTo>
                  <a:pt x="0" y="0"/>
                </a:moveTo>
                <a:lnTo>
                  <a:pt x="668133" y="0"/>
                </a:lnTo>
                <a:lnTo>
                  <a:pt x="668133" y="668133"/>
                </a:lnTo>
                <a:lnTo>
                  <a:pt x="0" y="6681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028700" y="2021144"/>
            <a:ext cx="5432877" cy="311188"/>
          </a:xfrm>
          <a:prstGeom prst="rect">
            <a:avLst/>
          </a:prstGeom>
        </p:spPr>
        <p:txBody>
          <a:bodyPr anchor="t" rtlCol="false" tIns="0" lIns="0" bIns="0" rIns="0">
            <a:spAutoFit/>
          </a:bodyPr>
          <a:lstStyle/>
          <a:p>
            <a:pPr algn="l">
              <a:lnSpc>
                <a:spcPts val="2350"/>
              </a:lnSpc>
            </a:pPr>
            <a:r>
              <a:rPr lang="en-US" sz="2500" spc="-160" b="true">
                <a:solidFill>
                  <a:srgbClr val="212938"/>
                </a:solidFill>
                <a:latin typeface="Cy Grotesk Key Semi-Bold"/>
                <a:ea typeface="Cy Grotesk Key Semi-Bold"/>
                <a:cs typeface="Cy Grotesk Key Semi-Bold"/>
                <a:sym typeface="Cy Grotesk Key Semi-Bold"/>
              </a:rPr>
              <a:t>Understanding Primary Call Reasons </a:t>
            </a:r>
          </a:p>
        </p:txBody>
      </p:sp>
      <p:sp>
        <p:nvSpPr>
          <p:cNvPr name="TextBox 12" id="12"/>
          <p:cNvSpPr txBox="true"/>
          <p:nvPr/>
        </p:nvSpPr>
        <p:spPr>
          <a:xfrm rot="0">
            <a:off x="1028700" y="2479363"/>
            <a:ext cx="5935377" cy="701748"/>
          </a:xfrm>
          <a:prstGeom prst="rect">
            <a:avLst/>
          </a:prstGeom>
        </p:spPr>
        <p:txBody>
          <a:bodyPr anchor="t" rtlCol="false" tIns="0" lIns="0" bIns="0" rIns="0">
            <a:spAutoFit/>
          </a:bodyPr>
          <a:lstStyle/>
          <a:p>
            <a:pPr algn="l">
              <a:lnSpc>
                <a:spcPts val="2800"/>
              </a:lnSpc>
              <a:spcBef>
                <a:spcPct val="0"/>
              </a:spcBef>
            </a:pPr>
            <a:r>
              <a:rPr lang="en-US" b="true" sz="2000" spc="-80">
                <a:solidFill>
                  <a:srgbClr val="212938"/>
                </a:solidFill>
                <a:latin typeface="Aileron Bold"/>
                <a:ea typeface="Aileron Bold"/>
                <a:cs typeface="Aileron Bold"/>
                <a:sym typeface="Aileron Bold"/>
              </a:rPr>
              <a:t>Analyzing </a:t>
            </a:r>
            <a:r>
              <a:rPr lang="en-US" sz="2000" spc="-80">
                <a:solidFill>
                  <a:srgbClr val="212938"/>
                </a:solidFill>
                <a:latin typeface="Aileron"/>
                <a:ea typeface="Aileron"/>
                <a:cs typeface="Aileron"/>
                <a:sym typeface="Aileron"/>
              </a:rPr>
              <a:t>the variations between </a:t>
            </a:r>
            <a:r>
              <a:rPr lang="en-US" b="true" sz="2000" spc="-80">
                <a:solidFill>
                  <a:srgbClr val="212938"/>
                </a:solidFill>
                <a:latin typeface="Aileron Bold"/>
                <a:ea typeface="Aileron Bold"/>
                <a:cs typeface="Aileron Bold"/>
                <a:sym typeface="Aileron Bold"/>
              </a:rPr>
              <a:t>Customer tones</a:t>
            </a:r>
            <a:r>
              <a:rPr lang="en-US" sz="2000" spc="-80">
                <a:solidFill>
                  <a:srgbClr val="212938"/>
                </a:solidFill>
                <a:latin typeface="Aileron"/>
                <a:ea typeface="Aileron"/>
                <a:cs typeface="Aileron"/>
                <a:sym typeface="Aileron"/>
              </a:rPr>
              <a:t> &amp; </a:t>
            </a:r>
            <a:r>
              <a:rPr lang="en-US" b="true" sz="2000" spc="-80">
                <a:solidFill>
                  <a:srgbClr val="212938"/>
                </a:solidFill>
                <a:latin typeface="Aileron Bold"/>
                <a:ea typeface="Aileron Bold"/>
                <a:cs typeface="Aileron Bold"/>
                <a:sym typeface="Aileron Bold"/>
              </a:rPr>
              <a:t>Elite level Code </a:t>
            </a:r>
            <a:r>
              <a:rPr lang="en-US" sz="2000" spc="-80">
                <a:solidFill>
                  <a:srgbClr val="212938"/>
                </a:solidFill>
                <a:latin typeface="Aileron"/>
                <a:ea typeface="Aileron"/>
                <a:cs typeface="Aileron"/>
                <a:sym typeface="Aileron"/>
              </a:rPr>
              <a:t>for each Primary Call Reason</a:t>
            </a:r>
          </a:p>
        </p:txBody>
      </p:sp>
      <p:sp>
        <p:nvSpPr>
          <p:cNvPr name="TextBox 13" id="13"/>
          <p:cNvSpPr txBox="true"/>
          <p:nvPr/>
        </p:nvSpPr>
        <p:spPr>
          <a:xfrm rot="0">
            <a:off x="1028700" y="3524011"/>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Our findings state, </a:t>
            </a:r>
            <a:r>
              <a:rPr lang="en-US" b="true" sz="1800" spc="-72">
                <a:solidFill>
                  <a:srgbClr val="212938"/>
                </a:solidFill>
                <a:latin typeface="Aileron Bold"/>
                <a:ea typeface="Aileron Bold"/>
                <a:cs typeface="Aileron Bold"/>
                <a:sym typeface="Aileron Bold"/>
              </a:rPr>
              <a:t>Different customers</a:t>
            </a:r>
            <a:r>
              <a:rPr lang="en-US" sz="1800" spc="-72">
                <a:solidFill>
                  <a:srgbClr val="212938"/>
                </a:solidFill>
                <a:latin typeface="Aileron"/>
                <a:ea typeface="Aileron"/>
                <a:cs typeface="Aileron"/>
                <a:sym typeface="Aileron"/>
              </a:rPr>
              <a:t> within respective </a:t>
            </a:r>
            <a:r>
              <a:rPr lang="en-US" b="true" sz="1800" spc="-72">
                <a:solidFill>
                  <a:srgbClr val="212938"/>
                </a:solidFill>
                <a:latin typeface="Aileron Bold"/>
                <a:ea typeface="Aileron Bold"/>
                <a:cs typeface="Aileron Bold"/>
                <a:sym typeface="Aileron Bold"/>
              </a:rPr>
              <a:t>Elite level code</a:t>
            </a:r>
            <a:r>
              <a:rPr lang="en-US" sz="1800" spc="-72">
                <a:solidFill>
                  <a:srgbClr val="212938"/>
                </a:solidFill>
                <a:latin typeface="Aileron"/>
                <a:ea typeface="Aileron"/>
                <a:cs typeface="Aileron"/>
                <a:sym typeface="Aileron"/>
              </a:rPr>
              <a:t> has </a:t>
            </a:r>
            <a:r>
              <a:rPr lang="en-US" b="true" sz="1800" spc="-72">
                <a:solidFill>
                  <a:srgbClr val="212938"/>
                </a:solidFill>
                <a:latin typeface="Aileron Bold"/>
                <a:ea typeface="Aileron Bold"/>
                <a:cs typeface="Aileron Bold"/>
                <a:sym typeface="Aileron Bold"/>
              </a:rPr>
              <a:t>different priorities.</a:t>
            </a:r>
          </a:p>
        </p:txBody>
      </p:sp>
      <p:sp>
        <p:nvSpPr>
          <p:cNvPr name="TextBox 14" id="14"/>
          <p:cNvSpPr txBox="true"/>
          <p:nvPr/>
        </p:nvSpPr>
        <p:spPr>
          <a:xfrm rot="0">
            <a:off x="1028700" y="4487941"/>
            <a:ext cx="6901680" cy="935355"/>
          </a:xfrm>
          <a:prstGeom prst="rect">
            <a:avLst/>
          </a:prstGeom>
        </p:spPr>
        <p:txBody>
          <a:bodyPr anchor="t" rtlCol="false" tIns="0" lIns="0" bIns="0" rIns="0">
            <a:spAutoFit/>
          </a:bodyPr>
          <a:lstStyle/>
          <a:p>
            <a:pPr algn="l">
              <a:lnSpc>
                <a:spcPts val="2520"/>
              </a:lnSpc>
              <a:spcBef>
                <a:spcPct val="0"/>
              </a:spcBef>
            </a:pPr>
            <a:r>
              <a:rPr lang="en-US" b="true" sz="1800" spc="-72">
                <a:solidFill>
                  <a:srgbClr val="212938"/>
                </a:solidFill>
                <a:latin typeface="Aileron Bold"/>
                <a:ea typeface="Aileron Bold"/>
                <a:cs typeface="Aileron Bold"/>
                <a:sym typeface="Aileron Bold"/>
              </a:rPr>
              <a:t>IRROPS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Voluntary Change</a:t>
            </a:r>
            <a:r>
              <a:rPr lang="en-US" sz="1800" spc="-72">
                <a:solidFill>
                  <a:srgbClr val="212938"/>
                </a:solidFill>
                <a:latin typeface="Aileron"/>
                <a:ea typeface="Aileron"/>
                <a:cs typeface="Aileron"/>
                <a:sym typeface="Aileron"/>
              </a:rPr>
              <a:t> is a recurring issue within customers with </a:t>
            </a:r>
            <a:r>
              <a:rPr lang="en-US" b="true" sz="1800" spc="-72">
                <a:solidFill>
                  <a:srgbClr val="212938"/>
                </a:solidFill>
                <a:latin typeface="Aileron Bold"/>
                <a:ea typeface="Aileron Bold"/>
                <a:cs typeface="Aileron Bold"/>
                <a:sym typeface="Aileron Bold"/>
              </a:rPr>
              <a:t>low Elite level code</a:t>
            </a:r>
            <a:r>
              <a:rPr lang="en-US" sz="1800" spc="-72">
                <a:solidFill>
                  <a:srgbClr val="212938"/>
                </a:solidFill>
                <a:latin typeface="Aileron"/>
                <a:ea typeface="Aileron"/>
                <a:cs typeface="Aileron"/>
                <a:sym typeface="Aileron"/>
              </a:rPr>
              <a:t>. Whereas, </a:t>
            </a:r>
            <a:r>
              <a:rPr lang="en-US" b="true" sz="1800" spc="-72">
                <a:solidFill>
                  <a:srgbClr val="212938"/>
                </a:solidFill>
                <a:latin typeface="Aileron Bold"/>
                <a:ea typeface="Aileron Bold"/>
                <a:cs typeface="Aileron Bold"/>
                <a:sym typeface="Aileron Bold"/>
              </a:rPr>
              <a:t>Mileage Plus</a:t>
            </a:r>
            <a:r>
              <a:rPr lang="en-US" sz="1800" spc="-72">
                <a:solidFill>
                  <a:srgbClr val="212938"/>
                </a:solidFill>
                <a:latin typeface="Aileron"/>
                <a:ea typeface="Aileron"/>
                <a:cs typeface="Aileron"/>
                <a:sym typeface="Aileron"/>
              </a:rPr>
              <a:t> is disproportionately significant issue within </a:t>
            </a:r>
            <a:r>
              <a:rPr lang="en-US" b="true" sz="1800" spc="-72">
                <a:solidFill>
                  <a:srgbClr val="212938"/>
                </a:solidFill>
                <a:latin typeface="Aileron Bold"/>
                <a:ea typeface="Aileron Bold"/>
                <a:cs typeface="Aileron Bold"/>
                <a:sym typeface="Aileron Bold"/>
              </a:rPr>
              <a:t>high Elite level code.</a:t>
            </a:r>
          </a:p>
        </p:txBody>
      </p:sp>
      <p:sp>
        <p:nvSpPr>
          <p:cNvPr name="Freeform 15" id="15"/>
          <p:cNvSpPr/>
          <p:nvPr/>
        </p:nvSpPr>
        <p:spPr>
          <a:xfrm flipH="false" flipV="false" rot="0">
            <a:off x="620729" y="6089111"/>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028700" y="5766196"/>
            <a:ext cx="6901680" cy="935355"/>
          </a:xfrm>
          <a:prstGeom prst="rect">
            <a:avLst/>
          </a:prstGeom>
        </p:spPr>
        <p:txBody>
          <a:bodyPr anchor="t" rtlCol="false" tIns="0" lIns="0" bIns="0" rIns="0">
            <a:spAutoFit/>
          </a:bodyPr>
          <a:lstStyle/>
          <a:p>
            <a:pPr algn="l">
              <a:lnSpc>
                <a:spcPts val="2520"/>
              </a:lnSpc>
              <a:spcBef>
                <a:spcPct val="0"/>
              </a:spcBef>
            </a:pPr>
            <a:r>
              <a:rPr lang="en-US" b="true" sz="1800" spc="-72">
                <a:solidFill>
                  <a:srgbClr val="212938"/>
                </a:solidFill>
                <a:latin typeface="Aileron Bold"/>
                <a:ea typeface="Aileron Bold"/>
                <a:cs typeface="Aileron Bold"/>
                <a:sym typeface="Aileron Bold"/>
              </a:rPr>
              <a:t>Agent tone</a:t>
            </a:r>
            <a:r>
              <a:rPr lang="en-US" sz="1800" spc="-72">
                <a:solidFill>
                  <a:srgbClr val="212938"/>
                </a:solidFill>
                <a:latin typeface="Aileron"/>
                <a:ea typeface="Aileron"/>
                <a:cs typeface="Aileron"/>
                <a:sym typeface="Aileron"/>
              </a:rPr>
              <a:t> is mostly neutral while addressing Primary Call reason.  IVR</a:t>
            </a:r>
            <a:r>
              <a:rPr lang="en-US" b="true" sz="1800" spc="-72">
                <a:solidFill>
                  <a:srgbClr val="212938"/>
                </a:solidFill>
                <a:latin typeface="Aileron Bold"/>
                <a:ea typeface="Aileron Bold"/>
                <a:cs typeface="Aileron Bold"/>
                <a:sym typeface="Aileron Bold"/>
              </a:rPr>
              <a:t> systems</a:t>
            </a:r>
            <a:r>
              <a:rPr lang="en-US" sz="1800" spc="-72">
                <a:solidFill>
                  <a:srgbClr val="212938"/>
                </a:solidFill>
                <a:latin typeface="Aileron"/>
                <a:ea typeface="Aileron"/>
                <a:cs typeface="Aileron"/>
                <a:sym typeface="Aileron"/>
              </a:rPr>
              <a:t> should incorporate </a:t>
            </a:r>
            <a:r>
              <a:rPr lang="en-US" b="true" sz="1800" spc="-72">
                <a:solidFill>
                  <a:srgbClr val="212938"/>
                </a:solidFill>
                <a:latin typeface="Aileron Bold"/>
                <a:ea typeface="Aileron Bold"/>
                <a:cs typeface="Aileron Bold"/>
                <a:sym typeface="Aileron Bold"/>
              </a:rPr>
              <a:t>Polite </a:t>
            </a:r>
            <a:r>
              <a:rPr lang="en-US" sz="1800" spc="-72">
                <a:solidFill>
                  <a:srgbClr val="212938"/>
                </a:solidFill>
                <a:latin typeface="Aileron"/>
                <a:ea typeface="Aileron"/>
                <a:cs typeface="Aileron"/>
                <a:sym typeface="Aileron"/>
              </a:rPr>
              <a:t>and </a:t>
            </a:r>
            <a:r>
              <a:rPr lang="en-US" b="true" sz="1800" spc="-72">
                <a:solidFill>
                  <a:srgbClr val="212938"/>
                </a:solidFill>
                <a:latin typeface="Aileron Bold"/>
                <a:ea typeface="Aileron Bold"/>
                <a:cs typeface="Aileron Bold"/>
                <a:sym typeface="Aileron Bold"/>
              </a:rPr>
              <a:t>Calm </a:t>
            </a:r>
            <a:r>
              <a:rPr lang="en-US" sz="1800" spc="-72">
                <a:solidFill>
                  <a:srgbClr val="212938"/>
                </a:solidFill>
                <a:latin typeface="Aileron"/>
                <a:ea typeface="Aileron"/>
                <a:cs typeface="Aileron"/>
                <a:sym typeface="Aileron"/>
              </a:rPr>
              <a:t>tone while handling customers.</a:t>
            </a:r>
          </a:p>
        </p:txBody>
      </p:sp>
      <p:sp>
        <p:nvSpPr>
          <p:cNvPr name="TextBox 17" id="17"/>
          <p:cNvSpPr txBox="true"/>
          <p:nvPr/>
        </p:nvSpPr>
        <p:spPr>
          <a:xfrm rot="0">
            <a:off x="1028700" y="8289338"/>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The  </a:t>
            </a:r>
            <a:r>
              <a:rPr lang="en-US" b="true" sz="1800" spc="-72">
                <a:solidFill>
                  <a:srgbClr val="212938"/>
                </a:solidFill>
                <a:latin typeface="Aileron Bold"/>
                <a:ea typeface="Aileron Bold"/>
                <a:cs typeface="Aileron Bold"/>
                <a:sym typeface="Aileron Bold"/>
              </a:rPr>
              <a:t>sentiment </a:t>
            </a:r>
            <a:r>
              <a:rPr lang="en-US" sz="1800" spc="-72">
                <a:solidFill>
                  <a:srgbClr val="212938"/>
                </a:solidFill>
                <a:latin typeface="Aileron"/>
                <a:ea typeface="Aileron"/>
                <a:cs typeface="Aileron"/>
                <a:sym typeface="Aileron"/>
              </a:rPr>
              <a:t>of the conversation is almost solely </a:t>
            </a:r>
            <a:r>
              <a:rPr lang="en-US" b="true" sz="1800" spc="-72">
                <a:solidFill>
                  <a:srgbClr val="212938"/>
                </a:solidFill>
                <a:latin typeface="Aileron Bold"/>
                <a:ea typeface="Aileron Bold"/>
                <a:cs typeface="Aileron Bold"/>
                <a:sym typeface="Aileron Bold"/>
              </a:rPr>
              <a:t>dependent </a:t>
            </a:r>
            <a:r>
              <a:rPr lang="en-US" sz="1800" spc="-72">
                <a:solidFill>
                  <a:srgbClr val="212938"/>
                </a:solidFill>
                <a:latin typeface="Aileron"/>
                <a:ea typeface="Aileron"/>
                <a:cs typeface="Aileron"/>
                <a:sym typeface="Aileron"/>
              </a:rPr>
              <a:t>on </a:t>
            </a:r>
            <a:r>
              <a:rPr lang="en-US" b="true" sz="1800" spc="-72">
                <a:solidFill>
                  <a:srgbClr val="212938"/>
                </a:solidFill>
                <a:latin typeface="Aileron Bold"/>
                <a:ea typeface="Aileron Bold"/>
                <a:cs typeface="Aileron Bold"/>
                <a:sym typeface="Aileron Bold"/>
              </a:rPr>
              <a:t>Agent tone</a:t>
            </a:r>
            <a:r>
              <a:rPr lang="en-US" sz="1800" spc="-72">
                <a:solidFill>
                  <a:srgbClr val="212938"/>
                </a:solidFill>
                <a:latin typeface="Aileron"/>
                <a:ea typeface="Aileron"/>
                <a:cs typeface="Aileron"/>
                <a:sym typeface="Aileron"/>
              </a:rPr>
              <a:t>. Let’s see how...</a:t>
            </a:r>
          </a:p>
        </p:txBody>
      </p:sp>
      <p:sp>
        <p:nvSpPr>
          <p:cNvPr name="TextBox 18" id="18"/>
          <p:cNvSpPr txBox="true"/>
          <p:nvPr/>
        </p:nvSpPr>
        <p:spPr>
          <a:xfrm rot="0">
            <a:off x="914400" y="7027767"/>
            <a:ext cx="6901680" cy="290231"/>
          </a:xfrm>
          <a:prstGeom prst="rect">
            <a:avLst/>
          </a:prstGeom>
        </p:spPr>
        <p:txBody>
          <a:bodyPr anchor="t" rtlCol="false" tIns="0" lIns="0" bIns="0" rIns="0">
            <a:spAutoFit/>
          </a:bodyPr>
          <a:lstStyle/>
          <a:p>
            <a:pPr algn="l">
              <a:lnSpc>
                <a:spcPts val="2380"/>
              </a:lnSpc>
              <a:spcBef>
                <a:spcPct val="0"/>
              </a:spcBef>
            </a:pPr>
            <a:r>
              <a:rPr lang="en-US" sz="1700" spc="-68">
                <a:solidFill>
                  <a:srgbClr val="212938"/>
                </a:solidFill>
                <a:latin typeface="Aileron"/>
                <a:ea typeface="Aileron"/>
                <a:cs typeface="Aileron"/>
                <a:sym typeface="Aileron"/>
              </a:rPr>
              <a:t>Percentage difference between </a:t>
            </a:r>
            <a:r>
              <a:rPr lang="en-US" b="true" sz="1700" spc="-68">
                <a:solidFill>
                  <a:srgbClr val="212938"/>
                </a:solidFill>
                <a:latin typeface="Aileron Bold"/>
                <a:ea typeface="Aileron Bold"/>
                <a:cs typeface="Aileron Bold"/>
                <a:sym typeface="Aileron Bold"/>
              </a:rPr>
              <a:t>most </a:t>
            </a:r>
            <a:r>
              <a:rPr lang="en-US" sz="1700" spc="-68">
                <a:solidFill>
                  <a:srgbClr val="212938"/>
                </a:solidFill>
                <a:latin typeface="Aileron"/>
                <a:ea typeface="Aileron"/>
                <a:cs typeface="Aileron"/>
                <a:sym typeface="Aileron"/>
              </a:rPr>
              <a:t>&amp; </a:t>
            </a:r>
            <a:r>
              <a:rPr lang="en-US" b="true" sz="1700" spc="-68">
                <a:solidFill>
                  <a:srgbClr val="212938"/>
                </a:solidFill>
                <a:latin typeface="Aileron Bold"/>
                <a:ea typeface="Aileron Bold"/>
                <a:cs typeface="Aileron Bold"/>
                <a:sym typeface="Aileron Bold"/>
              </a:rPr>
              <a:t>least </a:t>
            </a:r>
            <a:r>
              <a:rPr lang="en-US" sz="1700" spc="-68">
                <a:solidFill>
                  <a:srgbClr val="212938"/>
                </a:solidFill>
                <a:latin typeface="Aileron"/>
                <a:ea typeface="Aileron"/>
                <a:cs typeface="Aileron"/>
                <a:sym typeface="Aileron"/>
              </a:rPr>
              <a:t>frequent call reason : </a:t>
            </a:r>
          </a:p>
        </p:txBody>
      </p:sp>
      <p:sp>
        <p:nvSpPr>
          <p:cNvPr name="TextBox 19" id="19"/>
          <p:cNvSpPr txBox="true"/>
          <p:nvPr/>
        </p:nvSpPr>
        <p:spPr>
          <a:xfrm rot="0">
            <a:off x="3996388" y="6986528"/>
            <a:ext cx="6901680" cy="372708"/>
          </a:xfrm>
          <a:prstGeom prst="rect">
            <a:avLst/>
          </a:prstGeom>
        </p:spPr>
        <p:txBody>
          <a:bodyPr anchor="t" rtlCol="false" tIns="0" lIns="0" bIns="0" rIns="0">
            <a:spAutoFit/>
          </a:bodyPr>
          <a:lstStyle/>
          <a:p>
            <a:pPr algn="ctr">
              <a:lnSpc>
                <a:spcPts val="3079"/>
              </a:lnSpc>
              <a:spcBef>
                <a:spcPct val="0"/>
              </a:spcBef>
            </a:pPr>
            <a:r>
              <a:rPr lang="en-US" b="true" sz="2199" spc="-87">
                <a:solidFill>
                  <a:srgbClr val="212938"/>
                </a:solidFill>
                <a:latin typeface="Aileron Bold"/>
                <a:ea typeface="Aileron Bold"/>
                <a:cs typeface="Aileron Bold"/>
                <a:sym typeface="Aileron Bold"/>
              </a:rPr>
              <a:t>51.50%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4813398" y="1184844"/>
            <a:ext cx="7605025" cy="8073456"/>
            <a:chOff x="0" y="0"/>
            <a:chExt cx="812800" cy="862864"/>
          </a:xfrm>
        </p:grpSpPr>
        <p:sp>
          <p:nvSpPr>
            <p:cNvPr name="Freeform 3" id="3"/>
            <p:cNvSpPr/>
            <p:nvPr/>
          </p:nvSpPr>
          <p:spPr>
            <a:xfrm flipH="false" flipV="false" rot="0">
              <a:off x="0" y="0"/>
              <a:ext cx="812800" cy="862864"/>
            </a:xfrm>
            <a:custGeom>
              <a:avLst/>
              <a:gdLst/>
              <a:ahLst/>
              <a:cxnLst/>
              <a:rect r="r" b="b" t="t" l="l"/>
              <a:pathLst>
                <a:path h="862864" w="812800">
                  <a:moveTo>
                    <a:pt x="406400" y="0"/>
                  </a:moveTo>
                  <a:cubicBezTo>
                    <a:pt x="181951" y="0"/>
                    <a:pt x="0" y="193159"/>
                    <a:pt x="0" y="431432"/>
                  </a:cubicBezTo>
                  <a:cubicBezTo>
                    <a:pt x="0" y="669706"/>
                    <a:pt x="181951" y="862864"/>
                    <a:pt x="406400" y="862864"/>
                  </a:cubicBezTo>
                  <a:cubicBezTo>
                    <a:pt x="630849" y="862864"/>
                    <a:pt x="812800" y="669706"/>
                    <a:pt x="812800" y="431432"/>
                  </a:cubicBezTo>
                  <a:cubicBezTo>
                    <a:pt x="812800" y="193159"/>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33269"/>
              <a:ext cx="660400" cy="74870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6" id="6"/>
          <p:cNvSpPr/>
          <p:nvPr/>
        </p:nvSpPr>
        <p:spPr>
          <a:xfrm flipH="false" flipV="false" rot="0">
            <a:off x="620729" y="3846926"/>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20729" y="4840366"/>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1286336"/>
            <a:ext cx="668133" cy="668133"/>
          </a:xfrm>
          <a:custGeom>
            <a:avLst/>
            <a:gdLst/>
            <a:ahLst/>
            <a:cxnLst/>
            <a:rect r="r" b="b" t="t" l="l"/>
            <a:pathLst>
              <a:path h="668133" w="668133">
                <a:moveTo>
                  <a:pt x="0" y="0"/>
                </a:moveTo>
                <a:lnTo>
                  <a:pt x="668133" y="0"/>
                </a:lnTo>
                <a:lnTo>
                  <a:pt x="668133" y="668133"/>
                </a:lnTo>
                <a:lnTo>
                  <a:pt x="0" y="6681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20729" y="5676643"/>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403465" y="1286336"/>
            <a:ext cx="7855835" cy="3737185"/>
          </a:xfrm>
          <a:custGeom>
            <a:avLst/>
            <a:gdLst/>
            <a:ahLst/>
            <a:cxnLst/>
            <a:rect r="r" b="b" t="t" l="l"/>
            <a:pathLst>
              <a:path h="3737185" w="7855835">
                <a:moveTo>
                  <a:pt x="0" y="0"/>
                </a:moveTo>
                <a:lnTo>
                  <a:pt x="7855835" y="0"/>
                </a:lnTo>
                <a:lnTo>
                  <a:pt x="7855835" y="3737185"/>
                </a:lnTo>
                <a:lnTo>
                  <a:pt x="0" y="3737185"/>
                </a:lnTo>
                <a:lnTo>
                  <a:pt x="0" y="0"/>
                </a:lnTo>
                <a:close/>
              </a:path>
            </a:pathLst>
          </a:custGeom>
          <a:blipFill>
            <a:blip r:embed="rId7"/>
            <a:stretch>
              <a:fillRect l="0" t="-1318" r="0" b="-1683"/>
            </a:stretch>
          </a:blipFill>
        </p:spPr>
      </p:sp>
      <p:sp>
        <p:nvSpPr>
          <p:cNvPr name="Freeform 11" id="11"/>
          <p:cNvSpPr/>
          <p:nvPr/>
        </p:nvSpPr>
        <p:spPr>
          <a:xfrm flipH="false" flipV="false" rot="0">
            <a:off x="9403465" y="5978489"/>
            <a:ext cx="7855835" cy="3279811"/>
          </a:xfrm>
          <a:custGeom>
            <a:avLst/>
            <a:gdLst/>
            <a:ahLst/>
            <a:cxnLst/>
            <a:rect r="r" b="b" t="t" l="l"/>
            <a:pathLst>
              <a:path h="3279811" w="7855835">
                <a:moveTo>
                  <a:pt x="0" y="0"/>
                </a:moveTo>
                <a:lnTo>
                  <a:pt x="7855835" y="0"/>
                </a:lnTo>
                <a:lnTo>
                  <a:pt x="7855835" y="3279811"/>
                </a:lnTo>
                <a:lnTo>
                  <a:pt x="0" y="3279811"/>
                </a:lnTo>
                <a:lnTo>
                  <a:pt x="0" y="0"/>
                </a:lnTo>
                <a:close/>
              </a:path>
            </a:pathLst>
          </a:custGeom>
          <a:blipFill>
            <a:blip r:embed="rId8"/>
            <a:stretch>
              <a:fillRect l="0" t="0" r="0" b="0"/>
            </a:stretch>
          </a:blipFill>
        </p:spPr>
      </p:sp>
      <p:sp>
        <p:nvSpPr>
          <p:cNvPr name="TextBox 12" id="12"/>
          <p:cNvSpPr txBox="true"/>
          <p:nvPr/>
        </p:nvSpPr>
        <p:spPr>
          <a:xfrm rot="0">
            <a:off x="1028700" y="2021144"/>
            <a:ext cx="6736007" cy="311188"/>
          </a:xfrm>
          <a:prstGeom prst="rect">
            <a:avLst/>
          </a:prstGeom>
        </p:spPr>
        <p:txBody>
          <a:bodyPr anchor="t" rtlCol="false" tIns="0" lIns="0" bIns="0" rIns="0">
            <a:spAutoFit/>
          </a:bodyPr>
          <a:lstStyle/>
          <a:p>
            <a:pPr algn="l">
              <a:lnSpc>
                <a:spcPts val="2350"/>
              </a:lnSpc>
            </a:pPr>
            <a:r>
              <a:rPr lang="en-US" sz="2500" spc="-160" b="true">
                <a:solidFill>
                  <a:srgbClr val="212938"/>
                </a:solidFill>
                <a:latin typeface="Cy Grotesk Key Semi-Bold"/>
                <a:ea typeface="Cy Grotesk Key Semi-Bold"/>
                <a:cs typeface="Cy Grotesk Key Semi-Bold"/>
                <a:sym typeface="Cy Grotesk Key Semi-Bold"/>
              </a:rPr>
              <a:t>Understanding Factors affecting Sentiments </a:t>
            </a:r>
          </a:p>
        </p:txBody>
      </p:sp>
      <p:sp>
        <p:nvSpPr>
          <p:cNvPr name="TextBox 13" id="13"/>
          <p:cNvSpPr txBox="true"/>
          <p:nvPr/>
        </p:nvSpPr>
        <p:spPr>
          <a:xfrm rot="0">
            <a:off x="1028700" y="2479363"/>
            <a:ext cx="5935377" cy="701748"/>
          </a:xfrm>
          <a:prstGeom prst="rect">
            <a:avLst/>
          </a:prstGeom>
        </p:spPr>
        <p:txBody>
          <a:bodyPr anchor="t" rtlCol="false" tIns="0" lIns="0" bIns="0" rIns="0">
            <a:spAutoFit/>
          </a:bodyPr>
          <a:lstStyle/>
          <a:p>
            <a:pPr algn="l">
              <a:lnSpc>
                <a:spcPts val="2800"/>
              </a:lnSpc>
              <a:spcBef>
                <a:spcPct val="0"/>
              </a:spcBef>
            </a:pPr>
            <a:r>
              <a:rPr lang="en-US" sz="2000" spc="-80">
                <a:solidFill>
                  <a:srgbClr val="212938"/>
                </a:solidFill>
                <a:latin typeface="Aileron"/>
                <a:ea typeface="Aileron"/>
                <a:cs typeface="Aileron"/>
                <a:sym typeface="Aileron"/>
              </a:rPr>
              <a:t>Realizing how </a:t>
            </a:r>
            <a:r>
              <a:rPr lang="en-US" b="true" sz="2000" spc="-80">
                <a:solidFill>
                  <a:srgbClr val="212938"/>
                </a:solidFill>
                <a:latin typeface="Aileron Bold"/>
                <a:ea typeface="Aileron Bold"/>
                <a:cs typeface="Aileron Bold"/>
                <a:sym typeface="Aileron Bold"/>
              </a:rPr>
              <a:t>Primary call reasons</a:t>
            </a:r>
            <a:r>
              <a:rPr lang="en-US" sz="2000" spc="-80">
                <a:solidFill>
                  <a:srgbClr val="212938"/>
                </a:solidFill>
                <a:latin typeface="Aileron"/>
                <a:ea typeface="Aileron"/>
                <a:cs typeface="Aileron"/>
                <a:sym typeface="Aileron"/>
              </a:rPr>
              <a:t> and </a:t>
            </a:r>
            <a:r>
              <a:rPr lang="en-US" b="true" sz="2000" spc="-80">
                <a:solidFill>
                  <a:srgbClr val="212938"/>
                </a:solidFill>
                <a:latin typeface="Aileron Bold"/>
                <a:ea typeface="Aileron Bold"/>
                <a:cs typeface="Aileron Bold"/>
                <a:sym typeface="Aileron Bold"/>
              </a:rPr>
              <a:t>sentiment </a:t>
            </a:r>
            <a:r>
              <a:rPr lang="en-US" sz="2000" spc="-80">
                <a:solidFill>
                  <a:srgbClr val="212938"/>
                </a:solidFill>
                <a:latin typeface="Aileron"/>
                <a:ea typeface="Aileron"/>
                <a:cs typeface="Aileron"/>
                <a:sym typeface="Aileron"/>
              </a:rPr>
              <a:t>are correlated</a:t>
            </a:r>
          </a:p>
        </p:txBody>
      </p:sp>
      <p:sp>
        <p:nvSpPr>
          <p:cNvPr name="TextBox 14" id="14"/>
          <p:cNvSpPr txBox="true"/>
          <p:nvPr/>
        </p:nvSpPr>
        <p:spPr>
          <a:xfrm rot="0">
            <a:off x="1028700" y="3524011"/>
            <a:ext cx="6901680" cy="935355"/>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Agent Tone can be classified into - </a:t>
            </a:r>
            <a:r>
              <a:rPr lang="en-US" b="true" sz="1800" spc="-72">
                <a:solidFill>
                  <a:srgbClr val="212938"/>
                </a:solidFill>
                <a:latin typeface="Aileron Bold"/>
                <a:ea typeface="Aileron Bold"/>
                <a:cs typeface="Aileron Bold"/>
                <a:sym typeface="Aileron Bold"/>
              </a:rPr>
              <a:t>Calm</a:t>
            </a:r>
            <a:r>
              <a:rPr lang="en-US" sz="1800" spc="-72">
                <a:solidFill>
                  <a:srgbClr val="212938"/>
                </a:solidFill>
                <a:latin typeface="Aileron"/>
                <a:ea typeface="Aileron"/>
                <a:cs typeface="Aileron"/>
                <a:sym typeface="Aileron"/>
              </a:rPr>
              <a:t>, </a:t>
            </a:r>
            <a:r>
              <a:rPr lang="en-US" b="true" sz="1800" spc="-72">
                <a:solidFill>
                  <a:srgbClr val="212938"/>
                </a:solidFill>
                <a:latin typeface="Aileron Bold"/>
                <a:ea typeface="Aileron Bold"/>
                <a:cs typeface="Aileron Bold"/>
                <a:sym typeface="Aileron Bold"/>
              </a:rPr>
              <a:t>Frustrated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Neutral</a:t>
            </a:r>
            <a:r>
              <a:rPr lang="en-US" sz="1800" spc="-72">
                <a:solidFill>
                  <a:srgbClr val="212938"/>
                </a:solidFill>
                <a:latin typeface="Aileron"/>
                <a:ea typeface="Aileron"/>
                <a:cs typeface="Aileron"/>
                <a:sym typeface="Aileron"/>
              </a:rPr>
              <a:t>. Almost no polite tones,  </a:t>
            </a:r>
            <a:r>
              <a:rPr lang="en-US" b="true" sz="1800" spc="-72">
                <a:solidFill>
                  <a:srgbClr val="212938"/>
                </a:solidFill>
                <a:latin typeface="Aileron Bold"/>
                <a:ea typeface="Aileron Bold"/>
                <a:cs typeface="Aileron Bold"/>
                <a:sym typeface="Aileron Bold"/>
              </a:rPr>
              <a:t>Increase</a:t>
            </a:r>
            <a:r>
              <a:rPr lang="en-US" sz="1800" spc="-72">
                <a:solidFill>
                  <a:srgbClr val="212938"/>
                </a:solidFill>
                <a:latin typeface="Aileron"/>
                <a:ea typeface="Aileron"/>
                <a:cs typeface="Aileron"/>
                <a:sym typeface="Aileron"/>
              </a:rPr>
              <a:t> in </a:t>
            </a:r>
            <a:r>
              <a:rPr lang="en-US" b="true" sz="1800" spc="-72">
                <a:solidFill>
                  <a:srgbClr val="212938"/>
                </a:solidFill>
                <a:latin typeface="Aileron Bold"/>
                <a:ea typeface="Aileron Bold"/>
                <a:cs typeface="Aileron Bold"/>
                <a:sym typeface="Aileron Bold"/>
              </a:rPr>
              <a:t>Polite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Calm </a:t>
            </a:r>
            <a:r>
              <a:rPr lang="en-US" sz="1800" spc="-72">
                <a:solidFill>
                  <a:srgbClr val="212938"/>
                </a:solidFill>
                <a:latin typeface="Aileron"/>
                <a:ea typeface="Aileron"/>
                <a:cs typeface="Aileron"/>
                <a:sym typeface="Aileron"/>
              </a:rPr>
              <a:t>tones, self-solvable issues can be greatly increases.</a:t>
            </a:r>
          </a:p>
        </p:txBody>
      </p:sp>
      <p:sp>
        <p:nvSpPr>
          <p:cNvPr name="TextBox 15" id="15"/>
          <p:cNvSpPr txBox="true"/>
          <p:nvPr/>
        </p:nvSpPr>
        <p:spPr>
          <a:xfrm rot="0">
            <a:off x="1028700" y="4802266"/>
            <a:ext cx="6901680" cy="306705"/>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There is almost </a:t>
            </a:r>
            <a:r>
              <a:rPr lang="en-US" b="true" sz="1800" spc="-72">
                <a:solidFill>
                  <a:srgbClr val="212938"/>
                </a:solidFill>
                <a:latin typeface="Aileron Bold"/>
                <a:ea typeface="Aileron Bold"/>
                <a:cs typeface="Aileron Bold"/>
                <a:sym typeface="Aileron Bold"/>
              </a:rPr>
              <a:t>equal</a:t>
            </a:r>
            <a:r>
              <a:rPr lang="en-US" sz="1800" spc="-72">
                <a:solidFill>
                  <a:srgbClr val="212938"/>
                </a:solidFill>
                <a:latin typeface="Aileron"/>
                <a:ea typeface="Aileron"/>
                <a:cs typeface="Aileron"/>
                <a:sym typeface="Aileron"/>
              </a:rPr>
              <a:t> amounts of </a:t>
            </a:r>
            <a:r>
              <a:rPr lang="en-US" b="true" sz="1800" spc="-72">
                <a:solidFill>
                  <a:srgbClr val="212938"/>
                </a:solidFill>
                <a:latin typeface="Aileron Bold"/>
                <a:ea typeface="Aileron Bold"/>
                <a:cs typeface="Aileron Bold"/>
                <a:sym typeface="Aileron Bold"/>
              </a:rPr>
              <a:t>customers</a:t>
            </a:r>
            <a:r>
              <a:rPr lang="en-US" sz="1800" spc="-72">
                <a:solidFill>
                  <a:srgbClr val="212938"/>
                </a:solidFill>
                <a:latin typeface="Aileron"/>
                <a:ea typeface="Aileron"/>
                <a:cs typeface="Aileron"/>
                <a:sym typeface="Aileron"/>
              </a:rPr>
              <a:t> speaking in different </a:t>
            </a:r>
            <a:r>
              <a:rPr lang="en-US" b="true" sz="1800" spc="-72">
                <a:solidFill>
                  <a:srgbClr val="212938"/>
                </a:solidFill>
                <a:latin typeface="Aileron Bold"/>
                <a:ea typeface="Aileron Bold"/>
                <a:cs typeface="Aileron Bold"/>
                <a:sym typeface="Aileron Bold"/>
              </a:rPr>
              <a:t>tones.</a:t>
            </a:r>
          </a:p>
        </p:txBody>
      </p:sp>
      <p:sp>
        <p:nvSpPr>
          <p:cNvPr name="TextBox 16" id="16"/>
          <p:cNvSpPr txBox="true"/>
          <p:nvPr/>
        </p:nvSpPr>
        <p:spPr>
          <a:xfrm rot="0">
            <a:off x="1028700" y="5510891"/>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Therefore, to </a:t>
            </a:r>
            <a:r>
              <a:rPr lang="en-US" b="true" sz="1800" spc="-72">
                <a:solidFill>
                  <a:srgbClr val="212938"/>
                </a:solidFill>
                <a:latin typeface="Aileron Bold"/>
                <a:ea typeface="Aileron Bold"/>
                <a:cs typeface="Aileron Bold"/>
                <a:sym typeface="Aileron Bold"/>
              </a:rPr>
              <a:t>enhance Sentiment </a:t>
            </a:r>
            <a:r>
              <a:rPr lang="en-US" sz="1800" spc="-72">
                <a:solidFill>
                  <a:srgbClr val="212938"/>
                </a:solidFill>
                <a:latin typeface="Aileron"/>
                <a:ea typeface="Aileron"/>
                <a:cs typeface="Aileron"/>
                <a:sym typeface="Aileron"/>
              </a:rPr>
              <a:t>for Primary call reason such as </a:t>
            </a:r>
            <a:r>
              <a:rPr lang="en-US" b="true" sz="1800" spc="-72">
                <a:solidFill>
                  <a:srgbClr val="212938"/>
                </a:solidFill>
                <a:latin typeface="Aileron Bold"/>
                <a:ea typeface="Aileron Bold"/>
                <a:cs typeface="Aileron Bold"/>
                <a:sym typeface="Aileron Bold"/>
              </a:rPr>
              <a:t>IRROPS, Checkout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Post-Flight </a:t>
            </a:r>
            <a:r>
              <a:rPr lang="en-US" sz="1800" spc="-72">
                <a:solidFill>
                  <a:srgbClr val="212938"/>
                </a:solidFill>
                <a:latin typeface="Aileron"/>
                <a:ea typeface="Aileron"/>
                <a:cs typeface="Aileron"/>
                <a:sym typeface="Aileron"/>
              </a:rPr>
              <a:t>issues, agent tone should be </a:t>
            </a:r>
            <a:r>
              <a:rPr lang="en-US" b="true" sz="1800" spc="-72">
                <a:solidFill>
                  <a:srgbClr val="212938"/>
                </a:solidFill>
                <a:latin typeface="Aileron Bold"/>
                <a:ea typeface="Aileron Bold"/>
                <a:cs typeface="Aileron Bold"/>
                <a:sym typeface="Aileron Bold"/>
              </a:rPr>
              <a:t>Polite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Calm</a:t>
            </a:r>
            <a:r>
              <a:rPr lang="en-US" sz="1800" spc="-72">
                <a:solidFill>
                  <a:srgbClr val="212938"/>
                </a:solidFill>
                <a:latin typeface="Aileron"/>
                <a:ea typeface="Aileron"/>
                <a:cs typeface="Aileron"/>
                <a:sym typeface="Aileron"/>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0839479" y="-3188612"/>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9144000" y="7753166"/>
            <a:ext cx="5497991" cy="54979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9" id="9"/>
          <p:cNvSpPr/>
          <p:nvPr/>
        </p:nvSpPr>
        <p:spPr>
          <a:xfrm flipH="false" flipV="false" rot="0">
            <a:off x="6942994" y="2075354"/>
            <a:ext cx="392694" cy="423961"/>
          </a:xfrm>
          <a:custGeom>
            <a:avLst/>
            <a:gdLst/>
            <a:ahLst/>
            <a:cxnLst/>
            <a:rect r="r" b="b" t="t" l="l"/>
            <a:pathLst>
              <a:path h="423961" w="392694">
                <a:moveTo>
                  <a:pt x="0" y="0"/>
                </a:moveTo>
                <a:lnTo>
                  <a:pt x="392694" y="0"/>
                </a:lnTo>
                <a:lnTo>
                  <a:pt x="392694" y="423960"/>
                </a:lnTo>
                <a:lnTo>
                  <a:pt x="0" y="423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2392109"/>
            <a:ext cx="9006229" cy="529246"/>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Qualitative Assessment</a:t>
            </a:r>
          </a:p>
        </p:txBody>
      </p:sp>
      <p:sp>
        <p:nvSpPr>
          <p:cNvPr name="TextBox 11" id="11"/>
          <p:cNvSpPr txBox="true"/>
          <p:nvPr/>
        </p:nvSpPr>
        <p:spPr>
          <a:xfrm rot="0">
            <a:off x="1028700" y="2973235"/>
            <a:ext cx="6110641" cy="3168980"/>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After a rigorous analysis of all call transcripts, there are  some issues which are repeating.  </a:t>
            </a:r>
            <a:r>
              <a:rPr lang="en-US" sz="2000" spc="-80" b="true">
                <a:solidFill>
                  <a:srgbClr val="212938"/>
                </a:solidFill>
                <a:latin typeface="Aileron Bold"/>
                <a:ea typeface="Aileron Bold"/>
                <a:cs typeface="Aileron Bold"/>
                <a:sym typeface="Aileron Bold"/>
              </a:rPr>
              <a:t>Focusing </a:t>
            </a:r>
            <a:r>
              <a:rPr lang="en-US" sz="2000" spc="-80">
                <a:solidFill>
                  <a:srgbClr val="212938"/>
                </a:solidFill>
                <a:latin typeface="Aileron"/>
                <a:ea typeface="Aileron"/>
                <a:cs typeface="Aileron"/>
                <a:sym typeface="Aileron"/>
              </a:rPr>
              <a:t>&amp; choosing to </a:t>
            </a:r>
            <a:r>
              <a:rPr lang="en-US" sz="2000" spc="-80" b="true">
                <a:solidFill>
                  <a:srgbClr val="212938"/>
                </a:solidFill>
                <a:latin typeface="Aileron Bold"/>
                <a:ea typeface="Aileron Bold"/>
                <a:cs typeface="Aileron Bold"/>
                <a:sym typeface="Aileron Bold"/>
              </a:rPr>
              <a:t>solve </a:t>
            </a:r>
            <a:r>
              <a:rPr lang="en-US" sz="2000" spc="-80">
                <a:solidFill>
                  <a:srgbClr val="212938"/>
                </a:solidFill>
                <a:latin typeface="Aileron"/>
                <a:ea typeface="Aileron"/>
                <a:cs typeface="Aileron"/>
                <a:sym typeface="Aileron"/>
              </a:rPr>
              <a:t>these issues will be in direct accordance to </a:t>
            </a:r>
            <a:r>
              <a:rPr lang="en-US" sz="2000" spc="-80" b="true">
                <a:solidFill>
                  <a:srgbClr val="212938"/>
                </a:solidFill>
                <a:latin typeface="Aileron Bold"/>
                <a:ea typeface="Aileron Bold"/>
                <a:cs typeface="Aileron Bold"/>
                <a:sym typeface="Aileron Bold"/>
              </a:rPr>
              <a:t>enhanced Customer satisfaction</a:t>
            </a:r>
            <a:r>
              <a:rPr lang="en-US" sz="2000" spc="-80">
                <a:solidFill>
                  <a:srgbClr val="212938"/>
                </a:solidFill>
                <a:latin typeface="Aileron"/>
                <a:ea typeface="Aileron"/>
                <a:cs typeface="Aileron"/>
                <a:sym typeface="Aileron"/>
              </a:rPr>
              <a:t>, </a:t>
            </a:r>
            <a:r>
              <a:rPr lang="en-US" sz="2000" spc="-80" b="true">
                <a:solidFill>
                  <a:srgbClr val="212938"/>
                </a:solidFill>
                <a:latin typeface="Aileron Bold"/>
                <a:ea typeface="Aileron Bold"/>
                <a:cs typeface="Aileron Bold"/>
                <a:sym typeface="Aileron Bold"/>
              </a:rPr>
              <a:t>Operational efficiency</a:t>
            </a:r>
            <a:r>
              <a:rPr lang="en-US" sz="2000" spc="-80">
                <a:solidFill>
                  <a:srgbClr val="212938"/>
                </a:solidFill>
                <a:latin typeface="Aileron"/>
                <a:ea typeface="Aileron"/>
                <a:cs typeface="Aileron"/>
                <a:sym typeface="Aileron"/>
              </a:rPr>
              <a:t> &amp; </a:t>
            </a:r>
            <a:r>
              <a:rPr lang="en-US" sz="2000" spc="-80" b="true">
                <a:solidFill>
                  <a:srgbClr val="212938"/>
                </a:solidFill>
                <a:latin typeface="Aileron Bold"/>
                <a:ea typeface="Aileron Bold"/>
                <a:cs typeface="Aileron Bold"/>
                <a:sym typeface="Aileron Bold"/>
              </a:rPr>
              <a:t>number of bookings</a:t>
            </a:r>
            <a:r>
              <a:rPr lang="en-US" sz="2000" spc="-80">
                <a:solidFill>
                  <a:srgbClr val="212938"/>
                </a:solidFill>
                <a:latin typeface="Aileron"/>
                <a:ea typeface="Aileron"/>
                <a:cs typeface="Aileron"/>
                <a:sym typeface="Aileron"/>
              </a:rPr>
              <a:t>!</a:t>
            </a:r>
          </a:p>
          <a:p>
            <a:pPr algn="l">
              <a:lnSpc>
                <a:spcPts val="2800"/>
              </a:lnSpc>
            </a:pPr>
            <a:r>
              <a:rPr lang="en-US" sz="2000" spc="-80">
                <a:solidFill>
                  <a:srgbClr val="212938"/>
                </a:solidFill>
                <a:latin typeface="Aileron"/>
                <a:ea typeface="Aileron"/>
                <a:cs typeface="Aileron"/>
                <a:sym typeface="Aileron"/>
              </a:rPr>
              <a:t>This will automatically </a:t>
            </a:r>
            <a:r>
              <a:rPr lang="en-US" sz="2000" spc="-80" b="true">
                <a:solidFill>
                  <a:srgbClr val="212938"/>
                </a:solidFill>
                <a:latin typeface="Aileron Bold"/>
                <a:ea typeface="Aileron Bold"/>
                <a:cs typeface="Aileron Bold"/>
                <a:sym typeface="Aileron Bold"/>
              </a:rPr>
              <a:t>reduce agent intervention</a:t>
            </a:r>
            <a:r>
              <a:rPr lang="en-US" sz="2000" spc="-80">
                <a:solidFill>
                  <a:srgbClr val="212938"/>
                </a:solidFill>
                <a:latin typeface="Aileron"/>
                <a:ea typeface="Aileron"/>
                <a:cs typeface="Aileron"/>
                <a:sym typeface="Aileron"/>
              </a:rPr>
              <a:t> &amp; </a:t>
            </a:r>
            <a:r>
              <a:rPr lang="en-US" sz="2000" spc="-80" b="true">
                <a:solidFill>
                  <a:srgbClr val="212938"/>
                </a:solidFill>
                <a:latin typeface="Aileron Bold"/>
                <a:ea typeface="Aileron Bold"/>
                <a:cs typeface="Aileron Bold"/>
                <a:sym typeface="Aileron Bold"/>
              </a:rPr>
              <a:t>dependency on IVR systems</a:t>
            </a:r>
            <a:r>
              <a:rPr lang="en-US" sz="2000" spc="-80">
                <a:solidFill>
                  <a:srgbClr val="212938"/>
                </a:solidFill>
                <a:latin typeface="Aileron"/>
                <a:ea typeface="Aileron"/>
                <a:cs typeface="Aileron"/>
                <a:sym typeface="Aileron"/>
              </a:rPr>
              <a:t>.</a:t>
            </a:r>
          </a:p>
          <a:p>
            <a:pPr algn="l">
              <a:lnSpc>
                <a:spcPts val="2800"/>
              </a:lnSpc>
            </a:pPr>
          </a:p>
          <a:p>
            <a:pPr algn="l">
              <a:lnSpc>
                <a:spcPts val="2800"/>
              </a:lnSpc>
              <a:spcBef>
                <a:spcPct val="0"/>
              </a:spcBef>
            </a:pPr>
          </a:p>
        </p:txBody>
      </p:sp>
      <p:grpSp>
        <p:nvGrpSpPr>
          <p:cNvPr name="Group 12" id="12"/>
          <p:cNvGrpSpPr/>
          <p:nvPr/>
        </p:nvGrpSpPr>
        <p:grpSpPr>
          <a:xfrm rot="0">
            <a:off x="12402336" y="3007080"/>
            <a:ext cx="7605025" cy="76050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0">
            <a:off x="7842368" y="3387034"/>
            <a:ext cx="9416932" cy="4893607"/>
          </a:xfrm>
          <a:custGeom>
            <a:avLst/>
            <a:gdLst/>
            <a:ahLst/>
            <a:cxnLst/>
            <a:rect r="r" b="b" t="t" l="l"/>
            <a:pathLst>
              <a:path h="4893607" w="9416932">
                <a:moveTo>
                  <a:pt x="0" y="0"/>
                </a:moveTo>
                <a:lnTo>
                  <a:pt x="9416932" y="0"/>
                </a:lnTo>
                <a:lnTo>
                  <a:pt x="9416932" y="4893607"/>
                </a:lnTo>
                <a:lnTo>
                  <a:pt x="0" y="4893607"/>
                </a:lnTo>
                <a:lnTo>
                  <a:pt x="0" y="0"/>
                </a:lnTo>
                <a:close/>
              </a:path>
            </a:pathLst>
          </a:custGeom>
          <a:blipFill>
            <a:blip r:embed="rId5"/>
            <a:stretch>
              <a:fillRect l="-1365" t="0" r="0" b="0"/>
            </a:stretch>
          </a:blipFill>
        </p:spPr>
      </p:sp>
      <p:sp>
        <p:nvSpPr>
          <p:cNvPr name="TextBox 16" id="16"/>
          <p:cNvSpPr txBox="true"/>
          <p:nvPr/>
        </p:nvSpPr>
        <p:spPr>
          <a:xfrm rot="0">
            <a:off x="1028700" y="6497325"/>
            <a:ext cx="6110641" cy="2464056"/>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After a rigorous analysis of all call transcripts, there are some issues which are repeating. Focusing &amp; choosing to solve these issues will be in direct accordance to enhanced Customer satisfaction, Operational efficiency &amp; number of bookings! This will automatically reduce agent intervention &amp; dependency on IVR systems.</a:t>
            </a:r>
          </a:p>
          <a:p>
            <a:pPr algn="l">
              <a:lnSpc>
                <a:spcPts val="2800"/>
              </a:lnSpc>
              <a:spcBef>
                <a:spcPct val="0"/>
              </a:spcBef>
            </a:pPr>
          </a:p>
        </p:txBody>
      </p:sp>
      <p:sp>
        <p:nvSpPr>
          <p:cNvPr name="TextBox 17" id="17"/>
          <p:cNvSpPr txBox="true"/>
          <p:nvPr/>
        </p:nvSpPr>
        <p:spPr>
          <a:xfrm rot="0">
            <a:off x="1028700" y="5920455"/>
            <a:ext cx="9006229" cy="529246"/>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Interpretation of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DAGTFKQI0to</dc:identifier>
  <dcterms:modified xsi:type="dcterms:W3CDTF">2011-08-01T06:04:30Z</dcterms:modified>
  <cp:revision>1</cp:revision>
  <dc:title>Insights_by_sky_aviators</dc:title>
</cp:coreProperties>
</file>